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7" r:id="rId1"/>
  </p:sldMasterIdLst>
  <p:notesMasterIdLst>
    <p:notesMasterId r:id="rId49"/>
  </p:notesMasterIdLst>
  <p:sldIdLst>
    <p:sldId id="257" r:id="rId2"/>
    <p:sldId id="314" r:id="rId3"/>
    <p:sldId id="318" r:id="rId4"/>
    <p:sldId id="319" r:id="rId5"/>
    <p:sldId id="320" r:id="rId6"/>
    <p:sldId id="321" r:id="rId7"/>
    <p:sldId id="287" r:id="rId8"/>
    <p:sldId id="317" r:id="rId9"/>
    <p:sldId id="322" r:id="rId10"/>
    <p:sldId id="323" r:id="rId11"/>
    <p:sldId id="324" r:id="rId12"/>
    <p:sldId id="325" r:id="rId13"/>
    <p:sldId id="326" r:id="rId14"/>
    <p:sldId id="327" r:id="rId15"/>
    <p:sldId id="328" r:id="rId16"/>
    <p:sldId id="329" r:id="rId17"/>
    <p:sldId id="296" r:id="rId18"/>
    <p:sldId id="297" r:id="rId19"/>
    <p:sldId id="330" r:id="rId20"/>
    <p:sldId id="331" r:id="rId21"/>
    <p:sldId id="332" r:id="rId22"/>
    <p:sldId id="333" r:id="rId23"/>
    <p:sldId id="315" r:id="rId24"/>
    <p:sldId id="316" r:id="rId25"/>
    <p:sldId id="334" r:id="rId26"/>
    <p:sldId id="335" r:id="rId27"/>
    <p:sldId id="336" r:id="rId28"/>
    <p:sldId id="337" r:id="rId29"/>
    <p:sldId id="338" r:id="rId30"/>
    <p:sldId id="339" r:id="rId31"/>
    <p:sldId id="340" r:id="rId32"/>
    <p:sldId id="341" r:id="rId33"/>
    <p:sldId id="342" r:id="rId34"/>
    <p:sldId id="343" r:id="rId35"/>
    <p:sldId id="344" r:id="rId36"/>
    <p:sldId id="345" r:id="rId37"/>
    <p:sldId id="346" r:id="rId38"/>
    <p:sldId id="347" r:id="rId39"/>
    <p:sldId id="348" r:id="rId40"/>
    <p:sldId id="349" r:id="rId41"/>
    <p:sldId id="350" r:id="rId42"/>
    <p:sldId id="351" r:id="rId43"/>
    <p:sldId id="352" r:id="rId44"/>
    <p:sldId id="353" r:id="rId45"/>
    <p:sldId id="354" r:id="rId46"/>
    <p:sldId id="355" r:id="rId47"/>
    <p:sldId id="356" r:id="rId48"/>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9E5"/>
    <a:srgbClr val="FFEC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5122"/>
    <p:restoredTop sz="94650"/>
  </p:normalViewPr>
  <p:slideViewPr>
    <p:cSldViewPr>
      <p:cViewPr varScale="1">
        <p:scale>
          <a:sx n="140" d="100"/>
          <a:sy n="140" d="100"/>
        </p:scale>
        <p:origin x="200" y="568"/>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1461"/>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8BA754-79BD-4972-839A-D62EA2C7C3EA}" type="datetimeFigureOut">
              <a:rPr lang="en-US" smtClean="0"/>
              <a:pPr/>
              <a:t>8/1/19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9BBF2C-A7F8-4A46-8FD9-0FE6834BDEB8}" type="slidenum">
              <a:rPr lang="en-US" smtClean="0"/>
              <a:pPr/>
              <a:t>‹#›</a:t>
            </a:fld>
            <a:endParaRPr lang="en-US"/>
          </a:p>
        </p:txBody>
      </p:sp>
    </p:spTree>
    <p:extLst>
      <p:ext uri="{BB962C8B-B14F-4D97-AF65-F5344CB8AC3E}">
        <p14:creationId xmlns:p14="http://schemas.microsoft.com/office/powerpoint/2010/main" val="2201631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C59BBF2C-A7F8-4A46-8FD9-0FE6834BDEB8}" type="slidenum">
              <a:rPr lang="en-US" smtClean="0"/>
              <a:pPr/>
              <a:t>1</a:t>
            </a:fld>
            <a:endParaRPr lang="en-US"/>
          </a:p>
        </p:txBody>
      </p:sp>
    </p:spTree>
    <p:extLst>
      <p:ext uri="{BB962C8B-B14F-4D97-AF65-F5344CB8AC3E}">
        <p14:creationId xmlns:p14="http://schemas.microsoft.com/office/powerpoint/2010/main" val="3078734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1803400"/>
            <a:ext cx="5825202" cy="1234727"/>
          </a:xfrm>
        </p:spPr>
        <p:txBody>
          <a:bodyPr anchor="b">
            <a:noAutofit/>
          </a:bodyPr>
          <a:lstStyle>
            <a:lvl1pPr algn="r">
              <a:defRPr sz="405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130300" y="3038125"/>
            <a:ext cx="5825202" cy="822674"/>
          </a:xfrm>
        </p:spPr>
        <p:txBody>
          <a:bodyPr anchor="t"/>
          <a:lstStyle>
            <a:lvl1pPr marL="0" indent="0" algn="r">
              <a:buNone/>
              <a:defRPr>
                <a:solidFill>
                  <a:schemeClr val="tx1">
                    <a:lumMod val="50000"/>
                    <a:lumOff val="50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8/1/19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316038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2552700"/>
          </a:xfrm>
        </p:spPr>
        <p:txBody>
          <a:bodyPr anchor="ctr">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8/1/19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7237909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024604" y="2724150"/>
            <a:ext cx="5418393"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8/1/19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0" name="TextBox 19"/>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latin typeface="Arial"/>
              </a:rPr>
              <a:t>”</a:t>
            </a:r>
            <a:endParaRPr lang="en-US" sz="1350" dirty="0">
              <a:solidFill>
                <a:schemeClr val="accent1">
                  <a:lumMod val="60000"/>
                  <a:lumOff val="40000"/>
                </a:schemeClr>
              </a:solidFill>
              <a:latin typeface="Arial"/>
            </a:endParaRPr>
          </a:p>
        </p:txBody>
      </p:sp>
    </p:spTree>
    <p:extLst>
      <p:ext uri="{BB962C8B-B14F-4D97-AF65-F5344CB8AC3E}">
        <p14:creationId xmlns:p14="http://schemas.microsoft.com/office/powerpoint/2010/main" val="24304653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08001" y="1448991"/>
            <a:ext cx="6447501" cy="1946595"/>
          </a:xfrm>
        </p:spPr>
        <p:txBody>
          <a:bodyPr anchor="b">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8/1/19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6203286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tx1">
                    <a:lumMod val="75000"/>
                    <a:lumOff val="25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8/1/19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4" name="TextBox 23"/>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8788150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14350" y="457200"/>
            <a:ext cx="6441152"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8/1/19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8845508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8/1/19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4596320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5" y="457200"/>
            <a:ext cx="978557" cy="3938588"/>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508001" y="457200"/>
            <a:ext cx="5295113" cy="39385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8/1/19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8445094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800">
                <a:latin typeface="Calibri" panose="020F0502020204030204" pitchFamily="34" charset="0"/>
                <a:cs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p:txBody>
          <a:bodyPr>
            <a:normAutofit/>
          </a:bodyPr>
          <a:lstStyle>
            <a:lvl1pPr marL="0" indent="0">
              <a:buNone/>
              <a:defRPr sz="2400">
                <a:solidFill>
                  <a:schemeClr val="tx1">
                    <a:lumMod val="85000"/>
                    <a:lumOff val="15000"/>
                  </a:schemeClr>
                </a:solidFill>
                <a:latin typeface="Calibri" panose="020F0502020204030204" pitchFamily="34" charset="0"/>
                <a:cs typeface="Calibri" panose="020F0502020204030204" pitchFamily="34" charset="0"/>
              </a:defRPr>
            </a:lvl1pPr>
            <a:lvl2pPr marL="342900" indent="0">
              <a:buNone/>
              <a:defRPr sz="2400">
                <a:solidFill>
                  <a:schemeClr val="tx1">
                    <a:lumMod val="85000"/>
                    <a:lumOff val="15000"/>
                  </a:schemeClr>
                </a:solidFill>
                <a:latin typeface="Calibri" panose="020F0502020204030204" pitchFamily="34" charset="0"/>
                <a:cs typeface="Calibri" panose="020F0502020204030204" pitchFamily="34" charset="0"/>
              </a:defRPr>
            </a:lvl2pPr>
            <a:lvl3pPr marL="685800" indent="0">
              <a:buNone/>
              <a:defRPr sz="2400">
                <a:solidFill>
                  <a:schemeClr val="tx1">
                    <a:lumMod val="85000"/>
                    <a:lumOff val="15000"/>
                  </a:schemeClr>
                </a:solidFill>
                <a:latin typeface="Calibri" panose="020F0502020204030204" pitchFamily="34" charset="0"/>
                <a:cs typeface="Calibri" panose="020F0502020204030204" pitchFamily="34" charset="0"/>
              </a:defRPr>
            </a:lvl3pPr>
            <a:lvl4pPr marL="1028700" indent="0">
              <a:buNone/>
              <a:defRPr sz="2400">
                <a:solidFill>
                  <a:schemeClr val="tx1">
                    <a:lumMod val="85000"/>
                    <a:lumOff val="15000"/>
                  </a:schemeClr>
                </a:solidFill>
                <a:latin typeface="Calibri" panose="020F0502020204030204" pitchFamily="34" charset="0"/>
                <a:cs typeface="Calibri" panose="020F0502020204030204" pitchFamily="34" charset="0"/>
              </a:defRPr>
            </a:lvl4pPr>
            <a:lvl5pPr marL="1371600" indent="0">
              <a:buNone/>
              <a:defRPr sz="2400">
                <a:solidFill>
                  <a:schemeClr val="tx1">
                    <a:lumMod val="85000"/>
                    <a:lumOff val="15000"/>
                  </a:schemeClr>
                </a:solidFill>
                <a:latin typeface="Calibri" panose="020F0502020204030204" pitchFamily="34" charset="0"/>
                <a:cs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4D8241E9-601D-4A27-BF72-C7763949FF5A}" type="datetimeFigureOut">
              <a:rPr lang="en-US" smtClean="0"/>
              <a:pPr/>
              <a:t>8/1/19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1974515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1" y="2025651"/>
            <a:ext cx="6447501" cy="1369936"/>
          </a:xfrm>
        </p:spPr>
        <p:txBody>
          <a:bodyPr anchor="b"/>
          <a:lstStyle>
            <a:lvl1pPr algn="l">
              <a:defRPr sz="30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645300"/>
          </a:xfrm>
        </p:spPr>
        <p:txBody>
          <a:bodyPr anchor="t"/>
          <a:lstStyle>
            <a:lvl1pPr marL="0" indent="0" algn="l">
              <a:buNone/>
              <a:defRPr sz="150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8/1/19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5566299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08001" y="1620442"/>
            <a:ext cx="3138026" cy="29105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17477" y="1620442"/>
            <a:ext cx="3138026" cy="29105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D8241E9-601D-4A27-BF72-C7763949FF5A}" type="datetimeFigureOut">
              <a:rPr lang="en-US" smtClean="0"/>
              <a:pPr/>
              <a:t>8/1/19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375905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506809" y="1620737"/>
            <a:ext cx="3139217"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506809" y="2052934"/>
            <a:ext cx="3139217" cy="247808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16287" y="1620737"/>
            <a:ext cx="3139214"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816288" y="2052934"/>
            <a:ext cx="3139213" cy="247808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D8241E9-601D-4A27-BF72-C7763949FF5A}" type="datetimeFigureOut">
              <a:rPr lang="en-US" smtClean="0"/>
              <a:pPr/>
              <a:t>8/1/19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8342035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990600"/>
          </a:xfrm>
        </p:spPr>
        <p:txBody>
          <a:bodyPr>
            <a:normAutofit/>
          </a:bodyPr>
          <a:lstStyle>
            <a:lvl1pPr>
              <a:defRPr sz="2600">
                <a:latin typeface="Calibri" panose="020F0502020204030204" pitchFamily="34" charset="0"/>
                <a:cs typeface="Calibri" panose="020F0502020204030204" pitchFamily="34" charset="0"/>
              </a:defRPr>
            </a:lvl1pPr>
          </a:lstStyle>
          <a:p>
            <a:r>
              <a:rPr lang="en-US" dirty="0"/>
              <a:t>Click to edit Master title style</a:t>
            </a:r>
          </a:p>
        </p:txBody>
      </p:sp>
      <p:sp>
        <p:nvSpPr>
          <p:cNvPr id="3" name="Date Placeholder 2"/>
          <p:cNvSpPr>
            <a:spLocks noGrp="1"/>
          </p:cNvSpPr>
          <p:nvPr>
            <p:ph type="dt" sz="half" idx="10"/>
          </p:nvPr>
        </p:nvSpPr>
        <p:spPr/>
        <p:txBody>
          <a:bodyPr/>
          <a:lstStyle/>
          <a:p>
            <a:fld id="{4D8241E9-601D-4A27-BF72-C7763949FF5A}" type="datetimeFigureOut">
              <a:rPr lang="en-US" smtClean="0"/>
              <a:pPr/>
              <a:t>8/1/19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4599986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8241E9-601D-4A27-BF72-C7763949FF5A}" type="datetimeFigureOut">
              <a:rPr lang="en-US" smtClean="0"/>
              <a:pPr/>
              <a:t>8/1/19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7981919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1123953"/>
            <a:ext cx="2890896" cy="958850"/>
          </a:xfrm>
        </p:spPr>
        <p:txBody>
          <a:bodyPr anchor="b">
            <a:normAutofit/>
          </a:bodyPr>
          <a:lstStyle>
            <a:lvl1pPr>
              <a:defRPr sz="1500"/>
            </a:lvl1pPr>
          </a:lstStyle>
          <a:p>
            <a:r>
              <a:rPr lang="en-US"/>
              <a:t>Click to edit Master title style</a:t>
            </a:r>
            <a:endParaRPr lang="en-US" dirty="0"/>
          </a:p>
        </p:txBody>
      </p:sp>
      <p:sp>
        <p:nvSpPr>
          <p:cNvPr id="3" name="Content Placeholder 2"/>
          <p:cNvSpPr>
            <a:spLocks noGrp="1"/>
          </p:cNvSpPr>
          <p:nvPr>
            <p:ph idx="1"/>
          </p:nvPr>
        </p:nvSpPr>
        <p:spPr>
          <a:xfrm>
            <a:off x="3570346" y="386193"/>
            <a:ext cx="3385156" cy="41448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08001" y="2082802"/>
            <a:ext cx="2890896" cy="1938337"/>
          </a:xfrm>
        </p:spPr>
        <p:txBody>
          <a:bodyPr>
            <a:normAutofit/>
          </a:bodyPr>
          <a:lstStyle>
            <a:lvl1pPr marL="0" indent="0">
              <a:buNone/>
              <a:defRPr sz="1050"/>
            </a:lvl1pPr>
            <a:lvl2pPr marL="342797" indent="0">
              <a:buNone/>
              <a:defRPr sz="1050"/>
            </a:lvl2pPr>
            <a:lvl3pPr marL="685595" indent="0">
              <a:buNone/>
              <a:defRPr sz="900"/>
            </a:lvl3pPr>
            <a:lvl4pPr marL="1028392" indent="0">
              <a:buNone/>
              <a:defRPr sz="750"/>
            </a:lvl4pPr>
            <a:lvl5pPr marL="1371188" indent="0">
              <a:buNone/>
              <a:defRPr sz="750"/>
            </a:lvl5pPr>
            <a:lvl6pPr marL="1713986" indent="0">
              <a:buNone/>
              <a:defRPr sz="750"/>
            </a:lvl6pPr>
            <a:lvl7pPr marL="2056783" indent="0">
              <a:buNone/>
              <a:defRPr sz="750"/>
            </a:lvl7pPr>
            <a:lvl8pPr marL="2399580" indent="0">
              <a:buNone/>
              <a:defRPr sz="750"/>
            </a:lvl8pPr>
            <a:lvl9pPr marL="2742377"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8/1/19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2676219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3600450"/>
            <a:ext cx="6447500" cy="425054"/>
          </a:xfrm>
        </p:spPr>
        <p:txBody>
          <a:bodyPr anchor="b">
            <a:normAutofit/>
          </a:bodyPr>
          <a:lstStyle>
            <a:lvl1pPr algn="l">
              <a:defRPr sz="18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08001" y="457200"/>
            <a:ext cx="6447501" cy="2884289"/>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4" name="Text Placeholder 3"/>
          <p:cNvSpPr>
            <a:spLocks noGrp="1"/>
          </p:cNvSpPr>
          <p:nvPr>
            <p:ph type="body" sz="half" idx="2"/>
          </p:nvPr>
        </p:nvSpPr>
        <p:spPr>
          <a:xfrm>
            <a:off x="508001" y="4025504"/>
            <a:ext cx="6447500" cy="505518"/>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8/1/19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8616294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457200"/>
            <a:ext cx="6447501" cy="990600"/>
          </a:xfrm>
          <a:prstGeom prst="rect">
            <a:avLst/>
          </a:prstGeom>
        </p:spPr>
        <p:txBody>
          <a:bodyPr vert="horz" lIns="91440" tIns="45720" rIns="91440" bIns="45720" rtlCol="0" anchor="t">
            <a:normAutofit/>
          </a:bodyPr>
          <a:lstStyle/>
          <a:p>
            <a:r>
              <a:rPr lang="en-US" dirty="0"/>
              <a:t>Click to edit Master title style</a:t>
            </a:r>
          </a:p>
        </p:txBody>
      </p:sp>
      <p:sp>
        <p:nvSpPr>
          <p:cNvPr id="3" name="Text Placeholder 2"/>
          <p:cNvSpPr>
            <a:spLocks noGrp="1"/>
          </p:cNvSpPr>
          <p:nvPr>
            <p:ph type="body" idx="1"/>
          </p:nvPr>
        </p:nvSpPr>
        <p:spPr>
          <a:xfrm>
            <a:off x="508001" y="1620442"/>
            <a:ext cx="6447501" cy="2910580"/>
          </a:xfrm>
          <a:prstGeom prst="rect">
            <a:avLst/>
          </a:prstGeom>
        </p:spPr>
        <p:txBody>
          <a:bodyPr vert="horz" lIns="91440" tIns="45720" rIns="91440" bIns="45720" rtlCol="0">
            <a:normAutofit/>
          </a:bodyPr>
          <a:lstStyle/>
          <a:p>
            <a:pPr lvl="0"/>
            <a:r>
              <a:rPr lang="en-US" dirty="0"/>
              <a:t>Click to edit Master text styles</a:t>
            </a:r>
          </a:p>
        </p:txBody>
      </p:sp>
      <p:sp>
        <p:nvSpPr>
          <p:cNvPr id="4" name="Date Placeholder 3"/>
          <p:cNvSpPr>
            <a:spLocks noGrp="1"/>
          </p:cNvSpPr>
          <p:nvPr>
            <p:ph type="dt" sz="half" idx="2"/>
          </p:nvPr>
        </p:nvSpPr>
        <p:spPr>
          <a:xfrm>
            <a:off x="5403850" y="4531022"/>
            <a:ext cx="683954" cy="273844"/>
          </a:xfrm>
          <a:prstGeom prst="rect">
            <a:avLst/>
          </a:prstGeom>
        </p:spPr>
        <p:txBody>
          <a:bodyPr vert="horz" lIns="91440" tIns="45720" rIns="91440" bIns="45720" rtlCol="0" anchor="ctr"/>
          <a:lstStyle>
            <a:lvl1pPr algn="r">
              <a:defRPr sz="675">
                <a:solidFill>
                  <a:schemeClr val="tx1">
                    <a:tint val="75000"/>
                  </a:schemeClr>
                </a:solidFill>
              </a:defRPr>
            </a:lvl1pPr>
          </a:lstStyle>
          <a:p>
            <a:fld id="{4D8241E9-601D-4A27-BF72-C7763949FF5A}" type="datetimeFigureOut">
              <a:rPr lang="en-US" smtClean="0"/>
              <a:pPr/>
              <a:t>8/1/19</a:t>
            </a:fld>
            <a:endParaRPr lang="en-US"/>
          </a:p>
        </p:txBody>
      </p:sp>
      <p:sp>
        <p:nvSpPr>
          <p:cNvPr id="5" name="Footer Placeholder 4"/>
          <p:cNvSpPr>
            <a:spLocks noGrp="1"/>
          </p:cNvSpPr>
          <p:nvPr>
            <p:ph type="ftr" sz="quarter" idx="3"/>
          </p:nvPr>
        </p:nvSpPr>
        <p:spPr>
          <a:xfrm>
            <a:off x="508001" y="4531022"/>
            <a:ext cx="4723209" cy="273844"/>
          </a:xfrm>
          <a:prstGeom prst="rect">
            <a:avLst/>
          </a:prstGeom>
        </p:spPr>
        <p:txBody>
          <a:bodyPr vert="horz" lIns="91440" tIns="45720" rIns="91440" bIns="45720" rtlCol="0" anchor="ctr"/>
          <a:lstStyle>
            <a:lvl1pPr algn="l">
              <a:defRPr sz="675">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42998" y="4531022"/>
            <a:ext cx="512504" cy="273844"/>
          </a:xfrm>
          <a:prstGeom prst="rect">
            <a:avLst/>
          </a:prstGeom>
        </p:spPr>
        <p:txBody>
          <a:bodyPr vert="horz" lIns="91440" tIns="45720" rIns="91440" bIns="45720" rtlCol="0" anchor="ctr"/>
          <a:lstStyle>
            <a:lvl1pPr algn="r">
              <a:defRPr sz="675">
                <a:solidFill>
                  <a:schemeClr val="accent1"/>
                </a:solidFill>
              </a:defRPr>
            </a:lvl1pPr>
          </a:lstStyle>
          <a:p>
            <a:fld id="{4586AFA4-EB3C-4B7D-993E-220BD55D95C0}" type="slidenum">
              <a:rPr lang="en-US" smtClean="0"/>
              <a:pPr/>
              <a:t>‹#›</a:t>
            </a:fld>
            <a:endParaRPr lang="en-US"/>
          </a:p>
        </p:txBody>
      </p:sp>
    </p:spTree>
    <p:extLst>
      <p:ext uri="{BB962C8B-B14F-4D97-AF65-F5344CB8AC3E}">
        <p14:creationId xmlns:p14="http://schemas.microsoft.com/office/powerpoint/2010/main" val="3314503010"/>
      </p:ext>
    </p:extLst>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 id="2147483789" r:id="rId12"/>
    <p:sldLayoutId id="2147483790" r:id="rId13"/>
    <p:sldLayoutId id="2147483791" r:id="rId14"/>
    <p:sldLayoutId id="2147483792" r:id="rId15"/>
    <p:sldLayoutId id="2147483793" r:id="rId16"/>
  </p:sldLayoutIdLst>
  <p:txStyles>
    <p:titleStyle>
      <a:lvl1pPr algn="l" defTabSz="342900" rtl="0" eaLnBrk="1" latinLnBrk="0" hangingPunct="1">
        <a:spcBef>
          <a:spcPct val="0"/>
        </a:spcBef>
        <a:buNone/>
        <a:defRPr sz="2600" kern="1200">
          <a:solidFill>
            <a:schemeClr val="accent1">
              <a:lumMod val="75000"/>
            </a:schemeClr>
          </a:solidFill>
          <a:latin typeface="Calibri" panose="020F0502020204030204" pitchFamily="34" charset="0"/>
          <a:ea typeface="+mj-ea"/>
          <a:cs typeface="Calibri" panose="020F050202020403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1pPr>
      <a:lvl2pPr marL="557213" indent="-214313" algn="l" defTabSz="342900" rtl="0" eaLnBrk="1" latinLnBrk="0" hangingPunct="1">
        <a:spcBef>
          <a:spcPts val="750"/>
        </a:spcBef>
        <a:spcAft>
          <a:spcPts val="0"/>
        </a:spcAft>
        <a:buClr>
          <a:schemeClr val="accent1"/>
        </a:buClr>
        <a:buSzPct val="80000"/>
        <a:buFont typeface="Wingdings 3" charset="2"/>
        <a:buChar char=""/>
        <a:defRPr sz="1200" kern="1200">
          <a:solidFill>
            <a:schemeClr val="tx1">
              <a:lumMod val="75000"/>
              <a:lumOff val="25000"/>
            </a:schemeClr>
          </a:solidFill>
          <a:latin typeface="Calibri" panose="020F0502020204030204" pitchFamily="34" charset="0"/>
          <a:ea typeface="+mn-ea"/>
          <a:cs typeface="Calibri" panose="020F0502020204030204" pitchFamily="34" charset="0"/>
        </a:defRPr>
      </a:lvl2pPr>
      <a:lvl3pPr marL="857250" indent="-171450" algn="l" defTabSz="342900" rtl="0" eaLnBrk="1" latinLnBrk="0" hangingPunct="1">
        <a:spcBef>
          <a:spcPts val="750"/>
        </a:spcBef>
        <a:spcAft>
          <a:spcPts val="0"/>
        </a:spcAft>
        <a:buClr>
          <a:schemeClr val="accent1"/>
        </a:buClr>
        <a:buSzPct val="80000"/>
        <a:buFont typeface="Wingdings 3" charset="2"/>
        <a:buChar char=""/>
        <a:defRPr sz="1050" kern="1200">
          <a:solidFill>
            <a:schemeClr val="tx1">
              <a:lumMod val="75000"/>
              <a:lumOff val="25000"/>
            </a:schemeClr>
          </a:solidFill>
          <a:latin typeface="Calibri" panose="020F0502020204030204" pitchFamily="34" charset="0"/>
          <a:ea typeface="+mn-ea"/>
          <a:cs typeface="Calibri" panose="020F0502020204030204" pitchFamily="34" charset="0"/>
        </a:defRPr>
      </a:lvl3pPr>
      <a:lvl4pPr marL="12001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Calibri" panose="020F0502020204030204" pitchFamily="34" charset="0"/>
          <a:ea typeface="+mn-ea"/>
          <a:cs typeface="Calibri" panose="020F0502020204030204" pitchFamily="34" charset="0"/>
        </a:defRPr>
      </a:lvl4pPr>
      <a:lvl5pPr marL="15430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r="387" b="5283"/>
          <a:stretch/>
        </p:blipFill>
        <p:spPr>
          <a:xfrm>
            <a:off x="-29628" y="0"/>
            <a:ext cx="9173628" cy="5164038"/>
          </a:xfrm>
          <a:prstGeom prst="rect">
            <a:avLst/>
          </a:prstGeom>
        </p:spPr>
      </p:pic>
      <p:sp>
        <p:nvSpPr>
          <p:cNvPr id="6" name="Rectangle 5">
            <a:extLst>
              <a:ext uri="{FF2B5EF4-FFF2-40B4-BE49-F238E27FC236}">
                <a16:creationId xmlns:a16="http://schemas.microsoft.com/office/drawing/2014/main" id="{C52F299D-D2D3-C242-B2A1-63C26FD4F6DF}"/>
              </a:ext>
            </a:extLst>
          </p:cNvPr>
          <p:cNvSpPr/>
          <p:nvPr/>
        </p:nvSpPr>
        <p:spPr>
          <a:xfrm>
            <a:off x="5334000" y="2343150"/>
            <a:ext cx="3581400" cy="2514600"/>
          </a:xfrm>
          <a:prstGeom prst="rect">
            <a:avLst/>
          </a:prstGeom>
          <a:no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33C75FA1-0A6B-5C47-99D4-547D57C97EF6}"/>
              </a:ext>
            </a:extLst>
          </p:cNvPr>
          <p:cNvSpPr/>
          <p:nvPr/>
        </p:nvSpPr>
        <p:spPr>
          <a:xfrm>
            <a:off x="5410200" y="2419350"/>
            <a:ext cx="3429000" cy="2362200"/>
          </a:xfrm>
          <a:prstGeom prst="rect">
            <a:avLst/>
          </a:prstGeom>
          <a:solidFill>
            <a:schemeClr val="bg1"/>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8" name="TextBox 7">
            <a:extLst>
              <a:ext uri="{FF2B5EF4-FFF2-40B4-BE49-F238E27FC236}">
                <a16:creationId xmlns:a16="http://schemas.microsoft.com/office/drawing/2014/main" id="{B0EC07DE-6975-4242-BF7B-E4E5DBC1A0B6}"/>
              </a:ext>
            </a:extLst>
          </p:cNvPr>
          <p:cNvSpPr txBox="1"/>
          <p:nvPr/>
        </p:nvSpPr>
        <p:spPr>
          <a:xfrm>
            <a:off x="5486400" y="2538621"/>
            <a:ext cx="3276600" cy="2123658"/>
          </a:xfrm>
          <a:prstGeom prst="rect">
            <a:avLst/>
          </a:prstGeom>
          <a:noFill/>
        </p:spPr>
        <p:txBody>
          <a:bodyPr wrap="square" rtlCol="0">
            <a:spAutoFit/>
          </a:bodyPr>
          <a:lstStyle/>
          <a:p>
            <a:pPr algn="ctr"/>
            <a:r>
              <a:rPr lang="en-ID" sz="4400" b="1" dirty="0">
                <a:latin typeface="Calibri" panose="020F0502020204030204" pitchFamily="34" charset="0"/>
                <a:cs typeface="Calibri" panose="020F0502020204030204" pitchFamily="34" charset="0"/>
              </a:rPr>
              <a:t>How Positive Thinking Works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9632" y="1707654"/>
            <a:ext cx="4968552" cy="2304256"/>
          </a:xfrm>
        </p:spPr>
        <p:txBody>
          <a:bodyPr>
            <a:noAutofit/>
          </a:bodyPr>
          <a:lstStyle/>
          <a:p>
            <a:pPr algn="ctr"/>
            <a:r>
              <a:rPr lang="en-US" dirty="0"/>
              <a:t>In every difficult situation, there is a dark side and a bright side, and you are the one that will determine what direction you would like to follow. </a:t>
            </a:r>
            <a:endParaRPr lang="en-ID" dirty="0"/>
          </a:p>
        </p:txBody>
      </p:sp>
    </p:spTree>
    <p:extLst>
      <p:ext uri="{BB962C8B-B14F-4D97-AF65-F5344CB8AC3E}">
        <p14:creationId xmlns:p14="http://schemas.microsoft.com/office/powerpoint/2010/main" val="1713562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91680" y="1707654"/>
            <a:ext cx="4032448" cy="2304256"/>
          </a:xfrm>
        </p:spPr>
        <p:txBody>
          <a:bodyPr>
            <a:noAutofit/>
          </a:bodyPr>
          <a:lstStyle/>
          <a:p>
            <a:pPr algn="ctr"/>
            <a:r>
              <a:rPr lang="en-US" dirty="0"/>
              <a:t>Instead of always looking for an excuse not to like something, choose to see the good in everything. </a:t>
            </a:r>
            <a:endParaRPr lang="en-ID" dirty="0"/>
          </a:p>
        </p:txBody>
      </p:sp>
    </p:spTree>
    <p:extLst>
      <p:ext uri="{BB962C8B-B14F-4D97-AF65-F5344CB8AC3E}">
        <p14:creationId xmlns:p14="http://schemas.microsoft.com/office/powerpoint/2010/main" val="466596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31640" y="1347614"/>
            <a:ext cx="4824536" cy="1080120"/>
          </a:xfrm>
        </p:spPr>
        <p:txBody>
          <a:bodyPr>
            <a:noAutofit/>
          </a:bodyPr>
          <a:lstStyle/>
          <a:p>
            <a:pPr algn="ctr"/>
            <a:r>
              <a:rPr lang="en-US" dirty="0"/>
              <a:t>The thing is, while you look, you will become more positive and happier. </a:t>
            </a:r>
            <a:endParaRPr lang="en-ID" dirty="0"/>
          </a:p>
        </p:txBody>
      </p:sp>
      <p:pic>
        <p:nvPicPr>
          <p:cNvPr id="2" name="Picture 1">
            <a:extLst>
              <a:ext uri="{FF2B5EF4-FFF2-40B4-BE49-F238E27FC236}">
                <a16:creationId xmlns:a16="http://schemas.microsoft.com/office/drawing/2014/main" id="{1179D483-EB3F-F442-99DC-C254078EE76D}"/>
              </a:ext>
            </a:extLst>
          </p:cNvPr>
          <p:cNvPicPr>
            <a:picLocks noChangeAspect="1"/>
          </p:cNvPicPr>
          <p:nvPr/>
        </p:nvPicPr>
        <p:blipFill>
          <a:blip r:embed="rId2"/>
          <a:stretch>
            <a:fillRect/>
          </a:stretch>
        </p:blipFill>
        <p:spPr>
          <a:xfrm>
            <a:off x="2453779" y="2427734"/>
            <a:ext cx="2580258" cy="1613478"/>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398331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19672" y="1419622"/>
            <a:ext cx="4248472" cy="2304256"/>
          </a:xfrm>
        </p:spPr>
        <p:txBody>
          <a:bodyPr>
            <a:noAutofit/>
          </a:bodyPr>
          <a:lstStyle/>
          <a:p>
            <a:pPr algn="ctr"/>
            <a:r>
              <a:rPr lang="en-US" dirty="0"/>
              <a:t>Positive thinking only when works when you train your mind to be positive and to have an attitude that you can achieve whatever you want in life.</a:t>
            </a:r>
            <a:r>
              <a:rPr lang="en-ID" dirty="0"/>
              <a:t> </a:t>
            </a:r>
          </a:p>
        </p:txBody>
      </p:sp>
    </p:spTree>
    <p:extLst>
      <p:ext uri="{BB962C8B-B14F-4D97-AF65-F5344CB8AC3E}">
        <p14:creationId xmlns:p14="http://schemas.microsoft.com/office/powerpoint/2010/main" val="1756999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19672" y="1491630"/>
            <a:ext cx="4176464" cy="2304256"/>
          </a:xfrm>
        </p:spPr>
        <p:txBody>
          <a:bodyPr>
            <a:noAutofit/>
          </a:bodyPr>
          <a:lstStyle/>
          <a:p>
            <a:pPr algn="ctr"/>
            <a:r>
              <a:rPr lang="en-US" dirty="0"/>
              <a:t>Your job is to keep your mind focused on thoughts that lift you long enough to create neural pathways that help in establishing a new habit.</a:t>
            </a:r>
            <a:r>
              <a:rPr lang="en-ID" dirty="0"/>
              <a:t> </a:t>
            </a:r>
          </a:p>
        </p:txBody>
      </p:sp>
    </p:spTree>
    <p:extLst>
      <p:ext uri="{BB962C8B-B14F-4D97-AF65-F5344CB8AC3E}">
        <p14:creationId xmlns:p14="http://schemas.microsoft.com/office/powerpoint/2010/main" val="2363165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31640" y="1707654"/>
            <a:ext cx="4824536" cy="2304256"/>
          </a:xfrm>
        </p:spPr>
        <p:txBody>
          <a:bodyPr>
            <a:noAutofit/>
          </a:bodyPr>
          <a:lstStyle/>
          <a:p>
            <a:pPr algn="ctr"/>
            <a:r>
              <a:rPr lang="en-US" dirty="0"/>
              <a:t>When you start facing a negative situation or event along the way, just remember that what matters most is how you respond to the situation. </a:t>
            </a:r>
            <a:endParaRPr lang="en-ID" dirty="0"/>
          </a:p>
        </p:txBody>
      </p:sp>
    </p:spTree>
    <p:extLst>
      <p:ext uri="{BB962C8B-B14F-4D97-AF65-F5344CB8AC3E}">
        <p14:creationId xmlns:p14="http://schemas.microsoft.com/office/powerpoint/2010/main" val="1601840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03648" y="1491630"/>
            <a:ext cx="4824536" cy="2304256"/>
          </a:xfrm>
        </p:spPr>
        <p:txBody>
          <a:bodyPr>
            <a:noAutofit/>
          </a:bodyPr>
          <a:lstStyle/>
          <a:p>
            <a:pPr algn="ctr"/>
            <a:r>
              <a:rPr lang="en-US" dirty="0"/>
              <a:t>You can come up with positive affirmations or phrases you can repeat in your mind over and over so that you can overcome negative thoughts. </a:t>
            </a:r>
            <a:endParaRPr lang="en-ID" dirty="0"/>
          </a:p>
        </p:txBody>
      </p:sp>
    </p:spTree>
    <p:extLst>
      <p:ext uri="{BB962C8B-B14F-4D97-AF65-F5344CB8AC3E}">
        <p14:creationId xmlns:p14="http://schemas.microsoft.com/office/powerpoint/2010/main" val="1054393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880B75-46CC-4D4E-A724-8F98891F795B}"/>
              </a:ext>
            </a:extLst>
          </p:cNvPr>
          <p:cNvSpPr>
            <a:spLocks noGrp="1"/>
          </p:cNvSpPr>
          <p:nvPr>
            <p:ph type="title"/>
          </p:nvPr>
        </p:nvSpPr>
        <p:spPr>
          <a:xfrm>
            <a:off x="508001" y="843558"/>
            <a:ext cx="6447501" cy="602382"/>
          </a:xfrm>
        </p:spPr>
        <p:txBody>
          <a:bodyPr>
            <a:normAutofit/>
          </a:bodyPr>
          <a:lstStyle/>
          <a:p>
            <a:r>
              <a:rPr lang="en-US" b="1" dirty="0"/>
              <a:t>Decide To Be Happy</a:t>
            </a:r>
            <a:endParaRPr lang="en-ID" dirty="0"/>
          </a:p>
        </p:txBody>
      </p:sp>
      <p:sp>
        <p:nvSpPr>
          <p:cNvPr id="3" name="Content Placeholder 2">
            <a:extLst>
              <a:ext uri="{FF2B5EF4-FFF2-40B4-BE49-F238E27FC236}">
                <a16:creationId xmlns:a16="http://schemas.microsoft.com/office/drawing/2014/main" id="{5B407FDB-5B12-144E-B280-A2CCE85E562A}"/>
              </a:ext>
            </a:extLst>
          </p:cNvPr>
          <p:cNvSpPr>
            <a:spLocks noGrp="1"/>
          </p:cNvSpPr>
          <p:nvPr>
            <p:ph idx="1"/>
          </p:nvPr>
        </p:nvSpPr>
        <p:spPr>
          <a:xfrm>
            <a:off x="508001" y="1563638"/>
            <a:ext cx="5648175" cy="1573062"/>
          </a:xfrm>
        </p:spPr>
        <p:txBody>
          <a:bodyPr>
            <a:normAutofit/>
          </a:bodyPr>
          <a:lstStyle/>
          <a:p>
            <a:r>
              <a:rPr lang="en-US" dirty="0"/>
              <a:t>Being happy and living a positive life is a decision that you make.</a:t>
            </a:r>
            <a:r>
              <a:rPr lang="en-ID" dirty="0"/>
              <a:t> </a:t>
            </a:r>
          </a:p>
        </p:txBody>
      </p:sp>
      <p:pic>
        <p:nvPicPr>
          <p:cNvPr id="4" name="Picture 3">
            <a:extLst>
              <a:ext uri="{FF2B5EF4-FFF2-40B4-BE49-F238E27FC236}">
                <a16:creationId xmlns:a16="http://schemas.microsoft.com/office/drawing/2014/main" id="{E472D282-6420-CC46-87FC-DBE2787EDC0F}"/>
              </a:ext>
            </a:extLst>
          </p:cNvPr>
          <p:cNvPicPr>
            <a:picLocks noChangeAspect="1"/>
          </p:cNvPicPr>
          <p:nvPr/>
        </p:nvPicPr>
        <p:blipFill>
          <a:blip r:embed="rId2"/>
          <a:stretch>
            <a:fillRect/>
          </a:stretch>
        </p:blipFill>
        <p:spPr>
          <a:xfrm>
            <a:off x="2393104" y="2859782"/>
            <a:ext cx="2677294" cy="1506980"/>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540069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2" presetClass="entr" presetSubtype="4" fill="hold" grpId="0" nodeType="withEffect">
                                  <p:stCondLst>
                                    <p:cond delay="100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wipe(down)">
                                      <p:cBhvr>
                                        <p:cTn id="15"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47664" y="1707654"/>
            <a:ext cx="4248472" cy="2088232"/>
          </a:xfrm>
        </p:spPr>
        <p:txBody>
          <a:bodyPr>
            <a:noAutofit/>
          </a:bodyPr>
          <a:lstStyle/>
          <a:p>
            <a:pPr algn="ctr"/>
            <a:r>
              <a:rPr lang="en-US" dirty="0"/>
              <a:t>Bad situations will happen to you at some point in this life, but that does not mean that you will never have it all. </a:t>
            </a:r>
            <a:endParaRPr lang="en-ID" dirty="0"/>
          </a:p>
        </p:txBody>
      </p:sp>
    </p:spTree>
    <p:extLst>
      <p:ext uri="{BB962C8B-B14F-4D97-AF65-F5344CB8AC3E}">
        <p14:creationId xmlns:p14="http://schemas.microsoft.com/office/powerpoint/2010/main" val="3083193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19672" y="1563638"/>
            <a:ext cx="4248472" cy="2088232"/>
          </a:xfrm>
        </p:spPr>
        <p:txBody>
          <a:bodyPr>
            <a:noAutofit/>
          </a:bodyPr>
          <a:lstStyle/>
          <a:p>
            <a:pPr algn="ctr"/>
            <a:r>
              <a:rPr lang="en-US" dirty="0"/>
              <a:t>The trick is for you to enjoy every season and choose to count your blessings one by one instead of complaining about what did not go your way.</a:t>
            </a:r>
            <a:r>
              <a:rPr lang="en-ID" dirty="0"/>
              <a:t> </a:t>
            </a:r>
          </a:p>
        </p:txBody>
      </p:sp>
    </p:spTree>
    <p:extLst>
      <p:ext uri="{BB962C8B-B14F-4D97-AF65-F5344CB8AC3E}">
        <p14:creationId xmlns:p14="http://schemas.microsoft.com/office/powerpoint/2010/main" val="3056106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43608" y="1347614"/>
            <a:ext cx="5400600" cy="3096344"/>
          </a:xfrm>
        </p:spPr>
        <p:txBody>
          <a:bodyPr>
            <a:noAutofit/>
          </a:bodyPr>
          <a:lstStyle/>
          <a:p>
            <a:pPr algn="ctr"/>
            <a:r>
              <a:rPr lang="en-US" sz="2300" dirty="0"/>
              <a:t>This is one of the questions that so many people ask. When you think about the things that your heart desires and the ways you can get them, there is a stream of joy that comes from deep within you that makes you take great control of your life. </a:t>
            </a:r>
            <a:endParaRPr lang="en-ID" sz="2300" dirty="0"/>
          </a:p>
        </p:txBody>
      </p:sp>
    </p:spTree>
    <p:extLst>
      <p:ext uri="{BB962C8B-B14F-4D97-AF65-F5344CB8AC3E}">
        <p14:creationId xmlns:p14="http://schemas.microsoft.com/office/powerpoint/2010/main" val="3325387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71600" y="1275606"/>
            <a:ext cx="5616623" cy="1008112"/>
          </a:xfrm>
        </p:spPr>
        <p:txBody>
          <a:bodyPr>
            <a:noAutofit/>
          </a:bodyPr>
          <a:lstStyle/>
          <a:p>
            <a:pPr algn="ctr"/>
            <a:r>
              <a:rPr lang="en-US" dirty="0"/>
              <a:t>When you look at everyone, choose to see the best intentions on their part. </a:t>
            </a:r>
            <a:endParaRPr lang="en-ID" dirty="0"/>
          </a:p>
        </p:txBody>
      </p:sp>
      <p:pic>
        <p:nvPicPr>
          <p:cNvPr id="2" name="Picture 1">
            <a:extLst>
              <a:ext uri="{FF2B5EF4-FFF2-40B4-BE49-F238E27FC236}">
                <a16:creationId xmlns:a16="http://schemas.microsoft.com/office/drawing/2014/main" id="{60F13001-EB8E-394F-AFBA-30ADC3379E8A}"/>
              </a:ext>
            </a:extLst>
          </p:cNvPr>
          <p:cNvPicPr>
            <a:picLocks noChangeAspect="1"/>
          </p:cNvPicPr>
          <p:nvPr/>
        </p:nvPicPr>
        <p:blipFill>
          <a:blip r:embed="rId2"/>
          <a:stretch>
            <a:fillRect/>
          </a:stretch>
        </p:blipFill>
        <p:spPr>
          <a:xfrm>
            <a:off x="2478347" y="2427734"/>
            <a:ext cx="2603128" cy="1413417"/>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84438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03648" y="1563638"/>
            <a:ext cx="4536504" cy="2088232"/>
          </a:xfrm>
        </p:spPr>
        <p:txBody>
          <a:bodyPr>
            <a:noAutofit/>
          </a:bodyPr>
          <a:lstStyle/>
          <a:p>
            <a:pPr algn="ctr"/>
            <a:r>
              <a:rPr lang="en-US" dirty="0"/>
              <a:t>Instead of focusing on that small thing, they said that you did not like, why not look at the many good actions and words they have done to you before. </a:t>
            </a:r>
            <a:endParaRPr lang="en-ID" dirty="0"/>
          </a:p>
        </p:txBody>
      </p:sp>
    </p:spTree>
    <p:extLst>
      <p:ext uri="{BB962C8B-B14F-4D97-AF65-F5344CB8AC3E}">
        <p14:creationId xmlns:p14="http://schemas.microsoft.com/office/powerpoint/2010/main" val="2686704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9632" y="1635646"/>
            <a:ext cx="4752528" cy="2088232"/>
          </a:xfrm>
        </p:spPr>
        <p:txBody>
          <a:bodyPr>
            <a:noAutofit/>
          </a:bodyPr>
          <a:lstStyle/>
          <a:p>
            <a:pPr algn="ctr"/>
            <a:r>
              <a:rPr lang="en-US" dirty="0"/>
              <a:t>Finally, no matter what happens, decide to remain cheerful. In every situation, there is a hidden blessing underneath it. Your job is to find it!</a:t>
            </a:r>
            <a:endParaRPr lang="en-ID" dirty="0"/>
          </a:p>
        </p:txBody>
      </p:sp>
    </p:spTree>
    <p:extLst>
      <p:ext uri="{BB962C8B-B14F-4D97-AF65-F5344CB8AC3E}">
        <p14:creationId xmlns:p14="http://schemas.microsoft.com/office/powerpoint/2010/main" val="1269539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133CDF-1D27-804C-8880-F9CBE3AD3A5A}"/>
              </a:ext>
            </a:extLst>
          </p:cNvPr>
          <p:cNvSpPr>
            <a:spLocks noGrp="1"/>
          </p:cNvSpPr>
          <p:nvPr>
            <p:ph type="title"/>
          </p:nvPr>
        </p:nvSpPr>
        <p:spPr>
          <a:xfrm>
            <a:off x="572771" y="1594272"/>
            <a:ext cx="6447501" cy="530374"/>
          </a:xfrm>
        </p:spPr>
        <p:txBody>
          <a:bodyPr>
            <a:normAutofit/>
          </a:bodyPr>
          <a:lstStyle/>
          <a:p>
            <a:r>
              <a:rPr lang="en-US" b="1" dirty="0"/>
              <a:t>Positive Attitude In Action</a:t>
            </a:r>
            <a:endParaRPr lang="en-ID" dirty="0"/>
          </a:p>
        </p:txBody>
      </p:sp>
      <p:sp>
        <p:nvSpPr>
          <p:cNvPr id="3" name="Content Placeholder 2">
            <a:extLst>
              <a:ext uri="{FF2B5EF4-FFF2-40B4-BE49-F238E27FC236}">
                <a16:creationId xmlns:a16="http://schemas.microsoft.com/office/drawing/2014/main" id="{A6FD6DB7-D1E2-8D47-9A8A-76B77B30680F}"/>
              </a:ext>
            </a:extLst>
          </p:cNvPr>
          <p:cNvSpPr>
            <a:spLocks noGrp="1"/>
          </p:cNvSpPr>
          <p:nvPr>
            <p:ph idx="1"/>
          </p:nvPr>
        </p:nvSpPr>
        <p:spPr>
          <a:xfrm>
            <a:off x="572771" y="2253458"/>
            <a:ext cx="5288135" cy="1830460"/>
          </a:xfrm>
        </p:spPr>
        <p:txBody>
          <a:bodyPr/>
          <a:lstStyle/>
          <a:p>
            <a:r>
              <a:rPr lang="en-US" dirty="0"/>
              <a:t>If there is anything life has taught each one of us is that when things are going well, it is easy to be happy. </a:t>
            </a:r>
            <a:endParaRPr lang="en-ID" dirty="0"/>
          </a:p>
        </p:txBody>
      </p:sp>
    </p:spTree>
    <p:extLst>
      <p:ext uri="{BB962C8B-B14F-4D97-AF65-F5344CB8AC3E}">
        <p14:creationId xmlns:p14="http://schemas.microsoft.com/office/powerpoint/2010/main" val="1027738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12"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Left)">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47664" y="1635646"/>
            <a:ext cx="4320480" cy="2088232"/>
          </a:xfrm>
        </p:spPr>
        <p:txBody>
          <a:bodyPr>
            <a:noAutofit/>
          </a:bodyPr>
          <a:lstStyle/>
          <a:p>
            <a:pPr algn="ctr"/>
            <a:r>
              <a:rPr lang="en-US" dirty="0"/>
              <a:t>It is during difficulties that we demonstrate to ourselves and the world around us what our true attitude is. </a:t>
            </a:r>
            <a:endParaRPr lang="en-ID" dirty="0"/>
          </a:p>
        </p:txBody>
      </p:sp>
    </p:spTree>
    <p:extLst>
      <p:ext uri="{BB962C8B-B14F-4D97-AF65-F5344CB8AC3E}">
        <p14:creationId xmlns:p14="http://schemas.microsoft.com/office/powerpoint/2010/main" val="3391142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47664" y="1923678"/>
            <a:ext cx="4032448" cy="2088232"/>
          </a:xfrm>
        </p:spPr>
        <p:txBody>
          <a:bodyPr>
            <a:noAutofit/>
          </a:bodyPr>
          <a:lstStyle/>
          <a:p>
            <a:pPr algn="ctr"/>
            <a:r>
              <a:rPr lang="en-US" dirty="0"/>
              <a:t>Choosing to have a positive attitude will help you in more ways that you can imagine.</a:t>
            </a:r>
            <a:r>
              <a:rPr lang="en-ID" dirty="0"/>
              <a:t> </a:t>
            </a:r>
          </a:p>
        </p:txBody>
      </p:sp>
    </p:spTree>
    <p:extLst>
      <p:ext uri="{BB962C8B-B14F-4D97-AF65-F5344CB8AC3E}">
        <p14:creationId xmlns:p14="http://schemas.microsoft.com/office/powerpoint/2010/main" val="2461163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63688" y="1563638"/>
            <a:ext cx="3960440" cy="2088232"/>
          </a:xfrm>
        </p:spPr>
        <p:txBody>
          <a:bodyPr>
            <a:noAutofit/>
          </a:bodyPr>
          <a:lstStyle/>
          <a:p>
            <a:pPr algn="ctr"/>
            <a:r>
              <a:rPr lang="en-US" dirty="0"/>
              <a:t>Once you learn how to think positively, there are so many amazing changes that will happen in your life.</a:t>
            </a:r>
            <a:r>
              <a:rPr lang="en-ID" dirty="0"/>
              <a:t> </a:t>
            </a:r>
          </a:p>
        </p:txBody>
      </p:sp>
    </p:spTree>
    <p:extLst>
      <p:ext uri="{BB962C8B-B14F-4D97-AF65-F5344CB8AC3E}">
        <p14:creationId xmlns:p14="http://schemas.microsoft.com/office/powerpoint/2010/main" val="308483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91680" y="1635646"/>
            <a:ext cx="4248472" cy="2088232"/>
          </a:xfrm>
        </p:spPr>
        <p:txBody>
          <a:bodyPr>
            <a:noAutofit/>
          </a:bodyPr>
          <a:lstStyle/>
          <a:p>
            <a:pPr algn="ctr"/>
            <a:r>
              <a:rPr lang="en-US" dirty="0"/>
              <a:t>It will make you feel like a heavy burden has been lifted off your shoulders and all of a sudden you are light again.</a:t>
            </a:r>
            <a:r>
              <a:rPr lang="en-ID" dirty="0"/>
              <a:t> </a:t>
            </a:r>
          </a:p>
        </p:txBody>
      </p:sp>
    </p:spTree>
    <p:extLst>
      <p:ext uri="{BB962C8B-B14F-4D97-AF65-F5344CB8AC3E}">
        <p14:creationId xmlns:p14="http://schemas.microsoft.com/office/powerpoint/2010/main" val="2671378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9632" y="1491630"/>
            <a:ext cx="4896544" cy="2088232"/>
          </a:xfrm>
        </p:spPr>
        <p:txBody>
          <a:bodyPr>
            <a:noAutofit/>
          </a:bodyPr>
          <a:lstStyle/>
          <a:p>
            <a:pPr algn="ctr"/>
            <a:r>
              <a:rPr lang="en-US" dirty="0"/>
              <a:t>When you reduce your self-limiting thoughts, you release the brakes you have applied in your life and suddenly experience new levels of growth you have never imagined possible.</a:t>
            </a:r>
            <a:r>
              <a:rPr lang="en-ID" dirty="0"/>
              <a:t> </a:t>
            </a:r>
          </a:p>
        </p:txBody>
      </p:sp>
    </p:spTree>
    <p:extLst>
      <p:ext uri="{BB962C8B-B14F-4D97-AF65-F5344CB8AC3E}">
        <p14:creationId xmlns:p14="http://schemas.microsoft.com/office/powerpoint/2010/main" val="390522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9632" y="1419622"/>
            <a:ext cx="4896544" cy="2088232"/>
          </a:xfrm>
        </p:spPr>
        <p:txBody>
          <a:bodyPr>
            <a:noAutofit/>
          </a:bodyPr>
          <a:lstStyle/>
          <a:p>
            <a:pPr algn="ctr"/>
            <a:r>
              <a:rPr lang="en-US" dirty="0"/>
              <a:t>Let us consider a real-life example of the power of positive thinking;</a:t>
            </a:r>
            <a:endParaRPr lang="en-ID" dirty="0"/>
          </a:p>
        </p:txBody>
      </p:sp>
      <p:pic>
        <p:nvPicPr>
          <p:cNvPr id="2" name="Picture 1">
            <a:extLst>
              <a:ext uri="{FF2B5EF4-FFF2-40B4-BE49-F238E27FC236}">
                <a16:creationId xmlns:a16="http://schemas.microsoft.com/office/drawing/2014/main" id="{ED39C18F-E011-464C-B475-23972DD0E2A6}"/>
              </a:ext>
            </a:extLst>
          </p:cNvPr>
          <p:cNvPicPr>
            <a:picLocks noChangeAspect="1"/>
          </p:cNvPicPr>
          <p:nvPr/>
        </p:nvPicPr>
        <p:blipFill>
          <a:blip r:embed="rId2"/>
          <a:stretch>
            <a:fillRect/>
          </a:stretch>
        </p:blipFill>
        <p:spPr>
          <a:xfrm>
            <a:off x="2439169" y="2577473"/>
            <a:ext cx="2537470" cy="1434437"/>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50979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9632" y="1563638"/>
            <a:ext cx="4968552" cy="3096344"/>
          </a:xfrm>
        </p:spPr>
        <p:txBody>
          <a:bodyPr>
            <a:noAutofit/>
          </a:bodyPr>
          <a:lstStyle/>
          <a:p>
            <a:pPr algn="ctr"/>
            <a:r>
              <a:rPr lang="en-US" sz="2300" dirty="0"/>
              <a:t>It is like when you think of something or someone that makes you happy; your brain tends to release certain hormones referred to as endorphins, that gives you that feeling of joy and happiness.</a:t>
            </a:r>
            <a:r>
              <a:rPr lang="en-ID" sz="2300" dirty="0"/>
              <a:t> </a:t>
            </a:r>
          </a:p>
        </p:txBody>
      </p:sp>
    </p:spTree>
    <p:extLst>
      <p:ext uri="{BB962C8B-B14F-4D97-AF65-F5344CB8AC3E}">
        <p14:creationId xmlns:p14="http://schemas.microsoft.com/office/powerpoint/2010/main" val="1099385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91680" y="1707654"/>
            <a:ext cx="4176464" cy="2088232"/>
          </a:xfrm>
        </p:spPr>
        <p:txBody>
          <a:bodyPr>
            <a:noAutofit/>
          </a:bodyPr>
          <a:lstStyle/>
          <a:p>
            <a:pPr algn="ctr"/>
            <a:r>
              <a:rPr lang="en-US" dirty="0"/>
              <a:t>A child runs outside to play with friends. It is through their running that they develop athletic skills.</a:t>
            </a:r>
            <a:r>
              <a:rPr lang="en-ID" dirty="0"/>
              <a:t> </a:t>
            </a:r>
          </a:p>
        </p:txBody>
      </p:sp>
    </p:spTree>
    <p:extLst>
      <p:ext uri="{BB962C8B-B14F-4D97-AF65-F5344CB8AC3E}">
        <p14:creationId xmlns:p14="http://schemas.microsoft.com/office/powerpoint/2010/main" val="4042455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35696" y="1635646"/>
            <a:ext cx="4032448" cy="2088232"/>
          </a:xfrm>
        </p:spPr>
        <p:txBody>
          <a:bodyPr>
            <a:noAutofit/>
          </a:bodyPr>
          <a:lstStyle/>
          <a:p>
            <a:pPr algn="ctr"/>
            <a:r>
              <a:rPr lang="en-US" dirty="0"/>
              <a:t>Their ability to explore the world around them goes a long way in building their creative skills. </a:t>
            </a:r>
            <a:endParaRPr lang="en-ID" dirty="0"/>
          </a:p>
        </p:txBody>
      </p:sp>
    </p:spTree>
    <p:extLst>
      <p:ext uri="{BB962C8B-B14F-4D97-AF65-F5344CB8AC3E}">
        <p14:creationId xmlns:p14="http://schemas.microsoft.com/office/powerpoint/2010/main" val="2167786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15616" y="1347614"/>
            <a:ext cx="5184576" cy="2808312"/>
          </a:xfrm>
        </p:spPr>
        <p:txBody>
          <a:bodyPr>
            <a:noAutofit/>
          </a:bodyPr>
          <a:lstStyle/>
          <a:p>
            <a:pPr algn="ctr"/>
            <a:r>
              <a:rPr lang="en-US" dirty="0"/>
              <a:t>Years down the line, it may be this athletic skill that will land them a scholarship as a college athlete, or their team spirit and communication skills that will help them do well in their role as a senior managing partner. </a:t>
            </a:r>
            <a:endParaRPr lang="en-ID" dirty="0"/>
          </a:p>
        </p:txBody>
      </p:sp>
    </p:spTree>
    <p:extLst>
      <p:ext uri="{BB962C8B-B14F-4D97-AF65-F5344CB8AC3E}">
        <p14:creationId xmlns:p14="http://schemas.microsoft.com/office/powerpoint/2010/main" val="1107540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35696" y="1851670"/>
            <a:ext cx="3816424" cy="2808312"/>
          </a:xfrm>
        </p:spPr>
        <p:txBody>
          <a:bodyPr>
            <a:noAutofit/>
          </a:bodyPr>
          <a:lstStyle/>
          <a:p>
            <a:pPr algn="ctr"/>
            <a:r>
              <a:rPr lang="en-US" dirty="0"/>
              <a:t>According to Fredrickson, this is referred to as the “broaden and build theory.” </a:t>
            </a:r>
            <a:endParaRPr lang="en-ID" dirty="0"/>
          </a:p>
        </p:txBody>
      </p:sp>
    </p:spTree>
    <p:extLst>
      <p:ext uri="{BB962C8B-B14F-4D97-AF65-F5344CB8AC3E}">
        <p14:creationId xmlns:p14="http://schemas.microsoft.com/office/powerpoint/2010/main" val="513960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79712" y="1635646"/>
            <a:ext cx="3600400" cy="2808312"/>
          </a:xfrm>
        </p:spPr>
        <p:txBody>
          <a:bodyPr>
            <a:noAutofit/>
          </a:bodyPr>
          <a:lstStyle/>
          <a:p>
            <a:pPr algn="ctr"/>
            <a:r>
              <a:rPr lang="en-US" dirty="0"/>
              <a:t>This, in turn, goes a long way in helping you build new skillsets that will prove to be valuable later in life. </a:t>
            </a:r>
            <a:endParaRPr lang="en-ID" dirty="0"/>
          </a:p>
        </p:txBody>
      </p:sp>
    </p:spTree>
    <p:extLst>
      <p:ext uri="{BB962C8B-B14F-4D97-AF65-F5344CB8AC3E}">
        <p14:creationId xmlns:p14="http://schemas.microsoft.com/office/powerpoint/2010/main" val="1278464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181257-99D1-054E-8DBF-209E5EC6E364}"/>
              </a:ext>
            </a:extLst>
          </p:cNvPr>
          <p:cNvSpPr>
            <a:spLocks noGrp="1"/>
          </p:cNvSpPr>
          <p:nvPr>
            <p:ph type="title"/>
          </p:nvPr>
        </p:nvSpPr>
        <p:spPr>
          <a:xfrm>
            <a:off x="508001" y="1059582"/>
            <a:ext cx="6584279" cy="530374"/>
          </a:xfrm>
        </p:spPr>
        <p:txBody>
          <a:bodyPr>
            <a:normAutofit/>
          </a:bodyPr>
          <a:lstStyle/>
          <a:p>
            <a:r>
              <a:rPr lang="en-US" b="1" dirty="0"/>
              <a:t>Our Minds Create Our World, Literally</a:t>
            </a:r>
            <a:endParaRPr lang="en-ID" dirty="0"/>
          </a:p>
        </p:txBody>
      </p:sp>
      <p:sp>
        <p:nvSpPr>
          <p:cNvPr id="3" name="Content Placeholder 2">
            <a:extLst>
              <a:ext uri="{FF2B5EF4-FFF2-40B4-BE49-F238E27FC236}">
                <a16:creationId xmlns:a16="http://schemas.microsoft.com/office/drawing/2014/main" id="{C2AC6606-9AE5-B341-95B4-61E6211B0B38}"/>
              </a:ext>
            </a:extLst>
          </p:cNvPr>
          <p:cNvSpPr>
            <a:spLocks noGrp="1"/>
          </p:cNvSpPr>
          <p:nvPr>
            <p:ph idx="1"/>
          </p:nvPr>
        </p:nvSpPr>
        <p:spPr>
          <a:xfrm>
            <a:off x="508001" y="1764458"/>
            <a:ext cx="6008215" cy="663276"/>
          </a:xfrm>
        </p:spPr>
        <p:txBody>
          <a:bodyPr>
            <a:normAutofit/>
          </a:bodyPr>
          <a:lstStyle/>
          <a:p>
            <a:r>
              <a:rPr lang="en-US" dirty="0"/>
              <a:t>Take a look around you, what can you see? </a:t>
            </a:r>
            <a:endParaRPr lang="en-ID" dirty="0"/>
          </a:p>
        </p:txBody>
      </p:sp>
      <p:pic>
        <p:nvPicPr>
          <p:cNvPr id="4" name="Picture 3">
            <a:extLst>
              <a:ext uri="{FF2B5EF4-FFF2-40B4-BE49-F238E27FC236}">
                <a16:creationId xmlns:a16="http://schemas.microsoft.com/office/drawing/2014/main" id="{904F8FBC-F08B-FC45-94F5-0E4124D21632}"/>
              </a:ext>
            </a:extLst>
          </p:cNvPr>
          <p:cNvPicPr>
            <a:picLocks noChangeAspect="1"/>
          </p:cNvPicPr>
          <p:nvPr/>
        </p:nvPicPr>
        <p:blipFill>
          <a:blip r:embed="rId2"/>
          <a:stretch>
            <a:fillRect/>
          </a:stretch>
        </p:blipFill>
        <p:spPr>
          <a:xfrm>
            <a:off x="2411760" y="2666926"/>
            <a:ext cx="2578100" cy="1606550"/>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259147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14" presetClass="entr" presetSubtype="10" fill="hold" grpId="0" nodeType="withEffect">
                                  <p:stCondLst>
                                    <p:cond delay="100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5"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75656" y="1563638"/>
            <a:ext cx="4464496" cy="2304256"/>
          </a:xfrm>
        </p:spPr>
        <p:txBody>
          <a:bodyPr>
            <a:noAutofit/>
          </a:bodyPr>
          <a:lstStyle/>
          <a:p>
            <a:pPr algn="ctr"/>
            <a:r>
              <a:rPr lang="en-US" dirty="0"/>
              <a:t>The truth is everything that you see around you, whether a chair or a human being has been created and first perceived by the mind of an individual.</a:t>
            </a:r>
            <a:endParaRPr lang="en-ID" dirty="0"/>
          </a:p>
        </p:txBody>
      </p:sp>
    </p:spTree>
    <p:extLst>
      <p:ext uri="{BB962C8B-B14F-4D97-AF65-F5344CB8AC3E}">
        <p14:creationId xmlns:p14="http://schemas.microsoft.com/office/powerpoint/2010/main" val="2195724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75656" y="1779662"/>
            <a:ext cx="4464496" cy="2304256"/>
          </a:xfrm>
        </p:spPr>
        <p:txBody>
          <a:bodyPr>
            <a:noAutofit/>
          </a:bodyPr>
          <a:lstStyle/>
          <a:p>
            <a:pPr algn="ctr"/>
            <a:r>
              <a:rPr lang="en-US" dirty="0"/>
              <a:t>Well, some people may think that this is a poor positive thinking strategy that you have heard of time and time again.</a:t>
            </a:r>
            <a:endParaRPr lang="en-ID" dirty="0"/>
          </a:p>
        </p:txBody>
      </p:sp>
    </p:spTree>
    <p:extLst>
      <p:ext uri="{BB962C8B-B14F-4D97-AF65-F5344CB8AC3E}">
        <p14:creationId xmlns:p14="http://schemas.microsoft.com/office/powerpoint/2010/main" val="1202820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03648" y="1059582"/>
            <a:ext cx="4464496" cy="2304256"/>
          </a:xfrm>
        </p:spPr>
        <p:txBody>
          <a:bodyPr>
            <a:noAutofit/>
          </a:bodyPr>
          <a:lstStyle/>
          <a:p>
            <a:pPr algn="ctr"/>
            <a:r>
              <a:rPr lang="en-US" dirty="0"/>
              <a:t>However, today, we can do that with the help of quantum physics.</a:t>
            </a:r>
            <a:endParaRPr lang="en-ID" dirty="0"/>
          </a:p>
        </p:txBody>
      </p:sp>
      <p:pic>
        <p:nvPicPr>
          <p:cNvPr id="2" name="Picture 1">
            <a:extLst>
              <a:ext uri="{FF2B5EF4-FFF2-40B4-BE49-F238E27FC236}">
                <a16:creationId xmlns:a16="http://schemas.microsoft.com/office/drawing/2014/main" id="{7E4D8955-3701-BA4A-8567-2532BE3FDEFB}"/>
              </a:ext>
            </a:extLst>
          </p:cNvPr>
          <p:cNvPicPr>
            <a:picLocks noChangeAspect="1"/>
          </p:cNvPicPr>
          <p:nvPr/>
        </p:nvPicPr>
        <p:blipFill>
          <a:blip r:embed="rId2"/>
          <a:stretch>
            <a:fillRect/>
          </a:stretch>
        </p:blipFill>
        <p:spPr>
          <a:xfrm>
            <a:off x="2352303" y="2067694"/>
            <a:ext cx="2567186" cy="1794437"/>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168962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87624" y="1419622"/>
            <a:ext cx="5184576" cy="2304256"/>
          </a:xfrm>
        </p:spPr>
        <p:txBody>
          <a:bodyPr>
            <a:noAutofit/>
          </a:bodyPr>
          <a:lstStyle/>
          <a:p>
            <a:pPr algn="ctr"/>
            <a:r>
              <a:rPr lang="en-US" dirty="0"/>
              <a:t>What quantum physics has unraveled to us about the human mind, perception, and beliefs about reality is that you can use your mind to alter reality to perfectly fit your viewpoint.</a:t>
            </a:r>
            <a:endParaRPr lang="en-ID" dirty="0"/>
          </a:p>
        </p:txBody>
      </p:sp>
    </p:spTree>
    <p:extLst>
      <p:ext uri="{BB962C8B-B14F-4D97-AF65-F5344CB8AC3E}">
        <p14:creationId xmlns:p14="http://schemas.microsoft.com/office/powerpoint/2010/main" val="677502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87624" y="1491630"/>
            <a:ext cx="5112568" cy="3096344"/>
          </a:xfrm>
        </p:spPr>
        <p:txBody>
          <a:bodyPr>
            <a:noAutofit/>
          </a:bodyPr>
          <a:lstStyle/>
          <a:p>
            <a:pPr algn="ctr"/>
            <a:r>
              <a:rPr lang="en-US" dirty="0"/>
              <a:t>According to so many psychological studies, happy people have been shown to have a special quality that allows them to live a better and quality life compared to those who are not. </a:t>
            </a:r>
            <a:endParaRPr lang="en-ID" dirty="0"/>
          </a:p>
        </p:txBody>
      </p:sp>
    </p:spTree>
    <p:extLst>
      <p:ext uri="{BB962C8B-B14F-4D97-AF65-F5344CB8AC3E}">
        <p14:creationId xmlns:p14="http://schemas.microsoft.com/office/powerpoint/2010/main" val="1332381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15616" y="1635646"/>
            <a:ext cx="5184576" cy="2304256"/>
          </a:xfrm>
        </p:spPr>
        <p:txBody>
          <a:bodyPr>
            <a:noAutofit/>
          </a:bodyPr>
          <a:lstStyle/>
          <a:p>
            <a:pPr algn="ctr"/>
            <a:r>
              <a:rPr lang="en-US" dirty="0"/>
              <a:t>For instance, so many scientists have demonstrated that the universe is made from particles while another group argued that it is made out of waves.</a:t>
            </a:r>
            <a:endParaRPr lang="en-ID" dirty="0"/>
          </a:p>
        </p:txBody>
      </p:sp>
    </p:spTree>
    <p:extLst>
      <p:ext uri="{BB962C8B-B14F-4D97-AF65-F5344CB8AC3E}">
        <p14:creationId xmlns:p14="http://schemas.microsoft.com/office/powerpoint/2010/main" val="382360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03648" y="1635646"/>
            <a:ext cx="4464496" cy="2304256"/>
          </a:xfrm>
        </p:spPr>
        <p:txBody>
          <a:bodyPr>
            <a:noAutofit/>
          </a:bodyPr>
          <a:lstStyle/>
          <a:p>
            <a:pPr algn="ctr"/>
            <a:r>
              <a:rPr lang="en-US" dirty="0"/>
              <a:t>It is then that they discovered that the universe was created from waves or particles based on the scientists’ expectations.</a:t>
            </a:r>
            <a:endParaRPr lang="en-ID" dirty="0"/>
          </a:p>
        </p:txBody>
      </p:sp>
    </p:spTree>
    <p:extLst>
      <p:ext uri="{BB962C8B-B14F-4D97-AF65-F5344CB8AC3E}">
        <p14:creationId xmlns:p14="http://schemas.microsoft.com/office/powerpoint/2010/main" val="322289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91680" y="1851670"/>
            <a:ext cx="4176464" cy="2304256"/>
          </a:xfrm>
        </p:spPr>
        <p:txBody>
          <a:bodyPr>
            <a:noAutofit/>
          </a:bodyPr>
          <a:lstStyle/>
          <a:p>
            <a:pPr algn="ctr"/>
            <a:r>
              <a:rPr lang="en-US" dirty="0"/>
              <a:t>And if they thought it was formed from waves, that is exactly what it appeared to be.</a:t>
            </a:r>
            <a:endParaRPr lang="en-ID" dirty="0"/>
          </a:p>
        </p:txBody>
      </p:sp>
    </p:spTree>
    <p:extLst>
      <p:ext uri="{BB962C8B-B14F-4D97-AF65-F5344CB8AC3E}">
        <p14:creationId xmlns:p14="http://schemas.microsoft.com/office/powerpoint/2010/main" val="2952291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87624" y="1707654"/>
            <a:ext cx="5040560" cy="2304256"/>
          </a:xfrm>
        </p:spPr>
        <p:txBody>
          <a:bodyPr>
            <a:noAutofit/>
          </a:bodyPr>
          <a:lstStyle/>
          <a:p>
            <a:pPr algn="ctr"/>
            <a:r>
              <a:rPr lang="en-US" dirty="0"/>
              <a:t>In the same manner, you continue to believe that reality is as it is because you think that certain things are beyond your control.</a:t>
            </a:r>
            <a:endParaRPr lang="en-ID" dirty="0"/>
          </a:p>
        </p:txBody>
      </p:sp>
    </p:spTree>
    <p:extLst>
      <p:ext uri="{BB962C8B-B14F-4D97-AF65-F5344CB8AC3E}">
        <p14:creationId xmlns:p14="http://schemas.microsoft.com/office/powerpoint/2010/main" val="243564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75656" y="1563638"/>
            <a:ext cx="4896544" cy="2304256"/>
          </a:xfrm>
        </p:spPr>
        <p:txBody>
          <a:bodyPr>
            <a:noAutofit/>
          </a:bodyPr>
          <a:lstStyle/>
          <a:p>
            <a:pPr algn="ctr"/>
            <a:r>
              <a:rPr lang="en-US" dirty="0"/>
              <a:t>Well, this same concept explains the reason why so many successful people place so much importance on the power of their minds and thoughts.</a:t>
            </a:r>
            <a:endParaRPr lang="en-ID" dirty="0"/>
          </a:p>
        </p:txBody>
      </p:sp>
    </p:spTree>
    <p:extLst>
      <p:ext uri="{BB962C8B-B14F-4D97-AF65-F5344CB8AC3E}">
        <p14:creationId xmlns:p14="http://schemas.microsoft.com/office/powerpoint/2010/main" val="2918053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47664" y="1347614"/>
            <a:ext cx="4464496" cy="1008112"/>
          </a:xfrm>
        </p:spPr>
        <p:txBody>
          <a:bodyPr>
            <a:noAutofit/>
          </a:bodyPr>
          <a:lstStyle/>
          <a:p>
            <a:pPr algn="ctr"/>
            <a:r>
              <a:rPr lang="en-US" dirty="0"/>
              <a:t>This is what eventually leads them to phenomenal success and joy.</a:t>
            </a:r>
            <a:endParaRPr lang="en-ID" dirty="0"/>
          </a:p>
        </p:txBody>
      </p:sp>
      <p:pic>
        <p:nvPicPr>
          <p:cNvPr id="2" name="Picture 1">
            <a:extLst>
              <a:ext uri="{FF2B5EF4-FFF2-40B4-BE49-F238E27FC236}">
                <a16:creationId xmlns:a16="http://schemas.microsoft.com/office/drawing/2014/main" id="{18865D69-EC99-A74F-8526-2EEB450A4105}"/>
              </a:ext>
            </a:extLst>
          </p:cNvPr>
          <p:cNvPicPr>
            <a:picLocks noChangeAspect="1"/>
          </p:cNvPicPr>
          <p:nvPr/>
        </p:nvPicPr>
        <p:blipFill>
          <a:blip r:embed="rId2"/>
          <a:stretch>
            <a:fillRect/>
          </a:stretch>
        </p:blipFill>
        <p:spPr>
          <a:xfrm>
            <a:off x="2455044" y="2499742"/>
            <a:ext cx="2649736" cy="1507429"/>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049961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07704" y="1923678"/>
            <a:ext cx="3816424" cy="2304256"/>
          </a:xfrm>
        </p:spPr>
        <p:txBody>
          <a:bodyPr>
            <a:noAutofit/>
          </a:bodyPr>
          <a:lstStyle/>
          <a:p>
            <a:pPr algn="ctr"/>
            <a:r>
              <a:rPr lang="en-US" dirty="0"/>
              <a:t>The secret is to look deep inside for the source of both failure and success.</a:t>
            </a:r>
            <a:endParaRPr lang="en-ID" dirty="0"/>
          </a:p>
        </p:txBody>
      </p:sp>
    </p:spTree>
    <p:extLst>
      <p:ext uri="{BB962C8B-B14F-4D97-AF65-F5344CB8AC3E}">
        <p14:creationId xmlns:p14="http://schemas.microsoft.com/office/powerpoint/2010/main" val="919423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19672" y="1707654"/>
            <a:ext cx="4248472" cy="2304256"/>
          </a:xfrm>
        </p:spPr>
        <p:txBody>
          <a:bodyPr>
            <a:noAutofit/>
          </a:bodyPr>
          <a:lstStyle/>
          <a:p>
            <a:pPr algn="ctr"/>
            <a:r>
              <a:rPr lang="en-US" dirty="0"/>
              <a:t>The important question here is, "if your success in life is based on your mindset, what are you doing about it?"</a:t>
            </a:r>
            <a:endParaRPr lang="en-ID" dirty="0"/>
          </a:p>
        </p:txBody>
      </p:sp>
    </p:spTree>
    <p:extLst>
      <p:ext uri="{BB962C8B-B14F-4D97-AF65-F5344CB8AC3E}">
        <p14:creationId xmlns:p14="http://schemas.microsoft.com/office/powerpoint/2010/main" val="1973272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47664" y="1180726"/>
            <a:ext cx="4464496" cy="1080120"/>
          </a:xfrm>
        </p:spPr>
        <p:txBody>
          <a:bodyPr>
            <a:noAutofit/>
          </a:bodyPr>
          <a:lstStyle/>
          <a:p>
            <a:pPr algn="ctr"/>
            <a:r>
              <a:rPr lang="en-US" dirty="0"/>
              <a:t>The good news about optimism is that you can learn it. </a:t>
            </a:r>
            <a:endParaRPr lang="en-ID" dirty="0"/>
          </a:p>
        </p:txBody>
      </p:sp>
      <p:pic>
        <p:nvPicPr>
          <p:cNvPr id="2" name="Picture 1">
            <a:extLst>
              <a:ext uri="{FF2B5EF4-FFF2-40B4-BE49-F238E27FC236}">
                <a16:creationId xmlns:a16="http://schemas.microsoft.com/office/drawing/2014/main" id="{1BF735BE-70C7-A64F-8101-758D20873D27}"/>
              </a:ext>
            </a:extLst>
          </p:cNvPr>
          <p:cNvPicPr>
            <a:picLocks noChangeAspect="1"/>
          </p:cNvPicPr>
          <p:nvPr/>
        </p:nvPicPr>
        <p:blipFill>
          <a:blip r:embed="rId2"/>
          <a:stretch>
            <a:fillRect/>
          </a:stretch>
        </p:blipFill>
        <p:spPr>
          <a:xfrm>
            <a:off x="2384115" y="2260846"/>
            <a:ext cx="2791594" cy="1463032"/>
          </a:xfrm>
          <a:prstGeom prst="rect">
            <a:avLst/>
          </a:prstGeom>
          <a:ln w="15875">
            <a:solidFill>
              <a:schemeClr val="tx1">
                <a:lumMod val="85000"/>
                <a:lumOff val="1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268556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15616" y="1419622"/>
            <a:ext cx="5184576" cy="3096344"/>
          </a:xfrm>
        </p:spPr>
        <p:txBody>
          <a:bodyPr>
            <a:noAutofit/>
          </a:bodyPr>
          <a:lstStyle/>
          <a:p>
            <a:pPr algn="ctr"/>
            <a:r>
              <a:rPr lang="en-US" dirty="0"/>
              <a:t>According to the law or cause and effect, if you emulate what successful and happy people do, you will start feeling the same and get the outcome they have, hence end up enjoying same experiences as they do. </a:t>
            </a:r>
            <a:endParaRPr lang="en-ID" dirty="0"/>
          </a:p>
        </p:txBody>
      </p:sp>
    </p:spTree>
    <p:extLst>
      <p:ext uri="{BB962C8B-B14F-4D97-AF65-F5344CB8AC3E}">
        <p14:creationId xmlns:p14="http://schemas.microsoft.com/office/powerpoint/2010/main" val="4018206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181257-99D1-054E-8DBF-209E5EC6E364}"/>
              </a:ext>
            </a:extLst>
          </p:cNvPr>
          <p:cNvSpPr>
            <a:spLocks noGrp="1"/>
          </p:cNvSpPr>
          <p:nvPr>
            <p:ph type="title"/>
          </p:nvPr>
        </p:nvSpPr>
        <p:spPr>
          <a:xfrm>
            <a:off x="580009" y="972518"/>
            <a:ext cx="6584279" cy="962422"/>
          </a:xfrm>
        </p:spPr>
        <p:txBody>
          <a:bodyPr>
            <a:normAutofit/>
          </a:bodyPr>
          <a:lstStyle/>
          <a:p>
            <a:r>
              <a:rPr lang="en-US" b="1" dirty="0"/>
              <a:t>How Do Happy People Find Good In The World?</a:t>
            </a:r>
            <a:endParaRPr lang="en-ID" dirty="0"/>
          </a:p>
        </p:txBody>
      </p:sp>
      <p:sp>
        <p:nvSpPr>
          <p:cNvPr id="3" name="Content Placeholder 2">
            <a:extLst>
              <a:ext uri="{FF2B5EF4-FFF2-40B4-BE49-F238E27FC236}">
                <a16:creationId xmlns:a16="http://schemas.microsoft.com/office/drawing/2014/main" id="{C2AC6606-9AE5-B341-95B4-61E6211B0B38}"/>
              </a:ext>
            </a:extLst>
          </p:cNvPr>
          <p:cNvSpPr>
            <a:spLocks noGrp="1"/>
          </p:cNvSpPr>
          <p:nvPr>
            <p:ph idx="1"/>
          </p:nvPr>
        </p:nvSpPr>
        <p:spPr>
          <a:xfrm>
            <a:off x="580009" y="2181450"/>
            <a:ext cx="6008215" cy="2190500"/>
          </a:xfrm>
        </p:spPr>
        <p:txBody>
          <a:bodyPr>
            <a:normAutofit/>
          </a:bodyPr>
          <a:lstStyle/>
          <a:p>
            <a:r>
              <a:rPr lang="en-US" dirty="0"/>
              <a:t>One thing that you have to realize is that optimistic people tend to handle things differently from average people and those who are pessimistic.</a:t>
            </a:r>
            <a:r>
              <a:rPr lang="en-ID" dirty="0"/>
              <a:t> </a:t>
            </a:r>
            <a:endParaRPr lang="en-US" dirty="0"/>
          </a:p>
        </p:txBody>
      </p:sp>
    </p:spTree>
    <p:extLst>
      <p:ext uri="{BB962C8B-B14F-4D97-AF65-F5344CB8AC3E}">
        <p14:creationId xmlns:p14="http://schemas.microsoft.com/office/powerpoint/2010/main" val="830495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9632" y="1491630"/>
            <a:ext cx="5040560" cy="2304256"/>
          </a:xfrm>
        </p:spPr>
        <p:txBody>
          <a:bodyPr>
            <a:noAutofit/>
          </a:bodyPr>
          <a:lstStyle/>
          <a:p>
            <a:pPr algn="ctr"/>
            <a:r>
              <a:rPr lang="en-US" dirty="0"/>
              <a:t>In other words, it is important for you to ensure that your goals are clear and have the confidence that no matter how long it will take, you will work hard to accomplish them. </a:t>
            </a:r>
            <a:endParaRPr lang="en-ID" dirty="0"/>
          </a:p>
        </p:txBody>
      </p:sp>
    </p:spTree>
    <p:extLst>
      <p:ext uri="{BB962C8B-B14F-4D97-AF65-F5344CB8AC3E}">
        <p14:creationId xmlns:p14="http://schemas.microsoft.com/office/powerpoint/2010/main" val="2827670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63688" y="1779662"/>
            <a:ext cx="4032448" cy="2304256"/>
          </a:xfrm>
        </p:spPr>
        <p:txBody>
          <a:bodyPr>
            <a:noAutofit/>
          </a:bodyPr>
          <a:lstStyle/>
          <a:p>
            <a:pPr algn="ctr"/>
            <a:r>
              <a:rPr lang="en-US" dirty="0"/>
              <a:t>Secondly, optimistic people see the good in every situation; however difficult it may seem.</a:t>
            </a:r>
            <a:r>
              <a:rPr lang="en-ID" dirty="0"/>
              <a:t> </a:t>
            </a:r>
          </a:p>
        </p:txBody>
      </p:sp>
    </p:spTree>
    <p:extLst>
      <p:ext uri="{BB962C8B-B14F-4D97-AF65-F5344CB8AC3E}">
        <p14:creationId xmlns:p14="http://schemas.microsoft.com/office/powerpoint/2010/main" val="2014521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Facet">
  <a:themeElements>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Facet</Template>
  <TotalTime>194</TotalTime>
  <Words>1172</Words>
  <Application>Microsoft Macintosh PowerPoint</Application>
  <PresentationFormat>On-screen Show (16:9)</PresentationFormat>
  <Paragraphs>52</Paragraphs>
  <Slides>47</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47</vt:i4>
      </vt:variant>
    </vt:vector>
  </HeadingPairs>
  <TitlesOfParts>
    <vt:vector size="52" baseType="lpstr">
      <vt:lpstr>Arial</vt:lpstr>
      <vt:lpstr>Calibri</vt:lpstr>
      <vt:lpstr>Trebuchet MS</vt:lpstr>
      <vt:lpstr>Wingdings 3</vt:lpstr>
      <vt:lpstr>Facet</vt:lpstr>
      <vt:lpstr>PowerPoint Presentation</vt:lpstr>
      <vt:lpstr>PowerPoint Presentation</vt:lpstr>
      <vt:lpstr>PowerPoint Presentation</vt:lpstr>
      <vt:lpstr>PowerPoint Presentation</vt:lpstr>
      <vt:lpstr>PowerPoint Presentation</vt:lpstr>
      <vt:lpstr>PowerPoint Presentation</vt:lpstr>
      <vt:lpstr>How Do Happy People Find Good In The World?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Decide To Be Happy</vt:lpstr>
      <vt:lpstr>PowerPoint Presentation</vt:lpstr>
      <vt:lpstr>PowerPoint Presentation</vt:lpstr>
      <vt:lpstr>PowerPoint Presentation</vt:lpstr>
      <vt:lpstr>PowerPoint Presentation</vt:lpstr>
      <vt:lpstr>PowerPoint Presentation</vt:lpstr>
      <vt:lpstr>Positive Attitude In Action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Our Minds Create Our World, Literally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16.0015</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33</cp:revision>
  <dcterms:created xsi:type="dcterms:W3CDTF">2018-08-30T23:41:56Z</dcterms:created>
  <dcterms:modified xsi:type="dcterms:W3CDTF">2019-08-01T15:16:31Z</dcterms:modified>
</cp:coreProperties>
</file>