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4" d="100"/>
          <a:sy n="104" d="100"/>
        </p:scale>
        <p:origin x="120" y="3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224757C-27BE-46F6-8007-AED0A04070FD}"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2892843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24757C-27BE-46F6-8007-AED0A04070FD}"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366677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24757C-27BE-46F6-8007-AED0A04070FD}"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193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24757C-27BE-46F6-8007-AED0A04070FD}"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3892100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224757C-27BE-46F6-8007-AED0A04070FD}" type="datetimeFigureOut">
              <a:rPr lang="en-US" smtClean="0"/>
              <a:t>2/10/2017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11626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224757C-27BE-46F6-8007-AED0A04070FD}" type="datetimeFigureOut">
              <a:rPr lang="en-US" smtClean="0"/>
              <a:t>2/10/2017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388314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224757C-27BE-46F6-8007-AED0A04070FD}" type="datetimeFigureOut">
              <a:rPr lang="en-US" smtClean="0"/>
              <a:t>2/10/2017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2401961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224757C-27BE-46F6-8007-AED0A04070FD}" type="datetimeFigureOut">
              <a:rPr lang="en-US" smtClean="0"/>
              <a:t>2/10/2017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3583851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24757C-27BE-46F6-8007-AED0A04070FD}" type="datetimeFigureOut">
              <a:rPr lang="en-US" smtClean="0"/>
              <a:t>2/10/2017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2681666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224757C-27BE-46F6-8007-AED0A04070FD}" type="datetimeFigureOut">
              <a:rPr lang="en-US" smtClean="0"/>
              <a:t>2/10/2017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2162899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224757C-27BE-46F6-8007-AED0A04070FD}" type="datetimeFigureOut">
              <a:rPr lang="en-US" smtClean="0"/>
              <a:t>2/10/2017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38830-D4E7-4C22-BD38-5C5B0761111F}" type="slidenum">
              <a:rPr lang="en-US" smtClean="0"/>
              <a:t>‹#›</a:t>
            </a:fld>
            <a:endParaRPr lang="en-US"/>
          </a:p>
        </p:txBody>
      </p:sp>
    </p:spTree>
    <p:extLst>
      <p:ext uri="{BB962C8B-B14F-4D97-AF65-F5344CB8AC3E}">
        <p14:creationId xmlns:p14="http://schemas.microsoft.com/office/powerpoint/2010/main" val="1177829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24757C-27BE-46F6-8007-AED0A04070FD}" type="datetimeFigureOut">
              <a:rPr lang="en-US" smtClean="0"/>
              <a:t>2/10/2017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338830-D4E7-4C22-BD38-5C5B0761111F}" type="slidenum">
              <a:rPr lang="en-US" smtClean="0"/>
              <a:t>‹#›</a:t>
            </a:fld>
            <a:endParaRPr lang="en-US"/>
          </a:p>
        </p:txBody>
      </p:sp>
    </p:spTree>
    <p:extLst>
      <p:ext uri="{BB962C8B-B14F-4D97-AF65-F5344CB8AC3E}">
        <p14:creationId xmlns:p14="http://schemas.microsoft.com/office/powerpoint/2010/main" val="2334925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One</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94999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(Raw) Material</a:t>
            </a:r>
          </a:p>
        </p:txBody>
      </p:sp>
      <p:sp>
        <p:nvSpPr>
          <p:cNvPr id="3" name="Content Placeholder 2"/>
          <p:cNvSpPr>
            <a:spLocks noGrp="1"/>
          </p:cNvSpPr>
          <p:nvPr>
            <p:ph idx="1"/>
          </p:nvPr>
        </p:nvSpPr>
        <p:spPr/>
        <p:txBody>
          <a:bodyPr/>
          <a:lstStyle/>
          <a:p>
            <a:r>
              <a:rPr lang="en-US" dirty="0"/>
              <a:t>You can obviously do this with any kind of content or product creation there is.</a:t>
            </a:r>
          </a:p>
          <a:p>
            <a:r>
              <a:rPr lang="en-US" dirty="0"/>
              <a:t>However, what you’ll need is that you need focused new, fresh content and ideas on a regular basis.</a:t>
            </a:r>
          </a:p>
          <a:p>
            <a:r>
              <a:rPr lang="en-US" dirty="0"/>
              <a:t>Since you’re not necessarily looking for “search” traffic</a:t>
            </a:r>
          </a:p>
          <a:p>
            <a:r>
              <a:rPr lang="en-US" dirty="0"/>
              <a:t>You can use high quality reliable PLR as your source</a:t>
            </a:r>
          </a:p>
          <a:p>
            <a:r>
              <a:rPr lang="en-US" dirty="0"/>
              <a:t>In each one of the “D’s”, You will see the value of using PLR…even if you choose not to use it.</a:t>
            </a:r>
          </a:p>
        </p:txBody>
      </p:sp>
    </p:spTree>
    <p:extLst>
      <p:ext uri="{BB962C8B-B14F-4D97-AF65-F5344CB8AC3E}">
        <p14:creationId xmlns:p14="http://schemas.microsoft.com/office/powerpoint/2010/main" val="191488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Meaning</a:t>
            </a:r>
          </a:p>
        </p:txBody>
      </p:sp>
      <p:sp>
        <p:nvSpPr>
          <p:cNvPr id="3" name="Content Placeholder 2"/>
          <p:cNvSpPr>
            <a:spLocks noGrp="1"/>
          </p:cNvSpPr>
          <p:nvPr>
            <p:ph idx="1"/>
          </p:nvPr>
        </p:nvSpPr>
        <p:spPr/>
        <p:txBody>
          <a:bodyPr/>
          <a:lstStyle/>
          <a:p>
            <a:r>
              <a:rPr lang="en-US" dirty="0"/>
              <a:t>Goal setting is important (1000 Members paying </a:t>
            </a:r>
            <a:r>
              <a:rPr lang="en-US"/>
              <a:t>you $17 monthly)</a:t>
            </a:r>
            <a:endParaRPr lang="en-US" dirty="0"/>
          </a:p>
          <a:p>
            <a:r>
              <a:rPr lang="en-US" dirty="0"/>
              <a:t>Who do you want those thousand people to be?....It matters</a:t>
            </a:r>
          </a:p>
          <a:p>
            <a:r>
              <a:rPr lang="en-US" dirty="0"/>
              <a:t>If you and I don’t detail this, we wont get what we want.</a:t>
            </a:r>
          </a:p>
          <a:p>
            <a:r>
              <a:rPr lang="en-US" dirty="0"/>
              <a:t>How can we get our ideas and concepts to stick, without having to change what we’re good at?</a:t>
            </a:r>
          </a:p>
          <a:p>
            <a:r>
              <a:rPr lang="en-US" dirty="0"/>
              <a:t>We want to be our best self (it’s the most fun and takes the least amount of energy)</a:t>
            </a:r>
          </a:p>
        </p:txBody>
      </p:sp>
    </p:spTree>
    <p:extLst>
      <p:ext uri="{BB962C8B-B14F-4D97-AF65-F5344CB8AC3E}">
        <p14:creationId xmlns:p14="http://schemas.microsoft.com/office/powerpoint/2010/main" val="27447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30 Day Challenge Day Three</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34377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Building An Infrastructure To Get and Maintain the 1000 True Fans</a:t>
            </a:r>
          </a:p>
        </p:txBody>
      </p:sp>
      <p:sp>
        <p:nvSpPr>
          <p:cNvPr id="3" name="Content Placeholder 2"/>
          <p:cNvSpPr>
            <a:spLocks noGrp="1"/>
          </p:cNvSpPr>
          <p:nvPr>
            <p:ph idx="1"/>
          </p:nvPr>
        </p:nvSpPr>
        <p:spPr/>
        <p:txBody>
          <a:bodyPr>
            <a:normAutofit lnSpcReduction="10000"/>
          </a:bodyPr>
          <a:lstStyle/>
          <a:p>
            <a:r>
              <a:rPr lang="en-US" dirty="0"/>
              <a:t>What’s Needed…a Unique Space in the Market providing something that people want</a:t>
            </a:r>
          </a:p>
          <a:p>
            <a:pPr lvl="1"/>
            <a:r>
              <a:rPr lang="en-US" dirty="0"/>
              <a:t>Have to come to you to get</a:t>
            </a:r>
          </a:p>
          <a:p>
            <a:pPr lvl="1"/>
            <a:r>
              <a:rPr lang="en-US" dirty="0"/>
              <a:t>You want to create things that aren’t easy to reproduce</a:t>
            </a:r>
          </a:p>
          <a:p>
            <a:pPr lvl="1"/>
            <a:r>
              <a:rPr lang="en-US" dirty="0"/>
              <a:t>Can’t wait until you produce the next one</a:t>
            </a:r>
          </a:p>
          <a:p>
            <a:r>
              <a:rPr lang="en-US" dirty="0"/>
              <a:t>Some Marketers call this your USP</a:t>
            </a:r>
          </a:p>
          <a:p>
            <a:pPr lvl="1"/>
            <a:r>
              <a:rPr lang="en-US" dirty="0"/>
              <a:t>Unique Selling Proposition</a:t>
            </a:r>
          </a:p>
          <a:p>
            <a:pPr lvl="1"/>
            <a:r>
              <a:rPr lang="en-US" dirty="0"/>
              <a:t>So That You Don’t Become a Commodity</a:t>
            </a:r>
          </a:p>
          <a:p>
            <a:pPr lvl="1"/>
            <a:r>
              <a:rPr lang="en-US" dirty="0"/>
              <a:t>So That You Don’t Compete on Price</a:t>
            </a:r>
          </a:p>
          <a:p>
            <a:pPr lvl="1"/>
            <a:r>
              <a:rPr lang="en-US" dirty="0"/>
              <a:t>You compete on how valuable it is to people looking for a solution</a:t>
            </a:r>
          </a:p>
          <a:p>
            <a:pPr lvl="1"/>
            <a:r>
              <a:rPr lang="en-US" dirty="0"/>
              <a:t>As an information marketer, you can be willing to test solutions</a:t>
            </a:r>
          </a:p>
        </p:txBody>
      </p:sp>
    </p:spTree>
    <p:extLst>
      <p:ext uri="{BB962C8B-B14F-4D97-AF65-F5344CB8AC3E}">
        <p14:creationId xmlns:p14="http://schemas.microsoft.com/office/powerpoint/2010/main" val="3287284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Effect transition="in" filter="fade">
                                      <p:cBhvr>
                                        <p:cTn id="68" dur="1000"/>
                                        <p:tgtEl>
                                          <p:spTgt spid="3">
                                            <p:txEl>
                                              <p:pRg st="9" end="9"/>
                                            </p:txEl>
                                          </p:spTgt>
                                        </p:tgtEl>
                                      </p:cBhvr>
                                    </p:animEffect>
                                    <p:anim calcmode="lin" valueType="num">
                                      <p:cBhvr>
                                        <p:cTn id="6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0"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What’s Only Partially True </a:t>
            </a:r>
            <a:br>
              <a:rPr lang="en-US" dirty="0"/>
            </a:br>
            <a:r>
              <a:rPr lang="en-US" dirty="0"/>
              <a:t>About Information Marketing</a:t>
            </a:r>
          </a:p>
        </p:txBody>
      </p:sp>
      <p:sp>
        <p:nvSpPr>
          <p:cNvPr id="3" name="Content Placeholder 2"/>
          <p:cNvSpPr>
            <a:spLocks noGrp="1"/>
          </p:cNvSpPr>
          <p:nvPr>
            <p:ph idx="1"/>
          </p:nvPr>
        </p:nvSpPr>
        <p:spPr/>
        <p:txBody>
          <a:bodyPr>
            <a:normAutofit fontScale="92500" lnSpcReduction="20000"/>
          </a:bodyPr>
          <a:lstStyle/>
          <a:p>
            <a:r>
              <a:rPr lang="en-US" dirty="0"/>
              <a:t>That there is a step by step system to sustained profits that everyone can follow.</a:t>
            </a:r>
          </a:p>
          <a:p>
            <a:r>
              <a:rPr lang="en-US" dirty="0"/>
              <a:t>This is why, once we follow the “steps” we may expect to see success</a:t>
            </a:r>
          </a:p>
          <a:p>
            <a:pPr lvl="1"/>
            <a:r>
              <a:rPr lang="en-US" dirty="0"/>
              <a:t>We install our blog, expect to see traffic but may not right away</a:t>
            </a:r>
          </a:p>
          <a:p>
            <a:pPr lvl="1"/>
            <a:r>
              <a:rPr lang="en-US" dirty="0"/>
              <a:t>We create the product, expect to see sales, but don’t right away</a:t>
            </a:r>
          </a:p>
          <a:p>
            <a:pPr lvl="1"/>
            <a:r>
              <a:rPr lang="en-US" dirty="0"/>
              <a:t>We set up the campaign, expect to see leads, but they don’t opt-in</a:t>
            </a:r>
          </a:p>
          <a:p>
            <a:pPr lvl="1"/>
            <a:r>
              <a:rPr lang="en-US" dirty="0"/>
              <a:t>We create the video, expect engagement, but it doesn’t happen</a:t>
            </a:r>
          </a:p>
          <a:p>
            <a:r>
              <a:rPr lang="en-US" dirty="0"/>
              <a:t>…Things don’t automatically happen just because we create the information and “put it out there”</a:t>
            </a:r>
          </a:p>
          <a:p>
            <a:r>
              <a:rPr lang="en-US" dirty="0"/>
              <a:t>The old assumption: do this – then that will happen</a:t>
            </a:r>
          </a:p>
          <a:p>
            <a:r>
              <a:rPr lang="en-US" dirty="0"/>
              <a:t>What’s the variable that controls whether or not these efforts are going to be successful?</a:t>
            </a:r>
          </a:p>
        </p:txBody>
      </p:sp>
    </p:spTree>
    <p:extLst>
      <p:ext uri="{BB962C8B-B14F-4D97-AF65-F5344CB8AC3E}">
        <p14:creationId xmlns:p14="http://schemas.microsoft.com/office/powerpoint/2010/main" val="3337032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Variable is US and Our Resources</a:t>
            </a:r>
          </a:p>
        </p:txBody>
      </p:sp>
      <p:sp>
        <p:nvSpPr>
          <p:cNvPr id="3" name="Content Placeholder 2"/>
          <p:cNvSpPr>
            <a:spLocks noGrp="1"/>
          </p:cNvSpPr>
          <p:nvPr>
            <p:ph idx="1"/>
          </p:nvPr>
        </p:nvSpPr>
        <p:spPr/>
        <p:txBody>
          <a:bodyPr>
            <a:normAutofit fontScale="92500" lnSpcReduction="10000"/>
          </a:bodyPr>
          <a:lstStyle/>
          <a:p>
            <a:r>
              <a:rPr lang="en-US" dirty="0"/>
              <a:t>What do you have that others don’t have</a:t>
            </a:r>
          </a:p>
          <a:p>
            <a:r>
              <a:rPr lang="en-US" dirty="0"/>
              <a:t>We are more than our social media following</a:t>
            </a:r>
          </a:p>
          <a:p>
            <a:r>
              <a:rPr lang="en-US" dirty="0"/>
              <a:t>We have previous jobs and expertise</a:t>
            </a:r>
          </a:p>
          <a:p>
            <a:r>
              <a:rPr lang="en-US" dirty="0"/>
              <a:t>We have formal and informal education experiences</a:t>
            </a:r>
          </a:p>
          <a:p>
            <a:r>
              <a:rPr lang="en-US" dirty="0"/>
              <a:t>We have family</a:t>
            </a:r>
          </a:p>
          <a:p>
            <a:r>
              <a:rPr lang="en-US" dirty="0"/>
              <a:t>We have social groups online and offline</a:t>
            </a:r>
          </a:p>
          <a:p>
            <a:pPr lvl="1"/>
            <a:r>
              <a:rPr lang="en-US" dirty="0"/>
              <a:t>Alumni Societies</a:t>
            </a:r>
          </a:p>
          <a:p>
            <a:pPr lvl="1"/>
            <a:r>
              <a:rPr lang="en-US" dirty="0"/>
              <a:t>Churches</a:t>
            </a:r>
          </a:p>
          <a:p>
            <a:r>
              <a:rPr lang="en-US" dirty="0"/>
              <a:t>We have local resources</a:t>
            </a:r>
          </a:p>
          <a:p>
            <a:r>
              <a:rPr lang="en-US" dirty="0"/>
              <a:t>We have friends and associates </a:t>
            </a:r>
          </a:p>
        </p:txBody>
      </p:sp>
    </p:spTree>
    <p:extLst>
      <p:ext uri="{BB962C8B-B14F-4D97-AF65-F5344CB8AC3E}">
        <p14:creationId xmlns:p14="http://schemas.microsoft.com/office/powerpoint/2010/main" val="3378424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What Can We Bring To Our USP</a:t>
            </a:r>
          </a:p>
        </p:txBody>
      </p:sp>
      <p:sp>
        <p:nvSpPr>
          <p:cNvPr id="3" name="Content Placeholder 2"/>
          <p:cNvSpPr>
            <a:spLocks noGrp="1"/>
          </p:cNvSpPr>
          <p:nvPr>
            <p:ph idx="1"/>
          </p:nvPr>
        </p:nvSpPr>
        <p:spPr/>
        <p:txBody>
          <a:bodyPr>
            <a:normAutofit fontScale="85000" lnSpcReduction="10000"/>
          </a:bodyPr>
          <a:lstStyle/>
          <a:p>
            <a:r>
              <a:rPr lang="en-US" dirty="0"/>
              <a:t>Sometimes you may do this without knowing it…</a:t>
            </a:r>
          </a:p>
          <a:p>
            <a:pPr lvl="1"/>
            <a:r>
              <a:rPr lang="en-US" dirty="0"/>
              <a:t>Some information marketers were successful sales people</a:t>
            </a:r>
          </a:p>
          <a:p>
            <a:pPr lvl="1"/>
            <a:r>
              <a:rPr lang="en-US" dirty="0"/>
              <a:t>Others were successful teachers and instructors</a:t>
            </a:r>
          </a:p>
          <a:p>
            <a:r>
              <a:rPr lang="en-US" dirty="0"/>
              <a:t>Sometimes you may don’t do it without knowing it…</a:t>
            </a:r>
          </a:p>
          <a:p>
            <a:pPr lvl="1"/>
            <a:r>
              <a:rPr lang="en-US" dirty="0"/>
              <a:t>Who’s in your social group</a:t>
            </a:r>
          </a:p>
          <a:p>
            <a:pPr lvl="1"/>
            <a:r>
              <a:rPr lang="en-US" dirty="0"/>
              <a:t>Who’s in your local area</a:t>
            </a:r>
          </a:p>
          <a:p>
            <a:r>
              <a:rPr lang="en-US" dirty="0"/>
              <a:t>Sometimes we don’t do, even though we know we have it</a:t>
            </a:r>
          </a:p>
          <a:p>
            <a:r>
              <a:rPr lang="en-US" dirty="0"/>
              <a:t>The best is when we find our existing resources and use them to put in our USP.</a:t>
            </a:r>
          </a:p>
          <a:p>
            <a:r>
              <a:rPr lang="en-US" dirty="0"/>
              <a:t>Little things in a USP matter to certain people, as explained in “The Tipping Point”, by Malcom Gladwell</a:t>
            </a:r>
          </a:p>
          <a:p>
            <a:r>
              <a:rPr lang="en-US" dirty="0"/>
              <a:t>That can be enough to attract your true fans even if you produce something that is seemingly common</a:t>
            </a:r>
          </a:p>
        </p:txBody>
      </p:sp>
    </p:spTree>
    <p:extLst>
      <p:ext uri="{BB962C8B-B14F-4D97-AF65-F5344CB8AC3E}">
        <p14:creationId xmlns:p14="http://schemas.microsoft.com/office/powerpoint/2010/main" val="213796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1000"/>
                                        <p:tgtEl>
                                          <p:spTgt spid="3">
                                            <p:txEl>
                                              <p:pRg st="7" end="7"/>
                                            </p:txEl>
                                          </p:spTgt>
                                        </p:tgtEl>
                                      </p:cBhvr>
                                    </p:animEffect>
                                    <p:anim calcmode="lin" valueType="num">
                                      <p:cBhvr>
                                        <p:cTn id="5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anim calcmode="lin" valueType="num">
                                      <p:cBhvr>
                                        <p:cTn id="6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Effect transition="in" filter="fade">
                                      <p:cBhvr>
                                        <p:cTn id="68" dur="1000"/>
                                        <p:tgtEl>
                                          <p:spTgt spid="3">
                                            <p:txEl>
                                              <p:pRg st="9" end="9"/>
                                            </p:txEl>
                                          </p:spTgt>
                                        </p:tgtEl>
                                      </p:cBhvr>
                                    </p:animEffect>
                                    <p:anim calcmode="lin" valueType="num">
                                      <p:cBhvr>
                                        <p:cTn id="6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0"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So Easy to Do In Information Marketing</a:t>
            </a:r>
          </a:p>
        </p:txBody>
      </p:sp>
      <p:sp>
        <p:nvSpPr>
          <p:cNvPr id="3" name="Content Placeholder 2"/>
          <p:cNvSpPr>
            <a:spLocks noGrp="1"/>
          </p:cNvSpPr>
          <p:nvPr>
            <p:ph idx="1"/>
          </p:nvPr>
        </p:nvSpPr>
        <p:spPr/>
        <p:txBody>
          <a:bodyPr>
            <a:normAutofit fontScale="92500" lnSpcReduction="10000"/>
          </a:bodyPr>
          <a:lstStyle/>
          <a:p>
            <a:r>
              <a:rPr lang="en-US" dirty="0"/>
              <a:t>Make the connection….</a:t>
            </a:r>
          </a:p>
          <a:p>
            <a:r>
              <a:rPr lang="en-US" dirty="0"/>
              <a:t>What Do people really want?</a:t>
            </a:r>
          </a:p>
          <a:p>
            <a:r>
              <a:rPr lang="en-US" dirty="0"/>
              <a:t>What Do YOU have available that you can use to solve it?</a:t>
            </a:r>
          </a:p>
          <a:p>
            <a:pPr lvl="1"/>
            <a:r>
              <a:rPr lang="en-US" dirty="0"/>
              <a:t>Contacts</a:t>
            </a:r>
          </a:p>
          <a:p>
            <a:pPr lvl="1"/>
            <a:r>
              <a:rPr lang="en-US" dirty="0"/>
              <a:t>Relationships</a:t>
            </a:r>
          </a:p>
          <a:p>
            <a:pPr lvl="1"/>
            <a:r>
              <a:rPr lang="en-US" dirty="0"/>
              <a:t>Time</a:t>
            </a:r>
          </a:p>
          <a:p>
            <a:r>
              <a:rPr lang="en-US" dirty="0"/>
              <a:t>Then, I can create the content in a way that helps me leverage my time</a:t>
            </a:r>
          </a:p>
          <a:p>
            <a:r>
              <a:rPr lang="en-US" dirty="0"/>
              <a:t>This is the place to find the right </a:t>
            </a:r>
            <a:r>
              <a:rPr lang="en-US" dirty="0" err="1"/>
              <a:t>rebrandable</a:t>
            </a:r>
            <a:r>
              <a:rPr lang="en-US" dirty="0"/>
              <a:t> content to use</a:t>
            </a:r>
          </a:p>
          <a:p>
            <a:r>
              <a:rPr lang="en-US"/>
              <a:t>To Ultimately </a:t>
            </a:r>
            <a:r>
              <a:rPr lang="en-US" dirty="0"/>
              <a:t>create something that can only be purchased from you</a:t>
            </a:r>
          </a:p>
          <a:p>
            <a:r>
              <a:rPr lang="en-US" dirty="0"/>
              <a:t>Connect to the people that want more and more of it…</a:t>
            </a:r>
          </a:p>
        </p:txBody>
      </p:sp>
    </p:spTree>
    <p:extLst>
      <p:ext uri="{BB962C8B-B14F-4D97-AF65-F5344CB8AC3E}">
        <p14:creationId xmlns:p14="http://schemas.microsoft.com/office/powerpoint/2010/main" val="57209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Four</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30545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Overview of Session Four</a:t>
            </a:r>
          </a:p>
        </p:txBody>
      </p:sp>
      <p:sp>
        <p:nvSpPr>
          <p:cNvPr id="3" name="Content Placeholder 2"/>
          <p:cNvSpPr>
            <a:spLocks noGrp="1"/>
          </p:cNvSpPr>
          <p:nvPr>
            <p:ph idx="1"/>
          </p:nvPr>
        </p:nvSpPr>
        <p:spPr/>
        <p:txBody>
          <a:bodyPr>
            <a:normAutofit fontScale="92500" lnSpcReduction="20000"/>
          </a:bodyPr>
          <a:lstStyle/>
          <a:p>
            <a:r>
              <a:rPr lang="en-US" dirty="0"/>
              <a:t>We are building a foundation in our online business to reach 1000 fans or buyers that will pay us $100 per year, minimum.</a:t>
            </a:r>
          </a:p>
          <a:p>
            <a:r>
              <a:rPr lang="en-US" dirty="0"/>
              <a:t>This is based on the article by Kevin Kelly at kk.org (read it).</a:t>
            </a:r>
          </a:p>
          <a:p>
            <a:r>
              <a:rPr lang="en-US" dirty="0"/>
              <a:t>This may even move in lockstep with the 80/20 rule also.</a:t>
            </a:r>
          </a:p>
          <a:p>
            <a:r>
              <a:rPr lang="en-US" dirty="0"/>
              <a:t>We are going to be using and leveraging Resell Rights and PLR content to help us to attain this.</a:t>
            </a:r>
          </a:p>
          <a:p>
            <a:r>
              <a:rPr lang="en-US" dirty="0"/>
              <a:t>We are going to put assets in place to go beyond list building.</a:t>
            </a:r>
          </a:p>
          <a:p>
            <a:r>
              <a:rPr lang="en-US" dirty="0"/>
              <a:t>When the challenge is done, we will have the right infrastructure together in our online business.</a:t>
            </a:r>
          </a:p>
          <a:p>
            <a:r>
              <a:rPr lang="en-US" dirty="0"/>
              <a:t>You should have decided on a topic or general niche.</a:t>
            </a:r>
          </a:p>
          <a:p>
            <a:r>
              <a:rPr lang="en-US" dirty="0"/>
              <a:t>Now, we’ll start building our foundation by addressing the key problem in our niche.</a:t>
            </a:r>
          </a:p>
        </p:txBody>
      </p:sp>
    </p:spTree>
    <p:extLst>
      <p:ext uri="{BB962C8B-B14F-4D97-AF65-F5344CB8AC3E}">
        <p14:creationId xmlns:p14="http://schemas.microsoft.com/office/powerpoint/2010/main" val="2654782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Trend and Direction </a:t>
            </a:r>
            <a:br>
              <a:rPr lang="en-US" dirty="0"/>
            </a:br>
            <a:r>
              <a:rPr lang="en-US" dirty="0"/>
              <a:t>in Information Marketing</a:t>
            </a:r>
          </a:p>
        </p:txBody>
      </p:sp>
      <p:sp>
        <p:nvSpPr>
          <p:cNvPr id="3" name="Content Placeholder 2"/>
          <p:cNvSpPr>
            <a:spLocks noGrp="1"/>
          </p:cNvSpPr>
          <p:nvPr>
            <p:ph idx="1"/>
          </p:nvPr>
        </p:nvSpPr>
        <p:spPr/>
        <p:txBody>
          <a:bodyPr>
            <a:normAutofit fontScale="92500" lnSpcReduction="20000"/>
          </a:bodyPr>
          <a:lstStyle/>
          <a:p>
            <a:r>
              <a:rPr lang="en-US" dirty="0"/>
              <a:t>The market for information is maturing…</a:t>
            </a:r>
          </a:p>
          <a:p>
            <a:r>
              <a:rPr lang="en-US" dirty="0"/>
              <a:t>We’re no longer selling information</a:t>
            </a:r>
          </a:p>
          <a:p>
            <a:r>
              <a:rPr lang="en-US" dirty="0"/>
              <a:t>We’re selling solutions</a:t>
            </a:r>
          </a:p>
          <a:p>
            <a:pPr lvl="1"/>
            <a:r>
              <a:rPr lang="en-US" dirty="0"/>
              <a:t>For some problems/goals that exist</a:t>
            </a:r>
          </a:p>
          <a:p>
            <a:pPr lvl="1"/>
            <a:r>
              <a:rPr lang="en-US" dirty="0"/>
              <a:t>For some problems/goals that don’t exist</a:t>
            </a:r>
          </a:p>
          <a:p>
            <a:r>
              <a:rPr lang="en-US" dirty="0"/>
              <a:t>We need to reach the segment of people we resonate with and give them the highest possible value.</a:t>
            </a:r>
          </a:p>
          <a:p>
            <a:r>
              <a:rPr lang="en-US" dirty="0"/>
              <a:t>That means that we can’t be everything to everybody.</a:t>
            </a:r>
          </a:p>
          <a:p>
            <a:pPr lvl="1"/>
            <a:r>
              <a:rPr lang="en-US" dirty="0"/>
              <a:t>Engagement on Facebook</a:t>
            </a:r>
          </a:p>
          <a:p>
            <a:pPr lvl="1"/>
            <a:r>
              <a:rPr lang="en-US" dirty="0"/>
              <a:t>Engagement on Webinars</a:t>
            </a:r>
          </a:p>
          <a:p>
            <a:pPr lvl="1"/>
            <a:r>
              <a:rPr lang="en-US" dirty="0"/>
              <a:t>Engagement on </a:t>
            </a:r>
            <a:r>
              <a:rPr lang="en-US" dirty="0" err="1"/>
              <a:t>Youtube</a:t>
            </a:r>
            <a:r>
              <a:rPr lang="en-US" dirty="0"/>
              <a:t>/Video</a:t>
            </a:r>
          </a:p>
          <a:p>
            <a:pPr lvl="1"/>
            <a:r>
              <a:rPr lang="en-US" dirty="0"/>
              <a:t>Engagement in Live workshops</a:t>
            </a:r>
          </a:p>
        </p:txBody>
      </p:sp>
    </p:spTree>
    <p:extLst>
      <p:ext uri="{BB962C8B-B14F-4D97-AF65-F5344CB8AC3E}">
        <p14:creationId xmlns:p14="http://schemas.microsoft.com/office/powerpoint/2010/main" val="400635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Deciding On Your Market and Sub Niche</a:t>
            </a:r>
          </a:p>
        </p:txBody>
      </p:sp>
      <p:sp>
        <p:nvSpPr>
          <p:cNvPr id="3" name="Content Placeholder 2"/>
          <p:cNvSpPr>
            <a:spLocks noGrp="1"/>
          </p:cNvSpPr>
          <p:nvPr>
            <p:ph idx="1"/>
          </p:nvPr>
        </p:nvSpPr>
        <p:spPr/>
        <p:txBody>
          <a:bodyPr/>
          <a:lstStyle/>
          <a:p>
            <a:r>
              <a:rPr lang="en-US" dirty="0"/>
              <a:t>Is There Room in the niche for You to Sell Something unique?</a:t>
            </a:r>
          </a:p>
          <a:p>
            <a:r>
              <a:rPr lang="en-US" dirty="0"/>
              <a:t>Are There People to Partner With?</a:t>
            </a:r>
          </a:p>
          <a:p>
            <a:r>
              <a:rPr lang="en-US" dirty="0"/>
              <a:t>Is There Enough Income In The Market to Sustain the Model</a:t>
            </a:r>
          </a:p>
          <a:p>
            <a:pPr lvl="1"/>
            <a:r>
              <a:rPr lang="en-US" dirty="0"/>
              <a:t>$9 Monthly per buyer</a:t>
            </a:r>
          </a:p>
          <a:p>
            <a:pPr lvl="1"/>
            <a:r>
              <a:rPr lang="en-US" dirty="0"/>
              <a:t>$100 Annually per buyer</a:t>
            </a:r>
          </a:p>
          <a:p>
            <a:pPr lvl="1"/>
            <a:r>
              <a:rPr lang="en-US" dirty="0"/>
              <a:t>1000 True Fans</a:t>
            </a:r>
          </a:p>
          <a:p>
            <a:r>
              <a:rPr lang="en-US" dirty="0"/>
              <a:t>Is There a Place/Venue Where You Can Test the Market?</a:t>
            </a:r>
          </a:p>
          <a:p>
            <a:r>
              <a:rPr lang="en-US" dirty="0"/>
              <a:t>Is There a Series of Pressing Problems for You To Solve?</a:t>
            </a:r>
          </a:p>
          <a:p>
            <a:r>
              <a:rPr lang="en-US" dirty="0"/>
              <a:t>Do the problems reoccur and/or do new ones arise?</a:t>
            </a:r>
          </a:p>
        </p:txBody>
      </p:sp>
    </p:spTree>
    <p:extLst>
      <p:ext uri="{BB962C8B-B14F-4D97-AF65-F5344CB8AC3E}">
        <p14:creationId xmlns:p14="http://schemas.microsoft.com/office/powerpoint/2010/main" val="348464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How To Address The Problem</a:t>
            </a:r>
          </a:p>
        </p:txBody>
      </p:sp>
      <p:sp>
        <p:nvSpPr>
          <p:cNvPr id="3" name="Content Placeholder 2"/>
          <p:cNvSpPr>
            <a:spLocks noGrp="1"/>
          </p:cNvSpPr>
          <p:nvPr>
            <p:ph idx="1"/>
          </p:nvPr>
        </p:nvSpPr>
        <p:spPr/>
        <p:txBody>
          <a:bodyPr>
            <a:normAutofit/>
          </a:bodyPr>
          <a:lstStyle/>
          <a:p>
            <a:r>
              <a:rPr lang="en-US" dirty="0"/>
              <a:t>Outline the Steps</a:t>
            </a:r>
          </a:p>
          <a:p>
            <a:r>
              <a:rPr lang="en-US" dirty="0"/>
              <a:t>Address the Worst</a:t>
            </a:r>
          </a:p>
          <a:p>
            <a:r>
              <a:rPr lang="en-US" dirty="0"/>
              <a:t>Buy the Basics and Fill In</a:t>
            </a:r>
          </a:p>
          <a:p>
            <a:pPr lvl="1"/>
            <a:r>
              <a:rPr lang="en-US" dirty="0"/>
              <a:t>PLR Written Content</a:t>
            </a:r>
          </a:p>
          <a:p>
            <a:pPr lvl="1"/>
            <a:r>
              <a:rPr lang="en-US" dirty="0"/>
              <a:t>PLR Video</a:t>
            </a:r>
          </a:p>
          <a:p>
            <a:pPr lvl="1"/>
            <a:r>
              <a:rPr lang="en-US" dirty="0"/>
              <a:t>PLR Audio</a:t>
            </a:r>
          </a:p>
          <a:p>
            <a:r>
              <a:rPr lang="en-US" dirty="0"/>
              <a:t>You May Already Have It</a:t>
            </a:r>
          </a:p>
          <a:p>
            <a:r>
              <a:rPr lang="en-US" dirty="0"/>
              <a:t>Inventory Your PLR and MRR</a:t>
            </a:r>
          </a:p>
          <a:p>
            <a:r>
              <a:rPr lang="en-US" dirty="0"/>
              <a:t>Outline the Entire Solution</a:t>
            </a:r>
          </a:p>
        </p:txBody>
      </p:sp>
    </p:spTree>
    <p:extLst>
      <p:ext uri="{BB962C8B-B14F-4D97-AF65-F5344CB8AC3E}">
        <p14:creationId xmlns:p14="http://schemas.microsoft.com/office/powerpoint/2010/main" val="109615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Bundle It Up</a:t>
            </a:r>
          </a:p>
        </p:txBody>
      </p:sp>
      <p:sp>
        <p:nvSpPr>
          <p:cNvPr id="3" name="Content Placeholder 2"/>
          <p:cNvSpPr>
            <a:spLocks noGrp="1"/>
          </p:cNvSpPr>
          <p:nvPr>
            <p:ph idx="1"/>
          </p:nvPr>
        </p:nvSpPr>
        <p:spPr/>
        <p:txBody>
          <a:bodyPr>
            <a:normAutofit lnSpcReduction="10000"/>
          </a:bodyPr>
          <a:lstStyle/>
          <a:p>
            <a:r>
              <a:rPr lang="en-US" dirty="0"/>
              <a:t>This Should Become Your Signature Document</a:t>
            </a:r>
          </a:p>
          <a:p>
            <a:r>
              <a:rPr lang="en-US" dirty="0"/>
              <a:t>It Should Represent Your USP</a:t>
            </a:r>
          </a:p>
          <a:p>
            <a:pPr lvl="1"/>
            <a:r>
              <a:rPr lang="en-US" dirty="0"/>
              <a:t>What is your unique position in the mind of your potential prospect (or what do you want it to be)</a:t>
            </a:r>
          </a:p>
          <a:p>
            <a:pPr lvl="1"/>
            <a:r>
              <a:rPr lang="en-US" dirty="0"/>
              <a:t>Don’t be afraid to take a stand as it will repulse some and attract others</a:t>
            </a:r>
          </a:p>
          <a:p>
            <a:pPr lvl="1"/>
            <a:r>
              <a:rPr lang="en-US" dirty="0"/>
              <a:t>What are you “the only” at?</a:t>
            </a:r>
          </a:p>
          <a:p>
            <a:pPr lvl="1"/>
            <a:r>
              <a:rPr lang="en-US" dirty="0"/>
              <a:t>What do you take to the market?</a:t>
            </a:r>
          </a:p>
          <a:p>
            <a:r>
              <a:rPr lang="en-US" dirty="0"/>
              <a:t>Make sure it’s packaged in the form that your target wants.</a:t>
            </a:r>
          </a:p>
          <a:p>
            <a:pPr lvl="1"/>
            <a:r>
              <a:rPr lang="en-US" dirty="0"/>
              <a:t>Video</a:t>
            </a:r>
          </a:p>
          <a:p>
            <a:pPr lvl="1"/>
            <a:r>
              <a:rPr lang="en-US" dirty="0"/>
              <a:t>Video + PDF</a:t>
            </a:r>
          </a:p>
          <a:p>
            <a:pPr lvl="1"/>
            <a:r>
              <a:rPr lang="en-US" dirty="0"/>
              <a:t>Audio + Video</a:t>
            </a:r>
          </a:p>
          <a:p>
            <a:endParaRPr lang="en-US" dirty="0"/>
          </a:p>
        </p:txBody>
      </p:sp>
    </p:spTree>
    <p:extLst>
      <p:ext uri="{BB962C8B-B14F-4D97-AF65-F5344CB8AC3E}">
        <p14:creationId xmlns:p14="http://schemas.microsoft.com/office/powerpoint/2010/main" val="3848568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1000"/>
                                        <p:tgtEl>
                                          <p:spTgt spid="3">
                                            <p:txEl>
                                              <p:pRg st="6" end="6"/>
                                            </p:txEl>
                                          </p:spTgt>
                                        </p:tgtEl>
                                      </p:cBhvr>
                                    </p:animEffect>
                                    <p:anim calcmode="lin" valueType="num">
                                      <p:cBhvr>
                                        <p:cTn id="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1000"/>
                                        <p:tgtEl>
                                          <p:spTgt spid="3">
                                            <p:txEl>
                                              <p:pRg st="7" end="7"/>
                                            </p:txEl>
                                          </p:spTgt>
                                        </p:tgtEl>
                                      </p:cBhvr>
                                    </p:animEffect>
                                    <p:anim calcmode="lin" valueType="num">
                                      <p:cBhvr>
                                        <p:cTn id="5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anim calcmode="lin" valueType="num">
                                      <p:cBhvr>
                                        <p:cTn id="6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Effect transition="in" filter="fade">
                                      <p:cBhvr>
                                        <p:cTn id="68" dur="1000"/>
                                        <p:tgtEl>
                                          <p:spTgt spid="3">
                                            <p:txEl>
                                              <p:pRg st="9" end="9"/>
                                            </p:txEl>
                                          </p:spTgt>
                                        </p:tgtEl>
                                      </p:cBhvr>
                                    </p:animEffect>
                                    <p:anim calcmode="lin" valueType="num">
                                      <p:cBhvr>
                                        <p:cTn id="6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0"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Five</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810843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Overview Session Five</a:t>
            </a:r>
          </a:p>
        </p:txBody>
      </p:sp>
      <p:sp>
        <p:nvSpPr>
          <p:cNvPr id="3" name="Content Placeholder 2"/>
          <p:cNvSpPr>
            <a:spLocks noGrp="1"/>
          </p:cNvSpPr>
          <p:nvPr>
            <p:ph idx="1"/>
          </p:nvPr>
        </p:nvSpPr>
        <p:spPr/>
        <p:txBody>
          <a:bodyPr>
            <a:normAutofit fontScale="85000" lnSpcReduction="20000"/>
          </a:bodyPr>
          <a:lstStyle/>
          <a:p>
            <a:r>
              <a:rPr lang="en-US" dirty="0"/>
              <a:t>We are building a foundation in our online business to reach 1000 fans or buyers that will pay us $100 per year, minimum.</a:t>
            </a:r>
          </a:p>
          <a:p>
            <a:r>
              <a:rPr lang="en-US" dirty="0"/>
              <a:t>This is based on the article by Kevin Kelly at kk.org (read it).</a:t>
            </a:r>
          </a:p>
          <a:p>
            <a:r>
              <a:rPr lang="en-US" dirty="0"/>
              <a:t>This may even move in lockstep with the 80/20 rule also.</a:t>
            </a:r>
          </a:p>
          <a:p>
            <a:r>
              <a:rPr lang="en-US" dirty="0"/>
              <a:t>We are going to be using and leveraging Resell Rights and PLR content to help us to attain this.</a:t>
            </a:r>
          </a:p>
          <a:p>
            <a:r>
              <a:rPr lang="en-US" dirty="0"/>
              <a:t>We are going to put assets in place to go beyond list building.</a:t>
            </a:r>
          </a:p>
          <a:p>
            <a:r>
              <a:rPr lang="en-US" dirty="0"/>
              <a:t>When the challenge is done, we will have the right infrastructure together in our online business.</a:t>
            </a:r>
          </a:p>
          <a:p>
            <a:r>
              <a:rPr lang="en-US" dirty="0"/>
              <a:t>You should have designed your signature Opt-In piece solving a major problem in the niche.</a:t>
            </a:r>
          </a:p>
          <a:p>
            <a:r>
              <a:rPr lang="en-US" dirty="0"/>
              <a:t>In this session, we’ll talk about getting clear on what your potential customers might want.</a:t>
            </a:r>
          </a:p>
        </p:txBody>
      </p:sp>
    </p:spTree>
    <p:extLst>
      <p:ext uri="{BB962C8B-B14F-4D97-AF65-F5344CB8AC3E}">
        <p14:creationId xmlns:p14="http://schemas.microsoft.com/office/powerpoint/2010/main" val="203732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Special Consideration for Session Five</a:t>
            </a:r>
          </a:p>
        </p:txBody>
      </p:sp>
      <p:sp>
        <p:nvSpPr>
          <p:cNvPr id="3" name="Content Placeholder 2"/>
          <p:cNvSpPr>
            <a:spLocks noGrp="1"/>
          </p:cNvSpPr>
          <p:nvPr>
            <p:ph idx="1"/>
          </p:nvPr>
        </p:nvSpPr>
        <p:spPr/>
        <p:txBody>
          <a:bodyPr>
            <a:normAutofit lnSpcReduction="10000"/>
          </a:bodyPr>
          <a:lstStyle/>
          <a:p>
            <a:r>
              <a:rPr lang="en-US" dirty="0"/>
              <a:t>Before we get started…</a:t>
            </a:r>
          </a:p>
          <a:p>
            <a:r>
              <a:rPr lang="en-US" dirty="0"/>
              <a:t>This strategy doesn’t change</a:t>
            </a:r>
          </a:p>
          <a:p>
            <a:pPr lvl="1"/>
            <a:r>
              <a:rPr lang="en-US" dirty="0"/>
              <a:t>The need for you to create products</a:t>
            </a:r>
          </a:p>
          <a:p>
            <a:pPr lvl="1"/>
            <a:r>
              <a:rPr lang="en-US" dirty="0"/>
              <a:t>The need to you to generate leads</a:t>
            </a:r>
          </a:p>
          <a:p>
            <a:pPr lvl="1"/>
            <a:r>
              <a:rPr lang="en-US" dirty="0"/>
              <a:t>The need for you to network for JVs and Affiliates</a:t>
            </a:r>
          </a:p>
          <a:p>
            <a:r>
              <a:rPr lang="en-US" dirty="0"/>
              <a:t>What it does is give context to your business</a:t>
            </a:r>
          </a:p>
          <a:p>
            <a:r>
              <a:rPr lang="en-US" dirty="0"/>
              <a:t>For Example…Will Your Goal Be</a:t>
            </a:r>
          </a:p>
          <a:p>
            <a:pPr lvl="1"/>
            <a:r>
              <a:rPr lang="en-US" dirty="0"/>
              <a:t>To do product launches for cash</a:t>
            </a:r>
          </a:p>
          <a:p>
            <a:pPr lvl="1"/>
            <a:r>
              <a:rPr lang="en-US" dirty="0"/>
              <a:t>To do product launches for true customers</a:t>
            </a:r>
          </a:p>
          <a:p>
            <a:pPr lvl="1"/>
            <a:r>
              <a:rPr lang="en-US" dirty="0"/>
              <a:t>To do product launches for cash and long term customers</a:t>
            </a:r>
          </a:p>
        </p:txBody>
      </p:sp>
    </p:spTree>
    <p:extLst>
      <p:ext uri="{BB962C8B-B14F-4D97-AF65-F5344CB8AC3E}">
        <p14:creationId xmlns:p14="http://schemas.microsoft.com/office/powerpoint/2010/main" val="788113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What Do You Do With The Data</a:t>
            </a:r>
          </a:p>
        </p:txBody>
      </p:sp>
      <p:sp>
        <p:nvSpPr>
          <p:cNvPr id="3" name="Content Placeholder 2"/>
          <p:cNvSpPr>
            <a:spLocks noGrp="1"/>
          </p:cNvSpPr>
          <p:nvPr>
            <p:ph idx="1"/>
          </p:nvPr>
        </p:nvSpPr>
        <p:spPr>
          <a:xfrm>
            <a:off x="838200" y="1690688"/>
            <a:ext cx="10515600" cy="4622648"/>
          </a:xfrm>
        </p:spPr>
        <p:txBody>
          <a:bodyPr>
            <a:normAutofit/>
          </a:bodyPr>
          <a:lstStyle/>
          <a:p>
            <a:r>
              <a:rPr lang="en-US" dirty="0"/>
              <a:t>The data will help you to test ideas with new products</a:t>
            </a:r>
          </a:p>
          <a:p>
            <a:r>
              <a:rPr lang="en-US" dirty="0"/>
              <a:t>The data will help you to figure out what you should be doing in your webinars</a:t>
            </a:r>
          </a:p>
          <a:p>
            <a:r>
              <a:rPr lang="en-US" dirty="0"/>
              <a:t>The data will help you to figure out what expert you should be talking to</a:t>
            </a:r>
          </a:p>
          <a:p>
            <a:r>
              <a:rPr lang="en-US" dirty="0"/>
              <a:t>The data will help you to figure out trends in the market you’re operating  in.</a:t>
            </a:r>
          </a:p>
          <a:p>
            <a:endParaRPr lang="en-US" dirty="0"/>
          </a:p>
        </p:txBody>
      </p:sp>
    </p:spTree>
    <p:extLst>
      <p:ext uri="{BB962C8B-B14F-4D97-AF65-F5344CB8AC3E}">
        <p14:creationId xmlns:p14="http://schemas.microsoft.com/office/powerpoint/2010/main" val="162363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What Do You Do With The Data</a:t>
            </a:r>
          </a:p>
        </p:txBody>
      </p:sp>
      <p:sp>
        <p:nvSpPr>
          <p:cNvPr id="3" name="Content Placeholder 2"/>
          <p:cNvSpPr>
            <a:spLocks noGrp="1"/>
          </p:cNvSpPr>
          <p:nvPr>
            <p:ph idx="1"/>
          </p:nvPr>
        </p:nvSpPr>
        <p:spPr>
          <a:xfrm>
            <a:off x="838200" y="1690688"/>
            <a:ext cx="10515600" cy="4622648"/>
          </a:xfrm>
        </p:spPr>
        <p:txBody>
          <a:bodyPr>
            <a:normAutofit fontScale="92500" lnSpcReduction="10000"/>
          </a:bodyPr>
          <a:lstStyle/>
          <a:p>
            <a:r>
              <a:rPr lang="en-US" dirty="0"/>
              <a:t>The data will ultimately help you figure out what you may want to design as part of your funnel</a:t>
            </a:r>
          </a:p>
          <a:p>
            <a:pPr lvl="1"/>
            <a:r>
              <a:rPr lang="en-US" dirty="0"/>
              <a:t>A funnel is what the customer buys at the point of sale</a:t>
            </a:r>
          </a:p>
          <a:p>
            <a:pPr lvl="1"/>
            <a:r>
              <a:rPr lang="en-US" dirty="0"/>
              <a:t>A funnel is also what the customer buys over their lifetime with you</a:t>
            </a:r>
          </a:p>
          <a:p>
            <a:pPr lvl="1"/>
            <a:r>
              <a:rPr lang="en-US" dirty="0"/>
              <a:t>Do you have enough products and subjects planned and designed now for someone to spend $100 a year with you?</a:t>
            </a:r>
          </a:p>
          <a:p>
            <a:pPr lvl="1"/>
            <a:r>
              <a:rPr lang="en-US" dirty="0"/>
              <a:t>Are they logically spaced…when will your customer see it</a:t>
            </a:r>
          </a:p>
          <a:p>
            <a:pPr lvl="1"/>
            <a:r>
              <a:rPr lang="en-US" dirty="0"/>
              <a:t>If you think about the conversion rate you’re currently getting how many products do you need.</a:t>
            </a:r>
          </a:p>
          <a:p>
            <a:r>
              <a:rPr lang="en-US" dirty="0"/>
              <a:t>The key is understanding that all of this can be going on in the background.</a:t>
            </a:r>
          </a:p>
          <a:p>
            <a:r>
              <a:rPr lang="en-US" dirty="0"/>
              <a:t>Do you have tools to:</a:t>
            </a:r>
          </a:p>
          <a:p>
            <a:pPr lvl="1"/>
            <a:r>
              <a:rPr lang="en-US" dirty="0"/>
              <a:t>Survey Your Buyers and Prospects</a:t>
            </a:r>
          </a:p>
          <a:p>
            <a:pPr lvl="1"/>
            <a:r>
              <a:rPr lang="en-US" dirty="0"/>
              <a:t>Track Their Activity</a:t>
            </a:r>
          </a:p>
          <a:p>
            <a:endParaRPr lang="en-US" dirty="0"/>
          </a:p>
        </p:txBody>
      </p:sp>
    </p:spTree>
    <p:extLst>
      <p:ext uri="{BB962C8B-B14F-4D97-AF65-F5344CB8AC3E}">
        <p14:creationId xmlns:p14="http://schemas.microsoft.com/office/powerpoint/2010/main" val="3258598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Six</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508436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Address A Pressing Problem</a:t>
            </a:r>
          </a:p>
        </p:txBody>
      </p:sp>
      <p:sp>
        <p:nvSpPr>
          <p:cNvPr id="3" name="Content Placeholder 2"/>
          <p:cNvSpPr>
            <a:spLocks noGrp="1"/>
          </p:cNvSpPr>
          <p:nvPr>
            <p:ph idx="1"/>
          </p:nvPr>
        </p:nvSpPr>
        <p:spPr>
          <a:xfrm>
            <a:off x="838200" y="1825625"/>
            <a:ext cx="10515600" cy="4424100"/>
          </a:xfrm>
        </p:spPr>
        <p:txBody>
          <a:bodyPr>
            <a:normAutofit/>
          </a:bodyPr>
          <a:lstStyle/>
          <a:p>
            <a:r>
              <a:rPr lang="en-US" dirty="0"/>
              <a:t>You should have a topic area.</a:t>
            </a:r>
          </a:p>
          <a:p>
            <a:r>
              <a:rPr lang="en-US" dirty="0"/>
              <a:t>You should have decided on a niche or sub-niche.</a:t>
            </a:r>
          </a:p>
          <a:p>
            <a:r>
              <a:rPr lang="en-US" dirty="0"/>
              <a:t>Now we need to address one pressing problem.</a:t>
            </a:r>
          </a:p>
          <a:p>
            <a:r>
              <a:rPr lang="en-US" dirty="0"/>
              <a:t>How do you best communicate</a:t>
            </a:r>
          </a:p>
          <a:p>
            <a:pPr lvl="1"/>
            <a:r>
              <a:rPr lang="en-US" dirty="0"/>
              <a:t>Audibly</a:t>
            </a:r>
          </a:p>
          <a:p>
            <a:pPr lvl="1"/>
            <a:r>
              <a:rPr lang="en-US" dirty="0"/>
              <a:t>Visually</a:t>
            </a:r>
          </a:p>
          <a:p>
            <a:pPr lvl="1"/>
            <a:r>
              <a:rPr lang="en-US" dirty="0"/>
              <a:t>Written</a:t>
            </a:r>
          </a:p>
          <a:p>
            <a:r>
              <a:rPr lang="en-US" dirty="0"/>
              <a:t>Do your ideas flow Scripted or Unscripted?</a:t>
            </a:r>
          </a:p>
          <a:p>
            <a:r>
              <a:rPr lang="en-US" dirty="0"/>
              <a:t>Do you know the answer to the pressing problem?</a:t>
            </a:r>
          </a:p>
        </p:txBody>
      </p:sp>
    </p:spTree>
    <p:extLst>
      <p:ext uri="{BB962C8B-B14F-4D97-AF65-F5344CB8AC3E}">
        <p14:creationId xmlns:p14="http://schemas.microsoft.com/office/powerpoint/2010/main" val="3639983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Trend and Direction </a:t>
            </a:r>
            <a:br>
              <a:rPr lang="en-US" dirty="0"/>
            </a:br>
            <a:r>
              <a:rPr lang="en-US" dirty="0"/>
              <a:t>in Information Marketing</a:t>
            </a:r>
          </a:p>
        </p:txBody>
      </p:sp>
      <p:sp>
        <p:nvSpPr>
          <p:cNvPr id="3" name="Content Placeholder 2"/>
          <p:cNvSpPr>
            <a:spLocks noGrp="1"/>
          </p:cNvSpPr>
          <p:nvPr>
            <p:ph idx="1"/>
          </p:nvPr>
        </p:nvSpPr>
        <p:spPr/>
        <p:txBody>
          <a:bodyPr>
            <a:normAutofit fontScale="92500" lnSpcReduction="10000"/>
          </a:bodyPr>
          <a:lstStyle/>
          <a:p>
            <a:r>
              <a:rPr lang="en-US" dirty="0"/>
              <a:t>Business may not work if we think about it traditionally…</a:t>
            </a:r>
          </a:p>
          <a:p>
            <a:r>
              <a:rPr lang="en-US" dirty="0"/>
              <a:t>Grow my list, churn it and burn it with affiliate offers and then replace people who leave with new buyers.</a:t>
            </a:r>
          </a:p>
          <a:p>
            <a:r>
              <a:rPr lang="en-US" dirty="0"/>
              <a:t>If not that, then what’s the alternative?</a:t>
            </a:r>
          </a:p>
          <a:p>
            <a:r>
              <a:rPr lang="en-US" dirty="0"/>
              <a:t>If we can’t be an Amazon and sell everything to everybody you need another strategy….</a:t>
            </a:r>
          </a:p>
          <a:p>
            <a:r>
              <a:rPr lang="en-US" dirty="0"/>
              <a:t>Anybody that creates and markets solutions from their brain only needs 1000 true fans to make a decent living.</a:t>
            </a:r>
          </a:p>
          <a:p>
            <a:r>
              <a:rPr lang="en-US" dirty="0"/>
              <a:t>This is a “creative” person according to Kevin Kelly, but what is a true fan?</a:t>
            </a:r>
          </a:p>
          <a:p>
            <a:r>
              <a:rPr lang="en-US" dirty="0"/>
              <a:t>And what does this have to do with </a:t>
            </a:r>
            <a:r>
              <a:rPr lang="en-US" dirty="0" err="1"/>
              <a:t>rebrandable</a:t>
            </a:r>
            <a:r>
              <a:rPr lang="en-US" dirty="0"/>
              <a:t> content?</a:t>
            </a:r>
          </a:p>
          <a:p>
            <a:endParaRPr lang="en-US" dirty="0"/>
          </a:p>
        </p:txBody>
      </p:sp>
    </p:spTree>
    <p:extLst>
      <p:ext uri="{BB962C8B-B14F-4D97-AF65-F5344CB8AC3E}">
        <p14:creationId xmlns:p14="http://schemas.microsoft.com/office/powerpoint/2010/main" val="31477956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How To Address The Problem</a:t>
            </a:r>
          </a:p>
        </p:txBody>
      </p:sp>
      <p:sp>
        <p:nvSpPr>
          <p:cNvPr id="3" name="Content Placeholder 2"/>
          <p:cNvSpPr>
            <a:spLocks noGrp="1"/>
          </p:cNvSpPr>
          <p:nvPr>
            <p:ph idx="1"/>
          </p:nvPr>
        </p:nvSpPr>
        <p:spPr/>
        <p:txBody>
          <a:bodyPr>
            <a:normAutofit fontScale="92500"/>
          </a:bodyPr>
          <a:lstStyle/>
          <a:p>
            <a:r>
              <a:rPr lang="en-US" dirty="0"/>
              <a:t>Is There An Expert (or are there experts) You Can Interview?</a:t>
            </a:r>
          </a:p>
          <a:p>
            <a:r>
              <a:rPr lang="en-US" dirty="0"/>
              <a:t>Are There Books You Can Read, Synthesize the information and Quote the Author(s)?</a:t>
            </a:r>
          </a:p>
          <a:p>
            <a:r>
              <a:rPr lang="en-US" dirty="0"/>
              <a:t>Is There a Process That You Know That Others Don’t that solves the pressing problems?</a:t>
            </a:r>
          </a:p>
          <a:p>
            <a:r>
              <a:rPr lang="en-US" dirty="0"/>
              <a:t>Do You Or Someone Else Already Have Results Overcoming the Problem?</a:t>
            </a:r>
          </a:p>
          <a:p>
            <a:r>
              <a:rPr lang="en-US" dirty="0"/>
              <a:t>The Most Important Thing is To Get True and Verifiable Results</a:t>
            </a:r>
          </a:p>
          <a:p>
            <a:pPr lvl="1"/>
            <a:r>
              <a:rPr lang="en-US" dirty="0"/>
              <a:t>Yours (Best)</a:t>
            </a:r>
          </a:p>
          <a:p>
            <a:pPr lvl="1"/>
            <a:r>
              <a:rPr lang="en-US" dirty="0"/>
              <a:t>Theirs (Okay)</a:t>
            </a:r>
          </a:p>
          <a:p>
            <a:pPr lvl="1"/>
            <a:r>
              <a:rPr lang="en-US" dirty="0"/>
              <a:t>Case Study (Least, But Good As a Last Resort)</a:t>
            </a:r>
          </a:p>
        </p:txBody>
      </p:sp>
    </p:spTree>
    <p:extLst>
      <p:ext uri="{BB962C8B-B14F-4D97-AF65-F5344CB8AC3E}">
        <p14:creationId xmlns:p14="http://schemas.microsoft.com/office/powerpoint/2010/main" val="4250717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An Example of How To Address The Problem Within a Niche and Sub-Niche</a:t>
            </a:r>
          </a:p>
        </p:txBody>
      </p:sp>
      <p:sp>
        <p:nvSpPr>
          <p:cNvPr id="3" name="Content Placeholder 2"/>
          <p:cNvSpPr>
            <a:spLocks noGrp="1"/>
          </p:cNvSpPr>
          <p:nvPr>
            <p:ph idx="1"/>
          </p:nvPr>
        </p:nvSpPr>
        <p:spPr/>
        <p:txBody>
          <a:bodyPr>
            <a:normAutofit fontScale="92500" lnSpcReduction="10000"/>
          </a:bodyPr>
          <a:lstStyle/>
          <a:p>
            <a:r>
              <a:rPr lang="en-US" dirty="0"/>
              <a:t>Niche: Internet Marketing</a:t>
            </a:r>
          </a:p>
          <a:p>
            <a:r>
              <a:rPr lang="en-US" dirty="0"/>
              <a:t>Sub-Niche: Kindle Writers</a:t>
            </a:r>
          </a:p>
          <a:p>
            <a:r>
              <a:rPr lang="en-US" dirty="0"/>
              <a:t>Topic: Non Fiction</a:t>
            </a:r>
          </a:p>
          <a:p>
            <a:r>
              <a:rPr lang="en-US" dirty="0"/>
              <a:t>Pressing Problem: Finding New Book Buyers</a:t>
            </a:r>
          </a:p>
          <a:p>
            <a:r>
              <a:rPr lang="en-US" dirty="0"/>
              <a:t>Answer(s):</a:t>
            </a:r>
          </a:p>
          <a:p>
            <a:pPr lvl="1"/>
            <a:r>
              <a:rPr lang="en-US" dirty="0"/>
              <a:t>New Book Aggregators</a:t>
            </a:r>
          </a:p>
          <a:p>
            <a:pPr lvl="1"/>
            <a:r>
              <a:rPr lang="en-US" dirty="0"/>
              <a:t>Virtual Book Tours</a:t>
            </a:r>
          </a:p>
          <a:p>
            <a:pPr lvl="1"/>
            <a:r>
              <a:rPr lang="en-US" dirty="0"/>
              <a:t>Facebook Ads</a:t>
            </a:r>
          </a:p>
          <a:p>
            <a:pPr lvl="1"/>
            <a:r>
              <a:rPr lang="en-US" dirty="0"/>
              <a:t>Amazon Ads</a:t>
            </a:r>
          </a:p>
          <a:p>
            <a:r>
              <a:rPr lang="en-US" dirty="0"/>
              <a:t>Your Answer: “Finding New Buyers For Your Non Fiction Book With Facebook Ads”</a:t>
            </a:r>
          </a:p>
        </p:txBody>
      </p:sp>
    </p:spTree>
    <p:extLst>
      <p:ext uri="{BB962C8B-B14F-4D97-AF65-F5344CB8AC3E}">
        <p14:creationId xmlns:p14="http://schemas.microsoft.com/office/powerpoint/2010/main" val="243985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Seven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872521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Now, It’s Time To Ask Questions</a:t>
            </a:r>
          </a:p>
        </p:txBody>
      </p:sp>
      <p:sp>
        <p:nvSpPr>
          <p:cNvPr id="3" name="Content Placeholder 2"/>
          <p:cNvSpPr>
            <a:spLocks noGrp="1"/>
          </p:cNvSpPr>
          <p:nvPr>
            <p:ph idx="1"/>
          </p:nvPr>
        </p:nvSpPr>
        <p:spPr>
          <a:xfrm>
            <a:off x="838200" y="1825625"/>
            <a:ext cx="10515600" cy="4424100"/>
          </a:xfrm>
        </p:spPr>
        <p:txBody>
          <a:bodyPr>
            <a:normAutofit/>
          </a:bodyPr>
          <a:lstStyle/>
          <a:p>
            <a:r>
              <a:rPr lang="en-US" dirty="0"/>
              <a:t>You need real information</a:t>
            </a:r>
          </a:p>
          <a:p>
            <a:r>
              <a:rPr lang="en-US" dirty="0"/>
              <a:t>This is a day or less of intense study of the customer base.</a:t>
            </a:r>
          </a:p>
          <a:p>
            <a:r>
              <a:rPr lang="en-US" dirty="0"/>
              <a:t>Your goal should be to get some real information about the market.</a:t>
            </a:r>
          </a:p>
          <a:p>
            <a:r>
              <a:rPr lang="en-US" dirty="0"/>
              <a:t>You will be doing lots of visual imaging and using lots of analogies </a:t>
            </a:r>
          </a:p>
          <a:p>
            <a:pPr lvl="1"/>
            <a:r>
              <a:rPr lang="en-US" dirty="0"/>
              <a:t>Therefore, you should try to know WHO you’re talking to</a:t>
            </a:r>
          </a:p>
          <a:p>
            <a:pPr lvl="1"/>
            <a:r>
              <a:rPr lang="en-US" dirty="0"/>
              <a:t>You want to try to know their interest in your niche</a:t>
            </a:r>
          </a:p>
          <a:p>
            <a:pPr lvl="1"/>
            <a:r>
              <a:rPr lang="en-US" dirty="0"/>
              <a:t>For example in information marketing…</a:t>
            </a:r>
          </a:p>
          <a:p>
            <a:pPr lvl="2"/>
            <a:r>
              <a:rPr lang="en-US" dirty="0"/>
              <a:t>Male or Female</a:t>
            </a:r>
          </a:p>
          <a:p>
            <a:pPr lvl="2"/>
            <a:r>
              <a:rPr lang="en-US" dirty="0"/>
              <a:t>Full Time of Part Time</a:t>
            </a:r>
          </a:p>
          <a:p>
            <a:pPr lvl="2"/>
            <a:r>
              <a:rPr lang="en-US" dirty="0"/>
              <a:t>Approximate Age</a:t>
            </a:r>
          </a:p>
        </p:txBody>
      </p:sp>
    </p:spTree>
    <p:extLst>
      <p:ext uri="{BB962C8B-B14F-4D97-AF65-F5344CB8AC3E}">
        <p14:creationId xmlns:p14="http://schemas.microsoft.com/office/powerpoint/2010/main" val="802923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Attracting Your Potential </a:t>
            </a:r>
            <a:br>
              <a:rPr lang="en-US" dirty="0"/>
            </a:br>
            <a:r>
              <a:rPr lang="en-US" dirty="0"/>
              <a:t>Audience Into a Survey</a:t>
            </a:r>
          </a:p>
        </p:txBody>
      </p:sp>
      <p:sp>
        <p:nvSpPr>
          <p:cNvPr id="3" name="Content Placeholder 2"/>
          <p:cNvSpPr>
            <a:spLocks noGrp="1"/>
          </p:cNvSpPr>
          <p:nvPr>
            <p:ph idx="1"/>
          </p:nvPr>
        </p:nvSpPr>
        <p:spPr/>
        <p:txBody>
          <a:bodyPr>
            <a:normAutofit fontScale="92500" lnSpcReduction="10000"/>
          </a:bodyPr>
          <a:lstStyle/>
          <a:p>
            <a:r>
              <a:rPr lang="en-US" dirty="0"/>
              <a:t>Attract them From Facebook (Paid)</a:t>
            </a:r>
          </a:p>
          <a:p>
            <a:r>
              <a:rPr lang="en-US" dirty="0"/>
              <a:t>Attract them From YouTube (Paid)</a:t>
            </a:r>
          </a:p>
          <a:p>
            <a:r>
              <a:rPr lang="en-US" dirty="0"/>
              <a:t>Attract them with Video/</a:t>
            </a:r>
            <a:r>
              <a:rPr lang="en-US" dirty="0" err="1"/>
              <a:t>Youtube</a:t>
            </a:r>
            <a:endParaRPr lang="en-US" dirty="0"/>
          </a:p>
          <a:p>
            <a:r>
              <a:rPr lang="en-US" dirty="0"/>
              <a:t>Attract them from Online Forums</a:t>
            </a:r>
          </a:p>
          <a:p>
            <a:r>
              <a:rPr lang="en-US" dirty="0"/>
              <a:t>Attract them from Facebook Groups</a:t>
            </a:r>
          </a:p>
          <a:p>
            <a:r>
              <a:rPr lang="en-US" dirty="0"/>
              <a:t>Attract them from Joint Ventures</a:t>
            </a:r>
          </a:p>
          <a:p>
            <a:pPr lvl="1"/>
            <a:r>
              <a:rPr lang="en-US" dirty="0"/>
              <a:t>Download Page</a:t>
            </a:r>
          </a:p>
          <a:p>
            <a:pPr lvl="1"/>
            <a:r>
              <a:rPr lang="en-US" dirty="0"/>
              <a:t>Summits and Interviews</a:t>
            </a:r>
          </a:p>
          <a:p>
            <a:r>
              <a:rPr lang="en-US" dirty="0"/>
              <a:t>Attract them through PLR Product Creation Launches</a:t>
            </a:r>
          </a:p>
          <a:p>
            <a:r>
              <a:rPr lang="en-US" dirty="0"/>
              <a:t>Statistics Say You’ll Do Better If You Don’t Offer an Incentive</a:t>
            </a:r>
          </a:p>
        </p:txBody>
      </p:sp>
    </p:spTree>
    <p:extLst>
      <p:ext uri="{BB962C8B-B14F-4D97-AF65-F5344CB8AC3E}">
        <p14:creationId xmlns:p14="http://schemas.microsoft.com/office/powerpoint/2010/main" val="365780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Narrowing Down The Niche</a:t>
            </a:r>
          </a:p>
        </p:txBody>
      </p:sp>
      <p:sp>
        <p:nvSpPr>
          <p:cNvPr id="3" name="Content Placeholder 2"/>
          <p:cNvSpPr>
            <a:spLocks noGrp="1"/>
          </p:cNvSpPr>
          <p:nvPr>
            <p:ph idx="1"/>
          </p:nvPr>
        </p:nvSpPr>
        <p:spPr/>
        <p:txBody>
          <a:bodyPr>
            <a:normAutofit fontScale="92500" lnSpcReduction="20000"/>
          </a:bodyPr>
          <a:lstStyle/>
          <a:p>
            <a:r>
              <a:rPr lang="en-US" dirty="0"/>
              <a:t>You’re basically taking a brief time to do a little research</a:t>
            </a:r>
          </a:p>
          <a:p>
            <a:r>
              <a:rPr lang="en-US" dirty="0"/>
              <a:t>This shouldn’t take days, weeks or months</a:t>
            </a:r>
          </a:p>
          <a:p>
            <a:r>
              <a:rPr lang="en-US" dirty="0"/>
              <a:t>The idea is set up your system to collect every day</a:t>
            </a:r>
          </a:p>
          <a:p>
            <a:r>
              <a:rPr lang="en-US" dirty="0"/>
              <a:t>Use your autoresponders to drive traffic to the survey</a:t>
            </a:r>
          </a:p>
          <a:p>
            <a:pPr lvl="1"/>
            <a:r>
              <a:rPr lang="en-US" dirty="0"/>
              <a:t>After Opt-In</a:t>
            </a:r>
          </a:p>
          <a:p>
            <a:pPr lvl="1"/>
            <a:r>
              <a:rPr lang="en-US" dirty="0"/>
              <a:t>Before Opt-In</a:t>
            </a:r>
          </a:p>
          <a:p>
            <a:r>
              <a:rPr lang="en-US" dirty="0"/>
              <a:t>These things will be going on in the background while you do product launches as well as customer/prospect engagement.</a:t>
            </a:r>
          </a:p>
          <a:p>
            <a:r>
              <a:rPr lang="en-US" dirty="0"/>
              <a:t>Get super easy to use Tracking Systems</a:t>
            </a:r>
          </a:p>
          <a:p>
            <a:pPr lvl="1"/>
            <a:r>
              <a:rPr lang="en-US" dirty="0"/>
              <a:t>Facebook</a:t>
            </a:r>
          </a:p>
          <a:p>
            <a:pPr lvl="1"/>
            <a:r>
              <a:rPr lang="en-US" dirty="0"/>
              <a:t>YouTube</a:t>
            </a:r>
          </a:p>
          <a:p>
            <a:pPr lvl="1"/>
            <a:r>
              <a:rPr lang="en-US" dirty="0"/>
              <a:t>Google</a:t>
            </a:r>
          </a:p>
        </p:txBody>
      </p:sp>
    </p:spTree>
    <p:extLst>
      <p:ext uri="{BB962C8B-B14F-4D97-AF65-F5344CB8AC3E}">
        <p14:creationId xmlns:p14="http://schemas.microsoft.com/office/powerpoint/2010/main" val="194012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anim calcmode="lin" valueType="num">
                                      <p:cBhvr>
                                        <p:cTn id="6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8" end="8"/>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
                                            <p:txEl>
                                              <p:pRg st="9" end="9"/>
                                            </p:txEl>
                                          </p:spTgt>
                                        </p:tgtEl>
                                        <p:attrNameLst>
                                          <p:attrName>style.visibility</p:attrName>
                                        </p:attrNameLst>
                                      </p:cBhvr>
                                      <p:to>
                                        <p:strVal val="visible"/>
                                      </p:to>
                                    </p:set>
                                    <p:animEffect transition="in" filter="fade">
                                      <p:cBhvr>
                                        <p:cTn id="66" dur="1000"/>
                                        <p:tgtEl>
                                          <p:spTgt spid="3">
                                            <p:txEl>
                                              <p:pRg st="9" end="9"/>
                                            </p:txEl>
                                          </p:spTgt>
                                        </p:tgtEl>
                                      </p:cBhvr>
                                    </p:animEffect>
                                    <p:anim calcmode="lin" valueType="num">
                                      <p:cBhvr>
                                        <p:cTn id="6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8" dur="1000" fill="hold"/>
                                        <p:tgtEl>
                                          <p:spTgt spid="3">
                                            <p:txEl>
                                              <p:pRg st="9" end="9"/>
                                            </p:txEl>
                                          </p:spTgt>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
                                            <p:txEl>
                                              <p:pRg st="10" end="10"/>
                                            </p:txEl>
                                          </p:spTgt>
                                        </p:tgtEl>
                                        <p:attrNameLst>
                                          <p:attrName>style.visibility</p:attrName>
                                        </p:attrNameLst>
                                      </p:cBhvr>
                                      <p:to>
                                        <p:strVal val="visible"/>
                                      </p:to>
                                    </p:set>
                                    <p:animEffect transition="in" filter="fade">
                                      <p:cBhvr>
                                        <p:cTn id="71" dur="1000"/>
                                        <p:tgtEl>
                                          <p:spTgt spid="3">
                                            <p:txEl>
                                              <p:pRg st="10" end="10"/>
                                            </p:txEl>
                                          </p:spTgt>
                                        </p:tgtEl>
                                      </p:cBhvr>
                                    </p:animEffect>
                                    <p:anim calcmode="lin" valueType="num">
                                      <p:cBhvr>
                                        <p:cTn id="72"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3"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Eight</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189284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Base Rate</a:t>
            </a:r>
          </a:p>
        </p:txBody>
      </p:sp>
      <p:sp>
        <p:nvSpPr>
          <p:cNvPr id="3" name="Content Placeholder 2"/>
          <p:cNvSpPr>
            <a:spLocks noGrp="1"/>
          </p:cNvSpPr>
          <p:nvPr>
            <p:ph idx="1"/>
          </p:nvPr>
        </p:nvSpPr>
        <p:spPr>
          <a:xfrm>
            <a:off x="838200" y="1825625"/>
            <a:ext cx="10515600" cy="4424100"/>
          </a:xfrm>
        </p:spPr>
        <p:txBody>
          <a:bodyPr>
            <a:normAutofit fontScale="85000" lnSpcReduction="10000"/>
          </a:bodyPr>
          <a:lstStyle/>
          <a:p>
            <a:r>
              <a:rPr lang="en-US" dirty="0"/>
              <a:t>What Is Your $108,000?</a:t>
            </a:r>
          </a:p>
          <a:p>
            <a:r>
              <a:rPr lang="en-US" dirty="0"/>
              <a:t>Be Real…Of Course, I Know You Want to Make a Million</a:t>
            </a:r>
          </a:p>
          <a:p>
            <a:r>
              <a:rPr lang="en-US" dirty="0"/>
              <a:t>What Would It Take To Put You on the Fast Track?</a:t>
            </a:r>
          </a:p>
          <a:p>
            <a:r>
              <a:rPr lang="en-US" dirty="0"/>
              <a:t>To…Travel To…Pay for And Attend Every Internet Marketing Conference You Want?</a:t>
            </a:r>
          </a:p>
          <a:p>
            <a:r>
              <a:rPr lang="en-US" dirty="0"/>
              <a:t>This is A Finite Number and Calculation</a:t>
            </a:r>
          </a:p>
          <a:p>
            <a:r>
              <a:rPr lang="en-US" dirty="0"/>
              <a:t>Why? Because This is What You’ll Need to Have Vision Beyond the Base Number and Grow.</a:t>
            </a:r>
          </a:p>
          <a:p>
            <a:r>
              <a:rPr lang="en-US" dirty="0"/>
              <a:t>This Will Also Be The Number You Need to Be Free to Pursue the Business.</a:t>
            </a:r>
          </a:p>
          <a:p>
            <a:r>
              <a:rPr lang="en-US" dirty="0"/>
              <a:t>This Number Should be Individual and Real To You, Children, Pensions, Other Care</a:t>
            </a:r>
          </a:p>
          <a:p>
            <a:r>
              <a:rPr lang="en-US" dirty="0"/>
              <a:t>Give Yourself Wiggle Room in the Number.</a:t>
            </a:r>
          </a:p>
        </p:txBody>
      </p:sp>
    </p:spTree>
    <p:extLst>
      <p:ext uri="{BB962C8B-B14F-4D97-AF65-F5344CB8AC3E}">
        <p14:creationId xmlns:p14="http://schemas.microsoft.com/office/powerpoint/2010/main" val="254795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Base Time</a:t>
            </a:r>
          </a:p>
        </p:txBody>
      </p:sp>
      <p:sp>
        <p:nvSpPr>
          <p:cNvPr id="3" name="Content Placeholder 2"/>
          <p:cNvSpPr>
            <a:spLocks noGrp="1"/>
          </p:cNvSpPr>
          <p:nvPr>
            <p:ph idx="1"/>
          </p:nvPr>
        </p:nvSpPr>
        <p:spPr>
          <a:xfrm>
            <a:off x="838200" y="1825625"/>
            <a:ext cx="10515600" cy="4424100"/>
          </a:xfrm>
        </p:spPr>
        <p:txBody>
          <a:bodyPr>
            <a:normAutofit/>
          </a:bodyPr>
          <a:lstStyle/>
          <a:p>
            <a:r>
              <a:rPr lang="en-US" dirty="0"/>
              <a:t>How Much Do You Want to Work Every Year To Attain This?</a:t>
            </a:r>
          </a:p>
          <a:p>
            <a:r>
              <a:rPr lang="en-US" dirty="0"/>
              <a:t>How Many Hours (On Average) Do You Want to Work Every Day?</a:t>
            </a:r>
          </a:p>
          <a:p>
            <a:r>
              <a:rPr lang="en-US" dirty="0"/>
              <a:t>Be Clear On This…It Will Determine How You Will Attain Your Fans</a:t>
            </a:r>
          </a:p>
          <a:p>
            <a:r>
              <a:rPr lang="en-US" dirty="0"/>
              <a:t>How Often Do You Want to Offer Direct Contact With Your Fans</a:t>
            </a:r>
          </a:p>
          <a:p>
            <a:r>
              <a:rPr lang="en-US" dirty="0"/>
              <a:t>It’s Likely That No One Else In Your Niche Is Doing This, So Even Once is a Great Benefit</a:t>
            </a:r>
          </a:p>
          <a:p>
            <a:r>
              <a:rPr lang="en-US" dirty="0"/>
              <a:t>This Isn’t an Exact Calculations, But It Will Set Limits On How You Behave Once You Hit the Fast Track.</a:t>
            </a:r>
          </a:p>
        </p:txBody>
      </p:sp>
    </p:spTree>
    <p:extLst>
      <p:ext uri="{BB962C8B-B14F-4D97-AF65-F5344CB8AC3E}">
        <p14:creationId xmlns:p14="http://schemas.microsoft.com/office/powerpoint/2010/main" val="305063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Base Sale</a:t>
            </a:r>
          </a:p>
        </p:txBody>
      </p:sp>
      <p:sp>
        <p:nvSpPr>
          <p:cNvPr id="3" name="Content Placeholder 2"/>
          <p:cNvSpPr>
            <a:spLocks noGrp="1"/>
          </p:cNvSpPr>
          <p:nvPr>
            <p:ph idx="1"/>
          </p:nvPr>
        </p:nvSpPr>
        <p:spPr>
          <a:xfrm>
            <a:off x="838200" y="1825625"/>
            <a:ext cx="10515600" cy="4424100"/>
          </a:xfrm>
        </p:spPr>
        <p:txBody>
          <a:bodyPr>
            <a:normAutofit lnSpcReduction="10000"/>
          </a:bodyPr>
          <a:lstStyle/>
          <a:p>
            <a:r>
              <a:rPr lang="en-US" dirty="0"/>
              <a:t>What Is the Average Value of Every Sale?</a:t>
            </a:r>
          </a:p>
          <a:p>
            <a:r>
              <a:rPr lang="en-US" dirty="0"/>
              <a:t>Think About What You Will Be Offering?</a:t>
            </a:r>
          </a:p>
          <a:p>
            <a:r>
              <a:rPr lang="en-US" dirty="0"/>
              <a:t>In This Case, You Wouldn’t Count Your Funnel Offerings</a:t>
            </a:r>
          </a:p>
          <a:p>
            <a:r>
              <a:rPr lang="en-US" dirty="0"/>
              <a:t>This Should Be a Finite Number</a:t>
            </a:r>
          </a:p>
          <a:p>
            <a:pPr lvl="1"/>
            <a:r>
              <a:rPr lang="en-US" dirty="0"/>
              <a:t>Kindle Book</a:t>
            </a:r>
          </a:p>
          <a:p>
            <a:pPr lvl="1"/>
            <a:r>
              <a:rPr lang="en-US" dirty="0"/>
              <a:t>Digital Product</a:t>
            </a:r>
          </a:p>
          <a:p>
            <a:pPr lvl="1"/>
            <a:r>
              <a:rPr lang="en-US" dirty="0"/>
              <a:t>Software Sale</a:t>
            </a:r>
          </a:p>
          <a:p>
            <a:r>
              <a:rPr lang="en-US" dirty="0"/>
              <a:t>Do Research in the Market</a:t>
            </a:r>
          </a:p>
          <a:p>
            <a:r>
              <a:rPr lang="en-US" dirty="0"/>
              <a:t>What Do Products Like the Once You Excel In Offering Cost?</a:t>
            </a:r>
          </a:p>
          <a:p>
            <a:r>
              <a:rPr lang="en-US" dirty="0"/>
              <a:t>Calculate This Number</a:t>
            </a:r>
          </a:p>
        </p:txBody>
      </p:sp>
    </p:spTree>
    <p:extLst>
      <p:ext uri="{BB962C8B-B14F-4D97-AF65-F5344CB8AC3E}">
        <p14:creationId xmlns:p14="http://schemas.microsoft.com/office/powerpoint/2010/main" val="2663247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fade">
                                      <p:cBhvr>
                                        <p:cTn id="50" dur="1000"/>
                                        <p:tgtEl>
                                          <p:spTgt spid="3">
                                            <p:txEl>
                                              <p:pRg st="7" end="7"/>
                                            </p:txEl>
                                          </p:spTgt>
                                        </p:tgtEl>
                                      </p:cBhvr>
                                    </p:animEffect>
                                    <p:anim calcmode="lin" valueType="num">
                                      <p:cBhvr>
                                        <p:cTn id="5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fade">
                                      <p:cBhvr>
                                        <p:cTn id="57" dur="1000"/>
                                        <p:tgtEl>
                                          <p:spTgt spid="3">
                                            <p:txEl>
                                              <p:pRg st="8" end="8"/>
                                            </p:txEl>
                                          </p:spTgt>
                                        </p:tgtEl>
                                      </p:cBhvr>
                                    </p:animEffect>
                                    <p:anim calcmode="lin" valueType="num">
                                      <p:cBhvr>
                                        <p:cTn id="5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
                                            <p:txEl>
                                              <p:pRg st="9" end="9"/>
                                            </p:txEl>
                                          </p:spTgt>
                                        </p:tgtEl>
                                        <p:attrNameLst>
                                          <p:attrName>style.visibility</p:attrName>
                                        </p:attrNameLst>
                                      </p:cBhvr>
                                      <p:to>
                                        <p:strVal val="visible"/>
                                      </p:to>
                                    </p:set>
                                    <p:animEffect transition="in" filter="fade">
                                      <p:cBhvr>
                                        <p:cTn id="64" dur="1000"/>
                                        <p:tgtEl>
                                          <p:spTgt spid="3">
                                            <p:txEl>
                                              <p:pRg st="9" end="9"/>
                                            </p:txEl>
                                          </p:spTgt>
                                        </p:tgtEl>
                                      </p:cBhvr>
                                    </p:animEffect>
                                    <p:anim calcmode="lin" valueType="num">
                                      <p:cBhvr>
                                        <p:cTn id="65"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6"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Trend and Direction </a:t>
            </a:r>
            <a:br>
              <a:rPr lang="en-US" dirty="0"/>
            </a:br>
            <a:r>
              <a:rPr lang="en-US" dirty="0"/>
              <a:t>in Information Marketing</a:t>
            </a:r>
          </a:p>
        </p:txBody>
      </p:sp>
      <p:sp>
        <p:nvSpPr>
          <p:cNvPr id="3" name="Content Placeholder 2"/>
          <p:cNvSpPr>
            <a:spLocks noGrp="1"/>
          </p:cNvSpPr>
          <p:nvPr>
            <p:ph idx="1"/>
          </p:nvPr>
        </p:nvSpPr>
        <p:spPr/>
        <p:txBody>
          <a:bodyPr>
            <a:normAutofit fontScale="92500" lnSpcReduction="20000"/>
          </a:bodyPr>
          <a:lstStyle/>
          <a:p>
            <a:r>
              <a:rPr lang="en-US" dirty="0"/>
              <a:t>A true fan according to Kelly is:</a:t>
            </a:r>
          </a:p>
          <a:p>
            <a:pPr lvl="1"/>
            <a:r>
              <a:rPr lang="en-US" dirty="0"/>
              <a:t>They buy the super “high-res” version of your products and services even though they may own the regular or “low-res” version</a:t>
            </a:r>
          </a:p>
          <a:p>
            <a:pPr lvl="1"/>
            <a:r>
              <a:rPr lang="en-US" dirty="0"/>
              <a:t>They have a Google Alert set for your name and the things you’re saying and doing</a:t>
            </a:r>
          </a:p>
          <a:p>
            <a:pPr lvl="1"/>
            <a:r>
              <a:rPr lang="en-US" dirty="0"/>
              <a:t>They watch your social media updates on purpose</a:t>
            </a:r>
          </a:p>
          <a:p>
            <a:pPr lvl="1"/>
            <a:r>
              <a:rPr lang="en-US" dirty="0"/>
              <a:t>They bookmark E-Bay and Amazon for your books</a:t>
            </a:r>
          </a:p>
          <a:p>
            <a:pPr lvl="1"/>
            <a:r>
              <a:rPr lang="en-US" dirty="0"/>
              <a:t>They come to your events and those where you speak/present</a:t>
            </a:r>
          </a:p>
          <a:p>
            <a:pPr lvl="1"/>
            <a:r>
              <a:rPr lang="en-US" b="1" dirty="0"/>
              <a:t>They can’t wait until you issue your next work</a:t>
            </a:r>
          </a:p>
          <a:p>
            <a:r>
              <a:rPr lang="en-US" dirty="0"/>
              <a:t>Let’s say a true fan spends $100 a year on your work.</a:t>
            </a:r>
          </a:p>
          <a:p>
            <a:r>
              <a:rPr lang="en-US" dirty="0"/>
              <a:t>Then you need 1000 of them to make $100,000</a:t>
            </a:r>
          </a:p>
          <a:p>
            <a:r>
              <a:rPr lang="en-US" dirty="0"/>
              <a:t>It’s not rational, they don’t need it…they want it</a:t>
            </a:r>
          </a:p>
          <a:p>
            <a:pPr lvl="1"/>
            <a:r>
              <a:rPr lang="en-US" dirty="0"/>
              <a:t>Sports and Entertainment</a:t>
            </a:r>
          </a:p>
          <a:p>
            <a:pPr lvl="1"/>
            <a:r>
              <a:rPr lang="en-US" dirty="0"/>
              <a:t>“Comfort foods, etc.”</a:t>
            </a:r>
          </a:p>
        </p:txBody>
      </p:sp>
    </p:spTree>
    <p:extLst>
      <p:ext uri="{BB962C8B-B14F-4D97-AF65-F5344CB8AC3E}">
        <p14:creationId xmlns:p14="http://schemas.microsoft.com/office/powerpoint/2010/main" val="2619232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Base Fan Sales Number</a:t>
            </a:r>
          </a:p>
        </p:txBody>
      </p:sp>
      <p:sp>
        <p:nvSpPr>
          <p:cNvPr id="3" name="Content Placeholder 2"/>
          <p:cNvSpPr>
            <a:spLocks noGrp="1"/>
          </p:cNvSpPr>
          <p:nvPr>
            <p:ph idx="1"/>
          </p:nvPr>
        </p:nvSpPr>
        <p:spPr>
          <a:xfrm>
            <a:off x="838200" y="1825625"/>
            <a:ext cx="10515600" cy="4424100"/>
          </a:xfrm>
        </p:spPr>
        <p:txBody>
          <a:bodyPr>
            <a:normAutofit fontScale="92500" lnSpcReduction="10000"/>
          </a:bodyPr>
          <a:lstStyle/>
          <a:p>
            <a:r>
              <a:rPr lang="en-US" dirty="0"/>
              <a:t>Once You Have Your Base Sale Number</a:t>
            </a:r>
          </a:p>
          <a:p>
            <a:r>
              <a:rPr lang="en-US" dirty="0"/>
              <a:t>You Should Have the Base Rate</a:t>
            </a:r>
          </a:p>
          <a:p>
            <a:r>
              <a:rPr lang="en-US" dirty="0"/>
              <a:t>Which You Will Then Do the Calculation</a:t>
            </a:r>
          </a:p>
          <a:p>
            <a:r>
              <a:rPr lang="en-US" dirty="0"/>
              <a:t>Base Rate/Base Fans = True Fan Sales</a:t>
            </a:r>
          </a:p>
          <a:p>
            <a:r>
              <a:rPr lang="en-US" dirty="0"/>
              <a:t>This Too Should be a Finite Number</a:t>
            </a:r>
          </a:p>
          <a:p>
            <a:r>
              <a:rPr lang="en-US" dirty="0"/>
              <a:t>This Should Also Be An Annual Number</a:t>
            </a:r>
          </a:p>
          <a:p>
            <a:r>
              <a:rPr lang="en-US" dirty="0"/>
              <a:t>For Now, Do Three More Calculations</a:t>
            </a:r>
          </a:p>
          <a:p>
            <a:r>
              <a:rPr lang="en-US" dirty="0"/>
              <a:t>Do A Monthly Base Fan Sales Number</a:t>
            </a:r>
          </a:p>
          <a:p>
            <a:r>
              <a:rPr lang="en-US" dirty="0"/>
              <a:t>Do A Weekly Base Fan Sales Number </a:t>
            </a:r>
          </a:p>
          <a:p>
            <a:r>
              <a:rPr lang="en-US" dirty="0"/>
              <a:t>Do A Daily Base Fan Sales Number</a:t>
            </a:r>
          </a:p>
        </p:txBody>
      </p:sp>
    </p:spTree>
    <p:extLst>
      <p:ext uri="{BB962C8B-B14F-4D97-AF65-F5344CB8AC3E}">
        <p14:creationId xmlns:p14="http://schemas.microsoft.com/office/powerpoint/2010/main" val="282901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Nine</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75187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Conversion Factor To Acquire Fans</a:t>
            </a:r>
          </a:p>
        </p:txBody>
      </p:sp>
      <p:sp>
        <p:nvSpPr>
          <p:cNvPr id="3" name="Content Placeholder 2"/>
          <p:cNvSpPr>
            <a:spLocks noGrp="1"/>
          </p:cNvSpPr>
          <p:nvPr>
            <p:ph idx="1"/>
          </p:nvPr>
        </p:nvSpPr>
        <p:spPr>
          <a:xfrm>
            <a:off x="838200" y="1825625"/>
            <a:ext cx="10515600" cy="4424100"/>
          </a:xfrm>
        </p:spPr>
        <p:txBody>
          <a:bodyPr>
            <a:normAutofit lnSpcReduction="10000"/>
          </a:bodyPr>
          <a:lstStyle/>
          <a:p>
            <a:r>
              <a:rPr lang="en-US" dirty="0"/>
              <a:t>What Will It Cost You In Dollars to Acquire Fans</a:t>
            </a:r>
          </a:p>
          <a:p>
            <a:r>
              <a:rPr lang="en-US" dirty="0"/>
              <a:t>Before You Can Calculate, You’ll Need to Know</a:t>
            </a:r>
          </a:p>
          <a:p>
            <a:r>
              <a:rPr lang="en-US" dirty="0"/>
              <a:t>Sales Conversion Rates for Products Like Yours</a:t>
            </a:r>
          </a:p>
          <a:p>
            <a:r>
              <a:rPr lang="en-US" dirty="0"/>
              <a:t>If You Were to Sell Direct By E-Mail To These Fans</a:t>
            </a:r>
          </a:p>
          <a:p>
            <a:r>
              <a:rPr lang="en-US" dirty="0"/>
              <a:t>And They All Came To Your Page</a:t>
            </a:r>
          </a:p>
          <a:p>
            <a:r>
              <a:rPr lang="en-US" dirty="0"/>
              <a:t>What Is the Average Expected Conversion Rate</a:t>
            </a:r>
          </a:p>
          <a:p>
            <a:r>
              <a:rPr lang="en-US" dirty="0"/>
              <a:t>Do Your Research On </a:t>
            </a:r>
            <a:r>
              <a:rPr lang="en-US" dirty="0" err="1"/>
              <a:t>JVZoo</a:t>
            </a:r>
            <a:r>
              <a:rPr lang="en-US" dirty="0"/>
              <a:t>, Warrior Plus, </a:t>
            </a:r>
            <a:r>
              <a:rPr lang="en-US" dirty="0" err="1"/>
              <a:t>Clickbank</a:t>
            </a:r>
            <a:r>
              <a:rPr lang="en-US" dirty="0"/>
              <a:t>, Anecdotally</a:t>
            </a:r>
          </a:p>
          <a:p>
            <a:r>
              <a:rPr lang="en-US" dirty="0"/>
              <a:t>What Can You Expect On Average a Well Written Page To Convert Visitors With A Base Product Like Yours.</a:t>
            </a:r>
          </a:p>
        </p:txBody>
      </p:sp>
    </p:spTree>
    <p:extLst>
      <p:ext uri="{BB962C8B-B14F-4D97-AF65-F5344CB8AC3E}">
        <p14:creationId xmlns:p14="http://schemas.microsoft.com/office/powerpoint/2010/main" val="181134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Converted Fan Sales Number</a:t>
            </a:r>
          </a:p>
        </p:txBody>
      </p:sp>
      <p:sp>
        <p:nvSpPr>
          <p:cNvPr id="3" name="Content Placeholder 2"/>
          <p:cNvSpPr>
            <a:spLocks noGrp="1"/>
          </p:cNvSpPr>
          <p:nvPr>
            <p:ph idx="1"/>
          </p:nvPr>
        </p:nvSpPr>
        <p:spPr>
          <a:xfrm>
            <a:off x="838200" y="1582310"/>
            <a:ext cx="10515600" cy="4866198"/>
          </a:xfrm>
        </p:spPr>
        <p:txBody>
          <a:bodyPr>
            <a:normAutofit/>
          </a:bodyPr>
          <a:lstStyle/>
          <a:p>
            <a:r>
              <a:rPr lang="en-US" dirty="0"/>
              <a:t>Once You Know Your Base Conversion Factor</a:t>
            </a:r>
          </a:p>
          <a:p>
            <a:r>
              <a:rPr lang="en-US" dirty="0"/>
              <a:t>You Now Have To Back Into How Many Sales You Need</a:t>
            </a:r>
          </a:p>
          <a:p>
            <a:r>
              <a:rPr lang="en-US" dirty="0"/>
              <a:t>For Example, at an 8% Conversion Rate, How Many Visitors Will You Need to Your Page to Make Sales?</a:t>
            </a:r>
          </a:p>
          <a:p>
            <a:r>
              <a:rPr lang="en-US" dirty="0"/>
              <a:t>How Many People Will You Have to Bring to A Page Like Yours:</a:t>
            </a:r>
          </a:p>
          <a:p>
            <a:pPr lvl="1"/>
            <a:r>
              <a:rPr lang="en-US" dirty="0"/>
              <a:t>On an Annual Basis to Get Your Annual Number</a:t>
            </a:r>
          </a:p>
          <a:p>
            <a:pPr lvl="1"/>
            <a:r>
              <a:rPr lang="en-US" dirty="0"/>
              <a:t>On a Monthly Basis to Get Your Monthly Number</a:t>
            </a:r>
          </a:p>
          <a:p>
            <a:pPr lvl="1"/>
            <a:r>
              <a:rPr lang="en-US" dirty="0"/>
              <a:t>On a Weekly Basis to Get Your Weekly Number</a:t>
            </a:r>
          </a:p>
          <a:p>
            <a:pPr lvl="1"/>
            <a:r>
              <a:rPr lang="en-US" dirty="0"/>
              <a:t>On a Daily Basis to Get Your Daily Number</a:t>
            </a:r>
          </a:p>
          <a:p>
            <a:endParaRPr lang="en-US" dirty="0"/>
          </a:p>
        </p:txBody>
      </p:sp>
    </p:spTree>
    <p:extLst>
      <p:ext uri="{BB962C8B-B14F-4D97-AF65-F5344CB8AC3E}">
        <p14:creationId xmlns:p14="http://schemas.microsoft.com/office/powerpoint/2010/main" val="3959020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Converted Fan Sales Number</a:t>
            </a:r>
          </a:p>
        </p:txBody>
      </p:sp>
      <p:sp>
        <p:nvSpPr>
          <p:cNvPr id="3" name="Content Placeholder 2"/>
          <p:cNvSpPr>
            <a:spLocks noGrp="1"/>
          </p:cNvSpPr>
          <p:nvPr>
            <p:ph idx="1"/>
          </p:nvPr>
        </p:nvSpPr>
        <p:spPr>
          <a:xfrm>
            <a:off x="838200" y="1582310"/>
            <a:ext cx="10515600" cy="4866198"/>
          </a:xfrm>
        </p:spPr>
        <p:txBody>
          <a:bodyPr>
            <a:normAutofit/>
          </a:bodyPr>
          <a:lstStyle/>
          <a:p>
            <a:r>
              <a:rPr lang="en-US" dirty="0"/>
              <a:t>We will pick our discussion Up From Here Tomorrow</a:t>
            </a:r>
          </a:p>
          <a:p>
            <a:r>
              <a:rPr lang="en-US" dirty="0"/>
              <a:t>Tonight: Read…Article Two (on Our Site)</a:t>
            </a:r>
          </a:p>
          <a:p>
            <a:r>
              <a:rPr lang="en-US" dirty="0"/>
              <a:t>Also Read…Article Three (on Our Site)</a:t>
            </a:r>
          </a:p>
          <a:p>
            <a:r>
              <a:rPr lang="en-US" dirty="0"/>
              <a:t>Note, as Marketers…This is Where We Leverage Funnels.</a:t>
            </a:r>
          </a:p>
          <a:p>
            <a:r>
              <a:rPr lang="en-US" dirty="0"/>
              <a:t>We Leverage Point of Sale Funnels (I’ll Explain This in Strategic Marketing Playbook PLR)</a:t>
            </a:r>
          </a:p>
          <a:p>
            <a:r>
              <a:rPr lang="en-US" dirty="0"/>
              <a:t>We Leverage LTV Funnels (I’ll Explain This Fully In Strategic Marketing Playbook PLR)</a:t>
            </a:r>
          </a:p>
          <a:p>
            <a:r>
              <a:rPr lang="en-US"/>
              <a:t>We Leverage PLR and Marketing Automation for Time (Automation in Strategic Marketing Playbook PLR)</a:t>
            </a:r>
          </a:p>
          <a:p>
            <a:endParaRPr lang="en-US" dirty="0"/>
          </a:p>
        </p:txBody>
      </p:sp>
    </p:spTree>
    <p:extLst>
      <p:ext uri="{BB962C8B-B14F-4D97-AF65-F5344CB8AC3E}">
        <p14:creationId xmlns:p14="http://schemas.microsoft.com/office/powerpoint/2010/main" val="2937916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Ten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479591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Overview Day Seven: </a:t>
            </a:r>
            <a:r>
              <a:rPr lang="en-US"/>
              <a:t>Goal Setting</a:t>
            </a:r>
            <a:endParaRPr lang="en-US" dirty="0"/>
          </a:p>
        </p:txBody>
      </p:sp>
      <p:sp>
        <p:nvSpPr>
          <p:cNvPr id="3" name="Content Placeholder 2"/>
          <p:cNvSpPr>
            <a:spLocks noGrp="1"/>
          </p:cNvSpPr>
          <p:nvPr>
            <p:ph idx="1"/>
          </p:nvPr>
        </p:nvSpPr>
        <p:spPr/>
        <p:txBody>
          <a:bodyPr>
            <a:normAutofit fontScale="92500" lnSpcReduction="20000"/>
          </a:bodyPr>
          <a:lstStyle/>
          <a:p>
            <a:r>
              <a:rPr lang="en-US" dirty="0"/>
              <a:t>We are building a foundation in our online business to reach 1000 fans or buyers that will pay us $100 per year, minimum.</a:t>
            </a:r>
          </a:p>
          <a:p>
            <a:r>
              <a:rPr lang="en-US" dirty="0"/>
              <a:t>This is based on the article by Kevin Kelly at kk.org (read it).</a:t>
            </a:r>
          </a:p>
          <a:p>
            <a:r>
              <a:rPr lang="en-US" dirty="0"/>
              <a:t>This may even move in lockstep with the 80/20 rule also.</a:t>
            </a:r>
          </a:p>
          <a:p>
            <a:r>
              <a:rPr lang="en-US" dirty="0"/>
              <a:t>We are going to be using and leveraging Resell Rights and PLR content to help us to attain this.</a:t>
            </a:r>
          </a:p>
          <a:p>
            <a:r>
              <a:rPr lang="en-US" dirty="0"/>
              <a:t>We are going to put assets in place to go beyond list building.</a:t>
            </a:r>
          </a:p>
          <a:p>
            <a:r>
              <a:rPr lang="en-US" dirty="0"/>
              <a:t>When the challenge is done, we will have the right infrastructure together in our online business.</a:t>
            </a:r>
          </a:p>
          <a:p>
            <a:r>
              <a:rPr lang="en-US" dirty="0"/>
              <a:t>You should have calculated your base rate for the 1000 True Fans.</a:t>
            </a:r>
          </a:p>
          <a:p>
            <a:r>
              <a:rPr lang="en-US" dirty="0"/>
              <a:t>Tonight, we’ll talk about the rest of the Math needed.</a:t>
            </a:r>
          </a:p>
        </p:txBody>
      </p:sp>
    </p:spTree>
    <p:extLst>
      <p:ext uri="{BB962C8B-B14F-4D97-AF65-F5344CB8AC3E}">
        <p14:creationId xmlns:p14="http://schemas.microsoft.com/office/powerpoint/2010/main" val="3603475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Base Rate</a:t>
            </a:r>
          </a:p>
        </p:txBody>
      </p:sp>
      <p:sp>
        <p:nvSpPr>
          <p:cNvPr id="3" name="Content Placeholder 2"/>
          <p:cNvSpPr>
            <a:spLocks noGrp="1"/>
          </p:cNvSpPr>
          <p:nvPr>
            <p:ph idx="1"/>
          </p:nvPr>
        </p:nvSpPr>
        <p:spPr/>
        <p:txBody>
          <a:bodyPr/>
          <a:lstStyle/>
          <a:p>
            <a:r>
              <a:rPr lang="en-US" dirty="0"/>
              <a:t>$108,000</a:t>
            </a:r>
          </a:p>
          <a:p>
            <a:r>
              <a:rPr lang="en-US" dirty="0"/>
              <a:t>Plus Whatever You Need to Add To This Number</a:t>
            </a:r>
          </a:p>
          <a:p>
            <a:r>
              <a:rPr lang="en-US" dirty="0"/>
              <a:t>You Must Be Able To Develop Personally</a:t>
            </a:r>
          </a:p>
          <a:p>
            <a:pPr marL="0" indent="0">
              <a:buNone/>
            </a:pPr>
            <a:endParaRPr lang="en-US" dirty="0"/>
          </a:p>
        </p:txBody>
      </p:sp>
    </p:spTree>
    <p:extLst>
      <p:ext uri="{BB962C8B-B14F-4D97-AF65-F5344CB8AC3E}">
        <p14:creationId xmlns:p14="http://schemas.microsoft.com/office/powerpoint/2010/main" val="289836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Base Time</a:t>
            </a:r>
          </a:p>
        </p:txBody>
      </p:sp>
      <p:sp>
        <p:nvSpPr>
          <p:cNvPr id="3" name="Content Placeholder 2"/>
          <p:cNvSpPr>
            <a:spLocks noGrp="1"/>
          </p:cNvSpPr>
          <p:nvPr>
            <p:ph idx="1"/>
          </p:nvPr>
        </p:nvSpPr>
        <p:spPr/>
        <p:txBody>
          <a:bodyPr/>
          <a:lstStyle/>
          <a:p>
            <a:r>
              <a:rPr lang="en-US" dirty="0"/>
              <a:t>How Much Time Do You Want To Dedicate On a Daily Basis</a:t>
            </a:r>
          </a:p>
          <a:p>
            <a:pPr marL="0" indent="0">
              <a:buNone/>
            </a:pPr>
            <a:endParaRPr lang="en-US" dirty="0"/>
          </a:p>
        </p:txBody>
      </p:sp>
    </p:spTree>
    <p:extLst>
      <p:ext uri="{BB962C8B-B14F-4D97-AF65-F5344CB8AC3E}">
        <p14:creationId xmlns:p14="http://schemas.microsoft.com/office/powerpoint/2010/main" val="14347978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Average Revenue Per Sale Per Customer</a:t>
            </a:r>
          </a:p>
        </p:txBody>
      </p:sp>
      <p:sp>
        <p:nvSpPr>
          <p:cNvPr id="3" name="Content Placeholder 2"/>
          <p:cNvSpPr>
            <a:spLocks noGrp="1"/>
          </p:cNvSpPr>
          <p:nvPr>
            <p:ph idx="1"/>
          </p:nvPr>
        </p:nvSpPr>
        <p:spPr/>
        <p:txBody>
          <a:bodyPr/>
          <a:lstStyle/>
          <a:p>
            <a:r>
              <a:rPr lang="en-US" dirty="0"/>
              <a:t>How Much Time Do You Want To Dedicate On a Daily Basis</a:t>
            </a:r>
          </a:p>
          <a:p>
            <a:pPr marL="0" indent="0">
              <a:buNone/>
            </a:pPr>
            <a:endParaRPr lang="en-US" dirty="0"/>
          </a:p>
        </p:txBody>
      </p:sp>
    </p:spTree>
    <p:extLst>
      <p:ext uri="{BB962C8B-B14F-4D97-AF65-F5344CB8AC3E}">
        <p14:creationId xmlns:p14="http://schemas.microsoft.com/office/powerpoint/2010/main" val="3724233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Trend and Direction </a:t>
            </a:r>
            <a:br>
              <a:rPr lang="en-US" dirty="0"/>
            </a:br>
            <a:r>
              <a:rPr lang="en-US" dirty="0"/>
              <a:t>in Information Marketing</a:t>
            </a:r>
          </a:p>
        </p:txBody>
      </p:sp>
      <p:sp>
        <p:nvSpPr>
          <p:cNvPr id="3" name="Content Placeholder 2"/>
          <p:cNvSpPr>
            <a:spLocks noGrp="1"/>
          </p:cNvSpPr>
          <p:nvPr>
            <p:ph idx="1"/>
          </p:nvPr>
        </p:nvSpPr>
        <p:spPr>
          <a:xfrm>
            <a:off x="838200" y="1825624"/>
            <a:ext cx="10515600" cy="4524841"/>
          </a:xfrm>
        </p:spPr>
        <p:txBody>
          <a:bodyPr>
            <a:normAutofit fontScale="70000" lnSpcReduction="20000"/>
          </a:bodyPr>
          <a:lstStyle/>
          <a:p>
            <a:r>
              <a:rPr lang="en-US" dirty="0"/>
              <a:t>So how do you attract </a:t>
            </a:r>
            <a:r>
              <a:rPr lang="en-US" b="1" dirty="0"/>
              <a:t>YOUR</a:t>
            </a:r>
            <a:r>
              <a:rPr lang="en-US" dirty="0"/>
              <a:t> fans</a:t>
            </a:r>
          </a:p>
          <a:p>
            <a:r>
              <a:rPr lang="en-US" dirty="0"/>
              <a:t>Can you use PLR or re-</a:t>
            </a:r>
            <a:r>
              <a:rPr lang="en-US" dirty="0" err="1"/>
              <a:t>brandable</a:t>
            </a:r>
            <a:r>
              <a:rPr lang="en-US" dirty="0"/>
              <a:t> content?</a:t>
            </a:r>
          </a:p>
          <a:p>
            <a:r>
              <a:rPr lang="en-US" dirty="0"/>
              <a:t>Yes, but you must Re-Create </a:t>
            </a:r>
            <a:r>
              <a:rPr lang="en-US" strike="sngStrike" dirty="0"/>
              <a:t>content</a:t>
            </a:r>
            <a:r>
              <a:rPr lang="en-US" dirty="0"/>
              <a:t> solutions/goals that YOUR fans </a:t>
            </a:r>
            <a:r>
              <a:rPr lang="en-US" b="1" dirty="0"/>
              <a:t>love</a:t>
            </a:r>
          </a:p>
          <a:p>
            <a:r>
              <a:rPr lang="en-US" dirty="0"/>
              <a:t>The goal in your business isn’t only to make sales, it is to satisfy </a:t>
            </a:r>
            <a:r>
              <a:rPr lang="en-US" b="1" dirty="0"/>
              <a:t>YOUR</a:t>
            </a:r>
            <a:r>
              <a:rPr lang="en-US" dirty="0"/>
              <a:t> fans</a:t>
            </a:r>
          </a:p>
          <a:p>
            <a:pPr lvl="1"/>
            <a:r>
              <a:rPr lang="en-US" dirty="0"/>
              <a:t>That means that you’re in a constant state of getting feedback</a:t>
            </a:r>
          </a:p>
          <a:p>
            <a:pPr lvl="1"/>
            <a:r>
              <a:rPr lang="en-US" dirty="0"/>
              <a:t>That means that you’re produce consistently what they like</a:t>
            </a:r>
          </a:p>
          <a:p>
            <a:pPr lvl="1"/>
            <a:r>
              <a:rPr lang="en-US" dirty="0"/>
              <a:t>That means that you’re giving generously to those that like what you do</a:t>
            </a:r>
          </a:p>
          <a:p>
            <a:r>
              <a:rPr lang="en-US" dirty="0"/>
              <a:t>The key is not to confuse the vehicle with the destination</a:t>
            </a:r>
          </a:p>
          <a:p>
            <a:pPr lvl="1"/>
            <a:r>
              <a:rPr lang="en-US" dirty="0"/>
              <a:t>Example: Live Streaming Video is a vehicle</a:t>
            </a:r>
          </a:p>
          <a:p>
            <a:pPr lvl="1"/>
            <a:r>
              <a:rPr lang="en-US" dirty="0"/>
              <a:t>The destination is finding a true fan</a:t>
            </a:r>
          </a:p>
          <a:p>
            <a:pPr lvl="1"/>
            <a:r>
              <a:rPr lang="en-US" dirty="0"/>
              <a:t>Video is a vehicle to get fans to “stick”</a:t>
            </a:r>
          </a:p>
          <a:p>
            <a:pPr lvl="1"/>
            <a:r>
              <a:rPr lang="en-US" dirty="0"/>
              <a:t>But if something else works better we need to use it</a:t>
            </a:r>
          </a:p>
          <a:p>
            <a:pPr lvl="1"/>
            <a:r>
              <a:rPr lang="en-US" dirty="0"/>
              <a:t>That means that we don’t have to do Periscope just because “everybody” is doing it</a:t>
            </a:r>
          </a:p>
          <a:p>
            <a:pPr lvl="1"/>
            <a:r>
              <a:rPr lang="en-US" dirty="0"/>
              <a:t>We do it for our true fans</a:t>
            </a:r>
          </a:p>
          <a:p>
            <a:r>
              <a:rPr lang="en-US" dirty="0"/>
              <a:t>Solo businesses, artists, bloggers and other similar creative </a:t>
            </a:r>
            <a:r>
              <a:rPr lang="en-US" dirty="0" err="1"/>
              <a:t>entrepneurs</a:t>
            </a:r>
            <a:r>
              <a:rPr lang="en-US" dirty="0"/>
              <a:t> are attaining long term success by finding their own fans.</a:t>
            </a:r>
          </a:p>
        </p:txBody>
      </p:sp>
    </p:spTree>
    <p:extLst>
      <p:ext uri="{BB962C8B-B14F-4D97-AF65-F5344CB8AC3E}">
        <p14:creationId xmlns:p14="http://schemas.microsoft.com/office/powerpoint/2010/main" val="2550792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
                                            <p:txEl>
                                              <p:pRg st="12" end="12"/>
                                            </p:txEl>
                                          </p:spTgt>
                                        </p:tgtEl>
                                        <p:attrNameLst>
                                          <p:attrName>style.visibility</p:attrName>
                                        </p:attrNameLst>
                                      </p:cBhvr>
                                      <p:to>
                                        <p:strVal val="visible"/>
                                      </p:to>
                                    </p:set>
                                    <p:animEffect transition="in" filter="fade">
                                      <p:cBhvr>
                                        <p:cTn id="89" dur="1000"/>
                                        <p:tgtEl>
                                          <p:spTgt spid="3">
                                            <p:txEl>
                                              <p:pRg st="12" end="12"/>
                                            </p:txEl>
                                          </p:spTgt>
                                        </p:tgtEl>
                                      </p:cBhvr>
                                    </p:animEffect>
                                    <p:anim calcmode="lin" valueType="num">
                                      <p:cBhvr>
                                        <p:cTn id="90"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1" dur="1000" fill="hold"/>
                                        <p:tgtEl>
                                          <p:spTgt spid="3">
                                            <p:txEl>
                                              <p:pRg st="12" end="12"/>
                                            </p:txEl>
                                          </p:spTgt>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
                                            <p:txEl>
                                              <p:pRg st="13" end="13"/>
                                            </p:txEl>
                                          </p:spTgt>
                                        </p:tgtEl>
                                        <p:attrNameLst>
                                          <p:attrName>style.visibility</p:attrName>
                                        </p:attrNameLst>
                                      </p:cBhvr>
                                      <p:to>
                                        <p:strVal val="visible"/>
                                      </p:to>
                                    </p:set>
                                    <p:animEffect transition="in" filter="fade">
                                      <p:cBhvr>
                                        <p:cTn id="94" dur="1000"/>
                                        <p:tgtEl>
                                          <p:spTgt spid="3">
                                            <p:txEl>
                                              <p:pRg st="13" end="13"/>
                                            </p:txEl>
                                          </p:spTgt>
                                        </p:tgtEl>
                                      </p:cBhvr>
                                    </p:animEffect>
                                    <p:anim calcmode="lin" valueType="num">
                                      <p:cBhvr>
                                        <p:cTn id="95"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96"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3">
                                            <p:txEl>
                                              <p:pRg st="14" end="14"/>
                                            </p:txEl>
                                          </p:spTgt>
                                        </p:tgtEl>
                                        <p:attrNameLst>
                                          <p:attrName>style.visibility</p:attrName>
                                        </p:attrNameLst>
                                      </p:cBhvr>
                                      <p:to>
                                        <p:strVal val="visible"/>
                                      </p:to>
                                    </p:set>
                                    <p:animEffect transition="in" filter="fade">
                                      <p:cBhvr>
                                        <p:cTn id="101" dur="1000"/>
                                        <p:tgtEl>
                                          <p:spTgt spid="3">
                                            <p:txEl>
                                              <p:pRg st="14" end="14"/>
                                            </p:txEl>
                                          </p:spTgt>
                                        </p:tgtEl>
                                      </p:cBhvr>
                                    </p:animEffect>
                                    <p:anim calcmode="lin" valueType="num">
                                      <p:cBhvr>
                                        <p:cTn id="102"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103"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Base Fan Sales Number</a:t>
            </a:r>
          </a:p>
        </p:txBody>
      </p:sp>
      <p:sp>
        <p:nvSpPr>
          <p:cNvPr id="3" name="Content Placeholder 2"/>
          <p:cNvSpPr>
            <a:spLocks noGrp="1"/>
          </p:cNvSpPr>
          <p:nvPr>
            <p:ph idx="1"/>
          </p:nvPr>
        </p:nvSpPr>
        <p:spPr/>
        <p:txBody>
          <a:bodyPr/>
          <a:lstStyle/>
          <a:p>
            <a:r>
              <a:rPr lang="en-US" dirty="0"/>
              <a:t>$108,000</a:t>
            </a:r>
          </a:p>
          <a:p>
            <a:r>
              <a:rPr lang="en-US" dirty="0"/>
              <a:t>Average of 10,800 Sales Per Year</a:t>
            </a:r>
          </a:p>
          <a:p>
            <a:r>
              <a:rPr lang="en-US" dirty="0"/>
              <a:t>Average of 900 Sales Per Month</a:t>
            </a:r>
          </a:p>
          <a:p>
            <a:r>
              <a:rPr lang="en-US" dirty="0"/>
              <a:t>Average of 208 Sales Per Week</a:t>
            </a:r>
          </a:p>
          <a:p>
            <a:r>
              <a:rPr lang="en-US" dirty="0"/>
              <a:t>Average of 30 Sales Per Day</a:t>
            </a:r>
          </a:p>
          <a:p>
            <a:endParaRPr lang="en-US" dirty="0"/>
          </a:p>
          <a:p>
            <a:pPr marL="0" indent="0">
              <a:buNone/>
            </a:pPr>
            <a:endParaRPr lang="en-US" dirty="0"/>
          </a:p>
        </p:txBody>
      </p:sp>
    </p:spTree>
    <p:extLst>
      <p:ext uri="{BB962C8B-B14F-4D97-AF65-F5344CB8AC3E}">
        <p14:creationId xmlns:p14="http://schemas.microsoft.com/office/powerpoint/2010/main" val="22026942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Conversion Factor</a:t>
            </a:r>
          </a:p>
        </p:txBody>
      </p:sp>
      <p:sp>
        <p:nvSpPr>
          <p:cNvPr id="3" name="Content Placeholder 2"/>
          <p:cNvSpPr>
            <a:spLocks noGrp="1"/>
          </p:cNvSpPr>
          <p:nvPr>
            <p:ph idx="1"/>
          </p:nvPr>
        </p:nvSpPr>
        <p:spPr/>
        <p:txBody>
          <a:bodyPr/>
          <a:lstStyle/>
          <a:p>
            <a:r>
              <a:rPr lang="en-US" dirty="0"/>
              <a:t>Products Like This $10 Convert at 7% Over Their Lifetime</a:t>
            </a:r>
          </a:p>
          <a:p>
            <a:endParaRPr lang="en-US" dirty="0"/>
          </a:p>
          <a:p>
            <a:pPr marL="0" indent="0">
              <a:buNone/>
            </a:pPr>
            <a:endParaRPr lang="en-US" dirty="0"/>
          </a:p>
        </p:txBody>
      </p:sp>
    </p:spTree>
    <p:extLst>
      <p:ext uri="{BB962C8B-B14F-4D97-AF65-F5344CB8AC3E}">
        <p14:creationId xmlns:p14="http://schemas.microsoft.com/office/powerpoint/2010/main" val="34877717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Converted Fan Number</a:t>
            </a:r>
          </a:p>
        </p:txBody>
      </p:sp>
      <p:sp>
        <p:nvSpPr>
          <p:cNvPr id="3" name="Content Placeholder 2"/>
          <p:cNvSpPr>
            <a:spLocks noGrp="1"/>
          </p:cNvSpPr>
          <p:nvPr>
            <p:ph idx="1"/>
          </p:nvPr>
        </p:nvSpPr>
        <p:spPr/>
        <p:txBody>
          <a:bodyPr>
            <a:normAutofit fontScale="85000" lnSpcReduction="20000"/>
          </a:bodyPr>
          <a:lstStyle/>
          <a:p>
            <a:r>
              <a:rPr lang="en-US" dirty="0"/>
              <a:t>If Your Page Converts at 8%.....</a:t>
            </a:r>
          </a:p>
          <a:p>
            <a:r>
              <a:rPr lang="en-US" dirty="0"/>
              <a:t>Base Fan Sales Number/Conversion Factor = Converted Fan Number</a:t>
            </a:r>
          </a:p>
          <a:p>
            <a:r>
              <a:rPr lang="en-US" dirty="0"/>
              <a:t>How Many Buyers Do You Need to get to</a:t>
            </a:r>
          </a:p>
          <a:p>
            <a:pPr lvl="1"/>
            <a:r>
              <a:rPr lang="en-US" dirty="0"/>
              <a:t>10,800 Annual $10 Sales</a:t>
            </a:r>
          </a:p>
          <a:p>
            <a:pPr lvl="2"/>
            <a:r>
              <a:rPr lang="en-US" dirty="0"/>
              <a:t>Answer?</a:t>
            </a:r>
          </a:p>
          <a:p>
            <a:pPr lvl="2"/>
            <a:r>
              <a:rPr lang="en-US" dirty="0"/>
              <a:t>135,000 Visitors To Your Products</a:t>
            </a:r>
          </a:p>
          <a:p>
            <a:pPr lvl="1"/>
            <a:r>
              <a:rPr lang="en-US" dirty="0"/>
              <a:t>900 Monthly $10 Sales</a:t>
            </a:r>
          </a:p>
          <a:p>
            <a:pPr lvl="2"/>
            <a:r>
              <a:rPr lang="en-US" dirty="0"/>
              <a:t>Answer?</a:t>
            </a:r>
          </a:p>
          <a:p>
            <a:pPr lvl="2"/>
            <a:r>
              <a:rPr lang="en-US" dirty="0"/>
              <a:t>11,200 Visitors To Your Sales Pages</a:t>
            </a:r>
          </a:p>
          <a:p>
            <a:pPr lvl="1"/>
            <a:r>
              <a:rPr lang="en-US" dirty="0"/>
              <a:t>208 Weekly $10 Sales</a:t>
            </a:r>
          </a:p>
          <a:p>
            <a:pPr lvl="2"/>
            <a:r>
              <a:rPr lang="en-US" dirty="0"/>
              <a:t>Answer?</a:t>
            </a:r>
          </a:p>
          <a:p>
            <a:pPr lvl="2"/>
            <a:r>
              <a:rPr lang="en-US" dirty="0"/>
              <a:t>2600 Visitors To Your Sales Page</a:t>
            </a:r>
          </a:p>
          <a:p>
            <a:pPr lvl="1"/>
            <a:r>
              <a:rPr lang="en-US" dirty="0"/>
              <a:t>30 Daily $10 Sales</a:t>
            </a:r>
          </a:p>
          <a:p>
            <a:pPr lvl="2"/>
            <a:r>
              <a:rPr lang="en-US" dirty="0"/>
              <a:t>Answer?</a:t>
            </a:r>
          </a:p>
          <a:p>
            <a:pPr lvl="2"/>
            <a:r>
              <a:rPr lang="en-US" dirty="0"/>
              <a:t>375 Daily Visitors To Your Sales Page</a:t>
            </a:r>
          </a:p>
          <a:p>
            <a:pPr lvl="1"/>
            <a:endParaRPr lang="en-US" dirty="0"/>
          </a:p>
          <a:p>
            <a:pPr lvl="1"/>
            <a:endParaRPr lang="en-US" dirty="0"/>
          </a:p>
          <a:p>
            <a:endParaRPr lang="en-US" dirty="0"/>
          </a:p>
          <a:p>
            <a:pPr marL="0" indent="0">
              <a:buNone/>
            </a:pPr>
            <a:endParaRPr lang="en-US" dirty="0"/>
          </a:p>
        </p:txBody>
      </p:sp>
    </p:spTree>
    <p:extLst>
      <p:ext uri="{BB962C8B-B14F-4D97-AF65-F5344CB8AC3E}">
        <p14:creationId xmlns:p14="http://schemas.microsoft.com/office/powerpoint/2010/main" val="43075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1000"/>
                                        <p:tgtEl>
                                          <p:spTgt spid="3">
                                            <p:txEl>
                                              <p:pRg st="12" end="12"/>
                                            </p:txEl>
                                          </p:spTgt>
                                        </p:tgtEl>
                                      </p:cBhvr>
                                    </p:animEffect>
                                    <p:anim calcmode="lin" valueType="num">
                                      <p:cBhvr>
                                        <p:cTn id="92"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3">
                                            <p:txEl>
                                              <p:pRg st="13" end="13"/>
                                            </p:txEl>
                                          </p:spTgt>
                                        </p:tgtEl>
                                        <p:attrNameLst>
                                          <p:attrName>style.visibility</p:attrName>
                                        </p:attrNameLst>
                                      </p:cBhvr>
                                      <p:to>
                                        <p:strVal val="visible"/>
                                      </p:to>
                                    </p:set>
                                    <p:animEffect transition="in" filter="fade">
                                      <p:cBhvr>
                                        <p:cTn id="98" dur="1000"/>
                                        <p:tgtEl>
                                          <p:spTgt spid="3">
                                            <p:txEl>
                                              <p:pRg st="13" end="13"/>
                                            </p:txEl>
                                          </p:spTgt>
                                        </p:tgtEl>
                                      </p:cBhvr>
                                    </p:animEffect>
                                    <p:anim calcmode="lin" valueType="num">
                                      <p:cBhvr>
                                        <p:cTn id="99"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100"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3">
                                            <p:txEl>
                                              <p:pRg st="14" end="14"/>
                                            </p:txEl>
                                          </p:spTgt>
                                        </p:tgtEl>
                                        <p:attrNameLst>
                                          <p:attrName>style.visibility</p:attrName>
                                        </p:attrNameLst>
                                      </p:cBhvr>
                                      <p:to>
                                        <p:strVal val="visible"/>
                                      </p:to>
                                    </p:set>
                                    <p:animEffect transition="in" filter="fade">
                                      <p:cBhvr>
                                        <p:cTn id="105" dur="1000"/>
                                        <p:tgtEl>
                                          <p:spTgt spid="3">
                                            <p:txEl>
                                              <p:pRg st="14" end="14"/>
                                            </p:txEl>
                                          </p:spTgt>
                                        </p:tgtEl>
                                      </p:cBhvr>
                                    </p:animEffect>
                                    <p:anim calcmode="lin" valueType="num">
                                      <p:cBhvr>
                                        <p:cTn id="106"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107"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Now That You Have Quantified What You’re Trying To Do…</a:t>
            </a:r>
          </a:p>
        </p:txBody>
      </p:sp>
      <p:sp>
        <p:nvSpPr>
          <p:cNvPr id="3" name="Content Placeholder 2"/>
          <p:cNvSpPr>
            <a:spLocks noGrp="1"/>
          </p:cNvSpPr>
          <p:nvPr>
            <p:ph idx="1"/>
          </p:nvPr>
        </p:nvSpPr>
        <p:spPr/>
        <p:txBody>
          <a:bodyPr>
            <a:normAutofit fontScale="92500" lnSpcReduction="20000"/>
          </a:bodyPr>
          <a:lstStyle/>
          <a:p>
            <a:r>
              <a:rPr lang="en-US" dirty="0"/>
              <a:t>You can now begin to build your brand.</a:t>
            </a:r>
          </a:p>
          <a:p>
            <a:r>
              <a:rPr lang="en-US" dirty="0"/>
              <a:t>You should now know what you’re trying to accomplish</a:t>
            </a:r>
          </a:p>
          <a:p>
            <a:r>
              <a:rPr lang="en-US" dirty="0"/>
              <a:t>You should how fast you want to get there</a:t>
            </a:r>
          </a:p>
          <a:p>
            <a:r>
              <a:rPr lang="en-US" dirty="0"/>
              <a:t>You now have a time factor to evaluate how successful you are</a:t>
            </a:r>
          </a:p>
          <a:p>
            <a:r>
              <a:rPr lang="en-US" dirty="0"/>
              <a:t>You now have a baseline to adjust</a:t>
            </a:r>
          </a:p>
          <a:p>
            <a:r>
              <a:rPr lang="en-US" dirty="0"/>
              <a:t>You now know what you can do in terms of traffic</a:t>
            </a:r>
          </a:p>
          <a:p>
            <a:r>
              <a:rPr lang="en-US" dirty="0"/>
              <a:t>You and I need:</a:t>
            </a:r>
          </a:p>
          <a:p>
            <a:pPr lvl="1"/>
            <a:r>
              <a:rPr lang="en-US" dirty="0"/>
              <a:t>A Converting Sales Page</a:t>
            </a:r>
          </a:p>
          <a:p>
            <a:pPr lvl="1"/>
            <a:r>
              <a:rPr lang="en-US" dirty="0"/>
              <a:t>A Profitable Offer</a:t>
            </a:r>
          </a:p>
          <a:p>
            <a:pPr lvl="1"/>
            <a:r>
              <a:rPr lang="en-US" dirty="0"/>
              <a:t>A Consistent Source of Targeted Traffic</a:t>
            </a:r>
          </a:p>
          <a:p>
            <a:r>
              <a:rPr lang="en-US" dirty="0"/>
              <a:t>But now </a:t>
            </a:r>
            <a:r>
              <a:rPr lang="en-US"/>
              <a:t>this is informed</a:t>
            </a:r>
            <a:endParaRPr lang="en-US" dirty="0"/>
          </a:p>
        </p:txBody>
      </p:sp>
    </p:spTree>
    <p:extLst>
      <p:ext uri="{BB962C8B-B14F-4D97-AF65-F5344CB8AC3E}">
        <p14:creationId xmlns:p14="http://schemas.microsoft.com/office/powerpoint/2010/main" val="4983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Eleven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088308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Exponential Marketing</a:t>
            </a:r>
          </a:p>
        </p:txBody>
      </p:sp>
      <p:sp>
        <p:nvSpPr>
          <p:cNvPr id="3" name="Content Placeholder 2"/>
          <p:cNvSpPr>
            <a:spLocks noGrp="1"/>
          </p:cNvSpPr>
          <p:nvPr>
            <p:ph idx="1"/>
          </p:nvPr>
        </p:nvSpPr>
        <p:spPr/>
        <p:txBody>
          <a:bodyPr>
            <a:normAutofit lnSpcReduction="10000"/>
          </a:bodyPr>
          <a:lstStyle/>
          <a:p>
            <a:r>
              <a:rPr lang="en-US" dirty="0"/>
              <a:t>Because 1000 True Fans was basically an academic theory, there were advantages that information marketers have that weren’t taken into account.</a:t>
            </a:r>
          </a:p>
          <a:p>
            <a:r>
              <a:rPr lang="en-US" dirty="0"/>
              <a:t>Mainly, that if you are skilled in structuring your sales and marketing systems for information you can short cut some of the required numbers to make your goal.</a:t>
            </a:r>
          </a:p>
          <a:p>
            <a:r>
              <a:rPr lang="en-US" dirty="0"/>
              <a:t>The concept of exponential marketing has been part of the sales process as long a there have been sales; however it was captured eloquently by Jay Abraham and Richard Johnson.</a:t>
            </a:r>
          </a:p>
          <a:p>
            <a:r>
              <a:rPr lang="en-US" dirty="0"/>
              <a:t>In their Hidden Marketing Assets system, they discuss ways to generate more profit from existing customers.</a:t>
            </a:r>
          </a:p>
        </p:txBody>
      </p:sp>
    </p:spTree>
    <p:extLst>
      <p:ext uri="{BB962C8B-B14F-4D97-AF65-F5344CB8AC3E}">
        <p14:creationId xmlns:p14="http://schemas.microsoft.com/office/powerpoint/2010/main" val="1444603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Exponential Marketing</a:t>
            </a:r>
          </a:p>
        </p:txBody>
      </p:sp>
      <p:sp>
        <p:nvSpPr>
          <p:cNvPr id="3" name="Content Placeholder 2"/>
          <p:cNvSpPr>
            <a:spLocks noGrp="1"/>
          </p:cNvSpPr>
          <p:nvPr>
            <p:ph idx="1"/>
          </p:nvPr>
        </p:nvSpPr>
        <p:spPr/>
        <p:txBody>
          <a:bodyPr>
            <a:normAutofit/>
          </a:bodyPr>
          <a:lstStyle/>
          <a:p>
            <a:r>
              <a:rPr lang="en-US" dirty="0"/>
              <a:t>What this means to the theory is that just because someone spends $100 with you during a calendar year doesn’t mean that’s all they wan to spend.</a:t>
            </a:r>
          </a:p>
          <a:p>
            <a:r>
              <a:rPr lang="en-US" dirty="0"/>
              <a:t>It’s quite likely that they’ll spend more of their disposable income with you if you provide offers that go with the flow of their lives.</a:t>
            </a:r>
          </a:p>
          <a:p>
            <a:r>
              <a:rPr lang="en-US" dirty="0"/>
              <a:t>When you execute systems like this, your profit can grow exponentially without having to acquire any additional fans (customers).</a:t>
            </a:r>
          </a:p>
          <a:p>
            <a:r>
              <a:rPr lang="en-US" dirty="0"/>
              <a:t>There are two primary ways to grow your profit without having to increase the number of fans you get.</a:t>
            </a:r>
          </a:p>
        </p:txBody>
      </p:sp>
    </p:spTree>
    <p:extLst>
      <p:ext uri="{BB962C8B-B14F-4D97-AF65-F5344CB8AC3E}">
        <p14:creationId xmlns:p14="http://schemas.microsoft.com/office/powerpoint/2010/main" val="1987134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Exponential Marketing</a:t>
            </a:r>
          </a:p>
        </p:txBody>
      </p:sp>
      <p:sp>
        <p:nvSpPr>
          <p:cNvPr id="3" name="Content Placeholder 2"/>
          <p:cNvSpPr>
            <a:spLocks noGrp="1"/>
          </p:cNvSpPr>
          <p:nvPr>
            <p:ph idx="1"/>
          </p:nvPr>
        </p:nvSpPr>
        <p:spPr/>
        <p:txBody>
          <a:bodyPr>
            <a:normAutofit/>
          </a:bodyPr>
          <a:lstStyle/>
          <a:p>
            <a:r>
              <a:rPr lang="en-US" dirty="0"/>
              <a:t>First, you can encourage your fans to come back to buy from you more often.</a:t>
            </a:r>
          </a:p>
          <a:p>
            <a:r>
              <a:rPr lang="en-US" dirty="0"/>
              <a:t>Although there are many ways to do this, they basically fall into two categories:</a:t>
            </a:r>
          </a:p>
          <a:p>
            <a:pPr lvl="1"/>
            <a:r>
              <a:rPr lang="en-US" dirty="0"/>
              <a:t>Premiums – Additional value added for the same price</a:t>
            </a:r>
          </a:p>
          <a:p>
            <a:pPr lvl="1"/>
            <a:r>
              <a:rPr lang="en-US" dirty="0"/>
              <a:t>Discounts –Same or similar value added for a reduced price</a:t>
            </a:r>
          </a:p>
          <a:p>
            <a:r>
              <a:rPr lang="en-US" dirty="0"/>
              <a:t>This assumes that you have a reliable way of telling your fans that you have a special reason for them to come to your website or presence.</a:t>
            </a:r>
          </a:p>
          <a:p>
            <a:r>
              <a:rPr lang="en-US" dirty="0"/>
              <a:t>This will be discussed in the “List building” session, but you want to establish a regular communication channel with your true fans.</a:t>
            </a:r>
          </a:p>
        </p:txBody>
      </p:sp>
    </p:spTree>
    <p:extLst>
      <p:ext uri="{BB962C8B-B14F-4D97-AF65-F5344CB8AC3E}">
        <p14:creationId xmlns:p14="http://schemas.microsoft.com/office/powerpoint/2010/main" val="2992119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Exponential Marketing</a:t>
            </a:r>
          </a:p>
        </p:txBody>
      </p:sp>
      <p:sp>
        <p:nvSpPr>
          <p:cNvPr id="3" name="Content Placeholder 2"/>
          <p:cNvSpPr>
            <a:spLocks noGrp="1"/>
          </p:cNvSpPr>
          <p:nvPr>
            <p:ph idx="1"/>
          </p:nvPr>
        </p:nvSpPr>
        <p:spPr/>
        <p:txBody>
          <a:bodyPr>
            <a:normAutofit fontScale="92500" lnSpcReduction="20000"/>
          </a:bodyPr>
          <a:lstStyle/>
          <a:p>
            <a:r>
              <a:rPr lang="en-US" dirty="0"/>
              <a:t>Second, you can encourage your fans to spend more with you at each individual purpose.</a:t>
            </a:r>
          </a:p>
          <a:p>
            <a:r>
              <a:rPr lang="en-US" dirty="0"/>
              <a:t>This is particularly powerful because it leverages any case where you increase the number of fans you attain as well as how often they make purchases from you.</a:t>
            </a:r>
          </a:p>
          <a:p>
            <a:r>
              <a:rPr lang="en-US" dirty="0"/>
              <a:t>This means that you need to have systems in place to give them related purchases to make that increase the value of what they’re buying.</a:t>
            </a:r>
          </a:p>
          <a:p>
            <a:r>
              <a:rPr lang="en-US" dirty="0"/>
              <a:t>The questions to ask when putting these additional offers together is</a:t>
            </a:r>
          </a:p>
          <a:p>
            <a:pPr lvl="1"/>
            <a:r>
              <a:rPr lang="en-US" dirty="0"/>
              <a:t>What can I provide that would cause fans to enjoy their purchases more?</a:t>
            </a:r>
          </a:p>
          <a:p>
            <a:pPr lvl="1"/>
            <a:r>
              <a:rPr lang="en-US" dirty="0"/>
              <a:t>What can I provide that would cause “fans” to get rid of pain or accomplish goals faster?</a:t>
            </a:r>
          </a:p>
          <a:p>
            <a:pPr lvl="1"/>
            <a:r>
              <a:rPr lang="en-US" dirty="0"/>
              <a:t>What can I provide that would cause “fans” to enjoy more of that they’ve purchased?</a:t>
            </a:r>
          </a:p>
        </p:txBody>
      </p:sp>
    </p:spTree>
    <p:extLst>
      <p:ext uri="{BB962C8B-B14F-4D97-AF65-F5344CB8AC3E}">
        <p14:creationId xmlns:p14="http://schemas.microsoft.com/office/powerpoint/2010/main" val="2250368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Exponential Marketing</a:t>
            </a:r>
          </a:p>
        </p:txBody>
      </p:sp>
      <p:sp>
        <p:nvSpPr>
          <p:cNvPr id="3" name="Content Placeholder 2"/>
          <p:cNvSpPr>
            <a:spLocks noGrp="1"/>
          </p:cNvSpPr>
          <p:nvPr>
            <p:ph idx="1"/>
          </p:nvPr>
        </p:nvSpPr>
        <p:spPr/>
        <p:txBody>
          <a:bodyPr>
            <a:normAutofit lnSpcReduction="10000"/>
          </a:bodyPr>
          <a:lstStyle/>
          <a:p>
            <a:r>
              <a:rPr lang="en-US" dirty="0"/>
              <a:t>Sales and marketing experts call this process upselling</a:t>
            </a:r>
          </a:p>
          <a:p>
            <a:r>
              <a:rPr lang="en-US" dirty="0"/>
              <a:t>You are attempting to give the person the opportunity to spend to get more value from you.</a:t>
            </a:r>
          </a:p>
          <a:p>
            <a:r>
              <a:rPr lang="en-US" dirty="0"/>
              <a:t>Ideally the time to make the offer to them is when you know they’ve committed to the purchase.</a:t>
            </a:r>
          </a:p>
          <a:p>
            <a:r>
              <a:rPr lang="en-US" dirty="0"/>
              <a:t>You may have seen offers to check off a box on an order form that allows you to spend a little more to get an additional product or service (1 Click Upsells).</a:t>
            </a:r>
          </a:p>
          <a:p>
            <a:r>
              <a:rPr lang="en-US" dirty="0"/>
              <a:t>You may have also seen offers that appear once you’ve already made payment for the first item. </a:t>
            </a:r>
          </a:p>
        </p:txBody>
      </p:sp>
    </p:spTree>
    <p:extLst>
      <p:ext uri="{BB962C8B-B14F-4D97-AF65-F5344CB8AC3E}">
        <p14:creationId xmlns:p14="http://schemas.microsoft.com/office/powerpoint/2010/main" val="12823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Two</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429083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Lifetime Customer Value</a:t>
            </a:r>
          </a:p>
        </p:txBody>
      </p:sp>
      <p:sp>
        <p:nvSpPr>
          <p:cNvPr id="3" name="Content Placeholder 2"/>
          <p:cNvSpPr>
            <a:spLocks noGrp="1"/>
          </p:cNvSpPr>
          <p:nvPr>
            <p:ph idx="1"/>
          </p:nvPr>
        </p:nvSpPr>
        <p:spPr/>
        <p:txBody>
          <a:bodyPr>
            <a:normAutofit fontScale="92500" lnSpcReduction="10000"/>
          </a:bodyPr>
          <a:lstStyle/>
          <a:p>
            <a:r>
              <a:rPr lang="en-US" dirty="0"/>
              <a:t>In addition to developing purchases for the buyer to make at the point of sale, marketers should also consider the growth and development of the buyer.</a:t>
            </a:r>
          </a:p>
          <a:p>
            <a:r>
              <a:rPr lang="en-US" dirty="0"/>
              <a:t>What will they need to or want to purchase at a later time.</a:t>
            </a:r>
          </a:p>
          <a:p>
            <a:r>
              <a:rPr lang="en-US" dirty="0"/>
              <a:t>The buyer should be aspiring to a higher priced purchase, a more advanced purchase.</a:t>
            </a:r>
          </a:p>
          <a:p>
            <a:r>
              <a:rPr lang="en-US" dirty="0"/>
              <a:t>This is called a horizontal sales funnel and will be discussed later on with your product line.</a:t>
            </a:r>
          </a:p>
          <a:p>
            <a:r>
              <a:rPr lang="en-US" dirty="0"/>
              <a:t>But one of the ways that you increase a customer’s value to your creative business is to give them a series of things they can and should be </a:t>
            </a:r>
            <a:r>
              <a:rPr lang="en-US"/>
              <a:t>looking forward to.</a:t>
            </a:r>
            <a:endParaRPr lang="en-US" dirty="0"/>
          </a:p>
        </p:txBody>
      </p:sp>
    </p:spTree>
    <p:extLst>
      <p:ext uri="{BB962C8B-B14F-4D97-AF65-F5344CB8AC3E}">
        <p14:creationId xmlns:p14="http://schemas.microsoft.com/office/powerpoint/2010/main" val="1171890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Twelve</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933096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List-building For Your True Customers</a:t>
            </a:r>
          </a:p>
        </p:txBody>
      </p:sp>
      <p:sp>
        <p:nvSpPr>
          <p:cNvPr id="3" name="Content Placeholder 2"/>
          <p:cNvSpPr>
            <a:spLocks noGrp="1"/>
          </p:cNvSpPr>
          <p:nvPr>
            <p:ph idx="1"/>
          </p:nvPr>
        </p:nvSpPr>
        <p:spPr/>
        <p:txBody>
          <a:bodyPr>
            <a:normAutofit lnSpcReduction="10000"/>
          </a:bodyPr>
          <a:lstStyle/>
          <a:p>
            <a:r>
              <a:rPr lang="en-US" dirty="0"/>
              <a:t>One of the factors that is assumed in 1000 True Fans is that you have a reliable channel to inform, educate and market to your fans.</a:t>
            </a:r>
          </a:p>
          <a:p>
            <a:r>
              <a:rPr lang="en-US" dirty="0"/>
              <a:t>The proven channel for this to occur is email.</a:t>
            </a:r>
          </a:p>
          <a:p>
            <a:r>
              <a:rPr lang="en-US" dirty="0"/>
              <a:t>E-Mail is still considered to be a very personal and intimate form of communication.</a:t>
            </a:r>
          </a:p>
          <a:p>
            <a:r>
              <a:rPr lang="en-US" dirty="0"/>
              <a:t>Creative marketers must be able to establish a relationship with their fans through this medium to make the formula work.</a:t>
            </a:r>
          </a:p>
          <a:p>
            <a:r>
              <a:rPr lang="en-US" dirty="0"/>
              <a:t>There are three parts to the email list-building equation.</a:t>
            </a:r>
          </a:p>
          <a:p>
            <a:r>
              <a:rPr lang="en-US" dirty="0"/>
              <a:t>There is prospect communication, customer communication and relationship communication.</a:t>
            </a:r>
          </a:p>
        </p:txBody>
      </p:sp>
    </p:spTree>
    <p:extLst>
      <p:ext uri="{BB962C8B-B14F-4D97-AF65-F5344CB8AC3E}">
        <p14:creationId xmlns:p14="http://schemas.microsoft.com/office/powerpoint/2010/main" val="281588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Prospect Communication</a:t>
            </a:r>
          </a:p>
        </p:txBody>
      </p:sp>
      <p:sp>
        <p:nvSpPr>
          <p:cNvPr id="3" name="Content Placeholder 2"/>
          <p:cNvSpPr>
            <a:spLocks noGrp="1"/>
          </p:cNvSpPr>
          <p:nvPr>
            <p:ph idx="1"/>
          </p:nvPr>
        </p:nvSpPr>
        <p:spPr/>
        <p:txBody>
          <a:bodyPr>
            <a:normAutofit/>
          </a:bodyPr>
          <a:lstStyle/>
          <a:p>
            <a:r>
              <a:rPr lang="en-US" dirty="0"/>
              <a:t>To attain the email of a potential fan, creative marketers must go through the process of getting them to sign up for emails.</a:t>
            </a:r>
          </a:p>
          <a:p>
            <a:r>
              <a:rPr lang="en-US" dirty="0"/>
              <a:t>This process is called “opting in” and is a way of getting legal permission to send commercial emails to them.</a:t>
            </a:r>
          </a:p>
          <a:p>
            <a:r>
              <a:rPr lang="en-US" dirty="0"/>
              <a:t>This typically takes place on a special kind of website called a squeeze or landing page where the only choice a visitor can make is to “opt-in” or leave the site.</a:t>
            </a:r>
          </a:p>
          <a:p>
            <a:r>
              <a:rPr lang="en-US" dirty="0"/>
              <a:t>This kind of communication is going to be for people who are curious about your work and whether it is for them.</a:t>
            </a:r>
          </a:p>
        </p:txBody>
      </p:sp>
    </p:spTree>
    <p:extLst>
      <p:ext uri="{BB962C8B-B14F-4D97-AF65-F5344CB8AC3E}">
        <p14:creationId xmlns:p14="http://schemas.microsoft.com/office/powerpoint/2010/main" val="99347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Prospect Communication</a:t>
            </a:r>
          </a:p>
        </p:txBody>
      </p:sp>
      <p:sp>
        <p:nvSpPr>
          <p:cNvPr id="3" name="Content Placeholder 2"/>
          <p:cNvSpPr>
            <a:spLocks noGrp="1"/>
          </p:cNvSpPr>
          <p:nvPr>
            <p:ph idx="1"/>
          </p:nvPr>
        </p:nvSpPr>
        <p:spPr/>
        <p:txBody>
          <a:bodyPr>
            <a:normAutofit fontScale="92500" lnSpcReduction="10000"/>
          </a:bodyPr>
          <a:lstStyle/>
          <a:p>
            <a:r>
              <a:rPr lang="en-US" dirty="0"/>
              <a:t>This will require you to have a reliable, trusted system for sending emails called an autoresponder.</a:t>
            </a:r>
          </a:p>
          <a:p>
            <a:r>
              <a:rPr lang="en-US" dirty="0"/>
              <a:t>Although there are several at different pricing levels, new marketers tend to start out with sites and services such as:</a:t>
            </a:r>
          </a:p>
          <a:p>
            <a:pPr lvl="1"/>
            <a:r>
              <a:rPr lang="en-US" dirty="0" err="1"/>
              <a:t>Aweber</a:t>
            </a:r>
            <a:endParaRPr lang="en-US" dirty="0"/>
          </a:p>
          <a:p>
            <a:pPr lvl="1"/>
            <a:r>
              <a:rPr lang="en-US" dirty="0"/>
              <a:t>Get Response</a:t>
            </a:r>
          </a:p>
          <a:p>
            <a:pPr lvl="1"/>
            <a:r>
              <a:rPr lang="en-US" dirty="0"/>
              <a:t>Constant Contact</a:t>
            </a:r>
          </a:p>
          <a:p>
            <a:r>
              <a:rPr lang="en-US" dirty="0"/>
              <a:t>These companies will allow you to store your email contacts as you collect them as well as to send email to them on a regular basis.</a:t>
            </a:r>
          </a:p>
          <a:p>
            <a:r>
              <a:rPr lang="en-US" dirty="0"/>
              <a:t>The autoresponder companies offer a specialized service for your email sending so that you’re likely to have your fans actually see them and without issues of spam.</a:t>
            </a:r>
          </a:p>
        </p:txBody>
      </p:sp>
    </p:spTree>
    <p:extLst>
      <p:ext uri="{BB962C8B-B14F-4D97-AF65-F5344CB8AC3E}">
        <p14:creationId xmlns:p14="http://schemas.microsoft.com/office/powerpoint/2010/main" val="872296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Prospect Communication</a:t>
            </a:r>
          </a:p>
        </p:txBody>
      </p:sp>
      <p:sp>
        <p:nvSpPr>
          <p:cNvPr id="3" name="Content Placeholder 2"/>
          <p:cNvSpPr>
            <a:spLocks noGrp="1"/>
          </p:cNvSpPr>
          <p:nvPr>
            <p:ph idx="1"/>
          </p:nvPr>
        </p:nvSpPr>
        <p:spPr/>
        <p:txBody>
          <a:bodyPr>
            <a:normAutofit/>
          </a:bodyPr>
          <a:lstStyle/>
          <a:p>
            <a:r>
              <a:rPr lang="en-US" dirty="0"/>
              <a:t>When you are communicating with prospects, you want to be reasonably certain that they have not yet purchased from you.</a:t>
            </a:r>
          </a:p>
          <a:p>
            <a:r>
              <a:rPr lang="en-US" dirty="0"/>
              <a:t>You want to be specific in your communication with them and take advantage of systems at the autoresponder company that allow you to “segment” this list.</a:t>
            </a:r>
          </a:p>
          <a:p>
            <a:r>
              <a:rPr lang="en-US" dirty="0"/>
              <a:t>As soon as the customer makes a purchase, they should be taken off the prospect list and placed on a “customer” list.</a:t>
            </a:r>
          </a:p>
          <a:p>
            <a:r>
              <a:rPr lang="en-US" dirty="0"/>
              <a:t>While you’ll often have customers on each list, you will still be more effective in your communication with them.</a:t>
            </a:r>
          </a:p>
        </p:txBody>
      </p:sp>
    </p:spTree>
    <p:extLst>
      <p:ext uri="{BB962C8B-B14F-4D97-AF65-F5344CB8AC3E}">
        <p14:creationId xmlns:p14="http://schemas.microsoft.com/office/powerpoint/2010/main" val="2725740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Customer Communication</a:t>
            </a:r>
          </a:p>
        </p:txBody>
      </p:sp>
      <p:sp>
        <p:nvSpPr>
          <p:cNvPr id="3" name="Content Placeholder 2"/>
          <p:cNvSpPr>
            <a:spLocks noGrp="1"/>
          </p:cNvSpPr>
          <p:nvPr>
            <p:ph idx="1"/>
          </p:nvPr>
        </p:nvSpPr>
        <p:spPr/>
        <p:txBody>
          <a:bodyPr>
            <a:normAutofit/>
          </a:bodyPr>
          <a:lstStyle/>
          <a:p>
            <a:r>
              <a:rPr lang="en-US" dirty="0"/>
              <a:t>Part of your sales system should include the ability to integrate with your </a:t>
            </a:r>
            <a:r>
              <a:rPr lang="en-US" dirty="0" err="1"/>
              <a:t>autoresonder</a:t>
            </a:r>
            <a:r>
              <a:rPr lang="en-US" dirty="0"/>
              <a:t> company.</a:t>
            </a:r>
          </a:p>
          <a:p>
            <a:r>
              <a:rPr lang="en-US" dirty="0"/>
              <a:t>This is so that every time there is a purchase, your customer can be placed on a segmented list.</a:t>
            </a:r>
          </a:p>
          <a:p>
            <a:r>
              <a:rPr lang="en-US" dirty="0"/>
              <a:t>Without this, you wont be able to send targeted email communications and you’d be constrained to communicate with all of your customers the same way.</a:t>
            </a:r>
          </a:p>
          <a:p>
            <a:r>
              <a:rPr lang="en-US" dirty="0"/>
              <a:t>Having customers added to your autoresponder immediately upon purchase, means that they can automatically be removed from the prospect list.</a:t>
            </a:r>
          </a:p>
        </p:txBody>
      </p:sp>
    </p:spTree>
    <p:extLst>
      <p:ext uri="{BB962C8B-B14F-4D97-AF65-F5344CB8AC3E}">
        <p14:creationId xmlns:p14="http://schemas.microsoft.com/office/powerpoint/2010/main" val="2088865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Customer Communication</a:t>
            </a:r>
          </a:p>
        </p:txBody>
      </p:sp>
      <p:sp>
        <p:nvSpPr>
          <p:cNvPr id="3" name="Content Placeholder 2"/>
          <p:cNvSpPr>
            <a:spLocks noGrp="1"/>
          </p:cNvSpPr>
          <p:nvPr>
            <p:ph idx="1"/>
          </p:nvPr>
        </p:nvSpPr>
        <p:spPr/>
        <p:txBody>
          <a:bodyPr>
            <a:normAutofit fontScale="92500" lnSpcReduction="10000"/>
          </a:bodyPr>
          <a:lstStyle/>
          <a:p>
            <a:r>
              <a:rPr lang="en-US" dirty="0"/>
              <a:t>This gives you as a marketer the flexibility to communicate with customers in a different way than you would prospects.</a:t>
            </a:r>
          </a:p>
          <a:p>
            <a:r>
              <a:rPr lang="en-US" dirty="0"/>
              <a:t>Every time you collect a customer’s email at the time of purchase, you’re creating a marketing strategy.</a:t>
            </a:r>
          </a:p>
          <a:p>
            <a:r>
              <a:rPr lang="en-US" dirty="0"/>
              <a:t>You can begin to market to your customers email list according to what “level” or product they’ve purchased.</a:t>
            </a:r>
          </a:p>
          <a:p>
            <a:r>
              <a:rPr lang="en-US" dirty="0"/>
              <a:t>You can also market to your customers based on when they made their product purchase.</a:t>
            </a:r>
          </a:p>
          <a:p>
            <a:r>
              <a:rPr lang="en-US" dirty="0"/>
              <a:t>This will play well when you choose to make an offer to customers knowing that they thought enough of your product and services to make a purchase.</a:t>
            </a:r>
          </a:p>
        </p:txBody>
      </p:sp>
    </p:spTree>
    <p:extLst>
      <p:ext uri="{BB962C8B-B14F-4D97-AF65-F5344CB8AC3E}">
        <p14:creationId xmlns:p14="http://schemas.microsoft.com/office/powerpoint/2010/main" val="121330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Relationship Communication</a:t>
            </a:r>
          </a:p>
        </p:txBody>
      </p:sp>
      <p:sp>
        <p:nvSpPr>
          <p:cNvPr id="3" name="Content Placeholder 2"/>
          <p:cNvSpPr>
            <a:spLocks noGrp="1"/>
          </p:cNvSpPr>
          <p:nvPr>
            <p:ph idx="1"/>
          </p:nvPr>
        </p:nvSpPr>
        <p:spPr/>
        <p:txBody>
          <a:bodyPr>
            <a:normAutofit lnSpcReduction="10000"/>
          </a:bodyPr>
          <a:lstStyle/>
          <a:p>
            <a:r>
              <a:rPr lang="en-US" dirty="0"/>
              <a:t>The only way to maintain a passionate fan base that is always looking forward to your next product, through your email is to find personal connections.</a:t>
            </a:r>
          </a:p>
          <a:p>
            <a:r>
              <a:rPr lang="en-US" dirty="0"/>
              <a:t>Your emails shouldn’t be “company” to person.</a:t>
            </a:r>
          </a:p>
          <a:p>
            <a:r>
              <a:rPr lang="en-US" dirty="0"/>
              <a:t>The trend in information marketing is for people to sell to people.</a:t>
            </a:r>
          </a:p>
          <a:p>
            <a:r>
              <a:rPr lang="en-US" dirty="0"/>
              <a:t>While you don’t have to be visible, you must be present. </a:t>
            </a:r>
          </a:p>
          <a:p>
            <a:r>
              <a:rPr lang="en-US" dirty="0"/>
              <a:t>This involves establishing a regular form of communication which speaks to the interests of the fans.</a:t>
            </a:r>
          </a:p>
          <a:p>
            <a:r>
              <a:rPr lang="en-US" dirty="0"/>
              <a:t>It involves testing new “product” and asking for direct feedback.</a:t>
            </a:r>
          </a:p>
          <a:p>
            <a:r>
              <a:rPr lang="en-US" dirty="0"/>
              <a:t>In involves speaking the same language as your customer base.</a:t>
            </a:r>
          </a:p>
        </p:txBody>
      </p:sp>
    </p:spTree>
    <p:extLst>
      <p:ext uri="{BB962C8B-B14F-4D97-AF65-F5344CB8AC3E}">
        <p14:creationId xmlns:p14="http://schemas.microsoft.com/office/powerpoint/2010/main" val="352013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Relationship Communication</a:t>
            </a:r>
          </a:p>
        </p:txBody>
      </p:sp>
      <p:sp>
        <p:nvSpPr>
          <p:cNvPr id="3" name="Content Placeholder 2"/>
          <p:cNvSpPr>
            <a:spLocks noGrp="1"/>
          </p:cNvSpPr>
          <p:nvPr>
            <p:ph idx="1"/>
          </p:nvPr>
        </p:nvSpPr>
        <p:spPr/>
        <p:txBody>
          <a:bodyPr>
            <a:normAutofit/>
          </a:bodyPr>
          <a:lstStyle/>
          <a:p>
            <a:r>
              <a:rPr lang="en-US" dirty="0"/>
              <a:t>Some businesses choose to make sure there is some form of standard new customer orientation with each new purchase.</a:t>
            </a:r>
          </a:p>
          <a:p>
            <a:r>
              <a:rPr lang="en-US" dirty="0"/>
              <a:t>This can be done very easily with “follow up” or pre-written emails.</a:t>
            </a:r>
          </a:p>
          <a:p>
            <a:r>
              <a:rPr lang="en-US" dirty="0"/>
              <a:t>However, these messages cannot and should not take the place of an e-mail dialogue.</a:t>
            </a:r>
          </a:p>
          <a:p>
            <a:r>
              <a:rPr lang="en-US" dirty="0"/>
              <a:t>The relationship email is, a running conversation and new product recommendations should be part of that conversation.</a:t>
            </a:r>
          </a:p>
          <a:p>
            <a:r>
              <a:rPr lang="en-US" dirty="0"/>
              <a:t>Having a long term fan base that purchases year after year requires that you be consistent in your communication.</a:t>
            </a:r>
          </a:p>
        </p:txBody>
      </p:sp>
    </p:spTree>
    <p:extLst>
      <p:ext uri="{BB962C8B-B14F-4D97-AF65-F5344CB8AC3E}">
        <p14:creationId xmlns:p14="http://schemas.microsoft.com/office/powerpoint/2010/main" val="2722866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Branding To Find True Customers</a:t>
            </a:r>
          </a:p>
        </p:txBody>
      </p:sp>
      <p:sp>
        <p:nvSpPr>
          <p:cNvPr id="3" name="Content Placeholder 2"/>
          <p:cNvSpPr>
            <a:spLocks noGrp="1"/>
          </p:cNvSpPr>
          <p:nvPr>
            <p:ph idx="1"/>
          </p:nvPr>
        </p:nvSpPr>
        <p:spPr/>
        <p:txBody>
          <a:bodyPr>
            <a:normAutofit fontScale="77500" lnSpcReduction="20000"/>
          </a:bodyPr>
          <a:lstStyle/>
          <a:p>
            <a:r>
              <a:rPr lang="en-US" dirty="0"/>
              <a:t>The industry of marketing information can be said to be as much of a trade as it is a profession.</a:t>
            </a:r>
          </a:p>
          <a:p>
            <a:r>
              <a:rPr lang="en-US" dirty="0"/>
              <a:t>This means that the knowledge needed to be successful can be learned from a combination of experience and understanding.</a:t>
            </a:r>
          </a:p>
          <a:p>
            <a:r>
              <a:rPr lang="en-US" dirty="0"/>
              <a:t>It doesn’t necessarily require advanced or higher education</a:t>
            </a:r>
          </a:p>
          <a:p>
            <a:r>
              <a:rPr lang="en-US" dirty="0"/>
              <a:t>This insight on information marketing being a trade is helpful in several ways, in that marketers can look at their development much like anyone in one of the traditional physical trades (plumbing, carpentry, etc.)</a:t>
            </a:r>
          </a:p>
          <a:p>
            <a:r>
              <a:rPr lang="en-US" dirty="0"/>
              <a:t>For a person to be successful in their trade you’ll need certain tools, training and preparation for making money online, just as traditional tradespersons will be.</a:t>
            </a:r>
          </a:p>
          <a:p>
            <a:r>
              <a:rPr lang="en-US" dirty="0"/>
              <a:t>But how does a person move this knowledge and these experiences in information marketing to a sustainable income.</a:t>
            </a:r>
          </a:p>
          <a:p>
            <a:r>
              <a:rPr lang="en-US" dirty="0"/>
              <a:t>To answer that question, there is a framework to think though the answer: 1) The Means, 2) The Method, 3) The Material and 4) The Meaning</a:t>
            </a:r>
          </a:p>
        </p:txBody>
      </p:sp>
    </p:spTree>
    <p:extLst>
      <p:ext uri="{BB962C8B-B14F-4D97-AF65-F5344CB8AC3E}">
        <p14:creationId xmlns:p14="http://schemas.microsoft.com/office/powerpoint/2010/main" val="15564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Thirteen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1851845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Joint Ventures for 1000 True Fan Attraction</a:t>
            </a:r>
          </a:p>
        </p:txBody>
      </p:sp>
      <p:sp>
        <p:nvSpPr>
          <p:cNvPr id="3" name="Content Placeholder 2"/>
          <p:cNvSpPr>
            <a:spLocks noGrp="1"/>
          </p:cNvSpPr>
          <p:nvPr>
            <p:ph idx="1"/>
          </p:nvPr>
        </p:nvSpPr>
        <p:spPr/>
        <p:txBody>
          <a:bodyPr>
            <a:normAutofit fontScale="92500" lnSpcReduction="10000"/>
          </a:bodyPr>
          <a:lstStyle/>
          <a:p>
            <a:r>
              <a:rPr lang="en-US" dirty="0"/>
              <a:t>Establishing a path for an individual to become a fan through regular conversation means that you’re constantly testing your offerings.</a:t>
            </a:r>
          </a:p>
          <a:p>
            <a:r>
              <a:rPr lang="en-US" dirty="0"/>
              <a:t>That means that you will need to find low cost ways to introduce new people to your offerings.</a:t>
            </a:r>
          </a:p>
          <a:p>
            <a:r>
              <a:rPr lang="en-US" dirty="0"/>
              <a:t>Some will continue to make purchases, interact with your communication and prove themselves to be “true fans”.</a:t>
            </a:r>
          </a:p>
          <a:p>
            <a:r>
              <a:rPr lang="en-US" dirty="0"/>
              <a:t>Others though, will prove themselves to be acquaintances that may not be as passionate about your work.</a:t>
            </a:r>
          </a:p>
          <a:p>
            <a:r>
              <a:rPr lang="en-US" dirty="0"/>
              <a:t>So, how do you constantly bring new people into your marketing funnel to test your offers to find out if they will learn to like you through the regular course of your marketing?</a:t>
            </a:r>
          </a:p>
        </p:txBody>
      </p:sp>
    </p:spTree>
    <p:extLst>
      <p:ext uri="{BB962C8B-B14F-4D97-AF65-F5344CB8AC3E}">
        <p14:creationId xmlns:p14="http://schemas.microsoft.com/office/powerpoint/2010/main" val="372866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Joint Ventures for 1000 True Fan Attraction</a:t>
            </a:r>
          </a:p>
        </p:txBody>
      </p:sp>
      <p:sp>
        <p:nvSpPr>
          <p:cNvPr id="3" name="Content Placeholder 2"/>
          <p:cNvSpPr>
            <a:spLocks noGrp="1"/>
          </p:cNvSpPr>
          <p:nvPr>
            <p:ph idx="1"/>
          </p:nvPr>
        </p:nvSpPr>
        <p:spPr/>
        <p:txBody>
          <a:bodyPr>
            <a:normAutofit lnSpcReduction="10000"/>
          </a:bodyPr>
          <a:lstStyle/>
          <a:p>
            <a:r>
              <a:rPr lang="en-US" dirty="0"/>
              <a:t>You meet them through the email lists of other creative marketers.</a:t>
            </a:r>
          </a:p>
          <a:p>
            <a:r>
              <a:rPr lang="en-US" dirty="0"/>
              <a:t>In some cases, this might come in the form of a collaborative project between you and another creative.</a:t>
            </a:r>
          </a:p>
          <a:p>
            <a:r>
              <a:rPr lang="en-US" dirty="0"/>
              <a:t>In other cases, it may come through an affiliate endorsement that someone makes on your behalf to their email list.</a:t>
            </a:r>
          </a:p>
          <a:p>
            <a:r>
              <a:rPr lang="en-US" dirty="0"/>
              <a:t>Typically, the unspoken arrangement is that you will endorse their creative projects to your email list.</a:t>
            </a:r>
          </a:p>
          <a:p>
            <a:r>
              <a:rPr lang="en-US" dirty="0"/>
              <a:t>In both cases, your exposure to new people expands without a monetary investment.</a:t>
            </a:r>
          </a:p>
          <a:p>
            <a:r>
              <a:rPr lang="en-US" dirty="0"/>
              <a:t>However, both affiliate and collaborative projects will take time.</a:t>
            </a:r>
          </a:p>
        </p:txBody>
      </p:sp>
    </p:spTree>
    <p:extLst>
      <p:ext uri="{BB962C8B-B14F-4D97-AF65-F5344CB8AC3E}">
        <p14:creationId xmlns:p14="http://schemas.microsoft.com/office/powerpoint/2010/main" val="4171535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Collaborative Joint Ventures</a:t>
            </a:r>
          </a:p>
        </p:txBody>
      </p:sp>
      <p:sp>
        <p:nvSpPr>
          <p:cNvPr id="3" name="Content Placeholder 2"/>
          <p:cNvSpPr>
            <a:spLocks noGrp="1"/>
          </p:cNvSpPr>
          <p:nvPr>
            <p:ph idx="1"/>
          </p:nvPr>
        </p:nvSpPr>
        <p:spPr/>
        <p:txBody>
          <a:bodyPr>
            <a:normAutofit/>
          </a:bodyPr>
          <a:lstStyle/>
          <a:p>
            <a:r>
              <a:rPr lang="en-US" dirty="0"/>
              <a:t>In the classic joint venture, at least two creative marketers will collaborate on a project and split revenues and/or profits in some way.</a:t>
            </a:r>
          </a:p>
          <a:p>
            <a:r>
              <a:rPr lang="en-US" dirty="0"/>
              <a:t>While the revenue can be important in a case like this, what is most important is the fact that you’re meeting new potential fans.</a:t>
            </a:r>
          </a:p>
          <a:p>
            <a:r>
              <a:rPr lang="en-US" dirty="0"/>
              <a:t>To do this successfully, you’ll want to make sure that the system for logging sales and capturing information works…is automated and will add new names to your autoresponder.</a:t>
            </a:r>
          </a:p>
          <a:p>
            <a:r>
              <a:rPr lang="en-US" dirty="0"/>
              <a:t>This can be done on affiliate platforms such as </a:t>
            </a:r>
            <a:r>
              <a:rPr lang="en-US" dirty="0" err="1"/>
              <a:t>JVZoo</a:t>
            </a:r>
            <a:r>
              <a:rPr lang="en-US" dirty="0"/>
              <a:t>, Warrior Plus and </a:t>
            </a:r>
            <a:r>
              <a:rPr lang="en-US" dirty="0" err="1"/>
              <a:t>Zaxaa</a:t>
            </a:r>
            <a:r>
              <a:rPr lang="en-US" dirty="0"/>
              <a:t>.</a:t>
            </a:r>
          </a:p>
        </p:txBody>
      </p:sp>
    </p:spTree>
    <p:extLst>
      <p:ext uri="{BB962C8B-B14F-4D97-AF65-F5344CB8AC3E}">
        <p14:creationId xmlns:p14="http://schemas.microsoft.com/office/powerpoint/2010/main" val="288500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Affiliate Joint Ventures</a:t>
            </a:r>
          </a:p>
        </p:txBody>
      </p:sp>
      <p:sp>
        <p:nvSpPr>
          <p:cNvPr id="3" name="Content Placeholder 2"/>
          <p:cNvSpPr>
            <a:spLocks noGrp="1"/>
          </p:cNvSpPr>
          <p:nvPr>
            <p:ph idx="1"/>
          </p:nvPr>
        </p:nvSpPr>
        <p:spPr>
          <a:xfrm>
            <a:off x="838200" y="1825624"/>
            <a:ext cx="10515600" cy="4440951"/>
          </a:xfrm>
        </p:spPr>
        <p:txBody>
          <a:bodyPr>
            <a:normAutofit fontScale="85000" lnSpcReduction="20000"/>
          </a:bodyPr>
          <a:lstStyle/>
          <a:p>
            <a:r>
              <a:rPr lang="en-US" dirty="0"/>
              <a:t>In affiliate joint venture arrangements, you’re generating a sale through the efforts of affiliate partners.</a:t>
            </a:r>
          </a:p>
          <a:p>
            <a:r>
              <a:rPr lang="en-US" dirty="0"/>
              <a:t>They are actually doing the work of sourcing their email lists to find willing buyers of your product.</a:t>
            </a:r>
          </a:p>
          <a:p>
            <a:r>
              <a:rPr lang="en-US" dirty="0"/>
              <a:t>Again, this entire process is automated when you use one of the affiliate platforms mentioned earlier.</a:t>
            </a:r>
          </a:p>
          <a:p>
            <a:r>
              <a:rPr lang="en-US" dirty="0"/>
              <a:t>The key to this process is not to look at all affiliates with the ability to generate sales.</a:t>
            </a:r>
          </a:p>
          <a:p>
            <a:r>
              <a:rPr lang="en-US" dirty="0"/>
              <a:t>It is to find the kind of partners that are likely to bring people that will enjoy your work once they purchase.</a:t>
            </a:r>
          </a:p>
          <a:p>
            <a:r>
              <a:rPr lang="en-US" dirty="0"/>
              <a:t>They are going to be worth the time it takes to put effort into the arrangement because they will make more than one purchase.</a:t>
            </a:r>
          </a:p>
          <a:p>
            <a:r>
              <a:rPr lang="en-US" dirty="0"/>
              <a:t>A joint venture arrangement makes the most sense if you have a percentage of the new buyers becoming your true fans.</a:t>
            </a:r>
          </a:p>
          <a:p>
            <a:endParaRPr lang="en-US" dirty="0"/>
          </a:p>
        </p:txBody>
      </p:sp>
    </p:spTree>
    <p:extLst>
      <p:ext uri="{BB962C8B-B14F-4D97-AF65-F5344CB8AC3E}">
        <p14:creationId xmlns:p14="http://schemas.microsoft.com/office/powerpoint/2010/main" val="425728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Fourteen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065661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Building a Value Platform</a:t>
            </a:r>
          </a:p>
        </p:txBody>
      </p:sp>
      <p:sp>
        <p:nvSpPr>
          <p:cNvPr id="3" name="Content Placeholder 2"/>
          <p:cNvSpPr>
            <a:spLocks noGrp="1"/>
          </p:cNvSpPr>
          <p:nvPr>
            <p:ph idx="1"/>
          </p:nvPr>
        </p:nvSpPr>
        <p:spPr/>
        <p:txBody>
          <a:bodyPr>
            <a:normAutofit fontScale="92500" lnSpcReduction="10000"/>
          </a:bodyPr>
          <a:lstStyle/>
          <a:p>
            <a:r>
              <a:rPr lang="en-US" dirty="0"/>
              <a:t>When the 1000 True Fans concept was developed, it had artists…particularly musicians in mind.</a:t>
            </a:r>
          </a:p>
          <a:p>
            <a:r>
              <a:rPr lang="en-US" dirty="0"/>
              <a:t>And Kelly supposed that the artist would have to find ways to “give” to his fans outside of their purchase.</a:t>
            </a:r>
          </a:p>
          <a:p>
            <a:r>
              <a:rPr lang="en-US" dirty="0"/>
              <a:t>This giving results in raising the value of the items marketed and sold.</a:t>
            </a:r>
          </a:p>
          <a:p>
            <a:r>
              <a:rPr lang="en-US" dirty="0"/>
              <a:t>So an artist could do a free concert, a television appearance or internet video.</a:t>
            </a:r>
          </a:p>
          <a:p>
            <a:r>
              <a:rPr lang="en-US" dirty="0"/>
              <a:t>They would find a way to give their fans and others some way to sample some of their best work.</a:t>
            </a:r>
          </a:p>
          <a:p>
            <a:r>
              <a:rPr lang="en-US" dirty="0"/>
              <a:t>The closer the audience could get to the artist the more of a connection they could make with fans…increasing the likelihood of future purchases.</a:t>
            </a:r>
          </a:p>
        </p:txBody>
      </p:sp>
    </p:spTree>
    <p:extLst>
      <p:ext uri="{BB962C8B-B14F-4D97-AF65-F5344CB8AC3E}">
        <p14:creationId xmlns:p14="http://schemas.microsoft.com/office/powerpoint/2010/main" val="289435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Building a Value Platform</a:t>
            </a:r>
          </a:p>
        </p:txBody>
      </p:sp>
      <p:sp>
        <p:nvSpPr>
          <p:cNvPr id="3" name="Content Placeholder 2"/>
          <p:cNvSpPr>
            <a:spLocks noGrp="1"/>
          </p:cNvSpPr>
          <p:nvPr>
            <p:ph idx="1"/>
          </p:nvPr>
        </p:nvSpPr>
        <p:spPr/>
        <p:txBody>
          <a:bodyPr>
            <a:normAutofit lnSpcReduction="10000"/>
          </a:bodyPr>
          <a:lstStyle/>
          <a:p>
            <a:r>
              <a:rPr lang="en-US" dirty="0"/>
              <a:t>Information creators can mimic this structure in their business by providing some kind of value that doesn’t cost their fans to hear.</a:t>
            </a:r>
          </a:p>
          <a:p>
            <a:r>
              <a:rPr lang="en-US" dirty="0"/>
              <a:t>This involves giving to the fans as well as interested prospects and customers some of what they pay for.</a:t>
            </a:r>
          </a:p>
          <a:p>
            <a:r>
              <a:rPr lang="en-US" dirty="0"/>
              <a:t>This may involve one of the following forms</a:t>
            </a:r>
          </a:p>
          <a:p>
            <a:pPr lvl="1"/>
            <a:r>
              <a:rPr lang="en-US" dirty="0"/>
              <a:t>Blog</a:t>
            </a:r>
          </a:p>
          <a:p>
            <a:pPr lvl="1"/>
            <a:r>
              <a:rPr lang="en-US" dirty="0"/>
              <a:t>Podcast</a:t>
            </a:r>
          </a:p>
          <a:p>
            <a:pPr lvl="1"/>
            <a:r>
              <a:rPr lang="en-US" dirty="0"/>
              <a:t>Books </a:t>
            </a:r>
          </a:p>
          <a:p>
            <a:pPr lvl="1"/>
            <a:r>
              <a:rPr lang="en-US" dirty="0"/>
              <a:t>Low Dollar Cost Products</a:t>
            </a:r>
          </a:p>
          <a:p>
            <a:pPr lvl="1"/>
            <a:r>
              <a:rPr lang="en-US" dirty="0"/>
              <a:t>Video logs</a:t>
            </a:r>
          </a:p>
          <a:p>
            <a:pPr lvl="1"/>
            <a:r>
              <a:rPr lang="en-US" dirty="0"/>
              <a:t>Live Video</a:t>
            </a:r>
          </a:p>
          <a:p>
            <a:endParaRPr lang="en-US" dirty="0"/>
          </a:p>
        </p:txBody>
      </p:sp>
    </p:spTree>
    <p:extLst>
      <p:ext uri="{BB962C8B-B14F-4D97-AF65-F5344CB8AC3E}">
        <p14:creationId xmlns:p14="http://schemas.microsoft.com/office/powerpoint/2010/main" val="3456674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Building a Value Platform</a:t>
            </a:r>
          </a:p>
        </p:txBody>
      </p:sp>
      <p:sp>
        <p:nvSpPr>
          <p:cNvPr id="3" name="Content Placeholder 2"/>
          <p:cNvSpPr>
            <a:spLocks noGrp="1"/>
          </p:cNvSpPr>
          <p:nvPr>
            <p:ph idx="1"/>
          </p:nvPr>
        </p:nvSpPr>
        <p:spPr/>
        <p:txBody>
          <a:bodyPr>
            <a:normAutofit lnSpcReduction="10000"/>
          </a:bodyPr>
          <a:lstStyle/>
          <a:p>
            <a:r>
              <a:rPr lang="en-US" dirty="0"/>
              <a:t>They key isn’t the medium</a:t>
            </a:r>
          </a:p>
          <a:p>
            <a:pPr lvl="1"/>
            <a:r>
              <a:rPr lang="en-US" dirty="0"/>
              <a:t>For example, Facebook Live vs. Periscope</a:t>
            </a:r>
          </a:p>
          <a:p>
            <a:pPr lvl="1"/>
            <a:r>
              <a:rPr lang="en-US" dirty="0"/>
              <a:t>Or Blog Talk Radio versus Go To Webinar</a:t>
            </a:r>
          </a:p>
          <a:p>
            <a:r>
              <a:rPr lang="en-US" dirty="0"/>
              <a:t>The key is consistency, cross posting and circulation</a:t>
            </a:r>
          </a:p>
          <a:p>
            <a:pPr lvl="1"/>
            <a:r>
              <a:rPr lang="en-US" dirty="0"/>
              <a:t>Consistency</a:t>
            </a:r>
          </a:p>
          <a:p>
            <a:pPr lvl="2"/>
            <a:r>
              <a:rPr lang="en-US" dirty="0"/>
              <a:t>A daily blog post</a:t>
            </a:r>
          </a:p>
          <a:p>
            <a:pPr lvl="2"/>
            <a:r>
              <a:rPr lang="en-US" dirty="0"/>
              <a:t>A Weekly podcast</a:t>
            </a:r>
          </a:p>
          <a:p>
            <a:pPr lvl="2"/>
            <a:r>
              <a:rPr lang="en-US" dirty="0"/>
              <a:t>A Monthly training</a:t>
            </a:r>
          </a:p>
          <a:p>
            <a:pPr lvl="2"/>
            <a:r>
              <a:rPr lang="en-US" dirty="0"/>
              <a:t>A Quarterly book or e-book</a:t>
            </a:r>
          </a:p>
          <a:p>
            <a:pPr lvl="1"/>
            <a:r>
              <a:rPr lang="en-US" dirty="0"/>
              <a:t>Cross Posting or placing the content on other venues</a:t>
            </a:r>
          </a:p>
          <a:p>
            <a:pPr lvl="1"/>
            <a:r>
              <a:rPr lang="en-US" dirty="0"/>
              <a:t>Circulation, a regular system of sharing the cross posts on social media channels</a:t>
            </a:r>
          </a:p>
          <a:p>
            <a:pPr lvl="1"/>
            <a:endParaRPr lang="en-US" dirty="0"/>
          </a:p>
          <a:p>
            <a:endParaRPr lang="en-US" dirty="0"/>
          </a:p>
        </p:txBody>
      </p:sp>
    </p:spTree>
    <p:extLst>
      <p:ext uri="{BB962C8B-B14F-4D97-AF65-F5344CB8AC3E}">
        <p14:creationId xmlns:p14="http://schemas.microsoft.com/office/powerpoint/2010/main" val="284123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Building a Value Platform</a:t>
            </a:r>
          </a:p>
        </p:txBody>
      </p:sp>
      <p:sp>
        <p:nvSpPr>
          <p:cNvPr id="3" name="Content Placeholder 2"/>
          <p:cNvSpPr>
            <a:spLocks noGrp="1"/>
          </p:cNvSpPr>
          <p:nvPr>
            <p:ph idx="1"/>
          </p:nvPr>
        </p:nvSpPr>
        <p:spPr/>
        <p:txBody>
          <a:bodyPr>
            <a:normAutofit lnSpcReduction="10000"/>
          </a:bodyPr>
          <a:lstStyle/>
          <a:p>
            <a:r>
              <a:rPr lang="en-US" dirty="0"/>
              <a:t>When you provide these ways to “give”, it should be your best.</a:t>
            </a:r>
          </a:p>
          <a:p>
            <a:r>
              <a:rPr lang="en-US" dirty="0"/>
              <a:t>You may be tempted to “hold back” so that you’ll have enough to sell.</a:t>
            </a:r>
          </a:p>
          <a:p>
            <a:r>
              <a:rPr lang="en-US" dirty="0"/>
              <a:t>If you’re providing consistent content, there will be no danger in giving away too much strictly to the time factor. </a:t>
            </a:r>
          </a:p>
          <a:p>
            <a:r>
              <a:rPr lang="en-US" dirty="0"/>
              <a:t>This raises the anticipation of your paid projects and increases the value.</a:t>
            </a:r>
          </a:p>
          <a:p>
            <a:r>
              <a:rPr lang="en-US" dirty="0"/>
              <a:t>Why?  Because if people want an in-depth exploration of what they’ve already experienced on your platform, they’ll have to pay to get it.</a:t>
            </a:r>
          </a:p>
          <a:p>
            <a:r>
              <a:rPr lang="en-US" dirty="0"/>
              <a:t>What are the elements of good platforms?</a:t>
            </a:r>
          </a:p>
          <a:p>
            <a:pPr lvl="1"/>
            <a:endParaRPr lang="en-US" dirty="0"/>
          </a:p>
          <a:p>
            <a:endParaRPr lang="en-US" dirty="0"/>
          </a:p>
        </p:txBody>
      </p:sp>
    </p:spTree>
    <p:extLst>
      <p:ext uri="{BB962C8B-B14F-4D97-AF65-F5344CB8AC3E}">
        <p14:creationId xmlns:p14="http://schemas.microsoft.com/office/powerpoint/2010/main" val="3287343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Means:</a:t>
            </a:r>
            <a:br>
              <a:rPr lang="en-US" dirty="0"/>
            </a:br>
            <a:r>
              <a:rPr lang="en-US" dirty="0"/>
              <a:t>“1000 True Customers” (Fans)</a:t>
            </a:r>
          </a:p>
        </p:txBody>
      </p:sp>
      <p:sp>
        <p:nvSpPr>
          <p:cNvPr id="3" name="Content Placeholder 2"/>
          <p:cNvSpPr>
            <a:spLocks noGrp="1"/>
          </p:cNvSpPr>
          <p:nvPr>
            <p:ph idx="1"/>
          </p:nvPr>
        </p:nvSpPr>
        <p:spPr>
          <a:xfrm>
            <a:off x="838200" y="1825625"/>
            <a:ext cx="10515600" cy="4449340"/>
          </a:xfrm>
        </p:spPr>
        <p:txBody>
          <a:bodyPr>
            <a:normAutofit fontScale="85000" lnSpcReduction="10000"/>
          </a:bodyPr>
          <a:lstStyle/>
          <a:p>
            <a:r>
              <a:rPr lang="en-US" dirty="0"/>
              <a:t>This framework comes from an Article by Author and futurist, Kevin Kelly (Founding editor of “Wired” Magazine)</a:t>
            </a:r>
          </a:p>
          <a:p>
            <a:r>
              <a:rPr lang="en-US" dirty="0"/>
              <a:t>When someone has Decided On a Marketing Niche or a specific way they create value</a:t>
            </a:r>
          </a:p>
          <a:p>
            <a:r>
              <a:rPr lang="en-US" dirty="0"/>
              <a:t>That person should, instead of trying to fulfill the needs of everyone…they should be (according to Kelly) Looking to find their 1000 “true” Fans</a:t>
            </a:r>
          </a:p>
          <a:p>
            <a:r>
              <a:rPr lang="en-US" dirty="0"/>
              <a:t>A true “fan” is defined by Kelly as someone Who Will Buy $100 In a Calendar Year from the marketer/artist.</a:t>
            </a:r>
          </a:p>
          <a:p>
            <a:r>
              <a:rPr lang="en-US" dirty="0"/>
              <a:t>To think further about this…the Means Breaks Down into $9/Month Per Buyer</a:t>
            </a:r>
          </a:p>
          <a:p>
            <a:r>
              <a:rPr lang="en-US" dirty="0"/>
              <a:t>The marketer then directs activities like List Building toward the “true” Fans, Not just Numbers</a:t>
            </a:r>
          </a:p>
          <a:p>
            <a:r>
              <a:rPr lang="en-US" dirty="0"/>
              <a:t>Writing E-Mails and Doing Social Media For the true fans, not just for the masses.</a:t>
            </a:r>
          </a:p>
        </p:txBody>
      </p:sp>
    </p:spTree>
    <p:extLst>
      <p:ext uri="{BB962C8B-B14F-4D97-AF65-F5344CB8AC3E}">
        <p14:creationId xmlns:p14="http://schemas.microsoft.com/office/powerpoint/2010/main" val="132420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Building a Value Platform</a:t>
            </a:r>
          </a:p>
        </p:txBody>
      </p:sp>
      <p:sp>
        <p:nvSpPr>
          <p:cNvPr id="3" name="Content Placeholder 2"/>
          <p:cNvSpPr>
            <a:spLocks noGrp="1"/>
          </p:cNvSpPr>
          <p:nvPr>
            <p:ph idx="1"/>
          </p:nvPr>
        </p:nvSpPr>
        <p:spPr/>
        <p:txBody>
          <a:bodyPr>
            <a:normAutofit lnSpcReduction="10000"/>
          </a:bodyPr>
          <a:lstStyle/>
          <a:p>
            <a:r>
              <a:rPr lang="en-US" dirty="0"/>
              <a:t>They’re serial in nature like entertainment…i.e. Episode #101</a:t>
            </a:r>
          </a:p>
          <a:p>
            <a:r>
              <a:rPr lang="en-US" dirty="0"/>
              <a:t>They’re consistent in their time and place</a:t>
            </a:r>
          </a:p>
          <a:p>
            <a:r>
              <a:rPr lang="en-US" dirty="0"/>
              <a:t>They’re non-promotional</a:t>
            </a:r>
          </a:p>
          <a:p>
            <a:pPr lvl="1"/>
            <a:r>
              <a:rPr lang="en-US" dirty="0"/>
              <a:t>If you’re inclined to do sales webinars, this is a no-pitch one</a:t>
            </a:r>
          </a:p>
          <a:p>
            <a:pPr lvl="1"/>
            <a:r>
              <a:rPr lang="en-US" dirty="0"/>
              <a:t>They can mention after the content has been given</a:t>
            </a:r>
          </a:p>
          <a:p>
            <a:r>
              <a:rPr lang="en-US" dirty="0"/>
              <a:t>They’re interactive</a:t>
            </a:r>
          </a:p>
          <a:p>
            <a:pPr lvl="1"/>
            <a:r>
              <a:rPr lang="en-US" dirty="0"/>
              <a:t>They invite feedback</a:t>
            </a:r>
          </a:p>
          <a:p>
            <a:pPr lvl="1"/>
            <a:r>
              <a:rPr lang="en-US" dirty="0"/>
              <a:t>That feedback is answered, even if asynchronously</a:t>
            </a:r>
          </a:p>
          <a:p>
            <a:r>
              <a:rPr lang="en-US" dirty="0"/>
              <a:t>They’re easily accessible</a:t>
            </a:r>
          </a:p>
          <a:p>
            <a:r>
              <a:rPr lang="en-US" dirty="0"/>
              <a:t>They’re personal </a:t>
            </a:r>
            <a:r>
              <a:rPr lang="en-US"/>
              <a:t>and reflect your USP</a:t>
            </a:r>
            <a:endParaRPr lang="en-US" dirty="0"/>
          </a:p>
          <a:p>
            <a:pPr lvl="1"/>
            <a:endParaRPr lang="en-US" dirty="0"/>
          </a:p>
          <a:p>
            <a:endParaRPr lang="en-US" dirty="0"/>
          </a:p>
        </p:txBody>
      </p:sp>
    </p:spTree>
    <p:extLst>
      <p:ext uri="{BB962C8B-B14F-4D97-AF65-F5344CB8AC3E}">
        <p14:creationId xmlns:p14="http://schemas.microsoft.com/office/powerpoint/2010/main" val="977234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1000"/>
                                        <p:tgtEl>
                                          <p:spTgt spid="3">
                                            <p:txEl>
                                              <p:pRg st="6" end="6"/>
                                            </p:txEl>
                                          </p:spTgt>
                                        </p:tgtEl>
                                      </p:cBhvr>
                                    </p:animEffect>
                                    <p:anim calcmode="lin" valueType="num">
                                      <p:cBhvr>
                                        <p:cTn id="4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1000"/>
                                        <p:tgtEl>
                                          <p:spTgt spid="3">
                                            <p:txEl>
                                              <p:pRg st="7" end="7"/>
                                            </p:txEl>
                                          </p:spTgt>
                                        </p:tgtEl>
                                      </p:cBhvr>
                                    </p:animEffect>
                                    <p:anim calcmode="lin" valueType="num">
                                      <p:cBhvr>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Effect transition="in" filter="fade">
                                      <p:cBhvr>
                                        <p:cTn id="55" dur="1000"/>
                                        <p:tgtEl>
                                          <p:spTgt spid="3">
                                            <p:txEl>
                                              <p:pRg st="8" end="8"/>
                                            </p:txEl>
                                          </p:spTgt>
                                        </p:tgtEl>
                                      </p:cBhvr>
                                    </p:animEffect>
                                    <p:anim calcmode="lin" valueType="num">
                                      <p:cBhvr>
                                        <p:cTn id="5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
                                            <p:txEl>
                                              <p:pRg st="9" end="9"/>
                                            </p:txEl>
                                          </p:spTgt>
                                        </p:tgtEl>
                                        <p:attrNameLst>
                                          <p:attrName>style.visibility</p:attrName>
                                        </p:attrNameLst>
                                      </p:cBhvr>
                                      <p:to>
                                        <p:strVal val="visible"/>
                                      </p:to>
                                    </p:set>
                                    <p:animEffect transition="in" filter="fade">
                                      <p:cBhvr>
                                        <p:cTn id="62" dur="1000"/>
                                        <p:tgtEl>
                                          <p:spTgt spid="3">
                                            <p:txEl>
                                              <p:pRg st="9" end="9"/>
                                            </p:txEl>
                                          </p:spTgt>
                                        </p:tgtEl>
                                      </p:cBhvr>
                                    </p:animEffect>
                                    <p:anim calcmode="lin" valueType="num">
                                      <p:cBhvr>
                                        <p:cTn id="6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Session Fifteen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229909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Conclusion: Your Product Line</a:t>
            </a:r>
          </a:p>
        </p:txBody>
      </p:sp>
      <p:sp>
        <p:nvSpPr>
          <p:cNvPr id="3" name="Content Placeholder 2"/>
          <p:cNvSpPr>
            <a:spLocks noGrp="1"/>
          </p:cNvSpPr>
          <p:nvPr>
            <p:ph idx="1"/>
          </p:nvPr>
        </p:nvSpPr>
        <p:spPr/>
        <p:txBody>
          <a:bodyPr>
            <a:normAutofit lnSpcReduction="10000"/>
          </a:bodyPr>
          <a:lstStyle/>
          <a:p>
            <a:r>
              <a:rPr lang="en-US" dirty="0"/>
              <a:t>The 1000 True Fans theory meets the real world as you develop a product line that satisfies your fans.</a:t>
            </a:r>
          </a:p>
          <a:p>
            <a:r>
              <a:rPr lang="en-US" dirty="0"/>
              <a:t>This means that you must do more than making sure that you earn more at a particular point in time.</a:t>
            </a:r>
          </a:p>
          <a:p>
            <a:r>
              <a:rPr lang="en-US" dirty="0"/>
              <a:t>It also means that you must do more than multiplying the number of products at a particular price points.</a:t>
            </a:r>
          </a:p>
          <a:p>
            <a:r>
              <a:rPr lang="en-US" dirty="0"/>
              <a:t>What can you do to provide your fans more premium access to what your offer?</a:t>
            </a:r>
          </a:p>
          <a:p>
            <a:r>
              <a:rPr lang="en-US" dirty="0"/>
              <a:t>What could or should it cost to provide your prospect with everything that they’re looking for?</a:t>
            </a:r>
          </a:p>
        </p:txBody>
      </p:sp>
    </p:spTree>
    <p:extLst>
      <p:ext uri="{BB962C8B-B14F-4D97-AF65-F5344CB8AC3E}">
        <p14:creationId xmlns:p14="http://schemas.microsoft.com/office/powerpoint/2010/main" val="2713874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Conclusion: Your Product Line</a:t>
            </a:r>
          </a:p>
        </p:txBody>
      </p:sp>
      <p:sp>
        <p:nvSpPr>
          <p:cNvPr id="3" name="Content Placeholder 2"/>
          <p:cNvSpPr>
            <a:spLocks noGrp="1"/>
          </p:cNvSpPr>
          <p:nvPr>
            <p:ph idx="1"/>
          </p:nvPr>
        </p:nvSpPr>
        <p:spPr/>
        <p:txBody>
          <a:bodyPr>
            <a:normAutofit/>
          </a:bodyPr>
          <a:lstStyle/>
          <a:p>
            <a:r>
              <a:rPr lang="en-US" dirty="0"/>
              <a:t>This means that part of your product line will increase in price and value, decrease in the number of fans that can access it.</a:t>
            </a:r>
          </a:p>
          <a:p>
            <a:r>
              <a:rPr lang="en-US" dirty="0"/>
              <a:t>It could take the form of personal coaching or a private group weekend session.</a:t>
            </a:r>
          </a:p>
          <a:p>
            <a:r>
              <a:rPr lang="en-US" dirty="0"/>
              <a:t>It’s called a horizontal sales funnel.</a:t>
            </a:r>
          </a:p>
          <a:p>
            <a:r>
              <a:rPr lang="en-US" dirty="0"/>
              <a:t>It’s part of giving your customer something to aspire to.</a:t>
            </a:r>
          </a:p>
          <a:p>
            <a:r>
              <a:rPr lang="en-US" dirty="0"/>
              <a:t>But it’s also a way of creating a more enjoyable business.</a:t>
            </a:r>
          </a:p>
          <a:p>
            <a:r>
              <a:rPr lang="en-US" dirty="0"/>
              <a:t>You’re working with customers that recognize your value and are willing to pay for it in increasing amounts.</a:t>
            </a:r>
          </a:p>
        </p:txBody>
      </p:sp>
    </p:spTree>
    <p:extLst>
      <p:ext uri="{BB962C8B-B14F-4D97-AF65-F5344CB8AC3E}">
        <p14:creationId xmlns:p14="http://schemas.microsoft.com/office/powerpoint/2010/main" val="1363393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Conclusion: Your Product Line</a:t>
            </a:r>
          </a:p>
        </p:txBody>
      </p:sp>
      <p:sp>
        <p:nvSpPr>
          <p:cNvPr id="3" name="Content Placeholder 2"/>
          <p:cNvSpPr>
            <a:spLocks noGrp="1"/>
          </p:cNvSpPr>
          <p:nvPr>
            <p:ph idx="1"/>
          </p:nvPr>
        </p:nvSpPr>
        <p:spPr/>
        <p:txBody>
          <a:bodyPr>
            <a:normAutofit lnSpcReduction="10000"/>
          </a:bodyPr>
          <a:lstStyle/>
          <a:p>
            <a:r>
              <a:rPr lang="en-US" dirty="0"/>
              <a:t>To get someone to spend more money with your requires trust and communication.</a:t>
            </a:r>
          </a:p>
          <a:p>
            <a:r>
              <a:rPr lang="en-US" dirty="0"/>
              <a:t>It should be evident that you are growing in the area that you’re giving.</a:t>
            </a:r>
          </a:p>
          <a:p>
            <a:r>
              <a:rPr lang="en-US" dirty="0"/>
              <a:t>It should be obvious in your platform that the value you can give can really help them.</a:t>
            </a:r>
          </a:p>
          <a:p>
            <a:r>
              <a:rPr lang="en-US" dirty="0"/>
              <a:t>Without the other steps in this course in place, you’ll find it difficult to get individuals to trust you enough to pay you more.</a:t>
            </a:r>
          </a:p>
          <a:p>
            <a:r>
              <a:rPr lang="en-US" dirty="0"/>
              <a:t>You can short cut the number of fans needed or the time it takes to attain them, by having a horizontal funnel.</a:t>
            </a:r>
          </a:p>
        </p:txBody>
      </p:sp>
    </p:spTree>
    <p:extLst>
      <p:ext uri="{BB962C8B-B14F-4D97-AF65-F5344CB8AC3E}">
        <p14:creationId xmlns:p14="http://schemas.microsoft.com/office/powerpoint/2010/main" val="2198830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Conclusion: Your Product Line</a:t>
            </a:r>
          </a:p>
        </p:txBody>
      </p:sp>
      <p:sp>
        <p:nvSpPr>
          <p:cNvPr id="3" name="Content Placeholder 2"/>
          <p:cNvSpPr>
            <a:spLocks noGrp="1"/>
          </p:cNvSpPr>
          <p:nvPr>
            <p:ph idx="1"/>
          </p:nvPr>
        </p:nvSpPr>
        <p:spPr>
          <a:xfrm>
            <a:off x="838200" y="1817236"/>
            <a:ext cx="10515600" cy="4351338"/>
          </a:xfrm>
        </p:spPr>
        <p:txBody>
          <a:bodyPr>
            <a:normAutofit fontScale="92500" lnSpcReduction="20000"/>
          </a:bodyPr>
          <a:lstStyle/>
          <a:p>
            <a:r>
              <a:rPr lang="en-US" dirty="0"/>
              <a:t>One way to do this is taught by an information marketer that teaches creatives how to increase their income.</a:t>
            </a:r>
          </a:p>
          <a:p>
            <a:r>
              <a:rPr lang="en-US" dirty="0"/>
              <a:t>He suggests backing into the product line by creating the sales materials for the most expensive product first; then making it available for sale.</a:t>
            </a:r>
          </a:p>
          <a:p>
            <a:r>
              <a:rPr lang="en-US" dirty="0"/>
              <a:t>Then, breaking that product up into pieces and charging less for them.</a:t>
            </a:r>
          </a:p>
          <a:p>
            <a:r>
              <a:rPr lang="en-US" dirty="0"/>
              <a:t>The product line is then developed from the most expensive to the least expensive in a logical way.</a:t>
            </a:r>
          </a:p>
          <a:p>
            <a:r>
              <a:rPr lang="en-US" dirty="0"/>
              <a:t>Regardless, it’s important to develop that product, if you’re ever going to actually create enough value to entice your fans to buy.</a:t>
            </a:r>
          </a:p>
          <a:p>
            <a:r>
              <a:rPr lang="en-US" dirty="0"/>
              <a:t>But its just as important to undertake the kind of activities that raise the real and perceived value from the success you add to the lives of </a:t>
            </a:r>
            <a:r>
              <a:rPr lang="en-US"/>
              <a:t>real people and fans.</a:t>
            </a:r>
            <a:endParaRPr lang="en-US" dirty="0"/>
          </a:p>
        </p:txBody>
      </p:sp>
    </p:spTree>
    <p:extLst>
      <p:ext uri="{BB962C8B-B14F-4D97-AF65-F5344CB8AC3E}">
        <p14:creationId xmlns:p14="http://schemas.microsoft.com/office/powerpoint/2010/main" val="62058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The Method (8 “D’s)</a:t>
            </a:r>
            <a:endParaRPr lang="en-US" dirty="0"/>
          </a:p>
        </p:txBody>
      </p:sp>
      <p:sp>
        <p:nvSpPr>
          <p:cNvPr id="3" name="Content Placeholder 2"/>
          <p:cNvSpPr>
            <a:spLocks noGrp="1"/>
          </p:cNvSpPr>
          <p:nvPr>
            <p:ph idx="1"/>
          </p:nvPr>
        </p:nvSpPr>
        <p:spPr>
          <a:xfrm>
            <a:off x="838200" y="1825624"/>
            <a:ext cx="10515600" cy="4551729"/>
          </a:xfrm>
        </p:spPr>
        <p:txBody>
          <a:bodyPr>
            <a:normAutofit fontScale="85000" lnSpcReduction="20000"/>
          </a:bodyPr>
          <a:lstStyle/>
          <a:p>
            <a:r>
              <a:rPr lang="en-US" dirty="0"/>
              <a:t>Define a Market (Pick a Sub-Niche)</a:t>
            </a:r>
          </a:p>
          <a:p>
            <a:r>
              <a:rPr lang="en-US" dirty="0"/>
              <a:t>Determine that Market</a:t>
            </a:r>
          </a:p>
          <a:p>
            <a:pPr lvl="1"/>
            <a:r>
              <a:rPr lang="en-US" dirty="0"/>
              <a:t>Who Are They</a:t>
            </a:r>
          </a:p>
          <a:p>
            <a:pPr lvl="1"/>
            <a:r>
              <a:rPr lang="en-US" dirty="0"/>
              <a:t>Where Are They</a:t>
            </a:r>
          </a:p>
          <a:p>
            <a:pPr lvl="1"/>
            <a:r>
              <a:rPr lang="en-US" dirty="0"/>
              <a:t>What Do They Say Their Problems Are</a:t>
            </a:r>
          </a:p>
          <a:p>
            <a:r>
              <a:rPr lang="en-US" dirty="0"/>
              <a:t>Diagnose that Market</a:t>
            </a:r>
          </a:p>
          <a:p>
            <a:pPr lvl="1"/>
            <a:r>
              <a:rPr lang="en-US" dirty="0"/>
              <a:t>Solutions They Know They Need</a:t>
            </a:r>
          </a:p>
          <a:p>
            <a:pPr lvl="1"/>
            <a:r>
              <a:rPr lang="en-US" dirty="0"/>
              <a:t>Solutions They Don’t Know They Need</a:t>
            </a:r>
          </a:p>
          <a:p>
            <a:r>
              <a:rPr lang="en-US" dirty="0"/>
              <a:t>Differentiate In that Market (USP)</a:t>
            </a:r>
          </a:p>
          <a:p>
            <a:r>
              <a:rPr lang="en-US" dirty="0"/>
              <a:t>Deal In that Market (Product Line)</a:t>
            </a:r>
          </a:p>
          <a:p>
            <a:r>
              <a:rPr lang="en-US" dirty="0"/>
              <a:t>Deliver Value In that Market (Platform)</a:t>
            </a:r>
          </a:p>
          <a:p>
            <a:r>
              <a:rPr lang="en-US" dirty="0"/>
              <a:t>Database Intelligently In That Market (Sticky Ideas)</a:t>
            </a:r>
          </a:p>
          <a:p>
            <a:r>
              <a:rPr lang="en-US" dirty="0"/>
              <a:t>Develop Authority In That Market</a:t>
            </a:r>
          </a:p>
          <a:p>
            <a:endParaRPr lang="en-US" dirty="0"/>
          </a:p>
        </p:txBody>
      </p:sp>
    </p:spTree>
    <p:extLst>
      <p:ext uri="{BB962C8B-B14F-4D97-AF65-F5344CB8AC3E}">
        <p14:creationId xmlns:p14="http://schemas.microsoft.com/office/powerpoint/2010/main" val="630665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1000"/>
                                        <p:tgtEl>
                                          <p:spTgt spid="3">
                                            <p:txEl>
                                              <p:pRg st="12" end="12"/>
                                            </p:txEl>
                                          </p:spTgt>
                                        </p:tgtEl>
                                      </p:cBhvr>
                                    </p:animEffect>
                                    <p:anim calcmode="lin" valueType="num">
                                      <p:cBhvr>
                                        <p:cTn id="92"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1100</TotalTime>
  <Words>6589</Words>
  <Application>Microsoft Office PowerPoint</Application>
  <PresentationFormat>Widescreen</PresentationFormat>
  <Paragraphs>606</Paragraphs>
  <Slides>85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85</vt:i4>
      </vt:variant>
    </vt:vector>
  </HeadingPairs>
  <TitlesOfParts>
    <vt:vector size="89" baseType="lpstr">
      <vt:lpstr>Arial</vt:lpstr>
      <vt:lpstr>Calibri</vt:lpstr>
      <vt:lpstr>Calibri Light</vt:lpstr>
      <vt:lpstr>Office Theme</vt:lpstr>
      <vt:lpstr>Session One</vt:lpstr>
      <vt:lpstr>The Trend and Direction  in Information Marketing</vt:lpstr>
      <vt:lpstr>The Trend and Direction  in Information Marketing</vt:lpstr>
      <vt:lpstr>The Trend and Direction  in Information Marketing</vt:lpstr>
      <vt:lpstr>The Trend and Direction  in Information Marketing</vt:lpstr>
      <vt:lpstr>Session  Two</vt:lpstr>
      <vt:lpstr>Branding To Find True Customers</vt:lpstr>
      <vt:lpstr>The Means: “1000 True Customers” (Fans)</vt:lpstr>
      <vt:lpstr>The Method (8 “D’s)</vt:lpstr>
      <vt:lpstr>The (Raw) Material</vt:lpstr>
      <vt:lpstr>The Meaning</vt:lpstr>
      <vt:lpstr>30 Day Challenge Day Three</vt:lpstr>
      <vt:lpstr>Building An Infrastructure To Get and Maintain the 1000 True Fans</vt:lpstr>
      <vt:lpstr>What’s Only Partially True  About Information Marketing</vt:lpstr>
      <vt:lpstr>The Variable is US and Our Resources</vt:lpstr>
      <vt:lpstr>What Can We Bring To Our USP</vt:lpstr>
      <vt:lpstr>So Easy to Do In Information Marketing</vt:lpstr>
      <vt:lpstr>Session Four</vt:lpstr>
      <vt:lpstr>Overview of Session Four</vt:lpstr>
      <vt:lpstr>Deciding On Your Market and Sub Niche</vt:lpstr>
      <vt:lpstr>How To Address The Problem</vt:lpstr>
      <vt:lpstr>Bundle It Up</vt:lpstr>
      <vt:lpstr>Session Five</vt:lpstr>
      <vt:lpstr>Overview Session Five</vt:lpstr>
      <vt:lpstr>Special Consideration for Session Five</vt:lpstr>
      <vt:lpstr>What Do You Do With The Data</vt:lpstr>
      <vt:lpstr>What Do You Do With The Data</vt:lpstr>
      <vt:lpstr>Session Six</vt:lpstr>
      <vt:lpstr>Address A Pressing Problem</vt:lpstr>
      <vt:lpstr>How To Address The Problem</vt:lpstr>
      <vt:lpstr>An Example of How To Address The Problem Within a Niche and Sub-Niche</vt:lpstr>
      <vt:lpstr>Session Seven</vt:lpstr>
      <vt:lpstr>Now, It’s Time To Ask Questions</vt:lpstr>
      <vt:lpstr>Attracting Your Potential  Audience Into a Survey</vt:lpstr>
      <vt:lpstr>Narrowing Down The Niche</vt:lpstr>
      <vt:lpstr>Session Eight</vt:lpstr>
      <vt:lpstr>The Base Rate</vt:lpstr>
      <vt:lpstr>The Base Time</vt:lpstr>
      <vt:lpstr>The Base Sale</vt:lpstr>
      <vt:lpstr>The Base Fan Sales Number</vt:lpstr>
      <vt:lpstr>Session Nine</vt:lpstr>
      <vt:lpstr>Conversion Factor To Acquire Fans</vt:lpstr>
      <vt:lpstr>Converted Fan Sales Number</vt:lpstr>
      <vt:lpstr>Converted Fan Sales Number</vt:lpstr>
      <vt:lpstr>Session Ten</vt:lpstr>
      <vt:lpstr>Overview Day Seven: Goal Setting</vt:lpstr>
      <vt:lpstr>Base Rate</vt:lpstr>
      <vt:lpstr>Base Time</vt:lpstr>
      <vt:lpstr>Average Revenue Per Sale Per Customer</vt:lpstr>
      <vt:lpstr>Base Fan Sales Number</vt:lpstr>
      <vt:lpstr>Conversion Factor</vt:lpstr>
      <vt:lpstr>Converted Fan Number</vt:lpstr>
      <vt:lpstr>Now That You Have Quantified What You’re Trying To Do…</vt:lpstr>
      <vt:lpstr>Session Eleven</vt:lpstr>
      <vt:lpstr>Exponential Marketing</vt:lpstr>
      <vt:lpstr>Exponential Marketing</vt:lpstr>
      <vt:lpstr>Exponential Marketing</vt:lpstr>
      <vt:lpstr>Exponential Marketing</vt:lpstr>
      <vt:lpstr>Exponential Marketing</vt:lpstr>
      <vt:lpstr>Lifetime Customer Value</vt:lpstr>
      <vt:lpstr>Session Twelve</vt:lpstr>
      <vt:lpstr>List-building For Your True Customers</vt:lpstr>
      <vt:lpstr>Prospect Communication</vt:lpstr>
      <vt:lpstr>Prospect Communication</vt:lpstr>
      <vt:lpstr>Prospect Communication</vt:lpstr>
      <vt:lpstr>Customer Communication</vt:lpstr>
      <vt:lpstr>Customer Communication</vt:lpstr>
      <vt:lpstr>Relationship Communication</vt:lpstr>
      <vt:lpstr>Relationship Communication</vt:lpstr>
      <vt:lpstr>Session Thirteen</vt:lpstr>
      <vt:lpstr>Joint Ventures for 1000 True Fan Attraction</vt:lpstr>
      <vt:lpstr>Joint Ventures for 1000 True Fan Attraction</vt:lpstr>
      <vt:lpstr>Collaborative Joint Ventures</vt:lpstr>
      <vt:lpstr>Affiliate Joint Ventures</vt:lpstr>
      <vt:lpstr>Session Fourteen</vt:lpstr>
      <vt:lpstr>Building a Value Platform</vt:lpstr>
      <vt:lpstr>Building a Value Platform</vt:lpstr>
      <vt:lpstr>Building a Value Platform</vt:lpstr>
      <vt:lpstr>Building a Value Platform</vt:lpstr>
      <vt:lpstr>Building a Value Platform</vt:lpstr>
      <vt:lpstr>Session Fifteen</vt:lpstr>
      <vt:lpstr>Conclusion: Your Product Line</vt:lpstr>
      <vt:lpstr>Conclusion: Your Product Line</vt:lpstr>
      <vt:lpstr>Conclusion: Your Product Line</vt:lpstr>
      <vt:lpstr>Conclusion: Your Product Line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Impromptu PLR Training</dc:title>
  <dc:creator>charles harper</dc:creator>
  <cp:lastModifiedBy>admin</cp:lastModifiedBy>
  <cp:revision>20</cp:revision>
  <dcterms:created xsi:type="dcterms:W3CDTF">2016-08-31T23:48:40Z</dcterms:created>
  <dcterms:modified xsi:type="dcterms:W3CDTF">2017-02-11T04:38:22Z</dcterms:modified>
</cp:coreProperties>
</file>