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8" r:id="rId3"/>
    <p:sldId id="260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59" r:id="rId12"/>
    <p:sldId id="257" r:id="rId13"/>
    <p:sldId id="267" r:id="rId14"/>
    <p:sldId id="27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CC9900"/>
    <a:srgbClr val="99FF33"/>
    <a:srgbClr val="CC99FF"/>
    <a:srgbClr val="CC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6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6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964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4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80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307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73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9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308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981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77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79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38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6568B-5F6A-4A68-860D-1904185C7574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DB637-9A4E-46F9-8AA3-B8ADC7F54A0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50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slide" Target="slide1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5" Type="http://schemas.openxmlformats.org/officeDocument/2006/relationships/slide" Target="slide3.xml"/><Relationship Id="rId10" Type="http://schemas.openxmlformats.org/officeDocument/2006/relationships/slide" Target="slide8.xml"/><Relationship Id="rId4" Type="http://schemas.openxmlformats.org/officeDocument/2006/relationships/slide" Target="slide2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1,000</a:t>
            </a:r>
          </a:p>
          <a:p>
            <a:pPr algn="ctr"/>
            <a:r>
              <a:rPr lang="en-US" sz="2800" dirty="0"/>
              <a:t>True</a:t>
            </a:r>
          </a:p>
          <a:p>
            <a:pPr algn="ctr"/>
            <a:r>
              <a:rPr lang="en-US" sz="2800" dirty="0"/>
              <a:t>Fans</a:t>
            </a:r>
          </a:p>
        </p:txBody>
      </p:sp>
      <p:sp>
        <p:nvSpPr>
          <p:cNvPr id="3" name="Flowchart: Alternate Process 2"/>
          <p:cNvSpPr/>
          <p:nvPr/>
        </p:nvSpPr>
        <p:spPr>
          <a:xfrm>
            <a:off x="9567703" y="3544354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2" action="ppaction://hlinksldjump"/>
              </a:rPr>
              <a:t>How to Use the Data</a:t>
            </a:r>
            <a:endParaRPr lang="en-US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4973053" y="277625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3" action="ppaction://hlinksldjump"/>
              </a:rPr>
              <a:t>Your Product Line </a:t>
            </a:r>
            <a:endParaRPr lang="en-US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7289075" y="444285"/>
            <a:ext cx="2117558" cy="1203157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4" action="ppaction://hlinksldjump"/>
              </a:rPr>
              <a:t>Trends and Direction in Information Marketing</a:t>
            </a:r>
            <a:endParaRPr lang="en-US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9605097" y="804911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5" action="ppaction://hlinksldjump"/>
              </a:rPr>
              <a:t>Determining a Brand</a:t>
            </a:r>
            <a:endParaRPr lang="en-US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9605097" y="2172370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6" action="ppaction://hlinksldjump"/>
              </a:rPr>
              <a:t>Getting and Keeping 1,000 True Fans</a:t>
            </a:r>
            <a:endParaRPr lang="en-US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8546318" y="4890072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7" action="ppaction://hlinksldjump"/>
              </a:rPr>
              <a:t>Address the Problem / Ask Questions</a:t>
            </a:r>
            <a:endParaRPr lang="en-US" dirty="0"/>
          </a:p>
        </p:txBody>
      </p:sp>
      <p:sp>
        <p:nvSpPr>
          <p:cNvPr id="9" name="Flowchart: Alternate Process 8"/>
          <p:cNvSpPr/>
          <p:nvPr/>
        </p:nvSpPr>
        <p:spPr>
          <a:xfrm>
            <a:off x="6098975" y="5077328"/>
            <a:ext cx="2117558" cy="1203157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8" action="ppaction://hlinksldjump"/>
              </a:rPr>
              <a:t>Your Base Numbers</a:t>
            </a:r>
            <a:endParaRPr lang="en-US" dirty="0"/>
          </a:p>
        </p:txBody>
      </p:sp>
      <p:sp>
        <p:nvSpPr>
          <p:cNvPr id="10" name="Flowchart: Alternate Process 9"/>
          <p:cNvSpPr/>
          <p:nvPr/>
        </p:nvSpPr>
        <p:spPr>
          <a:xfrm>
            <a:off x="1204290" y="4890072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9" action="ppaction://hlinksldjump"/>
              </a:rPr>
              <a:t>Goal Setting</a:t>
            </a:r>
            <a:endParaRPr lang="en-US" dirty="0"/>
          </a:p>
        </p:txBody>
      </p:sp>
      <p:sp>
        <p:nvSpPr>
          <p:cNvPr id="11" name="Flowchart: Alternate Process 10"/>
          <p:cNvSpPr/>
          <p:nvPr/>
        </p:nvSpPr>
        <p:spPr>
          <a:xfrm>
            <a:off x="3651633" y="5077328"/>
            <a:ext cx="2117558" cy="1203157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10" action="ppaction://hlinksldjump"/>
              </a:rPr>
              <a:t>Conversion</a:t>
            </a:r>
            <a:endParaRPr lang="en-US" dirty="0"/>
          </a:p>
        </p:txBody>
      </p:sp>
      <p:sp>
        <p:nvSpPr>
          <p:cNvPr id="12" name="Flowchart: Alternate Process 11"/>
          <p:cNvSpPr/>
          <p:nvPr/>
        </p:nvSpPr>
        <p:spPr>
          <a:xfrm>
            <a:off x="378404" y="3544354"/>
            <a:ext cx="2117558" cy="1203157"/>
          </a:xfrm>
          <a:prstGeom prst="flowChartAlternateProcess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11" action="ppaction://hlinksldjump"/>
              </a:rPr>
              <a:t>Exponential Marketing</a:t>
            </a:r>
            <a:endParaRPr lang="en-US" dirty="0"/>
          </a:p>
        </p:txBody>
      </p:sp>
      <p:sp>
        <p:nvSpPr>
          <p:cNvPr id="13" name="Flowchart: Alternate Process 12"/>
          <p:cNvSpPr/>
          <p:nvPr/>
        </p:nvSpPr>
        <p:spPr>
          <a:xfrm>
            <a:off x="378404" y="2172370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12" action="ppaction://hlinksldjump"/>
              </a:rPr>
              <a:t>List Building</a:t>
            </a:r>
            <a:endParaRPr lang="en-US" dirty="0"/>
          </a:p>
        </p:txBody>
      </p:sp>
      <p:sp>
        <p:nvSpPr>
          <p:cNvPr id="14" name="Flowchart: Alternate Process 13"/>
          <p:cNvSpPr/>
          <p:nvPr/>
        </p:nvSpPr>
        <p:spPr>
          <a:xfrm>
            <a:off x="341009" y="804911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13" action="ppaction://hlinksldjump"/>
              </a:rPr>
              <a:t>Joint Ventures</a:t>
            </a:r>
            <a:endParaRPr lang="en-US" dirty="0"/>
          </a:p>
        </p:txBody>
      </p:sp>
      <p:sp>
        <p:nvSpPr>
          <p:cNvPr id="15" name="Flowchart: Alternate Process 14"/>
          <p:cNvSpPr/>
          <p:nvPr/>
        </p:nvSpPr>
        <p:spPr>
          <a:xfrm>
            <a:off x="2657031" y="444285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hlinkClick r:id="rId14" action="ppaction://hlinksldjump"/>
              </a:rPr>
              <a:t>Building a Value Platform</a:t>
            </a:r>
            <a:endParaRPr lang="en-US" dirty="0"/>
          </a:p>
        </p:txBody>
      </p:sp>
      <p:cxnSp>
        <p:nvCxnSpPr>
          <p:cNvPr id="17" name="Straight Connector 16"/>
          <p:cNvCxnSpPr>
            <a:stCxn id="4" idx="2"/>
            <a:endCxn id="2" idx="0"/>
          </p:cNvCxnSpPr>
          <p:nvPr/>
        </p:nvCxnSpPr>
        <p:spPr>
          <a:xfrm>
            <a:off x="6031832" y="1480782"/>
            <a:ext cx="1" cy="9548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798365" y="1550504"/>
            <a:ext cx="556592" cy="8851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442421" y="1647442"/>
            <a:ext cx="2162676" cy="8651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1"/>
          </p:cNvCxnSpPr>
          <p:nvPr/>
        </p:nvCxnSpPr>
        <p:spPr>
          <a:xfrm flipH="1">
            <a:off x="7584908" y="2773949"/>
            <a:ext cx="2020189" cy="319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3" idx="1"/>
          </p:cNvCxnSpPr>
          <p:nvPr/>
        </p:nvCxnSpPr>
        <p:spPr>
          <a:xfrm flipH="1" flipV="1">
            <a:off x="7584908" y="3609892"/>
            <a:ext cx="1982795" cy="536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7506031" y="4309627"/>
            <a:ext cx="1176793" cy="5745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9" idx="0"/>
          </p:cNvCxnSpPr>
          <p:nvPr/>
        </p:nvCxnSpPr>
        <p:spPr>
          <a:xfrm flipH="1" flipV="1">
            <a:off x="6583680" y="4432873"/>
            <a:ext cx="574074" cy="6444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1" idx="0"/>
          </p:cNvCxnSpPr>
          <p:nvPr/>
        </p:nvCxnSpPr>
        <p:spPr>
          <a:xfrm flipV="1">
            <a:off x="4710412" y="4432873"/>
            <a:ext cx="553351" cy="6444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237271" y="4240161"/>
            <a:ext cx="1305232" cy="7374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2" idx="3"/>
          </p:cNvCxnSpPr>
          <p:nvPr/>
        </p:nvCxnSpPr>
        <p:spPr>
          <a:xfrm flipV="1">
            <a:off x="2495962" y="3609892"/>
            <a:ext cx="1982795" cy="5360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3" idx="3"/>
          </p:cNvCxnSpPr>
          <p:nvPr/>
        </p:nvCxnSpPr>
        <p:spPr>
          <a:xfrm>
            <a:off x="2495962" y="2773949"/>
            <a:ext cx="1982795" cy="319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458567" y="1725433"/>
            <a:ext cx="2177043" cy="7871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710412" y="1550504"/>
            <a:ext cx="553351" cy="8851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1380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4478757" y="2378346"/>
            <a:ext cx="3106151" cy="1997243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Exponential Marketing</a:t>
            </a:r>
            <a:endParaRPr lang="en-US" sz="2800" dirty="0"/>
          </a:p>
        </p:txBody>
      </p:sp>
      <p:sp>
        <p:nvSpPr>
          <p:cNvPr id="3" name="Flowchart: Alternate Process 2"/>
          <p:cNvSpPr/>
          <p:nvPr/>
        </p:nvSpPr>
        <p:spPr>
          <a:xfrm>
            <a:off x="8566484" y="3570266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Can have less than 1,000 True Fans with know-how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973053" y="268290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Horizontal sales funnel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8514070" y="1471447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Information marketers can make great use of followings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6396512" y="5271252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Hidden Marketing Assets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3497181" y="5271252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Increase # and $ of sales, not necessarily # of fans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1379623" y="3570267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Upsell</a:t>
            </a:r>
            <a:r>
              <a:rPr lang="en-US" dirty="0"/>
              <a:t> companion products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1379623" y="1471447"/>
            <a:ext cx="2117558" cy="1203157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Anticipate future desired/needed products</a:t>
            </a:r>
          </a:p>
        </p:txBody>
      </p:sp>
      <p:cxnSp>
        <p:nvCxnSpPr>
          <p:cNvPr id="11" name="Straight Connector 10"/>
          <p:cNvCxnSpPr>
            <a:stCxn id="4" idx="2"/>
            <a:endCxn id="2" idx="0"/>
          </p:cNvCxnSpPr>
          <p:nvPr/>
        </p:nvCxnSpPr>
        <p:spPr>
          <a:xfrm>
            <a:off x="6031832" y="1471447"/>
            <a:ext cx="1" cy="9068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5" idx="1"/>
          </p:cNvCxnSpPr>
          <p:nvPr/>
        </p:nvCxnSpPr>
        <p:spPr>
          <a:xfrm flipH="1">
            <a:off x="7533564" y="2073026"/>
            <a:ext cx="980506" cy="4586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9" idx="3"/>
          </p:cNvCxnSpPr>
          <p:nvPr/>
        </p:nvCxnSpPr>
        <p:spPr>
          <a:xfrm>
            <a:off x="3497181" y="2073026"/>
            <a:ext cx="1058779" cy="4586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3" idx="1"/>
          </p:cNvCxnSpPr>
          <p:nvPr/>
        </p:nvCxnSpPr>
        <p:spPr>
          <a:xfrm flipH="1" flipV="1">
            <a:off x="7584908" y="3896436"/>
            <a:ext cx="981576" cy="2754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3"/>
          </p:cNvCxnSpPr>
          <p:nvPr/>
        </p:nvCxnSpPr>
        <p:spPr>
          <a:xfrm flipV="1">
            <a:off x="3497181" y="3896436"/>
            <a:ext cx="981576" cy="2754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7" idx="0"/>
          </p:cNvCxnSpPr>
          <p:nvPr/>
        </p:nvCxnSpPr>
        <p:spPr>
          <a:xfrm flipV="1">
            <a:off x="4555960" y="4375589"/>
            <a:ext cx="691604" cy="8956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6" idx="0"/>
          </p:cNvCxnSpPr>
          <p:nvPr/>
        </p:nvCxnSpPr>
        <p:spPr>
          <a:xfrm flipH="1" flipV="1">
            <a:off x="6755642" y="4375589"/>
            <a:ext cx="699649" cy="8956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333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7376755" y="536638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 is necessary to communicate personally with fans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List Building</a:t>
            </a:r>
            <a:endParaRPr lang="en-US" sz="2800" dirty="0"/>
          </a:p>
        </p:txBody>
      </p:sp>
      <p:sp>
        <p:nvSpPr>
          <p:cNvPr id="5" name="Flowchart: Alternate Process 4"/>
          <p:cNvSpPr/>
          <p:nvPr/>
        </p:nvSpPr>
        <p:spPr>
          <a:xfrm>
            <a:off x="4973053" y="198191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Relationship communication: Be consistent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8435534" y="2031674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 list building: Prospect</a:t>
            </a:r>
            <a:br>
              <a:rPr lang="en-US" dirty="0"/>
            </a:br>
            <a:r>
              <a:rPr lang="en-US" dirty="0"/>
              <a:t>Customer</a:t>
            </a:r>
            <a:br>
              <a:rPr lang="en-US" dirty="0"/>
            </a:br>
            <a:r>
              <a:rPr lang="en-US" dirty="0"/>
              <a:t>Relationship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435534" y="3511837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Prospect communication: Get future fans to opt in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7376755" y="4989038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Prospect communication: Use good autoresponder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4973053" y="5467155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Prospect communication: Move to fan list after a purchase</a:t>
            </a:r>
          </a:p>
        </p:txBody>
      </p:sp>
      <p:sp>
        <p:nvSpPr>
          <p:cNvPr id="10" name="Flowchart: Alternate Process 9"/>
          <p:cNvSpPr/>
          <p:nvPr/>
        </p:nvSpPr>
        <p:spPr>
          <a:xfrm>
            <a:off x="2569351" y="4989039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 communication: Specific lists as per what they buy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506856" y="3512782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 communication: Specific lists means targeted emails</a:t>
            </a:r>
          </a:p>
        </p:txBody>
      </p:sp>
      <p:sp>
        <p:nvSpPr>
          <p:cNvPr id="12" name="Flowchart: Alternate Process 11"/>
          <p:cNvSpPr/>
          <p:nvPr/>
        </p:nvSpPr>
        <p:spPr>
          <a:xfrm>
            <a:off x="1506856" y="2031675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 communication: Emails can be specific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2569351" y="536638"/>
            <a:ext cx="2117558" cy="1203157"/>
          </a:xfrm>
          <a:prstGeom prst="flowChartAlternateProcess">
            <a:avLst/>
          </a:prstGeom>
          <a:solidFill>
            <a:srgbClr val="CC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Relationship communication: Connect personally</a:t>
            </a:r>
          </a:p>
        </p:txBody>
      </p:sp>
      <p:cxnSp>
        <p:nvCxnSpPr>
          <p:cNvPr id="15" name="Straight Connector 14"/>
          <p:cNvCxnSpPr>
            <a:stCxn id="4" idx="0"/>
            <a:endCxn id="5" idx="2"/>
          </p:cNvCxnSpPr>
          <p:nvPr/>
        </p:nvCxnSpPr>
        <p:spPr>
          <a:xfrm flipH="1" flipV="1">
            <a:off x="6031832" y="1401348"/>
            <a:ext cx="1" cy="103428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  <a:endCxn id="9" idx="0"/>
          </p:cNvCxnSpPr>
          <p:nvPr/>
        </p:nvCxnSpPr>
        <p:spPr>
          <a:xfrm flipH="1">
            <a:off x="6031832" y="4432873"/>
            <a:ext cx="1" cy="1034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6" idx="1"/>
          </p:cNvCxnSpPr>
          <p:nvPr/>
        </p:nvCxnSpPr>
        <p:spPr>
          <a:xfrm flipH="1">
            <a:off x="7584908" y="2633253"/>
            <a:ext cx="850626" cy="1408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1"/>
          </p:cNvCxnSpPr>
          <p:nvPr/>
        </p:nvCxnSpPr>
        <p:spPr>
          <a:xfrm flipH="1" flipV="1">
            <a:off x="7584908" y="3962400"/>
            <a:ext cx="850626" cy="151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879771" y="1651000"/>
            <a:ext cx="568779" cy="7846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879771" y="4432873"/>
            <a:ext cx="613229" cy="6026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610100" y="1651000"/>
            <a:ext cx="508000" cy="7846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2" idx="3"/>
          </p:cNvCxnSpPr>
          <p:nvPr/>
        </p:nvCxnSpPr>
        <p:spPr>
          <a:xfrm>
            <a:off x="3624414" y="2633254"/>
            <a:ext cx="854343" cy="1408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1" idx="3"/>
          </p:cNvCxnSpPr>
          <p:nvPr/>
        </p:nvCxnSpPr>
        <p:spPr>
          <a:xfrm flipV="1">
            <a:off x="3624414" y="3962400"/>
            <a:ext cx="854343" cy="1519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610100" y="4432873"/>
            <a:ext cx="622300" cy="6026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509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Joint Ventures</a:t>
            </a:r>
            <a:endParaRPr lang="en-US" sz="2800" dirty="0"/>
          </a:p>
        </p:txBody>
      </p:sp>
      <p:sp>
        <p:nvSpPr>
          <p:cNvPr id="3" name="Flowchart: Alternate Process 2">
            <a:hlinkClick r:id="rId3" action="ppaction://hlinksldjump"/>
          </p:cNvPr>
          <p:cNvSpPr/>
          <p:nvPr/>
        </p:nvSpPr>
        <p:spPr>
          <a:xfrm>
            <a:off x="4973053" y="218994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Choose JVs with care</a:t>
            </a:r>
          </a:p>
        </p:txBody>
      </p:sp>
      <p:sp>
        <p:nvSpPr>
          <p:cNvPr id="4" name="Flowchart: Alternate Process 3">
            <a:hlinkClick r:id="rId3" action="ppaction://hlinksldjump"/>
          </p:cNvPr>
          <p:cNvSpPr/>
          <p:nvPr/>
        </p:nvSpPr>
        <p:spPr>
          <a:xfrm>
            <a:off x="8741761" y="1323483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Constantly test your offerings, in order to gain new fans</a:t>
            </a:r>
          </a:p>
        </p:txBody>
      </p:sp>
      <p:sp>
        <p:nvSpPr>
          <p:cNvPr id="5" name="Flowchart: Alternate Process 4">
            <a:hlinkClick r:id="rId3" action="ppaction://hlinksldjump"/>
          </p:cNvPr>
          <p:cNvSpPr/>
          <p:nvPr/>
        </p:nvSpPr>
        <p:spPr>
          <a:xfrm>
            <a:off x="8741761" y="4432872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gain fans thru other marketers’ emails</a:t>
            </a:r>
          </a:p>
        </p:txBody>
      </p:sp>
      <p:sp>
        <p:nvSpPr>
          <p:cNvPr id="6" name="Flowchart: Alternate Process 5">
            <a:hlinkClick r:id="rId3" action="ppaction://hlinksldjump"/>
          </p:cNvPr>
          <p:cNvSpPr/>
          <p:nvPr/>
        </p:nvSpPr>
        <p:spPr>
          <a:xfrm>
            <a:off x="4973053" y="5446352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gain fans thru collaborative projects</a:t>
            </a:r>
          </a:p>
        </p:txBody>
      </p:sp>
      <p:sp>
        <p:nvSpPr>
          <p:cNvPr id="7" name="Flowchart: Alternate Process 6">
            <a:hlinkClick r:id="rId3" action="ppaction://hlinksldjump"/>
          </p:cNvPr>
          <p:cNvSpPr/>
          <p:nvPr/>
        </p:nvSpPr>
        <p:spPr>
          <a:xfrm>
            <a:off x="1204345" y="4432873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Give up affiliate/</a:t>
            </a:r>
            <a:r>
              <a:rPr lang="en-US" dirty="0" err="1"/>
              <a:t>jv</a:t>
            </a:r>
            <a:r>
              <a:rPr lang="en-US" dirty="0"/>
              <a:t> pay to gain new fans</a:t>
            </a:r>
          </a:p>
        </p:txBody>
      </p:sp>
      <p:sp>
        <p:nvSpPr>
          <p:cNvPr id="8" name="Flowchart: Alternate Process 7">
            <a:hlinkClick r:id="rId3" action="ppaction://hlinksldjump"/>
          </p:cNvPr>
          <p:cNvSpPr/>
          <p:nvPr/>
        </p:nvSpPr>
        <p:spPr>
          <a:xfrm>
            <a:off x="1204345" y="1319468"/>
            <a:ext cx="2117558" cy="1203157"/>
          </a:xfrm>
          <a:prstGeom prst="flowChartAlternateProcess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solid JV platform (</a:t>
            </a:r>
            <a:r>
              <a:rPr lang="en-US" dirty="0" err="1"/>
              <a:t>JVZoo</a:t>
            </a:r>
            <a:r>
              <a:rPr lang="en-US" dirty="0"/>
              <a:t>, Warrior Plus, etc)</a:t>
            </a:r>
          </a:p>
        </p:txBody>
      </p:sp>
      <p:cxnSp>
        <p:nvCxnSpPr>
          <p:cNvPr id="10" name="Straight Connector 9"/>
          <p:cNvCxnSpPr>
            <a:stCxn id="3" idx="2"/>
            <a:endCxn id="2" idx="0"/>
          </p:cNvCxnSpPr>
          <p:nvPr/>
        </p:nvCxnSpPr>
        <p:spPr>
          <a:xfrm>
            <a:off x="6031832" y="1422151"/>
            <a:ext cx="1" cy="101347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" idx="2"/>
            <a:endCxn id="6" idx="0"/>
          </p:cNvCxnSpPr>
          <p:nvPr/>
        </p:nvCxnSpPr>
        <p:spPr>
          <a:xfrm flipH="1">
            <a:off x="6031832" y="4432873"/>
            <a:ext cx="1" cy="101347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1"/>
          </p:cNvCxnSpPr>
          <p:nvPr/>
        </p:nvCxnSpPr>
        <p:spPr>
          <a:xfrm flipH="1" flipV="1">
            <a:off x="7584908" y="4206240"/>
            <a:ext cx="1156853" cy="82821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4" idx="1"/>
          </p:cNvCxnSpPr>
          <p:nvPr/>
        </p:nvCxnSpPr>
        <p:spPr>
          <a:xfrm flipH="1">
            <a:off x="7584908" y="1925062"/>
            <a:ext cx="1156853" cy="7306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8" idx="3"/>
          </p:cNvCxnSpPr>
          <p:nvPr/>
        </p:nvCxnSpPr>
        <p:spPr>
          <a:xfrm>
            <a:off x="3321903" y="1921047"/>
            <a:ext cx="1156854" cy="7346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7" idx="3"/>
          </p:cNvCxnSpPr>
          <p:nvPr/>
        </p:nvCxnSpPr>
        <p:spPr>
          <a:xfrm flipV="1">
            <a:off x="3321903" y="4206240"/>
            <a:ext cx="1156854" cy="828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092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4478757" y="2378346"/>
            <a:ext cx="3106151" cy="1997243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Building a Value Platform</a:t>
            </a:r>
            <a:endParaRPr lang="en-US" sz="2800" dirty="0"/>
          </a:p>
        </p:txBody>
      </p:sp>
      <p:sp>
        <p:nvSpPr>
          <p:cNvPr id="3" name="Flowchart: Alternate Process 2"/>
          <p:cNvSpPr/>
          <p:nvPr/>
        </p:nvSpPr>
        <p:spPr>
          <a:xfrm>
            <a:off x="8667676" y="4096027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Create/share value that does not cost your fans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1317394" y="4098329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 not hesitate to share free information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420094" y="3941676"/>
            <a:ext cx="1048274" cy="440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lowchart: Alternate Process 6"/>
          <p:cNvSpPr/>
          <p:nvPr/>
        </p:nvSpPr>
        <p:spPr>
          <a:xfrm>
            <a:off x="8662422" y="1457931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Add/change person to lists per actions taken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1299924" y="1410634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Great free information causes fans to anticipate paid info</a:t>
            </a:r>
          </a:p>
        </p:txBody>
      </p:sp>
      <p:sp>
        <p:nvSpPr>
          <p:cNvPr id="10" name="Flowchart: Alternate Process 9"/>
          <p:cNvSpPr/>
          <p:nvPr/>
        </p:nvSpPr>
        <p:spPr>
          <a:xfrm>
            <a:off x="5057374" y="4963131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key is consistency and cross posting, not the platform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5057373" y="548786"/>
            <a:ext cx="2117558" cy="1203157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a great platform that invites conversation</a:t>
            </a:r>
          </a:p>
        </p:txBody>
      </p:sp>
      <p:cxnSp>
        <p:nvCxnSpPr>
          <p:cNvPr id="14" name="Straight Connector 13"/>
          <p:cNvCxnSpPr/>
          <p:nvPr/>
        </p:nvCxnSpPr>
        <p:spPr>
          <a:xfrm rot="10800000" flipH="1" flipV="1">
            <a:off x="7584936" y="3971246"/>
            <a:ext cx="1048274" cy="440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0800000" flipH="1">
            <a:off x="7600859" y="2281199"/>
            <a:ext cx="1048274" cy="440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>
            <a:off x="3426918" y="2215234"/>
            <a:ext cx="1048274" cy="4403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0" idx="0"/>
          </p:cNvCxnSpPr>
          <p:nvPr/>
        </p:nvCxnSpPr>
        <p:spPr>
          <a:xfrm flipH="1" flipV="1">
            <a:off x="6096689" y="4387756"/>
            <a:ext cx="19464" cy="5753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11" idx="2"/>
          </p:cNvCxnSpPr>
          <p:nvPr/>
        </p:nvCxnSpPr>
        <p:spPr>
          <a:xfrm flipV="1">
            <a:off x="6113278" y="1751943"/>
            <a:ext cx="2874" cy="6290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333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Your Product Line</a:t>
            </a:r>
            <a:endParaRPr lang="en-US" sz="2800" dirty="0"/>
          </a:p>
        </p:txBody>
      </p:sp>
      <p:sp>
        <p:nvSpPr>
          <p:cNvPr id="3" name="Flowchart: Alternate Process 2">
            <a:hlinkClick r:id="rId3" action="ppaction://hlinksldjump"/>
          </p:cNvPr>
          <p:cNvSpPr/>
          <p:nvPr/>
        </p:nvSpPr>
        <p:spPr>
          <a:xfrm>
            <a:off x="4973053" y="218994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Horizontal funnel: Begin with highest product and create lower priced ones</a:t>
            </a:r>
          </a:p>
        </p:txBody>
      </p:sp>
      <p:sp>
        <p:nvSpPr>
          <p:cNvPr id="4" name="Flowchart: Alternate Process 3">
            <a:hlinkClick r:id="rId3" action="ppaction://hlinksldjump"/>
          </p:cNvPr>
          <p:cNvSpPr/>
          <p:nvPr/>
        </p:nvSpPr>
        <p:spPr>
          <a:xfrm>
            <a:off x="8741761" y="1323483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1,000 True Fans is about more than a linear equation to make money</a:t>
            </a:r>
          </a:p>
        </p:txBody>
      </p:sp>
      <p:sp>
        <p:nvSpPr>
          <p:cNvPr id="5" name="Flowchart: Alternate Process 4">
            <a:hlinkClick r:id="rId3" action="ppaction://hlinksldjump"/>
          </p:cNvPr>
          <p:cNvSpPr/>
          <p:nvPr/>
        </p:nvSpPr>
        <p:spPr>
          <a:xfrm>
            <a:off x="8741761" y="4432872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of your product line will increase in price</a:t>
            </a:r>
          </a:p>
        </p:txBody>
      </p:sp>
      <p:sp>
        <p:nvSpPr>
          <p:cNvPr id="6" name="Flowchart: Alternate Process 5">
            <a:hlinkClick r:id="rId3" action="ppaction://hlinksldjump"/>
          </p:cNvPr>
          <p:cNvSpPr/>
          <p:nvPr/>
        </p:nvSpPr>
        <p:spPr>
          <a:xfrm>
            <a:off x="4973053" y="5446352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as a product to sell or as a promotional material</a:t>
            </a:r>
          </a:p>
        </p:txBody>
      </p:sp>
      <p:sp>
        <p:nvSpPr>
          <p:cNvPr id="7" name="Flowchart: Alternate Process 6">
            <a:hlinkClick r:id="rId3" action="ppaction://hlinksldjump"/>
          </p:cNvPr>
          <p:cNvSpPr/>
          <p:nvPr/>
        </p:nvSpPr>
        <p:spPr>
          <a:xfrm>
            <a:off x="1204345" y="4432873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Increasing prices will weed out all but True Fans</a:t>
            </a:r>
          </a:p>
        </p:txBody>
      </p:sp>
      <p:sp>
        <p:nvSpPr>
          <p:cNvPr id="8" name="Flowchart: Alternate Process 7">
            <a:hlinkClick r:id="rId3" action="ppaction://hlinksldjump"/>
          </p:cNvPr>
          <p:cNvSpPr/>
          <p:nvPr/>
        </p:nvSpPr>
        <p:spPr>
          <a:xfrm>
            <a:off x="1204345" y="1319468"/>
            <a:ext cx="2117558" cy="1203157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Make the value obvious</a:t>
            </a:r>
          </a:p>
        </p:txBody>
      </p:sp>
      <p:cxnSp>
        <p:nvCxnSpPr>
          <p:cNvPr id="10" name="Straight Connector 9"/>
          <p:cNvCxnSpPr>
            <a:stCxn id="3" idx="2"/>
            <a:endCxn id="2" idx="0"/>
          </p:cNvCxnSpPr>
          <p:nvPr/>
        </p:nvCxnSpPr>
        <p:spPr>
          <a:xfrm>
            <a:off x="6031832" y="1422151"/>
            <a:ext cx="1" cy="101347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" idx="2"/>
            <a:endCxn id="6" idx="0"/>
          </p:cNvCxnSpPr>
          <p:nvPr/>
        </p:nvCxnSpPr>
        <p:spPr>
          <a:xfrm flipH="1">
            <a:off x="6031832" y="4432873"/>
            <a:ext cx="1" cy="101347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1"/>
          </p:cNvCxnSpPr>
          <p:nvPr/>
        </p:nvCxnSpPr>
        <p:spPr>
          <a:xfrm flipH="1" flipV="1">
            <a:off x="7584908" y="4206240"/>
            <a:ext cx="1156853" cy="828211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4" idx="1"/>
          </p:cNvCxnSpPr>
          <p:nvPr/>
        </p:nvCxnSpPr>
        <p:spPr>
          <a:xfrm flipH="1">
            <a:off x="7584908" y="1925062"/>
            <a:ext cx="1156853" cy="7306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8" idx="3"/>
          </p:cNvCxnSpPr>
          <p:nvPr/>
        </p:nvCxnSpPr>
        <p:spPr>
          <a:xfrm>
            <a:off x="3321903" y="1921047"/>
            <a:ext cx="1156854" cy="7346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7" idx="3"/>
          </p:cNvCxnSpPr>
          <p:nvPr/>
        </p:nvCxnSpPr>
        <p:spPr>
          <a:xfrm flipV="1">
            <a:off x="3321903" y="4206240"/>
            <a:ext cx="1156854" cy="828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092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1351161" y="1467645"/>
            <a:ext cx="2117558" cy="1203157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 not confuse the vehicle with the destination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667867" y="2435629"/>
            <a:ext cx="3106151" cy="1997243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Trend and Direction in Information Marketing</a:t>
            </a:r>
            <a:endParaRPr lang="en-US" sz="2800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5162163" y="265076"/>
            <a:ext cx="2117558" cy="1203157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Your USP should be sustainable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973165" y="1467644"/>
            <a:ext cx="2117558" cy="1203157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Information market is maturing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8973165" y="4197111"/>
            <a:ext cx="2117558" cy="1203157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Now, sell solutions, not information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5162163" y="5400268"/>
            <a:ext cx="2117558" cy="1203157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Connect with True Fans; can’t be all things to all people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351161" y="4197111"/>
            <a:ext cx="2117558" cy="1203157"/>
          </a:xfrm>
          <a:prstGeom prst="flowChartAlternate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True Fan spends $100 with you annually</a:t>
            </a:r>
          </a:p>
        </p:txBody>
      </p:sp>
      <p:cxnSp>
        <p:nvCxnSpPr>
          <p:cNvPr id="13" name="Straight Connector 12"/>
          <p:cNvCxnSpPr>
            <a:stCxn id="4" idx="0"/>
            <a:endCxn id="6" idx="2"/>
          </p:cNvCxnSpPr>
          <p:nvPr/>
        </p:nvCxnSpPr>
        <p:spPr>
          <a:xfrm flipH="1" flipV="1">
            <a:off x="6220942" y="1468233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2"/>
            <a:endCxn id="9" idx="0"/>
          </p:cNvCxnSpPr>
          <p:nvPr/>
        </p:nvCxnSpPr>
        <p:spPr>
          <a:xfrm flipH="1">
            <a:off x="6220942" y="4432872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7" idx="1"/>
          </p:cNvCxnSpPr>
          <p:nvPr/>
        </p:nvCxnSpPr>
        <p:spPr>
          <a:xfrm flipH="1">
            <a:off x="7774018" y="2069223"/>
            <a:ext cx="1199147" cy="601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1"/>
          </p:cNvCxnSpPr>
          <p:nvPr/>
        </p:nvCxnSpPr>
        <p:spPr>
          <a:xfrm flipH="1" flipV="1">
            <a:off x="7688911" y="4317558"/>
            <a:ext cx="1284254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" idx="3"/>
          </p:cNvCxnSpPr>
          <p:nvPr/>
        </p:nvCxnSpPr>
        <p:spPr>
          <a:xfrm>
            <a:off x="3468719" y="2069224"/>
            <a:ext cx="1199148" cy="60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3"/>
          </p:cNvCxnSpPr>
          <p:nvPr/>
        </p:nvCxnSpPr>
        <p:spPr>
          <a:xfrm flipV="1">
            <a:off x="3468719" y="4317558"/>
            <a:ext cx="1270258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86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Alternate Process 1"/>
          <p:cNvSpPr/>
          <p:nvPr/>
        </p:nvSpPr>
        <p:spPr>
          <a:xfrm>
            <a:off x="6427861" y="5325573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Marketers can thus confidently learn what it takes to be successful</a:t>
            </a:r>
          </a:p>
        </p:txBody>
      </p:sp>
      <p:sp>
        <p:nvSpPr>
          <p:cNvPr id="3" name="Flowchart: Alternate Process 2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Determining a Brand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4973053" y="335875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Meaning – Set goals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7771438" y="986890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Marketing is as much a trade as it is a profession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8962743" y="4124624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Formal education is not a necessity</a:t>
            </a:r>
          </a:p>
        </p:txBody>
      </p:sp>
      <p:sp>
        <p:nvSpPr>
          <p:cNvPr id="10" name="Flowchart: Alternate Process 9"/>
          <p:cNvSpPr/>
          <p:nvPr/>
        </p:nvSpPr>
        <p:spPr>
          <a:xfrm>
            <a:off x="9576836" y="2435628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Experience and understanding bring success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3621386" y="5325573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 be successful, use Means, Method, Material, and Meaning</a:t>
            </a:r>
          </a:p>
        </p:txBody>
      </p:sp>
      <p:sp>
        <p:nvSpPr>
          <p:cNvPr id="12" name="Flowchart: Alternate Process 11"/>
          <p:cNvSpPr/>
          <p:nvPr/>
        </p:nvSpPr>
        <p:spPr>
          <a:xfrm>
            <a:off x="1184772" y="4122416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Means – Gain success by finding and catering to 1,000 True Fans</a:t>
            </a:r>
          </a:p>
        </p:txBody>
      </p:sp>
      <p:sp>
        <p:nvSpPr>
          <p:cNvPr id="14" name="Flowchart: Alternate Process 13"/>
          <p:cNvSpPr/>
          <p:nvPr/>
        </p:nvSpPr>
        <p:spPr>
          <a:xfrm>
            <a:off x="369271" y="2435629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Method – Use the market</a:t>
            </a:r>
          </a:p>
        </p:txBody>
      </p:sp>
      <p:sp>
        <p:nvSpPr>
          <p:cNvPr id="15" name="Flowchart: Alternate Process 14"/>
          <p:cNvSpPr/>
          <p:nvPr/>
        </p:nvSpPr>
        <p:spPr>
          <a:xfrm>
            <a:off x="2174668" y="989553"/>
            <a:ext cx="2117558" cy="1203157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Material – High quality PLR is advisable</a:t>
            </a:r>
          </a:p>
        </p:txBody>
      </p:sp>
      <p:cxnSp>
        <p:nvCxnSpPr>
          <p:cNvPr id="17" name="Straight Connector 16"/>
          <p:cNvCxnSpPr>
            <a:stCxn id="5" idx="2"/>
            <a:endCxn id="3" idx="0"/>
          </p:cNvCxnSpPr>
          <p:nvPr/>
        </p:nvCxnSpPr>
        <p:spPr>
          <a:xfrm>
            <a:off x="6031832" y="1539032"/>
            <a:ext cx="1" cy="896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143750" y="2120900"/>
            <a:ext cx="679450" cy="3147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0" idx="1"/>
          </p:cNvCxnSpPr>
          <p:nvPr/>
        </p:nvCxnSpPr>
        <p:spPr>
          <a:xfrm flipH="1">
            <a:off x="7584908" y="3037207"/>
            <a:ext cx="1991928" cy="1123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9" idx="1"/>
          </p:cNvCxnSpPr>
          <p:nvPr/>
        </p:nvCxnSpPr>
        <p:spPr>
          <a:xfrm flipH="1" flipV="1">
            <a:off x="7584908" y="3884366"/>
            <a:ext cx="1377835" cy="84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1" idx="0"/>
          </p:cNvCxnSpPr>
          <p:nvPr/>
        </p:nvCxnSpPr>
        <p:spPr>
          <a:xfrm flipV="1">
            <a:off x="4680165" y="4430664"/>
            <a:ext cx="610629" cy="8949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2" idx="0"/>
          </p:cNvCxnSpPr>
          <p:nvPr/>
        </p:nvCxnSpPr>
        <p:spPr>
          <a:xfrm flipH="1" flipV="1">
            <a:off x="6846073" y="4430664"/>
            <a:ext cx="640567" cy="8949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2" idx="3"/>
          </p:cNvCxnSpPr>
          <p:nvPr/>
        </p:nvCxnSpPr>
        <p:spPr>
          <a:xfrm flipV="1">
            <a:off x="3302330" y="3884366"/>
            <a:ext cx="1176427" cy="8396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4" idx="3"/>
          </p:cNvCxnSpPr>
          <p:nvPr/>
        </p:nvCxnSpPr>
        <p:spPr>
          <a:xfrm>
            <a:off x="2486829" y="3037208"/>
            <a:ext cx="1991928" cy="112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292226" y="2120900"/>
            <a:ext cx="780706" cy="3147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20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Getting and Keeping 1,000 True Fans</a:t>
            </a:r>
            <a:endParaRPr lang="en-US" sz="2800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8251519" y="4733484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Traditional marketing still works, but a variable is needed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4973053" y="321085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format should be in a form your followers want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8251519" y="931860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USP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804411" y="2832672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What do they want? How do you uniquely fulfill it?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4973053" y="5344261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(and your experiences, knowledge, etc) are the variable</a:t>
            </a:r>
          </a:p>
        </p:txBody>
      </p:sp>
      <p:sp>
        <p:nvSpPr>
          <p:cNvPr id="10" name="Flowchart: Alternate Process 9"/>
          <p:cNvSpPr/>
          <p:nvPr/>
        </p:nvSpPr>
        <p:spPr>
          <a:xfrm>
            <a:off x="1694587" y="4733483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Find your sub-niche: Can you get enough followers / affiliates?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141696" y="2832671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a game plan, using quality PLR if needed</a:t>
            </a:r>
          </a:p>
        </p:txBody>
      </p:sp>
      <p:sp>
        <p:nvSpPr>
          <p:cNvPr id="12" name="Flowchart: Alternate Process 11"/>
          <p:cNvSpPr/>
          <p:nvPr/>
        </p:nvSpPr>
        <p:spPr>
          <a:xfrm>
            <a:off x="1694587" y="931860"/>
            <a:ext cx="2117558" cy="1203157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result is your signature product</a:t>
            </a:r>
          </a:p>
        </p:txBody>
      </p:sp>
      <p:cxnSp>
        <p:nvCxnSpPr>
          <p:cNvPr id="14" name="Straight Connector 13"/>
          <p:cNvCxnSpPr>
            <a:stCxn id="5" idx="2"/>
            <a:endCxn id="3" idx="0"/>
          </p:cNvCxnSpPr>
          <p:nvPr/>
        </p:nvCxnSpPr>
        <p:spPr>
          <a:xfrm>
            <a:off x="6031832" y="1524242"/>
            <a:ext cx="1" cy="911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3" idx="2"/>
            <a:endCxn id="9" idx="0"/>
          </p:cNvCxnSpPr>
          <p:nvPr/>
        </p:nvCxnSpPr>
        <p:spPr>
          <a:xfrm flipH="1">
            <a:off x="6031832" y="4432873"/>
            <a:ext cx="1" cy="911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433187" y="1581653"/>
            <a:ext cx="818332" cy="9021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7" idx="1"/>
            <a:endCxn id="3" idx="3"/>
          </p:cNvCxnSpPr>
          <p:nvPr/>
        </p:nvCxnSpPr>
        <p:spPr>
          <a:xfrm flipH="1">
            <a:off x="7584908" y="3434251"/>
            <a:ext cx="121950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1"/>
          </p:cNvCxnSpPr>
          <p:nvPr/>
        </p:nvCxnSpPr>
        <p:spPr>
          <a:xfrm flipH="1" flipV="1">
            <a:off x="7433187" y="4358148"/>
            <a:ext cx="818332" cy="976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</p:cNvCxnSpPr>
          <p:nvPr/>
        </p:nvCxnSpPr>
        <p:spPr>
          <a:xfrm>
            <a:off x="3812145" y="1533439"/>
            <a:ext cx="870468" cy="950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1" idx="3"/>
            <a:endCxn id="3" idx="1"/>
          </p:cNvCxnSpPr>
          <p:nvPr/>
        </p:nvCxnSpPr>
        <p:spPr>
          <a:xfrm>
            <a:off x="3259254" y="3434250"/>
            <a:ext cx="1219503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0" idx="3"/>
          </p:cNvCxnSpPr>
          <p:nvPr/>
        </p:nvCxnSpPr>
        <p:spPr>
          <a:xfrm flipV="1">
            <a:off x="3812145" y="4358148"/>
            <a:ext cx="781978" cy="976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634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4478757" y="2435630"/>
            <a:ext cx="3106151" cy="1997243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How to Use the Data</a:t>
            </a:r>
            <a:endParaRPr lang="en-US" sz="2800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8251519" y="4733484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 data helps you narrow your goal</a:t>
            </a:r>
          </a:p>
        </p:txBody>
      </p:sp>
      <p:sp>
        <p:nvSpPr>
          <p:cNvPr id="5" name="Flowchart: Alternate Process 4"/>
          <p:cNvSpPr/>
          <p:nvPr/>
        </p:nvSpPr>
        <p:spPr>
          <a:xfrm>
            <a:off x="4973053" y="321085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Helps you create all of this as solid background activity</a:t>
            </a:r>
          </a:p>
        </p:txBody>
      </p:sp>
      <p:sp>
        <p:nvSpPr>
          <p:cNvPr id="6" name="Flowchart: Alternate Process 5"/>
          <p:cNvSpPr/>
          <p:nvPr/>
        </p:nvSpPr>
        <p:spPr>
          <a:xfrm>
            <a:off x="8251519" y="931860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products, generate leads, get affiliates—this doesn’t change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804411" y="2832672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 fact, it gives context to your business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4973053" y="5344261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 helps you create targeted product launches</a:t>
            </a:r>
          </a:p>
        </p:txBody>
      </p:sp>
      <p:sp>
        <p:nvSpPr>
          <p:cNvPr id="10" name="Flowchart: Alternate Process 9"/>
          <p:cNvSpPr/>
          <p:nvPr/>
        </p:nvSpPr>
        <p:spPr>
          <a:xfrm>
            <a:off x="1694587" y="4733483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 helps you test product ideas and market trends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141696" y="2832671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 helps you find the experts to talk to</a:t>
            </a:r>
          </a:p>
        </p:txBody>
      </p:sp>
      <p:sp>
        <p:nvSpPr>
          <p:cNvPr id="12" name="Flowchart: Alternate Process 11"/>
          <p:cNvSpPr/>
          <p:nvPr/>
        </p:nvSpPr>
        <p:spPr>
          <a:xfrm>
            <a:off x="1694587" y="931860"/>
            <a:ext cx="2117558" cy="1203157"/>
          </a:xfrm>
          <a:prstGeom prst="flowChartAlternateProcess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 helps you design your sales funnel</a:t>
            </a:r>
          </a:p>
        </p:txBody>
      </p:sp>
      <p:cxnSp>
        <p:nvCxnSpPr>
          <p:cNvPr id="14" name="Straight Connector 13"/>
          <p:cNvCxnSpPr>
            <a:stCxn id="5" idx="2"/>
            <a:endCxn id="3" idx="0"/>
          </p:cNvCxnSpPr>
          <p:nvPr/>
        </p:nvCxnSpPr>
        <p:spPr>
          <a:xfrm>
            <a:off x="6031832" y="1524242"/>
            <a:ext cx="1" cy="911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3" idx="2"/>
            <a:endCxn id="9" idx="0"/>
          </p:cNvCxnSpPr>
          <p:nvPr/>
        </p:nvCxnSpPr>
        <p:spPr>
          <a:xfrm flipH="1">
            <a:off x="6031832" y="4432873"/>
            <a:ext cx="1" cy="911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433187" y="1581653"/>
            <a:ext cx="818332" cy="9021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7" idx="1"/>
            <a:endCxn id="3" idx="3"/>
          </p:cNvCxnSpPr>
          <p:nvPr/>
        </p:nvCxnSpPr>
        <p:spPr>
          <a:xfrm flipH="1">
            <a:off x="7584908" y="3434251"/>
            <a:ext cx="121950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4" idx="1"/>
          </p:cNvCxnSpPr>
          <p:nvPr/>
        </p:nvCxnSpPr>
        <p:spPr>
          <a:xfrm flipH="1" flipV="1">
            <a:off x="7433187" y="4358148"/>
            <a:ext cx="818332" cy="976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</p:cNvCxnSpPr>
          <p:nvPr/>
        </p:nvCxnSpPr>
        <p:spPr>
          <a:xfrm>
            <a:off x="3812145" y="1533439"/>
            <a:ext cx="870468" cy="950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1" idx="3"/>
            <a:endCxn id="3" idx="1"/>
          </p:cNvCxnSpPr>
          <p:nvPr/>
        </p:nvCxnSpPr>
        <p:spPr>
          <a:xfrm>
            <a:off x="3259254" y="3434250"/>
            <a:ext cx="1219503" cy="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0" idx="3"/>
          </p:cNvCxnSpPr>
          <p:nvPr/>
        </p:nvCxnSpPr>
        <p:spPr>
          <a:xfrm flipV="1">
            <a:off x="3812145" y="4358148"/>
            <a:ext cx="781978" cy="976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634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1351161" y="1467645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surveys; attract them thru social media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667867" y="2435629"/>
            <a:ext cx="3106151" cy="1997243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Address the Problem / Ask Questions</a:t>
            </a:r>
            <a:endParaRPr lang="en-US" sz="2800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5162163" y="265076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 tracking systems; do not offer incentives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973165" y="1467644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Focus on addressing one crucial problem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8973165" y="4197111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Provide the answer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5162163" y="5400268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Look to experts, PLR, proven results, etc. for the answer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351161" y="4197111"/>
            <a:ext cx="2117558" cy="1203157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Now, start asking your fans and future fans questions</a:t>
            </a:r>
          </a:p>
        </p:txBody>
      </p:sp>
      <p:cxnSp>
        <p:nvCxnSpPr>
          <p:cNvPr id="13" name="Straight Connector 12"/>
          <p:cNvCxnSpPr>
            <a:stCxn id="4" idx="0"/>
            <a:endCxn id="6" idx="2"/>
          </p:cNvCxnSpPr>
          <p:nvPr/>
        </p:nvCxnSpPr>
        <p:spPr>
          <a:xfrm flipH="1" flipV="1">
            <a:off x="6220942" y="1468233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2"/>
            <a:endCxn id="9" idx="0"/>
          </p:cNvCxnSpPr>
          <p:nvPr/>
        </p:nvCxnSpPr>
        <p:spPr>
          <a:xfrm flipH="1">
            <a:off x="6220942" y="4432872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7" idx="1"/>
          </p:cNvCxnSpPr>
          <p:nvPr/>
        </p:nvCxnSpPr>
        <p:spPr>
          <a:xfrm flipH="1">
            <a:off x="7774018" y="2069223"/>
            <a:ext cx="1199147" cy="601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1"/>
          </p:cNvCxnSpPr>
          <p:nvPr/>
        </p:nvCxnSpPr>
        <p:spPr>
          <a:xfrm flipH="1" flipV="1">
            <a:off x="7688911" y="4317558"/>
            <a:ext cx="1284254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" idx="3"/>
          </p:cNvCxnSpPr>
          <p:nvPr/>
        </p:nvCxnSpPr>
        <p:spPr>
          <a:xfrm>
            <a:off x="3468719" y="2069224"/>
            <a:ext cx="1199148" cy="60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3"/>
          </p:cNvCxnSpPr>
          <p:nvPr/>
        </p:nvCxnSpPr>
        <p:spPr>
          <a:xfrm flipV="1">
            <a:off x="3468719" y="4317558"/>
            <a:ext cx="1270258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86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1351161" y="1467645"/>
            <a:ext cx="2117558" cy="1203157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Base number of fans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667867" y="2435629"/>
            <a:ext cx="3106151" cy="1997243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Your Base Numbers</a:t>
            </a:r>
            <a:endParaRPr lang="en-US" sz="2800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8973165" y="1467644"/>
            <a:ext cx="2117558" cy="1203157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Base rate: The bottom number you’ll accept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8973165" y="4197111"/>
            <a:ext cx="2117558" cy="1203157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Base time: How much time minimally you work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351161" y="4197111"/>
            <a:ext cx="2117558" cy="1203157"/>
          </a:xfrm>
          <a:prstGeom prst="flowChartAlternateProcess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Base sale: The average value of your sales</a:t>
            </a:r>
          </a:p>
        </p:txBody>
      </p:sp>
      <p:cxnSp>
        <p:nvCxnSpPr>
          <p:cNvPr id="17" name="Straight Connector 16"/>
          <p:cNvCxnSpPr>
            <a:stCxn id="7" idx="1"/>
          </p:cNvCxnSpPr>
          <p:nvPr/>
        </p:nvCxnSpPr>
        <p:spPr>
          <a:xfrm flipH="1">
            <a:off x="7774018" y="2069223"/>
            <a:ext cx="1199147" cy="601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1"/>
          </p:cNvCxnSpPr>
          <p:nvPr/>
        </p:nvCxnSpPr>
        <p:spPr>
          <a:xfrm flipH="1" flipV="1">
            <a:off x="7688911" y="4317558"/>
            <a:ext cx="1284254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" idx="3"/>
          </p:cNvCxnSpPr>
          <p:nvPr/>
        </p:nvCxnSpPr>
        <p:spPr>
          <a:xfrm>
            <a:off x="3468719" y="2069224"/>
            <a:ext cx="1199148" cy="60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3"/>
          </p:cNvCxnSpPr>
          <p:nvPr/>
        </p:nvCxnSpPr>
        <p:spPr>
          <a:xfrm flipV="1">
            <a:off x="3468719" y="4317558"/>
            <a:ext cx="1270258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86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1351161" y="1467645"/>
            <a:ext cx="2117558" cy="1203157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Given the rate, determine how many sales you now need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667867" y="2435629"/>
            <a:ext cx="3106151" cy="1997243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Conversion</a:t>
            </a:r>
            <a:endParaRPr lang="en-US" sz="2800" dirty="0"/>
          </a:p>
        </p:txBody>
      </p:sp>
      <p:sp>
        <p:nvSpPr>
          <p:cNvPr id="7" name="Flowchart: Alternate Process 6"/>
          <p:cNvSpPr/>
          <p:nvPr/>
        </p:nvSpPr>
        <p:spPr>
          <a:xfrm>
            <a:off x="8973165" y="1467644"/>
            <a:ext cx="2117558" cy="1203157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Monetary cost to acquire (convert) fans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8973165" y="4197111"/>
            <a:ext cx="2117558" cy="1203157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Research </a:t>
            </a:r>
            <a:r>
              <a:rPr lang="en-US" dirty="0" err="1"/>
              <a:t>JVZoo</a:t>
            </a:r>
            <a:r>
              <a:rPr lang="en-US" dirty="0"/>
              <a:t>, </a:t>
            </a:r>
            <a:r>
              <a:rPr lang="en-US" dirty="0" err="1"/>
              <a:t>Clickbank</a:t>
            </a:r>
            <a:r>
              <a:rPr lang="en-US" dirty="0"/>
              <a:t>, etc.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351161" y="4197111"/>
            <a:ext cx="2117558" cy="1203157"/>
          </a:xfrm>
          <a:prstGeom prst="flowChartAlternateProcess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average conversion rate</a:t>
            </a:r>
          </a:p>
        </p:txBody>
      </p:sp>
      <p:cxnSp>
        <p:nvCxnSpPr>
          <p:cNvPr id="17" name="Straight Connector 16"/>
          <p:cNvCxnSpPr>
            <a:stCxn id="7" idx="1"/>
          </p:cNvCxnSpPr>
          <p:nvPr/>
        </p:nvCxnSpPr>
        <p:spPr>
          <a:xfrm flipH="1">
            <a:off x="7774018" y="2069223"/>
            <a:ext cx="1199147" cy="601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1"/>
          </p:cNvCxnSpPr>
          <p:nvPr/>
        </p:nvCxnSpPr>
        <p:spPr>
          <a:xfrm flipH="1" flipV="1">
            <a:off x="7688911" y="4317558"/>
            <a:ext cx="1284254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" idx="3"/>
          </p:cNvCxnSpPr>
          <p:nvPr/>
        </p:nvCxnSpPr>
        <p:spPr>
          <a:xfrm>
            <a:off x="3468719" y="2069224"/>
            <a:ext cx="1199148" cy="60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3"/>
          </p:cNvCxnSpPr>
          <p:nvPr/>
        </p:nvCxnSpPr>
        <p:spPr>
          <a:xfrm flipV="1">
            <a:off x="3468719" y="4317558"/>
            <a:ext cx="1270258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86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Alternate Process 2"/>
          <p:cNvSpPr/>
          <p:nvPr/>
        </p:nvSpPr>
        <p:spPr>
          <a:xfrm>
            <a:off x="1351161" y="1467645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your converted fan number</a:t>
            </a:r>
          </a:p>
        </p:txBody>
      </p:sp>
      <p:sp>
        <p:nvSpPr>
          <p:cNvPr id="4" name="Flowchart: Alternate Process 3"/>
          <p:cNvSpPr/>
          <p:nvPr/>
        </p:nvSpPr>
        <p:spPr>
          <a:xfrm>
            <a:off x="4667867" y="2435629"/>
            <a:ext cx="3106151" cy="199724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hlinkClick r:id="rId2" action="ppaction://hlinksldjump"/>
              </a:rPr>
              <a:t>Goal Setting</a:t>
            </a:r>
            <a:endParaRPr lang="en-US" sz="2800" dirty="0"/>
          </a:p>
        </p:txBody>
      </p:sp>
      <p:sp>
        <p:nvSpPr>
          <p:cNvPr id="6" name="Flowchart: Alternate Process 5"/>
          <p:cNvSpPr/>
          <p:nvPr/>
        </p:nvSpPr>
        <p:spPr>
          <a:xfrm>
            <a:off x="5162163" y="265076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Now build your brand</a:t>
            </a:r>
          </a:p>
        </p:txBody>
      </p:sp>
      <p:sp>
        <p:nvSpPr>
          <p:cNvPr id="7" name="Flowchart: Alternate Process 6"/>
          <p:cNvSpPr/>
          <p:nvPr/>
        </p:nvSpPr>
        <p:spPr>
          <a:xfrm>
            <a:off x="8973165" y="1467644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your base rate and base time</a:t>
            </a:r>
          </a:p>
        </p:txBody>
      </p:sp>
      <p:sp>
        <p:nvSpPr>
          <p:cNvPr id="8" name="Flowchart: Alternate Process 7"/>
          <p:cNvSpPr/>
          <p:nvPr/>
        </p:nvSpPr>
        <p:spPr>
          <a:xfrm>
            <a:off x="8973165" y="4197111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your average revenue per sale per customer</a:t>
            </a:r>
          </a:p>
        </p:txBody>
      </p:sp>
      <p:sp>
        <p:nvSpPr>
          <p:cNvPr id="9" name="Flowchart: Alternate Process 8"/>
          <p:cNvSpPr/>
          <p:nvPr/>
        </p:nvSpPr>
        <p:spPr>
          <a:xfrm>
            <a:off x="5162163" y="5400268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your base fan sales number</a:t>
            </a:r>
          </a:p>
        </p:txBody>
      </p:sp>
      <p:sp>
        <p:nvSpPr>
          <p:cNvPr id="11" name="Flowchart: Alternate Process 10"/>
          <p:cNvSpPr/>
          <p:nvPr/>
        </p:nvSpPr>
        <p:spPr>
          <a:xfrm>
            <a:off x="1351161" y="4197111"/>
            <a:ext cx="2117558" cy="1203157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Determine your conversion factor</a:t>
            </a:r>
          </a:p>
        </p:txBody>
      </p:sp>
      <p:cxnSp>
        <p:nvCxnSpPr>
          <p:cNvPr id="13" name="Straight Connector 12"/>
          <p:cNvCxnSpPr>
            <a:stCxn id="4" idx="0"/>
            <a:endCxn id="6" idx="2"/>
          </p:cNvCxnSpPr>
          <p:nvPr/>
        </p:nvCxnSpPr>
        <p:spPr>
          <a:xfrm flipH="1" flipV="1">
            <a:off x="6220942" y="1468233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2"/>
            <a:endCxn id="9" idx="0"/>
          </p:cNvCxnSpPr>
          <p:nvPr/>
        </p:nvCxnSpPr>
        <p:spPr>
          <a:xfrm flipH="1">
            <a:off x="6220942" y="4432872"/>
            <a:ext cx="1" cy="9673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7" idx="1"/>
          </p:cNvCxnSpPr>
          <p:nvPr/>
        </p:nvCxnSpPr>
        <p:spPr>
          <a:xfrm flipH="1">
            <a:off x="7774018" y="2069223"/>
            <a:ext cx="1199147" cy="6015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8" idx="1"/>
          </p:cNvCxnSpPr>
          <p:nvPr/>
        </p:nvCxnSpPr>
        <p:spPr>
          <a:xfrm flipH="1" flipV="1">
            <a:off x="7688911" y="4317558"/>
            <a:ext cx="1284254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3" idx="3"/>
          </p:cNvCxnSpPr>
          <p:nvPr/>
        </p:nvCxnSpPr>
        <p:spPr>
          <a:xfrm>
            <a:off x="3468719" y="2069224"/>
            <a:ext cx="1199148" cy="6015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3"/>
          </p:cNvCxnSpPr>
          <p:nvPr/>
        </p:nvCxnSpPr>
        <p:spPr>
          <a:xfrm flipV="1">
            <a:off x="3468719" y="4317558"/>
            <a:ext cx="1270258" cy="481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9486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9460</TotalTime>
  <Words>767</Words>
  <Application>Microsoft Office PowerPoint</Application>
  <PresentationFormat>Widescreen</PresentationFormat>
  <Paragraphs>115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LKH111 Harrison</dc:creator>
  <cp:lastModifiedBy>admin</cp:lastModifiedBy>
  <cp:revision>318</cp:revision>
  <dcterms:created xsi:type="dcterms:W3CDTF">2016-08-18T18:59:50Z</dcterms:created>
  <dcterms:modified xsi:type="dcterms:W3CDTF">2017-02-16T05:41:12Z</dcterms:modified>
</cp:coreProperties>
</file>