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4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</p:sldIdLst>
  <p:sldSz cy="5143500" cx="9144000"/>
  <p:notesSz cx="6858000" cy="9144000"/>
  <p:embeddedFontLst>
    <p:embeddedFont>
      <p:font typeface="Oswald"/>
      <p:regular r:id="rId26"/>
      <p:bold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Oswald-regular.fntdata"/><Relationship Id="rId25" Type="http://schemas.openxmlformats.org/officeDocument/2006/relationships/slide" Target="slides/slide21.xml"/><Relationship Id="rId27" Type="http://schemas.openxmlformats.org/officeDocument/2006/relationships/font" Target="fonts/Oswald-bold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" name="Shape 3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Shape 8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Shape 9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Shape 10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Shape 11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Shape 11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Shape 12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Shape 12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Shape 13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Shape 14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" name="Shape 3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Shape 14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Shape 15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Shape 4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" name="Shape 5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Shape 5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Shape 6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Shape 6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Shape 7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Shape 8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">
  <p:cSld name="Title slid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idx="1" type="subTitle"/>
          </p:nvPr>
        </p:nvSpPr>
        <p:spPr>
          <a:xfrm>
            <a:off x="685800" y="2840053"/>
            <a:ext cx="77724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1" name="Shape 11"/>
          <p:cNvSpPr txBox="1"/>
          <p:nvPr>
            <p:ph type="ctrTitle"/>
          </p:nvPr>
        </p:nvSpPr>
        <p:spPr>
          <a:xfrm>
            <a:off x="685800" y="1583342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2" name="Shape 12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x">
  <p:cSld name="Title and body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5" name="Shape 15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6" name="Shape 16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ColTx">
  <p:cSld name="Title and two columns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" type="body"/>
          </p:nvPr>
        </p:nvSpPr>
        <p:spPr>
          <a:xfrm>
            <a:off x="457200" y="1200150"/>
            <a:ext cx="39945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20" name="Shape 20"/>
          <p:cNvSpPr txBox="1"/>
          <p:nvPr>
            <p:ph idx="2" type="body"/>
          </p:nvPr>
        </p:nvSpPr>
        <p:spPr>
          <a:xfrm>
            <a:off x="4692274" y="1200150"/>
            <a:ext cx="39945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21" name="Shape 21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Only">
  <p:cSld name="Title only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Caption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idx="1" type="body"/>
          </p:nvPr>
        </p:nvSpPr>
        <p:spPr>
          <a:xfrm>
            <a:off x="457200" y="4406309"/>
            <a:ext cx="8229600" cy="519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2286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1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blank">
  <p:cSld name="Blank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ight-gradient">
    <p:bg>
      <p:bgPr>
        <a:gradFill>
          <a:gsLst>
            <a:gs pos="0">
              <a:schemeClr val="lt1"/>
            </a:gs>
            <a:gs pos="30000">
              <a:schemeClr val="lt1"/>
            </a:gs>
            <a:gs pos="100000">
              <a:schemeClr val="lt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 sz="3000"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spcBef>
                <a:spcPts val="0"/>
              </a:spcBef>
              <a:buNone/>
              <a:defRPr sz="1300">
                <a:solidFill>
                  <a:schemeClr val="dk1"/>
                </a:solidFill>
              </a:defRPr>
            </a:lvl1pPr>
            <a:lvl2pPr lvl="1" algn="r">
              <a:spcBef>
                <a:spcPts val="0"/>
              </a:spcBef>
              <a:buNone/>
              <a:defRPr sz="1300">
                <a:solidFill>
                  <a:schemeClr val="dk1"/>
                </a:solidFill>
              </a:defRPr>
            </a:lvl2pPr>
            <a:lvl3pPr lvl="2" algn="r">
              <a:spcBef>
                <a:spcPts val="0"/>
              </a:spcBef>
              <a:buNone/>
              <a:defRPr sz="1300">
                <a:solidFill>
                  <a:schemeClr val="dk1"/>
                </a:solidFill>
              </a:defRPr>
            </a:lvl3pPr>
            <a:lvl4pPr lvl="3" algn="r">
              <a:spcBef>
                <a:spcPts val="0"/>
              </a:spcBef>
              <a:buNone/>
              <a:defRPr sz="1300">
                <a:solidFill>
                  <a:schemeClr val="dk1"/>
                </a:solidFill>
              </a:defRPr>
            </a:lvl4pPr>
            <a:lvl5pPr lvl="4" algn="r">
              <a:spcBef>
                <a:spcPts val="0"/>
              </a:spcBef>
              <a:buNone/>
              <a:defRPr sz="1300">
                <a:solidFill>
                  <a:schemeClr val="dk1"/>
                </a:solidFill>
              </a:defRPr>
            </a:lvl5pPr>
            <a:lvl6pPr lvl="5" algn="r">
              <a:spcBef>
                <a:spcPts val="0"/>
              </a:spcBef>
              <a:buNone/>
              <a:defRPr sz="1300">
                <a:solidFill>
                  <a:schemeClr val="dk1"/>
                </a:solidFill>
              </a:defRPr>
            </a:lvl6pPr>
            <a:lvl7pPr lvl="6" algn="r">
              <a:spcBef>
                <a:spcPts val="0"/>
              </a:spcBef>
              <a:buNone/>
              <a:defRPr sz="1300">
                <a:solidFill>
                  <a:schemeClr val="dk1"/>
                </a:solidFill>
              </a:defRPr>
            </a:lvl7pPr>
            <a:lvl8pPr lvl="7" algn="r">
              <a:spcBef>
                <a:spcPts val="0"/>
              </a:spcBef>
              <a:buNone/>
              <a:defRPr sz="1300">
                <a:solidFill>
                  <a:schemeClr val="dk1"/>
                </a:solidFill>
              </a:defRPr>
            </a:lvl8pPr>
            <a:lvl9pPr lvl="8" algn="r">
              <a:spcBef>
                <a:spcPts val="0"/>
              </a:spcBef>
              <a:buNone/>
              <a:defRPr sz="1300">
                <a:solidFill>
                  <a:schemeClr val="dk1"/>
                </a:solidFill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B5394"/>
        </a:solid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Shape 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7"/>
            <a:ext cx="9144001" cy="5711349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Shape 35"/>
          <p:cNvSpPr txBox="1"/>
          <p:nvPr/>
        </p:nvSpPr>
        <p:spPr>
          <a:xfrm>
            <a:off x="129425" y="1500750"/>
            <a:ext cx="8935800" cy="23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45720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5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rPr>
              <a:t>20 Tips To </a:t>
            </a:r>
            <a:r>
              <a:rPr b="1" lang="en" sz="72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rPr>
              <a:t>Dominate</a:t>
            </a:r>
            <a:endParaRPr b="1" sz="7200">
              <a:solidFill>
                <a:srgbClr val="FFFFFF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45720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72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rPr>
              <a:t>Facebook Ads</a:t>
            </a:r>
            <a:endParaRPr b="1" i="1" sz="7200">
              <a:solidFill>
                <a:srgbClr val="FFFFFF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#9</a:t>
            </a:r>
            <a:endParaRPr/>
          </a:p>
        </p:txBody>
      </p:sp>
      <p:sp>
        <p:nvSpPr>
          <p:cNvPr id="89" name="Shape 89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</a:rPr>
              <a:t>Target Your Offline Customers</a:t>
            </a:r>
            <a:endParaRPr b="1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Create a list of people who buy from you in your physical store and upload their data to Facebook so you can create a custom audience.</a:t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#10</a:t>
            </a:r>
            <a:endParaRPr/>
          </a:p>
        </p:txBody>
      </p:sp>
      <p:sp>
        <p:nvSpPr>
          <p:cNvPr id="95" name="Shape 95"/>
          <p:cNvSpPr txBox="1"/>
          <p:nvPr>
            <p:ph idx="1" type="body"/>
          </p:nvPr>
        </p:nvSpPr>
        <p:spPr>
          <a:xfrm>
            <a:off x="457200" y="11870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Custom Audiences For The Win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Always be on the lookout for different ways you can collect customer data (whether online or offline), so you can retarget them later on Facebook.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#11</a:t>
            </a:r>
            <a:endParaRPr/>
          </a:p>
        </p:txBody>
      </p:sp>
      <p:sp>
        <p:nvSpPr>
          <p:cNvPr id="101" name="Shape 101"/>
          <p:cNvSpPr txBox="1"/>
          <p:nvPr>
            <p:ph idx="1" type="body"/>
          </p:nvPr>
        </p:nvSpPr>
        <p:spPr>
          <a:xfrm>
            <a:off x="457200" y="384950"/>
            <a:ext cx="8229600" cy="443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 </a:t>
            </a:r>
            <a:r>
              <a:rPr b="1" lang="en"/>
              <a:t>Scale Your Ads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When you’ve found a winning ad set, scale your ads by targeting a lookalike audience of your highest converting audiences!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#12</a:t>
            </a:r>
            <a:endParaRPr/>
          </a:p>
        </p:txBody>
      </p:sp>
      <p:sp>
        <p:nvSpPr>
          <p:cNvPr id="107" name="Shape 107"/>
          <p:cNvSpPr txBox="1"/>
          <p:nvPr>
            <p:ph idx="1" type="body"/>
          </p:nvPr>
        </p:nvSpPr>
        <p:spPr>
          <a:xfrm>
            <a:off x="457200" y="387450"/>
            <a:ext cx="8229600" cy="418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 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Use Carousel Ads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If you have a story to tell, carousel ads make for great storytelling. Arrange your images creatively to entice people to engage with your advert.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#13</a:t>
            </a:r>
            <a:endParaRPr/>
          </a:p>
        </p:txBody>
      </p:sp>
      <p:sp>
        <p:nvSpPr>
          <p:cNvPr id="113" name="Shape 113"/>
          <p:cNvSpPr txBox="1"/>
          <p:nvPr>
            <p:ph idx="1" type="body"/>
          </p:nvPr>
        </p:nvSpPr>
        <p:spPr>
          <a:xfrm>
            <a:off x="531875" y="472050"/>
            <a:ext cx="8229600" cy="414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 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Getting Low Open Rates From Your Email Subscribers?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Upload your mailing list to Facebook and create a custom audience of your email subscribers. You can then retarget them with ads made especially for them.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#14</a:t>
            </a:r>
            <a:endParaRPr/>
          </a:p>
        </p:txBody>
      </p:sp>
      <p:sp>
        <p:nvSpPr>
          <p:cNvPr id="119" name="Shape 119"/>
          <p:cNvSpPr txBox="1"/>
          <p:nvPr>
            <p:ph idx="1" type="body"/>
          </p:nvPr>
        </p:nvSpPr>
        <p:spPr>
          <a:xfrm>
            <a:off x="457200" y="429600"/>
            <a:ext cx="8229600" cy="409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It’s Hard To Sell To Cold Audiences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This is why installing the pixel is a must so you can retarget people who’ve interacted with your website. Generally, you get higher conversions with a warm audience.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 	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#15</a:t>
            </a:r>
            <a:endParaRPr/>
          </a:p>
        </p:txBody>
      </p:sp>
      <p:sp>
        <p:nvSpPr>
          <p:cNvPr id="125" name="Shape 125"/>
          <p:cNvSpPr txBox="1"/>
          <p:nvPr>
            <p:ph idx="1" type="body"/>
          </p:nvPr>
        </p:nvSpPr>
        <p:spPr>
          <a:xfrm>
            <a:off x="556000" y="5492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 Set A Bid Cap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Control your bids so you don’t go beyond your budget. Just make sure not to set it too low or else your Facebook ad may not run.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#16</a:t>
            </a:r>
            <a:endParaRPr/>
          </a:p>
        </p:txBody>
      </p:sp>
      <p:sp>
        <p:nvSpPr>
          <p:cNvPr id="131" name="Shape 131"/>
          <p:cNvSpPr txBox="1"/>
          <p:nvPr>
            <p:ph idx="1" type="body"/>
          </p:nvPr>
        </p:nvSpPr>
        <p:spPr>
          <a:xfrm>
            <a:off x="510900" y="563025"/>
            <a:ext cx="8229600" cy="412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Use Video Ads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Video is a powerful medium to communicate with your audience. Be authentic and provide plenty of value so people will engage with your ad.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#17</a:t>
            </a:r>
            <a:endParaRPr/>
          </a:p>
        </p:txBody>
      </p:sp>
      <p:sp>
        <p:nvSpPr>
          <p:cNvPr id="137" name="Shape 137"/>
          <p:cNvSpPr txBox="1"/>
          <p:nvPr>
            <p:ph idx="1" type="body"/>
          </p:nvPr>
        </p:nvSpPr>
        <p:spPr>
          <a:xfrm>
            <a:off x="648550" y="432375"/>
            <a:ext cx="8229600" cy="416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Use High-Quality Images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Your audience is not going to pay attention to low-quality images. Make sure you use high quality, stunning and attractive images for your adverts.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#18</a:t>
            </a:r>
            <a:endParaRPr/>
          </a:p>
        </p:txBody>
      </p:sp>
      <p:sp>
        <p:nvSpPr>
          <p:cNvPr id="143" name="Shape 143"/>
          <p:cNvSpPr txBox="1"/>
          <p:nvPr>
            <p:ph idx="1" type="body"/>
          </p:nvPr>
        </p:nvSpPr>
        <p:spPr>
          <a:xfrm>
            <a:off x="361125" y="517325"/>
            <a:ext cx="8229600" cy="410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Dynamic Ads Are Awesome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If you have an inventory of products, upload it to the Facebook Catalog so you can run dynamic ads. It’s literally hands-free advertising!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#1</a:t>
            </a:r>
            <a:endParaRPr/>
          </a:p>
        </p:txBody>
      </p:sp>
      <p:sp>
        <p:nvSpPr>
          <p:cNvPr id="41" name="Shape 41"/>
          <p:cNvSpPr txBox="1"/>
          <p:nvPr>
            <p:ph idx="1" type="body"/>
          </p:nvPr>
        </p:nvSpPr>
        <p:spPr>
          <a:xfrm>
            <a:off x="457200" y="1128425"/>
            <a:ext cx="8229600" cy="376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Install The Facebook Pixel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Don’t delay - install it on your website even before you advertise on Facebook.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 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#19</a:t>
            </a:r>
            <a:endParaRPr/>
          </a:p>
        </p:txBody>
      </p:sp>
      <p:sp>
        <p:nvSpPr>
          <p:cNvPr id="149" name="Shape 149"/>
          <p:cNvSpPr txBox="1"/>
          <p:nvPr>
            <p:ph idx="1" type="body"/>
          </p:nvPr>
        </p:nvSpPr>
        <p:spPr>
          <a:xfrm>
            <a:off x="457200" y="446125"/>
            <a:ext cx="8229600" cy="437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Create A Lead Capture Funnel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Have a marketing strategy in place and use a funnel to guide people from being total strangers to paying customers in no time.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 txBox="1"/>
          <p:nvPr>
            <p:ph type="title"/>
          </p:nvPr>
        </p:nvSpPr>
        <p:spPr>
          <a:xfrm>
            <a:off x="457200" y="165001"/>
            <a:ext cx="8229600" cy="726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#20</a:t>
            </a:r>
            <a:endParaRPr/>
          </a:p>
        </p:txBody>
      </p:sp>
      <p:sp>
        <p:nvSpPr>
          <p:cNvPr id="155" name="Shape 155"/>
          <p:cNvSpPr txBox="1"/>
          <p:nvPr>
            <p:ph idx="1" type="body"/>
          </p:nvPr>
        </p:nvSpPr>
        <p:spPr>
          <a:xfrm>
            <a:off x="523975" y="427300"/>
            <a:ext cx="8292900" cy="437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Go Beyond Facebook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Facebook Ads allow you to reach people on Instagram and the Audience Network. Reach them by selecting the right option in your ad placement.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/>
          <p:nvPr>
            <p:ph type="title"/>
          </p:nvPr>
        </p:nvSpPr>
        <p:spPr>
          <a:xfrm>
            <a:off x="457200" y="77653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#2</a:t>
            </a:r>
            <a:endParaRPr/>
          </a:p>
        </p:txBody>
      </p:sp>
      <p:sp>
        <p:nvSpPr>
          <p:cNvPr id="47" name="Shape 47"/>
          <p:cNvSpPr txBox="1"/>
          <p:nvPr>
            <p:ph idx="1" type="body"/>
          </p:nvPr>
        </p:nvSpPr>
        <p:spPr>
          <a:xfrm>
            <a:off x="457200" y="622725"/>
            <a:ext cx="8229600" cy="444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Choose A Suitable Objective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You have 11 campaign objectives to choose from - select the most appropriate for your business.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#3</a:t>
            </a:r>
            <a:endParaRPr/>
          </a:p>
        </p:txBody>
      </p:sp>
      <p:sp>
        <p:nvSpPr>
          <p:cNvPr id="53" name="Shape 53"/>
          <p:cNvSpPr txBox="1"/>
          <p:nvPr>
            <p:ph idx="1" type="body"/>
          </p:nvPr>
        </p:nvSpPr>
        <p:spPr>
          <a:xfrm>
            <a:off x="457200" y="11665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Know Your Target Audience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There are over 2 billion people actively using Facebook. Know your audience so you can target them effectively.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45720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45720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/>
          <p:nvPr>
            <p:ph type="title"/>
          </p:nvPr>
        </p:nvSpPr>
        <p:spPr>
          <a:xfrm>
            <a:off x="457200" y="73801"/>
            <a:ext cx="8229600" cy="696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#4</a:t>
            </a:r>
            <a:endParaRPr/>
          </a:p>
        </p:txBody>
      </p:sp>
      <p:sp>
        <p:nvSpPr>
          <p:cNvPr id="59" name="Shape 59"/>
          <p:cNvSpPr txBox="1"/>
          <p:nvPr>
            <p:ph idx="1" type="body"/>
          </p:nvPr>
        </p:nvSpPr>
        <p:spPr>
          <a:xfrm>
            <a:off x="457200" y="256525"/>
            <a:ext cx="8229600" cy="451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Don’t Get Left Behind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Your competitors are on Facebook. Don’t let them steal your customers!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#5</a:t>
            </a:r>
            <a:endParaRPr/>
          </a:p>
        </p:txBody>
      </p:sp>
      <p:sp>
        <p:nvSpPr>
          <p:cNvPr id="65" name="Shape 65"/>
          <p:cNvSpPr txBox="1"/>
          <p:nvPr>
            <p:ph idx="1" type="body"/>
          </p:nvPr>
        </p:nvSpPr>
        <p:spPr>
          <a:xfrm>
            <a:off x="618150" y="1115575"/>
            <a:ext cx="8068800" cy="3526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 </a:t>
            </a:r>
            <a:r>
              <a:rPr b="1" lang="en"/>
              <a:t>Test Everything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Split testing your ads will not only help you find the best ad creatives and the best audience, but it will also help you lower your ad costs.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#6</a:t>
            </a:r>
            <a:endParaRPr/>
          </a:p>
        </p:txBody>
      </p:sp>
      <p:sp>
        <p:nvSpPr>
          <p:cNvPr id="71" name="Shape 71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 </a:t>
            </a:r>
            <a:r>
              <a:rPr b="1" lang="en"/>
              <a:t>Optimize Your Ads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If you don’t optimize your Facebook ads, you’re leaving a lot of money on the table.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#7</a:t>
            </a:r>
            <a:endParaRPr/>
          </a:p>
        </p:txBody>
      </p:sp>
      <p:sp>
        <p:nvSpPr>
          <p:cNvPr id="77" name="Shape 77"/>
          <p:cNvSpPr txBox="1"/>
          <p:nvPr>
            <p:ph idx="1" type="body"/>
          </p:nvPr>
        </p:nvSpPr>
        <p:spPr>
          <a:xfrm>
            <a:off x="410525" y="528050"/>
            <a:ext cx="8229600" cy="423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Track Events On Your Website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The Facebook pixel will help you track different events on your website. You can then segment and target these audiences later on.</a:t>
            </a:r>
            <a:endParaRPr sz="2400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#8</a:t>
            </a:r>
            <a:endParaRPr/>
          </a:p>
        </p:txBody>
      </p:sp>
      <p:sp>
        <p:nvSpPr>
          <p:cNvPr id="83" name="Shape 83"/>
          <p:cNvSpPr txBox="1"/>
          <p:nvPr>
            <p:ph idx="1" type="body"/>
          </p:nvPr>
        </p:nvSpPr>
        <p:spPr>
          <a:xfrm>
            <a:off x="457200" y="500050"/>
            <a:ext cx="8229600" cy="413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   </a:t>
            </a:r>
            <a:r>
              <a:rPr b="1" lang="en"/>
              <a:t>Boosting Posts Is For Beginners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Don’t settle for boosting posts. If you want absolute control over your ads, you need to know how the Facebook Ads Manager works.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Light Gradien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