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407" r:id="rId2"/>
    <p:sldId id="406" r:id="rId3"/>
    <p:sldId id="451" r:id="rId4"/>
    <p:sldId id="257" r:id="rId5"/>
    <p:sldId id="452" r:id="rId6"/>
    <p:sldId id="271" r:id="rId7"/>
    <p:sldId id="408" r:id="rId8"/>
    <p:sldId id="410" r:id="rId9"/>
    <p:sldId id="409" r:id="rId10"/>
    <p:sldId id="411" r:id="rId11"/>
    <p:sldId id="438" r:id="rId12"/>
    <p:sldId id="439" r:id="rId13"/>
    <p:sldId id="412" r:id="rId14"/>
    <p:sldId id="440" r:id="rId15"/>
    <p:sldId id="441" r:id="rId16"/>
    <p:sldId id="414" r:id="rId17"/>
    <p:sldId id="413" r:id="rId18"/>
    <p:sldId id="415" r:id="rId19"/>
    <p:sldId id="416" r:id="rId20"/>
    <p:sldId id="445" r:id="rId21"/>
    <p:sldId id="417" r:id="rId22"/>
    <p:sldId id="442" r:id="rId23"/>
    <p:sldId id="446" r:id="rId24"/>
    <p:sldId id="272" r:id="rId25"/>
    <p:sldId id="261" r:id="rId26"/>
    <p:sldId id="447" r:id="rId27"/>
    <p:sldId id="448" r:id="rId28"/>
    <p:sldId id="259" r:id="rId29"/>
    <p:sldId id="258" r:id="rId30"/>
    <p:sldId id="419" r:id="rId31"/>
    <p:sldId id="404" r:id="rId32"/>
    <p:sldId id="449" r:id="rId33"/>
    <p:sldId id="418" r:id="rId34"/>
    <p:sldId id="450" r:id="rId35"/>
    <p:sldId id="269" r:id="rId36"/>
    <p:sldId id="420" r:id="rId37"/>
    <p:sldId id="424" r:id="rId38"/>
    <p:sldId id="431" r:id="rId39"/>
    <p:sldId id="421" r:id="rId40"/>
    <p:sldId id="422" r:id="rId41"/>
    <p:sldId id="423" r:id="rId42"/>
    <p:sldId id="432" r:id="rId43"/>
    <p:sldId id="425" r:id="rId44"/>
    <p:sldId id="426" r:id="rId45"/>
    <p:sldId id="433" r:id="rId46"/>
    <p:sldId id="427" r:id="rId47"/>
    <p:sldId id="428" r:id="rId48"/>
    <p:sldId id="263" r:id="rId49"/>
    <p:sldId id="262" r:id="rId50"/>
    <p:sldId id="430" r:id="rId51"/>
    <p:sldId id="434" r:id="rId52"/>
    <p:sldId id="429" r:id="rId53"/>
    <p:sldId id="270" r:id="rId54"/>
    <p:sldId id="43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24063-784B-47A6-89A1-9E11DA1C2438}" v="49" dt="2025-05-28T22:37:53.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71" autoAdjust="0"/>
    <p:restoredTop sz="94660"/>
  </p:normalViewPr>
  <p:slideViewPr>
    <p:cSldViewPr snapToGrid="0">
      <p:cViewPr varScale="1">
        <p:scale>
          <a:sx n="103" d="100"/>
          <a:sy n="103" d="100"/>
        </p:scale>
        <p:origin x="1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7C318-1D7F-4E6B-891D-554E3638819F}" type="datetimeFigureOut">
              <a:rPr lang="en-US" smtClean="0"/>
              <a:t>5/28/2025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E67C8-AAA6-4930-B318-0A46D6339D24}" type="slidenum">
              <a:rPr lang="en-US" smtClean="0"/>
              <a:t>‹#›</a:t>
            </a:fld>
            <a:endParaRPr lang="en-US"/>
          </a:p>
        </p:txBody>
      </p:sp>
    </p:spTree>
    <p:extLst>
      <p:ext uri="{BB962C8B-B14F-4D97-AF65-F5344CB8AC3E}">
        <p14:creationId xmlns:p14="http://schemas.microsoft.com/office/powerpoint/2010/main" val="2871231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E67C8-AAA6-4930-B318-0A46D6339D24}" type="slidenum">
              <a:rPr lang="en-US" smtClean="0"/>
              <a:t>35</a:t>
            </a:fld>
            <a:endParaRPr lang="en-US"/>
          </a:p>
        </p:txBody>
      </p:sp>
    </p:spTree>
    <p:extLst>
      <p:ext uri="{BB962C8B-B14F-4D97-AF65-F5344CB8AC3E}">
        <p14:creationId xmlns:p14="http://schemas.microsoft.com/office/powerpoint/2010/main" val="4013110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6ABE6-0882-7B2D-DF45-E4F6C7685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1FC90-074A-18FA-B684-968452AD0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756B3-38B1-E0E1-C160-FC5F7B3F0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655B11-7BC6-132D-A3A9-A90EEB731685}"/>
              </a:ext>
            </a:extLst>
          </p:cNvPr>
          <p:cNvSpPr>
            <a:spLocks noGrp="1"/>
          </p:cNvSpPr>
          <p:nvPr>
            <p:ph type="sldNum" sz="quarter" idx="5"/>
          </p:nvPr>
        </p:nvSpPr>
        <p:spPr/>
        <p:txBody>
          <a:bodyPr/>
          <a:lstStyle/>
          <a:p>
            <a:fld id="{E04E67C8-AAA6-4930-B318-0A46D6339D24}" type="slidenum">
              <a:rPr lang="en-US" smtClean="0"/>
              <a:t>50</a:t>
            </a:fld>
            <a:endParaRPr lang="en-US"/>
          </a:p>
        </p:txBody>
      </p:sp>
    </p:spTree>
    <p:extLst>
      <p:ext uri="{BB962C8B-B14F-4D97-AF65-F5344CB8AC3E}">
        <p14:creationId xmlns:p14="http://schemas.microsoft.com/office/powerpoint/2010/main" val="918770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E67C8-AAA6-4930-B318-0A46D6339D24}" type="slidenum">
              <a:rPr lang="en-US" smtClean="0"/>
              <a:t>53</a:t>
            </a:fld>
            <a:endParaRPr lang="en-US"/>
          </a:p>
        </p:txBody>
      </p:sp>
    </p:spTree>
    <p:extLst>
      <p:ext uri="{BB962C8B-B14F-4D97-AF65-F5344CB8AC3E}">
        <p14:creationId xmlns:p14="http://schemas.microsoft.com/office/powerpoint/2010/main" val="122022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1FF5-5207-92E0-C4C5-95C0837865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78D1C9-8593-A956-2A75-2402C4344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635F73-AE9E-57E2-B644-3AEAE64A9E9C}"/>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6B674A94-EE62-A7E6-5A2B-A954F2715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E3C919-B465-F2C1-6820-A45F275925EA}"/>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1616720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B6E0-9E30-8BDB-C488-44CCB7F6C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02DF04-68AF-90EB-4393-C0E4AFCDDE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B256CF-1522-C537-F53F-89BB567EC412}"/>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C4A4C505-DB30-7B2D-4652-1C56E22D3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7AF918-0CF1-BE84-46AF-D7BC90B155B8}"/>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524401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C3F1-2BE8-4502-22D3-261517783A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50244D-336C-5CEF-B116-A3ED35136A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5992ED-B851-7DB0-C11F-1DD0F9FCFEC3}"/>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D7DBC2ED-91CF-FDCD-CA1A-3A6AC201B1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34BAE-81E8-FCB9-A0BB-5F7F8C299762}"/>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2485437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4C61-0D01-90DE-20F6-9A4B3FA990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22C92E-E436-FB18-F578-AAEFDAED8E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67410A-85CA-1E05-56F5-4A9EA22DEE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D0C423-22FE-E8FA-CD67-C4499ECDC08F}"/>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6" name="Footer Placeholder 5">
            <a:extLst>
              <a:ext uri="{FF2B5EF4-FFF2-40B4-BE49-F238E27FC236}">
                <a16:creationId xmlns:a16="http://schemas.microsoft.com/office/drawing/2014/main" id="{4C94732E-3B9B-7375-3988-377B935480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D38150-A8F5-E7D6-5A0F-3FCB2CA27826}"/>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399850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2365-20D8-DD3D-F3E3-6B4E2C49EA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94D61E-334F-DA1D-1A71-59347D1037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94D886-1AAF-12DD-9AFA-8E853E3212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0F867D-EFFD-DA63-BFE9-A5EA4B9F7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ECE8AB-1488-ADE2-95D1-1658CF14B4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63EB7-3111-1137-E035-16C8D8CBDDEE}"/>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8" name="Footer Placeholder 7">
            <a:extLst>
              <a:ext uri="{FF2B5EF4-FFF2-40B4-BE49-F238E27FC236}">
                <a16:creationId xmlns:a16="http://schemas.microsoft.com/office/drawing/2014/main" id="{F9063F24-F63A-8C67-B881-84F4F09AA1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2C3647-B404-2DA7-8F3C-625E5D5C1606}"/>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4260285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A8784-F3CA-787F-4CE5-7465FDDCE2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799BCB-D265-9EEA-4B5C-CA16F0591661}"/>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4" name="Footer Placeholder 3">
            <a:extLst>
              <a:ext uri="{FF2B5EF4-FFF2-40B4-BE49-F238E27FC236}">
                <a16:creationId xmlns:a16="http://schemas.microsoft.com/office/drawing/2014/main" id="{6FC20DF7-1479-4489-AFEA-4BDAEE5A40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A934D-AB27-58EE-A1DB-F4AFC5B9E60A}"/>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3312679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AC43E4-8E75-71EC-39E9-3A765AB20331}"/>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3" name="Footer Placeholder 2">
            <a:extLst>
              <a:ext uri="{FF2B5EF4-FFF2-40B4-BE49-F238E27FC236}">
                <a16:creationId xmlns:a16="http://schemas.microsoft.com/office/drawing/2014/main" id="{38713027-C4E0-3803-CE98-D23AA5FA8B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750A14-2ECA-B35F-41A0-CD3F5C83532C}"/>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149343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F8F23-F9FC-9E6C-B9A0-4C7E2C9576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AD36C4-FE12-B5F8-1B2E-ADF50769E9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0861D1-5D8A-B0D5-5D33-D67D55B44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FEB093-F292-3137-27B0-77CF3B674418}"/>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6" name="Footer Placeholder 5">
            <a:extLst>
              <a:ext uri="{FF2B5EF4-FFF2-40B4-BE49-F238E27FC236}">
                <a16:creationId xmlns:a16="http://schemas.microsoft.com/office/drawing/2014/main" id="{C6E57626-6F51-8EBF-7C0A-B54C2A3ECE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4F732E-7A94-1322-F85A-002659CEDDA3}"/>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69238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3141-90BF-F5F2-0DB7-94C695F996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BD99A9-DF81-7E50-A909-6FE2582C6A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578551-DF3C-CF48-E996-CC0DFF33E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5A32FF-EDBC-82AB-1EF2-0D40C7607BC3}"/>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6" name="Footer Placeholder 5">
            <a:extLst>
              <a:ext uri="{FF2B5EF4-FFF2-40B4-BE49-F238E27FC236}">
                <a16:creationId xmlns:a16="http://schemas.microsoft.com/office/drawing/2014/main" id="{13BD4984-4C7E-DC9D-AC4D-B7E70D5AD6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5E7FCA-28CC-C778-7CB2-61743C02F933}"/>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3804602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8D1F-6CF3-87F2-6225-95B15A639F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9274AB-83B9-86E9-D7E4-565729CB6D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6B0E0-EA40-0846-8B67-C56F0CF01466}"/>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3445EE71-C754-815C-BE5A-2463CB13E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BC592-FDBB-8350-544A-38DA89D51792}"/>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496304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0353F3-657E-8EB8-5120-D60E6CB210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B5B680-8D8F-005D-0B16-82F746FE87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81C607-35BF-A409-5B46-840F497633C3}"/>
              </a:ext>
            </a:extLst>
          </p:cNvPr>
          <p:cNvSpPr>
            <a:spLocks noGrp="1"/>
          </p:cNvSpPr>
          <p:nvPr>
            <p:ph type="dt" sz="half" idx="10"/>
          </p:nvPr>
        </p:nvSpPr>
        <p:spPr/>
        <p:txBody>
          <a:body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14194ADE-6119-BD11-CAB0-99177D6BD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BCF4D0-89DE-4BCF-1D8D-406676EA73C5}"/>
              </a:ext>
            </a:extLst>
          </p:cNvPr>
          <p:cNvSpPr>
            <a:spLocks noGrp="1"/>
          </p:cNvSpPr>
          <p:nvPr>
            <p:ph type="sldNum" sz="quarter" idx="12"/>
          </p:nvPr>
        </p:nvSpPr>
        <p:spPr/>
        <p:txBody>
          <a:bodyPr/>
          <a:lstStyle/>
          <a:p>
            <a:fld id="{EC361FBF-959A-4BF9-8512-B138A9E0BF30}" type="slidenum">
              <a:rPr lang="en-US" smtClean="0"/>
              <a:t>‹#›</a:t>
            </a:fld>
            <a:endParaRPr lang="en-US"/>
          </a:p>
        </p:txBody>
      </p:sp>
    </p:spTree>
    <p:extLst>
      <p:ext uri="{BB962C8B-B14F-4D97-AF65-F5344CB8AC3E}">
        <p14:creationId xmlns:p14="http://schemas.microsoft.com/office/powerpoint/2010/main" val="300170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3A68F0-9D42-B86A-2B9A-37339FB12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60C69E-80E6-BEB8-E7A2-0E433AE44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7C6E3-F430-AC61-237D-1D364CCDD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374928-D4D5-451B-964C-6EB7B77C211B}" type="datetimeFigureOut">
              <a:rPr lang="en-US" smtClean="0"/>
              <a:t>5/28/2025</a:t>
            </a:fld>
            <a:endParaRPr lang="en-US"/>
          </a:p>
        </p:txBody>
      </p:sp>
      <p:sp>
        <p:nvSpPr>
          <p:cNvPr id="5" name="Footer Placeholder 4">
            <a:extLst>
              <a:ext uri="{FF2B5EF4-FFF2-40B4-BE49-F238E27FC236}">
                <a16:creationId xmlns:a16="http://schemas.microsoft.com/office/drawing/2014/main" id="{1C53C459-CFAA-4506-4AB7-31BF065F99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8DA52CC-1086-7780-7BFC-56795B96B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361FBF-959A-4BF9-8512-B138A9E0BF30}" type="slidenum">
              <a:rPr lang="en-US" smtClean="0"/>
              <a:t>‹#›</a:t>
            </a:fld>
            <a:endParaRPr lang="en-US"/>
          </a:p>
        </p:txBody>
      </p:sp>
    </p:spTree>
    <p:extLst>
      <p:ext uri="{BB962C8B-B14F-4D97-AF65-F5344CB8AC3E}">
        <p14:creationId xmlns:p14="http://schemas.microsoft.com/office/powerpoint/2010/main" val="38333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ndex.php?title=Gustavus_Ellinthorpe_Sintzenich&amp;action=edit&amp;redlink=1"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qmul.ac.uk/media/news/2020/hss/analysis-of-henry-viiis-personal-bible-sheds-new-light-on-britains-past.html"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etsy.com/listing/4307869463/1596-book-of-martyrs-by-john-foxe-acts?gpla=1&amp;gao=1&amp;&amp;utm_source=google&amp;utm_medium=cpc&amp;utm_campaign=shopping_us_-books_movies_and_music_a&amp;utm_custom1=_k_EAIaIQobChMIhs3Y9MvGjQMVH6JaBR0iwRUSEAQYBiABEgJRhfD_BwE_k_&amp;utm_content=go_22435011576_176375887605_746117422318_pla-2591745601432_c__4307869463_12768591&amp;utm_custom2=22435011576&amp;gad_source=1&amp;gad_campaignid=22435011576&amp;gbraid=0AAAAADtcfRIf5yFpp5wUdhcyhT9g53mvp&amp;gclid=EAIaIQobChMIhs3Y9MvGjQMVH6JaBR0iwRUSEAQYBiABEgJRhfD_BwE#reviews" TargetMode="External"/><Relationship Id="rId5" Type="http://schemas.openxmlformats.org/officeDocument/2006/relationships/hyperlink" Target="https://www.etsy.com/shop/DungenessBooks?ref=shop-header-name&amp;listing_id=4307869463&amp;from_page=listing" TargetMode="Externa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alking in a city&#10;&#10;AI-generated content may be incorrect.">
            <a:extLst>
              <a:ext uri="{FF2B5EF4-FFF2-40B4-BE49-F238E27FC236}">
                <a16:creationId xmlns:a16="http://schemas.microsoft.com/office/drawing/2014/main" id="{3446B50D-494C-B9A9-CD48-E198B0CE5C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6738" y="-6307825"/>
            <a:ext cx="19748738" cy="13165825"/>
          </a:xfrm>
          <a:prstGeom prst="rect">
            <a:avLst/>
          </a:prstGeom>
        </p:spPr>
      </p:pic>
    </p:spTree>
    <p:extLst>
      <p:ext uri="{BB962C8B-B14F-4D97-AF65-F5344CB8AC3E}">
        <p14:creationId xmlns:p14="http://schemas.microsoft.com/office/powerpoint/2010/main" val="4294747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gate&#10;&#10;AI-generated content may be incorrect.">
            <a:extLst>
              <a:ext uri="{FF2B5EF4-FFF2-40B4-BE49-F238E27FC236}">
                <a16:creationId xmlns:a16="http://schemas.microsoft.com/office/drawing/2014/main" id="{20518F11-0F40-CF0D-C17D-070BE81CA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1" y="-2524126"/>
            <a:ext cx="20245390" cy="13496926"/>
          </a:xfrm>
          <a:prstGeom prst="rect">
            <a:avLst/>
          </a:prstGeom>
        </p:spPr>
      </p:pic>
    </p:spTree>
    <p:extLst>
      <p:ext uri="{BB962C8B-B14F-4D97-AF65-F5344CB8AC3E}">
        <p14:creationId xmlns:p14="http://schemas.microsoft.com/office/powerpoint/2010/main" val="3238057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A414F3D8-BE80-2AD9-C8A1-56EEE2FF7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1283A-41BC-3153-51B1-2A46136C5B93}"/>
              </a:ext>
            </a:extLst>
          </p:cNvPr>
          <p:cNvSpPr>
            <a:spLocks noGrp="1"/>
          </p:cNvSpPr>
          <p:nvPr>
            <p:ph type="ctrTitle"/>
          </p:nvPr>
        </p:nvSpPr>
        <p:spPr/>
        <p:txBody>
          <a:bodyPr/>
          <a:lstStyle/>
          <a:p>
            <a:r>
              <a:rPr lang="en-US" b="1" dirty="0">
                <a:solidFill>
                  <a:schemeClr val="bg1"/>
                </a:solidFill>
                <a:latin typeface="Old English Text MT" panose="03040902040508030806" pitchFamily="66" charset="0"/>
              </a:rPr>
              <a:t>JOHN ROGERS </a:t>
            </a:r>
            <a:br>
              <a:rPr lang="en-US" b="1" dirty="0">
                <a:solidFill>
                  <a:schemeClr val="bg1"/>
                </a:solidFill>
                <a:latin typeface="Old English Text MT" panose="03040902040508030806" pitchFamily="66" charset="0"/>
              </a:rPr>
            </a:br>
            <a:r>
              <a:rPr lang="en-US" b="1" dirty="0">
                <a:solidFill>
                  <a:schemeClr val="bg1"/>
                </a:solidFill>
                <a:latin typeface="Old English Text MT" panose="03040902040508030806" pitchFamily="66" charset="0"/>
              </a:rPr>
              <a:t>1550-1555</a:t>
            </a:r>
          </a:p>
        </p:txBody>
      </p:sp>
      <p:sp>
        <p:nvSpPr>
          <p:cNvPr id="3" name="Subtitle 2">
            <a:extLst>
              <a:ext uri="{FF2B5EF4-FFF2-40B4-BE49-F238E27FC236}">
                <a16:creationId xmlns:a16="http://schemas.microsoft.com/office/drawing/2014/main" id="{22E46D33-CF0B-C6BB-2A5D-EBC958D4F18D}"/>
              </a:ext>
            </a:extLst>
          </p:cNvPr>
          <p:cNvSpPr>
            <a:spLocks noGrp="1"/>
          </p:cNvSpPr>
          <p:nvPr>
            <p:ph type="subTitle" idx="1"/>
          </p:nvPr>
        </p:nvSpPr>
        <p:spPr>
          <a:xfrm>
            <a:off x="1524000" y="3922760"/>
            <a:ext cx="9144000" cy="1655762"/>
          </a:xfrm>
        </p:spPr>
        <p:txBody>
          <a:bodyPr/>
          <a:lstStyle/>
          <a:p>
            <a:r>
              <a:rPr lang="en-US" sz="4000" b="1" dirty="0">
                <a:solidFill>
                  <a:schemeClr val="bg1"/>
                </a:solidFill>
              </a:rPr>
              <a:t>From Rome to Smithfield </a:t>
            </a:r>
          </a:p>
          <a:p>
            <a:r>
              <a:rPr lang="en-US" sz="4000" b="1" dirty="0">
                <a:solidFill>
                  <a:schemeClr val="bg1"/>
                </a:solidFill>
              </a:rPr>
              <a:t>From Priest to Martyr</a:t>
            </a:r>
          </a:p>
          <a:p>
            <a:endParaRPr lang="en-US" dirty="0"/>
          </a:p>
        </p:txBody>
      </p:sp>
    </p:spTree>
    <p:extLst>
      <p:ext uri="{BB962C8B-B14F-4D97-AF65-F5344CB8AC3E}">
        <p14:creationId xmlns:p14="http://schemas.microsoft.com/office/powerpoint/2010/main" val="367435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EC13BE8-8736-068E-4A1C-A440EAF27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9379" y="210982"/>
            <a:ext cx="4273494" cy="53846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EEC4ED-D0BF-4CCE-20A3-C78857EED8B2}"/>
              </a:ext>
            </a:extLst>
          </p:cNvPr>
          <p:cNvSpPr txBox="1"/>
          <p:nvPr/>
        </p:nvSpPr>
        <p:spPr>
          <a:xfrm>
            <a:off x="7467973" y="7019679"/>
            <a:ext cx="5660571" cy="646331"/>
          </a:xfrm>
          <a:prstGeom prst="rect">
            <a:avLst/>
          </a:prstGeom>
          <a:noFill/>
        </p:spPr>
        <p:txBody>
          <a:bodyPr wrap="square" rtlCol="0">
            <a:spAutoFit/>
          </a:bodyPr>
          <a:lstStyle/>
          <a:p>
            <a:r>
              <a:rPr lang="en-US" b="0" i="0" dirty="0">
                <a:solidFill>
                  <a:srgbClr val="000000"/>
                </a:solidFill>
                <a:effectLst/>
                <a:latin typeface="Arial" panose="020B0604020202020204" pitchFamily="34" charset="0"/>
              </a:rPr>
              <a:t>Portrait by </a:t>
            </a:r>
            <a:r>
              <a:rPr lang="en-US" b="0" i="0" u="none" strike="noStrike" dirty="0">
                <a:solidFill>
                  <a:srgbClr val="BF3C2C"/>
                </a:solidFill>
                <a:effectLst/>
                <a:latin typeface="Arial" panose="020B0604020202020204" pitchFamily="34" charset="0"/>
                <a:hlinkClick r:id="rId3" tooltip="Gustavus Ellinthorpe Sintzenich (page does not exist)"/>
              </a:rPr>
              <a:t>Gustavus </a:t>
            </a:r>
            <a:r>
              <a:rPr lang="en-US" b="0" i="0" u="none" strike="noStrike" dirty="0" err="1">
                <a:solidFill>
                  <a:srgbClr val="BF3C2C"/>
                </a:solidFill>
                <a:effectLst/>
                <a:latin typeface="Arial" panose="020B0604020202020204" pitchFamily="34" charset="0"/>
                <a:hlinkClick r:id="rId3" tooltip="Gustavus Ellinthorpe Sintzenich (page does not exist)"/>
              </a:rPr>
              <a:t>Ellinthorpe</a:t>
            </a:r>
            <a:r>
              <a:rPr lang="en-US" b="0" i="0" u="none" strike="noStrike" dirty="0">
                <a:solidFill>
                  <a:srgbClr val="BF3C2C"/>
                </a:solidFill>
                <a:effectLst/>
                <a:latin typeface="Arial" panose="020B0604020202020204" pitchFamily="34" charset="0"/>
                <a:hlinkClick r:id="rId3" tooltip="Gustavus Ellinthorpe Sintzenich (page does not exist)"/>
              </a:rPr>
              <a:t> </a:t>
            </a:r>
            <a:r>
              <a:rPr lang="en-US" b="0" i="0" u="none" strike="noStrike" dirty="0" err="1">
                <a:solidFill>
                  <a:srgbClr val="BF3C2C"/>
                </a:solidFill>
                <a:effectLst/>
                <a:latin typeface="Arial" panose="020B0604020202020204" pitchFamily="34" charset="0"/>
                <a:hlinkClick r:id="rId3" tooltip="Gustavus Ellinthorpe Sintzenich (page does not exist)"/>
              </a:rPr>
              <a:t>Sintzenich</a:t>
            </a:r>
            <a:r>
              <a:rPr lang="en-US" b="0" i="0" dirty="0">
                <a:solidFill>
                  <a:srgbClr val="000000"/>
                </a:solidFill>
                <a:effectLst/>
                <a:latin typeface="Arial" panose="020B0604020202020204" pitchFamily="34" charset="0"/>
              </a:rPr>
              <a:t> (c.1821–1892)</a:t>
            </a:r>
            <a:endParaRPr lang="en-US" dirty="0"/>
          </a:p>
        </p:txBody>
      </p:sp>
      <p:sp>
        <p:nvSpPr>
          <p:cNvPr id="3" name="TextBox 2">
            <a:extLst>
              <a:ext uri="{FF2B5EF4-FFF2-40B4-BE49-F238E27FC236}">
                <a16:creationId xmlns:a16="http://schemas.microsoft.com/office/drawing/2014/main" id="{77F9E2F0-3A94-FAD1-F0CB-437A4710925F}"/>
              </a:ext>
            </a:extLst>
          </p:cNvPr>
          <p:cNvSpPr txBox="1"/>
          <p:nvPr/>
        </p:nvSpPr>
        <p:spPr>
          <a:xfrm>
            <a:off x="9251363" y="485975"/>
            <a:ext cx="4838095" cy="2185214"/>
          </a:xfrm>
          <a:prstGeom prst="rect">
            <a:avLst/>
          </a:prstGeom>
          <a:noFill/>
        </p:spPr>
        <p:txBody>
          <a:bodyPr wrap="square" rtlCol="0">
            <a:spAutoFit/>
          </a:bodyPr>
          <a:lstStyle/>
          <a:p>
            <a:r>
              <a:rPr lang="en-US" sz="3600" dirty="0">
                <a:solidFill>
                  <a:schemeClr val="bg1"/>
                </a:solidFill>
                <a:latin typeface="Old English Text MT" panose="03040902040508030806" pitchFamily="66" charset="0"/>
              </a:rPr>
              <a:t>John Rogers</a:t>
            </a:r>
          </a:p>
          <a:p>
            <a:endParaRPr lang="en-US" dirty="0">
              <a:solidFill>
                <a:schemeClr val="bg1"/>
              </a:solidFill>
            </a:endParaRPr>
          </a:p>
          <a:p>
            <a:endParaRPr lang="en-US" dirty="0">
              <a:solidFill>
                <a:schemeClr val="bg1"/>
              </a:solidFill>
            </a:endParaRPr>
          </a:p>
          <a:p>
            <a:r>
              <a:rPr lang="en-US" sz="2800" dirty="0">
                <a:solidFill>
                  <a:schemeClr val="bg1"/>
                </a:solidFill>
                <a:latin typeface="Old English Text MT" panose="03040902040508030806" pitchFamily="66" charset="0"/>
              </a:rPr>
              <a:t>         1505-1555</a:t>
            </a:r>
          </a:p>
          <a:p>
            <a:endParaRPr lang="en-US" dirty="0">
              <a:solidFill>
                <a:schemeClr val="bg1"/>
              </a:solidFill>
            </a:endParaRPr>
          </a:p>
          <a:p>
            <a:endParaRPr lang="en-US" dirty="0"/>
          </a:p>
        </p:txBody>
      </p:sp>
      <p:pic>
        <p:nvPicPr>
          <p:cNvPr id="1028" name="Picture 4">
            <a:extLst>
              <a:ext uri="{FF2B5EF4-FFF2-40B4-BE49-F238E27FC236}">
                <a16:creationId xmlns:a16="http://schemas.microsoft.com/office/drawing/2014/main" id="{37375D2E-D1D9-2F33-C4FA-AAC32FC70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62" y="210982"/>
            <a:ext cx="4216931" cy="58895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40A01C-602F-A099-08DD-8D8A6D02DBA0}"/>
              </a:ext>
            </a:extLst>
          </p:cNvPr>
          <p:cNvSpPr txBox="1"/>
          <p:nvPr/>
        </p:nvSpPr>
        <p:spPr>
          <a:xfrm>
            <a:off x="201162" y="7019679"/>
            <a:ext cx="3725334" cy="646331"/>
          </a:xfrm>
          <a:prstGeom prst="rect">
            <a:avLst/>
          </a:prstGeom>
          <a:noFill/>
        </p:spPr>
        <p:txBody>
          <a:bodyPr wrap="square" rtlCol="0">
            <a:spAutoFit/>
          </a:bodyPr>
          <a:lstStyle/>
          <a:p>
            <a:r>
              <a:rPr lang="nb-NO" b="1" i="0" dirty="0">
                <a:solidFill>
                  <a:srgbClr val="202122"/>
                </a:solidFill>
                <a:effectLst/>
                <a:latin typeface="Arial" panose="020B0604020202020204" pitchFamily="34" charset="0"/>
              </a:rPr>
              <a:t>Willem de Passe</a:t>
            </a:r>
            <a:r>
              <a:rPr lang="nb-NO" b="0" i="0" dirty="0">
                <a:solidFill>
                  <a:srgbClr val="202122"/>
                </a:solidFill>
                <a:effectLst/>
                <a:latin typeface="Arial" panose="020B0604020202020204" pitchFamily="34" charset="0"/>
              </a:rPr>
              <a:t> (ca. 1598 – ca. 1637), </a:t>
            </a:r>
            <a:endParaRPr lang="en-US" dirty="0"/>
          </a:p>
        </p:txBody>
      </p:sp>
    </p:spTree>
    <p:extLst>
      <p:ext uri="{BB962C8B-B14F-4D97-AF65-F5344CB8AC3E}">
        <p14:creationId xmlns:p14="http://schemas.microsoft.com/office/powerpoint/2010/main" val="192760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a:extLst>
              <a:ext uri="{FF2B5EF4-FFF2-40B4-BE49-F238E27FC236}">
                <a16:creationId xmlns:a16="http://schemas.microsoft.com/office/drawing/2014/main" id="{82E55FD6-834C-CFC3-F239-BA9868A67C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250" b="13195"/>
          <a:stretch/>
        </p:blipFill>
        <p:spPr bwMode="auto">
          <a:xfrm>
            <a:off x="0" y="-1567392"/>
            <a:ext cx="12192000" cy="860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71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enry VIII ‑ King, Wives &amp; Children | HISTORY | HISTORY">
            <a:extLst>
              <a:ext uri="{FF2B5EF4-FFF2-40B4-BE49-F238E27FC236}">
                <a16:creationId xmlns:a16="http://schemas.microsoft.com/office/drawing/2014/main" id="{2662A265-51E5-D19E-EB37-3044F039D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8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AABDDA5E-626A-B422-DF71-21AB542CDA2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40E56C-2568-F181-DE8C-48F19AA33456}"/>
              </a:ext>
            </a:extLst>
          </p:cNvPr>
          <p:cNvSpPr txBox="1"/>
          <p:nvPr/>
        </p:nvSpPr>
        <p:spPr>
          <a:xfrm>
            <a:off x="695325" y="152400"/>
            <a:ext cx="11106150" cy="1200329"/>
          </a:xfrm>
          <a:prstGeom prst="rect">
            <a:avLst/>
          </a:prstGeom>
          <a:noFill/>
        </p:spPr>
        <p:txBody>
          <a:bodyPr wrap="square" rtlCol="0">
            <a:spAutoFit/>
          </a:bodyPr>
          <a:lstStyle/>
          <a:p>
            <a:r>
              <a:rPr lang="en-US" sz="3600" b="1" dirty="0">
                <a:solidFill>
                  <a:schemeClr val="bg1"/>
                </a:solidFill>
                <a:latin typeface="Bookman Old Style" panose="02050604050505020204" pitchFamily="18" charset="0"/>
              </a:rPr>
              <a:t>Moves to Antwerp  			</a:t>
            </a:r>
            <a:r>
              <a:rPr lang="en-US" sz="3600" b="1" dirty="0">
                <a:solidFill>
                  <a:schemeClr val="bg1"/>
                </a:solidFill>
                <a:latin typeface="Old English Text MT" panose="03040902040508030806" pitchFamily="66" charset="0"/>
              </a:rPr>
              <a:t>		1534</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850750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When Antwerp was the centre of the world">
            <a:extLst>
              <a:ext uri="{FF2B5EF4-FFF2-40B4-BE49-F238E27FC236}">
                <a16:creationId xmlns:a16="http://schemas.microsoft.com/office/drawing/2014/main" id="{D1572874-3F23-B63B-A6AC-E4F114FC76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91160" cy="72675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D1A5A7-8F53-0059-AB65-CA6B234BA18E}"/>
              </a:ext>
            </a:extLst>
          </p:cNvPr>
          <p:cNvSpPr txBox="1"/>
          <p:nvPr/>
        </p:nvSpPr>
        <p:spPr>
          <a:xfrm>
            <a:off x="1790700" y="7705725"/>
            <a:ext cx="9639300" cy="646331"/>
          </a:xfrm>
          <a:prstGeom prst="rect">
            <a:avLst/>
          </a:prstGeom>
          <a:noFill/>
        </p:spPr>
        <p:txBody>
          <a:bodyPr wrap="square" rtlCol="0">
            <a:spAutoFit/>
          </a:bodyPr>
          <a:lstStyle/>
          <a:p>
            <a:r>
              <a:rPr lang="en-US" b="1" i="1" dirty="0">
                <a:solidFill>
                  <a:srgbClr val="1E2633"/>
                </a:solidFill>
                <a:effectLst/>
                <a:latin typeface="Lora" pitchFamily="2" charset="0"/>
              </a:rPr>
              <a:t>In its 16th-century pomp, Antwerp was at the hub of the known world. It was a cauldron of emperors, heretics, spies and killer bankers, all stirring religious, sexual and intellectual scandals. </a:t>
            </a:r>
            <a:endParaRPr lang="en-US" dirty="0"/>
          </a:p>
        </p:txBody>
      </p:sp>
    </p:spTree>
    <p:extLst>
      <p:ext uri="{BB962C8B-B14F-4D97-AF65-F5344CB8AC3E}">
        <p14:creationId xmlns:p14="http://schemas.microsoft.com/office/powerpoint/2010/main" val="3025229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e Fight Between Carnival and Lent' by Pieter Bruegel the Elder, an oil painting from 1559, shows the late-medieval dynamic Wendy Wauters evokes in 'The Smells of the Cathedral'.">
            <a:extLst>
              <a:ext uri="{FF2B5EF4-FFF2-40B4-BE49-F238E27FC236}">
                <a16:creationId xmlns:a16="http://schemas.microsoft.com/office/drawing/2014/main" id="{700C7AF4-3B3C-B717-F1B8-15DBAB1A3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 y="-1"/>
            <a:ext cx="12275820" cy="88637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40609ED-376C-6F5B-B234-4293C4B564E4}"/>
              </a:ext>
            </a:extLst>
          </p:cNvPr>
          <p:cNvSpPr txBox="1"/>
          <p:nvPr/>
        </p:nvSpPr>
        <p:spPr>
          <a:xfrm>
            <a:off x="1028700" y="9144000"/>
            <a:ext cx="8896350" cy="646331"/>
          </a:xfrm>
          <a:prstGeom prst="rect">
            <a:avLst/>
          </a:prstGeom>
          <a:noFill/>
        </p:spPr>
        <p:txBody>
          <a:bodyPr wrap="square" rtlCol="0">
            <a:spAutoFit/>
          </a:bodyPr>
          <a:lstStyle/>
          <a:p>
            <a:r>
              <a:rPr lang="en-US" b="0" i="0" dirty="0">
                <a:solidFill>
                  <a:srgbClr val="1C1616"/>
                </a:solidFill>
                <a:effectLst/>
                <a:latin typeface="panel"/>
              </a:rPr>
              <a:t>The Fight Between Carnival and Lent' by Pieter Bruegel the Elder, an oil painting from 1559, shows the late-medieval dynamic Wendy Wauters evokes in 'The Smells of the Cathedral'.</a:t>
            </a:r>
            <a:endParaRPr lang="en-US" dirty="0"/>
          </a:p>
        </p:txBody>
      </p:sp>
    </p:spTree>
    <p:extLst>
      <p:ext uri="{BB962C8B-B14F-4D97-AF65-F5344CB8AC3E}">
        <p14:creationId xmlns:p14="http://schemas.microsoft.com/office/powerpoint/2010/main" val="120054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William Tyndale's Passion — The Full Proof Man">
            <a:extLst>
              <a:ext uri="{FF2B5EF4-FFF2-40B4-BE49-F238E27FC236}">
                <a16:creationId xmlns:a16="http://schemas.microsoft.com/office/drawing/2014/main" id="{F2D34FDA-7BC2-7242-C84B-341A663D8D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31253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516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901579CC-3CA2-DD22-34CA-3743E1DA55C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D2C28B8-C916-AA61-2661-942286C79DBA}"/>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62B26D26-7C97-327D-4D3E-7CED2C612912}"/>
              </a:ext>
            </a:extLst>
          </p:cNvPr>
          <p:cNvSpPr txBox="1"/>
          <p:nvPr/>
        </p:nvSpPr>
        <p:spPr>
          <a:xfrm>
            <a:off x="695325" y="152400"/>
            <a:ext cx="11106150" cy="1754326"/>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b="1" dirty="0">
                <a:solidFill>
                  <a:schemeClr val="bg1"/>
                </a:solidFill>
                <a:latin typeface="Bookman Old Style" panose="02050604050505020204" pitchFamily="18" charset="0"/>
              </a:rPr>
              <a:t>Meets Tyndale and is converted</a:t>
            </a:r>
            <a:r>
              <a:rPr lang="en-US" sz="3600" b="1" dirty="0">
                <a:solidFill>
                  <a:schemeClr val="bg1"/>
                </a:solidFill>
                <a:latin typeface="Old English Text MT" panose="03040902040508030806" pitchFamily="66" charset="0"/>
              </a:rPr>
              <a:t>		  ??</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2413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D4927355-C7D7-556E-C2CE-B033D3DBFBE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180D1EC-5807-C24C-054E-FDA729AE5C29}"/>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BB3939F0-8508-A8AA-30F0-04F7A7629D0F}"/>
              </a:ext>
            </a:extLst>
          </p:cNvPr>
          <p:cNvSpPr txBox="1"/>
          <p:nvPr/>
        </p:nvSpPr>
        <p:spPr>
          <a:xfrm>
            <a:off x="695325" y="152400"/>
            <a:ext cx="11106150" cy="2308324"/>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b="1" dirty="0">
                <a:solidFill>
                  <a:schemeClr val="bg1"/>
                </a:solidFill>
                <a:latin typeface="Bookman Old Style" panose="02050604050505020204" pitchFamily="18" charset="0"/>
              </a:rPr>
              <a:t>Tyndale arrested	</a:t>
            </a:r>
            <a:r>
              <a:rPr lang="en-US" sz="3600" b="1" dirty="0">
                <a:solidFill>
                  <a:schemeClr val="bg1"/>
                </a:solidFill>
                <a:latin typeface="Old English Text MT" panose="03040902040508030806" pitchFamily="66" charset="0"/>
              </a:rPr>
              <a:t>			       May, 1535</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560671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DA98F-D752-3DA9-1C5B-AD182705D39D}"/>
            </a:ext>
          </a:extLst>
        </p:cNvPr>
        <p:cNvGrpSpPr/>
        <p:nvPr/>
      </p:nvGrpSpPr>
      <p:grpSpPr>
        <a:xfrm>
          <a:off x="0" y="0"/>
          <a:ext cx="0" cy="0"/>
          <a:chOff x="0" y="0"/>
          <a:chExt cx="0" cy="0"/>
        </a:xfrm>
      </p:grpSpPr>
      <p:pic>
        <p:nvPicPr>
          <p:cNvPr id="14340" name="Picture 4" descr="Execution of William Tyndale">
            <a:extLst>
              <a:ext uri="{FF2B5EF4-FFF2-40B4-BE49-F238E27FC236}">
                <a16:creationId xmlns:a16="http://schemas.microsoft.com/office/drawing/2014/main" id="{39BEA9F3-6119-6A15-ADC0-94B4B4E126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6" y="-85725"/>
            <a:ext cx="12296775" cy="103784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7BEB950-ED46-88BE-8B58-70C04145AE7C}"/>
              </a:ext>
            </a:extLst>
          </p:cNvPr>
          <p:cNvSpPr txBox="1"/>
          <p:nvPr/>
        </p:nvSpPr>
        <p:spPr>
          <a:xfrm>
            <a:off x="5572125" y="190500"/>
            <a:ext cx="7991475" cy="1107996"/>
          </a:xfrm>
          <a:prstGeom prst="rect">
            <a:avLst/>
          </a:prstGeom>
          <a:noFill/>
        </p:spPr>
        <p:txBody>
          <a:bodyPr wrap="square" rtlCol="0">
            <a:spAutoFit/>
          </a:bodyPr>
          <a:lstStyle/>
          <a:p>
            <a:r>
              <a:rPr lang="en-US" sz="6600" b="1" dirty="0">
                <a:solidFill>
                  <a:srgbClr val="732121"/>
                </a:solidFill>
              </a:rPr>
              <a:t>October 6, 1536</a:t>
            </a:r>
          </a:p>
        </p:txBody>
      </p:sp>
    </p:spTree>
    <p:extLst>
      <p:ext uri="{BB962C8B-B14F-4D97-AF65-F5344CB8AC3E}">
        <p14:creationId xmlns:p14="http://schemas.microsoft.com/office/powerpoint/2010/main" val="2400271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F2D56CA7-1C94-8FC4-0683-3DD304A6C3C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54B17BF-C69B-CE78-A272-779FF3502EE6}"/>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D3F77FBA-FFEB-8A85-8AFC-BEF61387B70B}"/>
              </a:ext>
            </a:extLst>
          </p:cNvPr>
          <p:cNvSpPr txBox="1"/>
          <p:nvPr/>
        </p:nvSpPr>
        <p:spPr>
          <a:xfrm>
            <a:off x="695325" y="152400"/>
            <a:ext cx="11106150" cy="2862322"/>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b="1" dirty="0">
                <a:solidFill>
                  <a:schemeClr val="bg1"/>
                </a:solidFill>
                <a:latin typeface="Bookman Old Style" panose="02050604050505020204" pitchFamily="18" charset="0"/>
              </a:rPr>
              <a:t>Marries Adriana de Weyden	</a:t>
            </a:r>
            <a:r>
              <a:rPr lang="en-US" sz="3600" b="1" dirty="0">
                <a:solidFill>
                  <a:schemeClr val="bg1"/>
                </a:solidFill>
                <a:latin typeface="Old English Text MT" panose="03040902040508030806" pitchFamily="66" charset="0"/>
              </a:rPr>
              <a:t>		 1537</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056096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74D05A2C-582F-9CE8-E4C3-3D7490554ED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9639FF6-55E0-329A-645F-2EC5BA64C34F}"/>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00201B80-D94F-79FC-39B9-8698086EA156}"/>
              </a:ext>
            </a:extLst>
          </p:cNvPr>
          <p:cNvSpPr txBox="1"/>
          <p:nvPr/>
        </p:nvSpPr>
        <p:spPr>
          <a:xfrm>
            <a:off x="695325" y="152400"/>
            <a:ext cx="11106150" cy="3416320"/>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b="1" dirty="0">
                <a:solidFill>
                  <a:schemeClr val="bg1"/>
                </a:solidFill>
                <a:latin typeface="Bookman Old Style" panose="02050604050505020204" pitchFamily="18" charset="0"/>
              </a:rPr>
              <a:t>Prints the “Matthew” Bible		</a:t>
            </a:r>
            <a:r>
              <a:rPr lang="en-US" sz="3600" b="1" dirty="0">
                <a:solidFill>
                  <a:schemeClr val="bg1"/>
                </a:solidFill>
                <a:latin typeface="Old English Text MT" panose="03040902040508030806" pitchFamily="66" charset="0"/>
              </a:rPr>
              <a:t>July, 1537</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872864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DE6529-0FED-5C31-A53C-60FCBF415BF6}"/>
              </a:ext>
            </a:extLst>
          </p:cNvPr>
          <p:cNvPicPr>
            <a:picLocks noChangeAspect="1"/>
          </p:cNvPicPr>
          <p:nvPr/>
        </p:nvPicPr>
        <p:blipFill>
          <a:blip r:embed="rId2"/>
          <a:srcRect t="14027" b="8890"/>
          <a:stretch/>
        </p:blipFill>
        <p:spPr>
          <a:xfrm>
            <a:off x="-830475" y="5952"/>
            <a:ext cx="14222626" cy="6852048"/>
          </a:xfrm>
          <a:prstGeom prst="rect">
            <a:avLst/>
          </a:prstGeom>
        </p:spPr>
      </p:pic>
    </p:spTree>
    <p:extLst>
      <p:ext uri="{BB962C8B-B14F-4D97-AF65-F5344CB8AC3E}">
        <p14:creationId xmlns:p14="http://schemas.microsoft.com/office/powerpoint/2010/main" val="982421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8" name="Picture 4">
            <a:extLst>
              <a:ext uri="{FF2B5EF4-FFF2-40B4-BE49-F238E27FC236}">
                <a16:creationId xmlns:a16="http://schemas.microsoft.com/office/drawing/2014/main" id="{06E8E35D-4161-2B04-FAE3-99A8EB6B8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863" y="0"/>
            <a:ext cx="9215437" cy="6908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801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Bible in English, 1537 | Rare Bible Collection @ MOBIA">
            <a:extLst>
              <a:ext uri="{FF2B5EF4-FFF2-40B4-BE49-F238E27FC236}">
                <a16:creationId xmlns:a16="http://schemas.microsoft.com/office/drawing/2014/main" id="{F2CA3281-7ECF-0F8D-6090-9AFF1064C1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0" y="-73438"/>
            <a:ext cx="4875057" cy="708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247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nalysis of Henry VIII's personal Bible sheds new light on Britain's past -  Queen Mary University of London">
            <a:extLst>
              <a:ext uri="{FF2B5EF4-FFF2-40B4-BE49-F238E27FC236}">
                <a16:creationId xmlns:a16="http://schemas.microsoft.com/office/drawing/2014/main" id="{854568AD-1633-4BFA-4DC4-AC5778F27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762000"/>
            <a:ext cx="12277725" cy="78654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BF2F242-A69A-02AB-6722-9E4B8D7567BB}"/>
              </a:ext>
            </a:extLst>
          </p:cNvPr>
          <p:cNvSpPr txBox="1"/>
          <p:nvPr/>
        </p:nvSpPr>
        <p:spPr>
          <a:xfrm>
            <a:off x="600075" y="7639050"/>
            <a:ext cx="10267950" cy="646331"/>
          </a:xfrm>
          <a:prstGeom prst="rect">
            <a:avLst/>
          </a:prstGeom>
          <a:noFill/>
        </p:spPr>
        <p:txBody>
          <a:bodyPr wrap="square" rtlCol="0">
            <a:spAutoFit/>
          </a:bodyPr>
          <a:lstStyle/>
          <a:p>
            <a:r>
              <a:rPr lang="en-US" b="0" i="0" u="none" strike="noStrike" dirty="0">
                <a:solidFill>
                  <a:srgbClr val="202124"/>
                </a:solidFill>
                <a:effectLst/>
                <a:latin typeface="Google Sans"/>
                <a:hlinkClick r:id="rId3"/>
              </a:rPr>
              <a:t>Analysis of Henry VIII's personal Bible sheds new light on Britain's past - Queen Mary University of London</a:t>
            </a:r>
          </a:p>
          <a:p>
            <a:endParaRPr lang="en-US" dirty="0"/>
          </a:p>
        </p:txBody>
      </p:sp>
    </p:spTree>
    <p:extLst>
      <p:ext uri="{BB962C8B-B14F-4D97-AF65-F5344CB8AC3E}">
        <p14:creationId xmlns:p14="http://schemas.microsoft.com/office/powerpoint/2010/main" val="139185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AA0E55-B758-167D-54E1-4BAC1A664FFD}"/>
              </a:ext>
            </a:extLst>
          </p:cNvPr>
          <p:cNvPicPr>
            <a:picLocks noChangeAspect="1"/>
          </p:cNvPicPr>
          <p:nvPr/>
        </p:nvPicPr>
        <p:blipFill>
          <a:blip r:embed="rId2"/>
          <a:srcRect l="8507" t="19305" r="33681" b="17778"/>
          <a:stretch/>
        </p:blipFill>
        <p:spPr>
          <a:xfrm>
            <a:off x="-66675" y="-561975"/>
            <a:ext cx="12258675" cy="8338110"/>
          </a:xfrm>
          <a:prstGeom prst="rect">
            <a:avLst/>
          </a:prstGeom>
        </p:spPr>
      </p:pic>
    </p:spTree>
    <p:extLst>
      <p:ext uri="{BB962C8B-B14F-4D97-AF65-F5344CB8AC3E}">
        <p14:creationId xmlns:p14="http://schemas.microsoft.com/office/powerpoint/2010/main" val="417917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Edward VI's life and death: The boy king with the makings of a 'monster' |  Royal | News | Express.co.uk">
            <a:extLst>
              <a:ext uri="{FF2B5EF4-FFF2-40B4-BE49-F238E27FC236}">
                <a16:creationId xmlns:a16="http://schemas.microsoft.com/office/drawing/2014/main" id="{AD4D27E7-0157-E9A4-D42A-221208FD6F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96775" cy="729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024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B6F94950-8E14-CD47-9118-F9C8956716E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3BDFF25-9B49-161A-35F6-3820AF3CC15B}"/>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5A81F1C3-2319-8012-1303-C5A05C31F4E6}"/>
              </a:ext>
            </a:extLst>
          </p:cNvPr>
          <p:cNvSpPr txBox="1"/>
          <p:nvPr/>
        </p:nvSpPr>
        <p:spPr>
          <a:xfrm>
            <a:off x="695325" y="152400"/>
            <a:ext cx="11106150" cy="3970318"/>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b="1" dirty="0">
                <a:solidFill>
                  <a:schemeClr val="bg1"/>
                </a:solidFill>
                <a:latin typeface="Bookman Old Style" panose="02050604050505020204" pitchFamily="18" charset="0"/>
              </a:rPr>
              <a:t>Returns to England					 </a:t>
            </a:r>
            <a:r>
              <a:rPr lang="en-US" sz="3600" b="1" dirty="0">
                <a:solidFill>
                  <a:schemeClr val="bg1"/>
                </a:solidFill>
                <a:latin typeface="Old English Text MT" panose="03040902040508030806" pitchFamily="66" charset="0"/>
              </a:rPr>
              <a:t>1548</a:t>
            </a:r>
            <a:endParaRPr lang="en-US" sz="3600" b="1" dirty="0">
              <a:solidFill>
                <a:schemeClr val="bg1"/>
              </a:solidFill>
              <a:latin typeface="Bookman Old Style" panose="02050604050505020204" pitchFamily="18" charset="0"/>
            </a:endParaRP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108203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AB25231A-89B4-FA5E-E6AC-03C4FD285A5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A7BEF20-E5FE-C02B-0DBB-EF57606ED626}"/>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55D2CA37-7260-EC44-E10A-793FCB55A85B}"/>
              </a:ext>
            </a:extLst>
          </p:cNvPr>
          <p:cNvSpPr txBox="1"/>
          <p:nvPr/>
        </p:nvSpPr>
        <p:spPr>
          <a:xfrm>
            <a:off x="695325" y="152400"/>
            <a:ext cx="11106150" cy="4524315"/>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dirty="0">
                <a:solidFill>
                  <a:schemeClr val="bg1"/>
                </a:solidFill>
                <a:latin typeface="Bookman Old Style" panose="02050604050505020204" pitchFamily="18" charset="0"/>
              </a:rPr>
              <a:t>Returns to England						 </a:t>
            </a:r>
            <a:r>
              <a:rPr lang="en-US" sz="3600" dirty="0">
                <a:solidFill>
                  <a:schemeClr val="bg1"/>
                </a:solidFill>
                <a:latin typeface="Old English Text MT" panose="03040902040508030806" pitchFamily="66" charset="0"/>
              </a:rPr>
              <a:t>1548</a:t>
            </a:r>
            <a:endParaRPr lang="en-US" sz="3600" dirty="0">
              <a:solidFill>
                <a:schemeClr val="bg1"/>
              </a:solidFill>
              <a:latin typeface="Bookman Old Style" panose="02050604050505020204" pitchFamily="18" charset="0"/>
            </a:endParaRPr>
          </a:p>
          <a:p>
            <a:r>
              <a:rPr lang="en-US" sz="3600" b="1" dirty="0">
                <a:solidFill>
                  <a:schemeClr val="bg1"/>
                </a:solidFill>
                <a:latin typeface="Bookman Old Style" panose="02050604050505020204" pitchFamily="18" charset="0"/>
              </a:rPr>
              <a:t>Appointed to St. </a:t>
            </a:r>
            <a:r>
              <a:rPr lang="en-US" sz="3600" b="1" dirty="0" err="1">
                <a:solidFill>
                  <a:schemeClr val="bg1"/>
                </a:solidFill>
                <a:latin typeface="Bookman Old Style" panose="02050604050505020204" pitchFamily="18" charset="0"/>
              </a:rPr>
              <a:t>Sepulchre</a:t>
            </a:r>
            <a:r>
              <a:rPr lang="en-US" sz="3600" b="1" dirty="0">
                <a:solidFill>
                  <a:schemeClr val="bg1"/>
                </a:solidFill>
                <a:latin typeface="Bookman Old Style" panose="02050604050505020204" pitchFamily="18" charset="0"/>
              </a:rPr>
              <a:t>			 </a:t>
            </a:r>
            <a:r>
              <a:rPr lang="en-US" sz="3600" b="1" dirty="0">
                <a:solidFill>
                  <a:schemeClr val="bg1"/>
                </a:solidFill>
                <a:latin typeface="Old English Text MT" panose="03040902040508030806" pitchFamily="66" charset="0"/>
              </a:rPr>
              <a:t>1550</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330109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DB2B03-0910-7157-DA57-D59ACC94C603}"/>
              </a:ext>
            </a:extLst>
          </p:cNvPr>
          <p:cNvPicPr>
            <a:picLocks noChangeAspect="1"/>
          </p:cNvPicPr>
          <p:nvPr/>
        </p:nvPicPr>
        <p:blipFill>
          <a:blip r:embed="rId2"/>
          <a:stretch>
            <a:fillRect/>
          </a:stretch>
        </p:blipFill>
        <p:spPr>
          <a:xfrm>
            <a:off x="0" y="-1838326"/>
            <a:ext cx="12192000" cy="9144001"/>
          </a:xfrm>
          <a:prstGeom prst="rect">
            <a:avLst/>
          </a:prstGeom>
        </p:spPr>
      </p:pic>
    </p:spTree>
    <p:extLst>
      <p:ext uri="{BB962C8B-B14F-4D97-AF65-F5344CB8AC3E}">
        <p14:creationId xmlns:p14="http://schemas.microsoft.com/office/powerpoint/2010/main" val="1730905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99319CA-1D68-010E-4DAF-1152D8DCE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988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1878D777-3E3C-A95D-3B07-5B26C2B3637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42F2618-19D4-89B5-4995-5D5485E6F72A}"/>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00387EF3-2B81-5966-B0C0-84B4372CF353}"/>
              </a:ext>
            </a:extLst>
          </p:cNvPr>
          <p:cNvSpPr txBox="1"/>
          <p:nvPr/>
        </p:nvSpPr>
        <p:spPr>
          <a:xfrm>
            <a:off x="695325" y="152400"/>
            <a:ext cx="11106150" cy="5078313"/>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dirty="0">
                <a:solidFill>
                  <a:schemeClr val="bg1"/>
                </a:solidFill>
                <a:latin typeface="Bookman Old Style" panose="02050604050505020204" pitchFamily="18" charset="0"/>
              </a:rPr>
              <a:t>Returns to England						 </a:t>
            </a:r>
            <a:r>
              <a:rPr lang="en-US" sz="3600" dirty="0">
                <a:solidFill>
                  <a:schemeClr val="bg1"/>
                </a:solidFill>
                <a:latin typeface="Old English Text MT" panose="03040902040508030806" pitchFamily="66" charset="0"/>
              </a:rPr>
              <a:t>1548</a:t>
            </a:r>
            <a:endParaRPr lang="en-US" sz="3600" dirty="0">
              <a:solidFill>
                <a:schemeClr val="bg1"/>
              </a:solidFill>
              <a:latin typeface="Bookman Old Style" panose="02050604050505020204" pitchFamily="18" charset="0"/>
            </a:endParaRPr>
          </a:p>
          <a:p>
            <a:r>
              <a:rPr lang="en-US" sz="3600" dirty="0">
                <a:solidFill>
                  <a:schemeClr val="bg1"/>
                </a:solidFill>
                <a:latin typeface="Bookman Old Style" panose="02050604050505020204" pitchFamily="18" charset="0"/>
              </a:rPr>
              <a:t>Appointed to St. </a:t>
            </a:r>
            <a:r>
              <a:rPr lang="en-US" sz="3600" dirty="0" err="1">
                <a:solidFill>
                  <a:schemeClr val="bg1"/>
                </a:solidFill>
                <a:latin typeface="Bookman Old Style" panose="02050604050505020204" pitchFamily="18" charset="0"/>
              </a:rPr>
              <a:t>Sepulchre</a:t>
            </a:r>
            <a:r>
              <a:rPr lang="en-US" sz="3600" dirty="0">
                <a:solidFill>
                  <a:schemeClr val="bg1"/>
                </a:solidFill>
                <a:latin typeface="Bookman Old Style" panose="02050604050505020204" pitchFamily="18" charset="0"/>
              </a:rPr>
              <a:t>				 </a:t>
            </a:r>
            <a:r>
              <a:rPr lang="en-US" sz="3600" dirty="0">
                <a:solidFill>
                  <a:schemeClr val="bg1"/>
                </a:solidFill>
                <a:latin typeface="Old English Text MT" panose="03040902040508030806" pitchFamily="66" charset="0"/>
              </a:rPr>
              <a:t>1550</a:t>
            </a:r>
          </a:p>
          <a:p>
            <a:r>
              <a:rPr lang="en-US" sz="3600" b="1" dirty="0">
                <a:solidFill>
                  <a:schemeClr val="bg1"/>
                </a:solidFill>
                <a:latin typeface="Bookman Old Style" panose="02050604050505020204" pitchFamily="18" charset="0"/>
              </a:rPr>
              <a:t>Edward VI dies					 </a:t>
            </a:r>
            <a:r>
              <a:rPr lang="en-US" sz="3600" b="1" dirty="0">
                <a:solidFill>
                  <a:schemeClr val="bg1"/>
                </a:solidFill>
                <a:latin typeface="Old English Text MT" panose="03040902040508030806" pitchFamily="66" charset="0"/>
              </a:rPr>
              <a:t>   July 6, 1553</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121920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3B6B40FB-794B-2F1B-C959-F80927FEF25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7F96011-3B0A-FEF9-653B-6C4AD4083875}"/>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145B53EE-AA78-F8BE-C1BB-D67A8B8D6DBD}"/>
              </a:ext>
            </a:extLst>
          </p:cNvPr>
          <p:cNvSpPr txBox="1"/>
          <p:nvPr/>
        </p:nvSpPr>
        <p:spPr>
          <a:xfrm>
            <a:off x="695325" y="152400"/>
            <a:ext cx="11106150" cy="5632311"/>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dirty="0">
                <a:solidFill>
                  <a:schemeClr val="bg1"/>
                </a:solidFill>
                <a:latin typeface="Bookman Old Style" panose="02050604050505020204" pitchFamily="18" charset="0"/>
              </a:rPr>
              <a:t>Returns to England						 </a:t>
            </a:r>
            <a:r>
              <a:rPr lang="en-US" sz="3600" dirty="0">
                <a:solidFill>
                  <a:schemeClr val="bg1"/>
                </a:solidFill>
                <a:latin typeface="Old English Text MT" panose="03040902040508030806" pitchFamily="66" charset="0"/>
              </a:rPr>
              <a:t>1548</a:t>
            </a:r>
            <a:endParaRPr lang="en-US" sz="3600" dirty="0">
              <a:solidFill>
                <a:schemeClr val="bg1"/>
              </a:solidFill>
              <a:latin typeface="Bookman Old Style" panose="02050604050505020204" pitchFamily="18" charset="0"/>
            </a:endParaRPr>
          </a:p>
          <a:p>
            <a:r>
              <a:rPr lang="en-US" sz="3600" dirty="0">
                <a:solidFill>
                  <a:schemeClr val="bg1"/>
                </a:solidFill>
                <a:latin typeface="Bookman Old Style" panose="02050604050505020204" pitchFamily="18" charset="0"/>
              </a:rPr>
              <a:t>Appointed to St. </a:t>
            </a:r>
            <a:r>
              <a:rPr lang="en-US" sz="3600" dirty="0" err="1">
                <a:solidFill>
                  <a:schemeClr val="bg1"/>
                </a:solidFill>
                <a:latin typeface="Bookman Old Style" panose="02050604050505020204" pitchFamily="18" charset="0"/>
              </a:rPr>
              <a:t>Sepulchre</a:t>
            </a:r>
            <a:r>
              <a:rPr lang="en-US" sz="3600" dirty="0">
                <a:solidFill>
                  <a:schemeClr val="bg1"/>
                </a:solidFill>
                <a:latin typeface="Bookman Old Style" panose="02050604050505020204" pitchFamily="18" charset="0"/>
              </a:rPr>
              <a:t>				 </a:t>
            </a:r>
            <a:r>
              <a:rPr lang="en-US" sz="3600" dirty="0">
                <a:solidFill>
                  <a:schemeClr val="bg1"/>
                </a:solidFill>
                <a:latin typeface="Old English Text MT" panose="03040902040508030806" pitchFamily="66" charset="0"/>
              </a:rPr>
              <a:t>1550</a:t>
            </a:r>
          </a:p>
          <a:p>
            <a:r>
              <a:rPr lang="en-US" sz="3600" dirty="0">
                <a:solidFill>
                  <a:schemeClr val="bg1"/>
                </a:solidFill>
                <a:latin typeface="Bookman Old Style" panose="02050604050505020204" pitchFamily="18" charset="0"/>
              </a:rPr>
              <a:t>Edward VI dies					 </a:t>
            </a:r>
            <a:r>
              <a:rPr lang="en-US" sz="3600" dirty="0">
                <a:solidFill>
                  <a:schemeClr val="bg1"/>
                </a:solidFill>
                <a:latin typeface="Old English Text MT" panose="03040902040508030806" pitchFamily="66" charset="0"/>
              </a:rPr>
              <a:t>   July 6, 1553</a:t>
            </a:r>
          </a:p>
          <a:p>
            <a:r>
              <a:rPr lang="en-US" sz="3600" b="1" dirty="0">
                <a:solidFill>
                  <a:schemeClr val="bg1"/>
                </a:solidFill>
                <a:latin typeface="Bookman Old Style" panose="02050604050505020204" pitchFamily="18" charset="0"/>
              </a:rPr>
              <a:t>Preaches at St. Paul’s Cross	   </a:t>
            </a:r>
            <a:r>
              <a:rPr lang="en-US" sz="3600" b="1" dirty="0">
                <a:solidFill>
                  <a:schemeClr val="bg1"/>
                </a:solidFill>
                <a:latin typeface="Old English Text MT" panose="03040902040508030806" pitchFamily="66" charset="0"/>
              </a:rPr>
              <a:t>July 16</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26194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8CAC1931-EC54-277B-2421-0DFC580FE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037"/>
            <a:ext cx="12221708" cy="7108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24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886DC0A-33AE-12A2-B2DB-9A1BA3A46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0095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AA5377F-E310-59AB-0066-C0A3AE66C3BD}"/>
              </a:ext>
            </a:extLst>
          </p:cNvPr>
          <p:cNvSpPr txBox="1"/>
          <p:nvPr/>
        </p:nvSpPr>
        <p:spPr>
          <a:xfrm>
            <a:off x="120953" y="7000724"/>
            <a:ext cx="12071047" cy="3416320"/>
          </a:xfrm>
          <a:prstGeom prst="rect">
            <a:avLst/>
          </a:prstGeom>
          <a:noFill/>
        </p:spPr>
        <p:txBody>
          <a:bodyPr wrap="square" rtlCol="0">
            <a:spAutoFit/>
          </a:bodyPr>
          <a:lstStyle/>
          <a:p>
            <a:pPr algn="l" fontAlgn="base">
              <a:buNone/>
            </a:pPr>
            <a:r>
              <a:rPr lang="en-US" b="1" i="1" dirty="0">
                <a:solidFill>
                  <a:srgbClr val="555555"/>
                </a:solidFill>
                <a:effectLst/>
                <a:latin typeface="Helvetica" panose="020B0604020202020204" pitchFamily="34" charset="0"/>
              </a:rPr>
              <a:t>In 1612 keen to get support for the restoration of the old St Paul’s, London one Henry Farley made petitions to powerful officers of state to get bills through parliament and in 1616 in another promotion had three pictures painted on panels, one of which shows ‘personages’ processing which includes the Royal Family seated at an outside sermon by St. Paul’s Cross.(1)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Farley’s concern to get the King to agree to the restoration of the cathedral was at a time when it had lain in a dilapidated state since a fire of 1561.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Though largely thwarted one of the painted panels Farley had produced shows</a:t>
            </a:r>
            <a:r>
              <a:rPr lang="en-US" b="1" i="0" dirty="0">
                <a:solidFill>
                  <a:srgbClr val="0000FF"/>
                </a:solidFill>
                <a:effectLst/>
                <a:latin typeface="Helvetica" panose="020B0604020202020204" pitchFamily="34" charset="0"/>
              </a:rPr>
              <a:t> the Royal Family Today 26th March 1620 on Mid-Lent Sunday.(see below)</a:t>
            </a:r>
            <a:endParaRPr lang="en-US" b="0" i="0" dirty="0">
              <a:solidFill>
                <a:srgbClr val="555555"/>
              </a:solidFill>
              <a:effectLst/>
              <a:latin typeface="Helvetica" panose="020B0604020202020204" pitchFamily="34" charset="0"/>
            </a:endParaRPr>
          </a:p>
          <a:p>
            <a:pPr algn="l" fontAlgn="base"/>
            <a:r>
              <a:rPr lang="en-US" b="0" i="0" dirty="0">
                <a:solidFill>
                  <a:srgbClr val="555555"/>
                </a:solidFill>
                <a:effectLst/>
                <a:latin typeface="Helvetica" panose="020B0604020202020204" pitchFamily="34" charset="0"/>
              </a:rPr>
              <a:t>The picture shows, ‘a curious antique structure preaching cross’, which for centuries existed in the vacant space at the north-east corner of the churchyard against the choir of the church. It had compartments containing </a:t>
            </a:r>
            <a:r>
              <a:rPr lang="en-US" b="1" i="0" dirty="0">
                <a:solidFill>
                  <a:srgbClr val="555555"/>
                </a:solidFill>
                <a:effectLst/>
                <a:latin typeface="Helvetica" panose="020B0604020202020204" pitchFamily="34" charset="0"/>
              </a:rPr>
              <a:t>King James (I)(VI), Queen, Prince of Wales and the Lord Mayor who came to hear the sermon.</a:t>
            </a:r>
            <a:endParaRPr lang="en-US" b="0" i="0" dirty="0">
              <a:solidFill>
                <a:srgbClr val="555555"/>
              </a:solidFill>
              <a:effectLst/>
              <a:latin typeface="Helvetica" panose="020B0604020202020204" pitchFamily="34" charset="0"/>
            </a:endParaRPr>
          </a:p>
          <a:p>
            <a:endParaRPr lang="en-US" dirty="0"/>
          </a:p>
        </p:txBody>
      </p:sp>
      <p:sp>
        <p:nvSpPr>
          <p:cNvPr id="3" name="TextBox 2">
            <a:extLst>
              <a:ext uri="{FF2B5EF4-FFF2-40B4-BE49-F238E27FC236}">
                <a16:creationId xmlns:a16="http://schemas.microsoft.com/office/drawing/2014/main" id="{00C78F4B-AE7D-9A92-60D3-97F801C91939}"/>
              </a:ext>
            </a:extLst>
          </p:cNvPr>
          <p:cNvSpPr txBox="1"/>
          <p:nvPr/>
        </p:nvSpPr>
        <p:spPr>
          <a:xfrm>
            <a:off x="6362700" y="657225"/>
            <a:ext cx="5133975" cy="646331"/>
          </a:xfrm>
          <a:prstGeom prst="rect">
            <a:avLst/>
          </a:prstGeom>
          <a:noFill/>
        </p:spPr>
        <p:txBody>
          <a:bodyPr wrap="square" rtlCol="0">
            <a:spAutoFit/>
          </a:bodyPr>
          <a:lstStyle/>
          <a:p>
            <a:r>
              <a:rPr lang="en-US" sz="3600" b="1" dirty="0">
                <a:latin typeface="Old English Text MT" panose="03040902040508030806" pitchFamily="66" charset="0"/>
              </a:rPr>
              <a:t>St. Paul’s Cross</a:t>
            </a:r>
          </a:p>
        </p:txBody>
      </p:sp>
    </p:spTree>
    <p:extLst>
      <p:ext uri="{BB962C8B-B14F-4D97-AF65-F5344CB8AC3E}">
        <p14:creationId xmlns:p14="http://schemas.microsoft.com/office/powerpoint/2010/main" val="4226503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D5560-2132-71E2-6096-8F273DC0E815}"/>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6A56F09F-835B-0CE7-67EB-F6226A9C9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0095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89614D0-3272-0D35-C041-76CADD8E8E02}"/>
              </a:ext>
            </a:extLst>
          </p:cNvPr>
          <p:cNvSpPr txBox="1"/>
          <p:nvPr/>
        </p:nvSpPr>
        <p:spPr>
          <a:xfrm>
            <a:off x="120953" y="7000724"/>
            <a:ext cx="12071047" cy="3416320"/>
          </a:xfrm>
          <a:prstGeom prst="rect">
            <a:avLst/>
          </a:prstGeom>
          <a:noFill/>
        </p:spPr>
        <p:txBody>
          <a:bodyPr wrap="square" rtlCol="0">
            <a:spAutoFit/>
          </a:bodyPr>
          <a:lstStyle/>
          <a:p>
            <a:pPr algn="l" fontAlgn="base">
              <a:buNone/>
            </a:pPr>
            <a:r>
              <a:rPr lang="en-US" b="1" i="1" dirty="0">
                <a:solidFill>
                  <a:srgbClr val="555555"/>
                </a:solidFill>
                <a:effectLst/>
                <a:latin typeface="Helvetica" panose="020B0604020202020204" pitchFamily="34" charset="0"/>
              </a:rPr>
              <a:t>In 1612 keen to get support for the restoration of the old St Paul’s, London one Henry Farley made petitions to powerful officers of state to get bills through parliament and in 1616 in another promotion had three pictures painted on panels, one of which shows ‘personages’ processing which includes the Royal Family seated at an outside sermon by St. Paul’s Cross.(1)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Farley’s concern to get the King to agree to the restoration of the cathedral was at a time when it had lain in a dilapidated state since a fire of 1561.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Though largely thwarted one of the painted panels Farley had produced shows</a:t>
            </a:r>
            <a:r>
              <a:rPr lang="en-US" b="1" i="0" dirty="0">
                <a:solidFill>
                  <a:srgbClr val="0000FF"/>
                </a:solidFill>
                <a:effectLst/>
                <a:latin typeface="Helvetica" panose="020B0604020202020204" pitchFamily="34" charset="0"/>
              </a:rPr>
              <a:t> the Royal Family Today 26th March 1620 on Mid-Lent Sunday.(see below)</a:t>
            </a:r>
            <a:endParaRPr lang="en-US" b="0" i="0" dirty="0">
              <a:solidFill>
                <a:srgbClr val="555555"/>
              </a:solidFill>
              <a:effectLst/>
              <a:latin typeface="Helvetica" panose="020B0604020202020204" pitchFamily="34" charset="0"/>
            </a:endParaRPr>
          </a:p>
          <a:p>
            <a:pPr algn="l" fontAlgn="base"/>
            <a:r>
              <a:rPr lang="en-US" b="0" i="0" dirty="0">
                <a:solidFill>
                  <a:srgbClr val="555555"/>
                </a:solidFill>
                <a:effectLst/>
                <a:latin typeface="Helvetica" panose="020B0604020202020204" pitchFamily="34" charset="0"/>
              </a:rPr>
              <a:t>The picture shows, ‘a curious antique structure preaching cross’, which for centuries existed in the vacant space at the north-east corner of the churchyard against the choir of the church. It had compartments containing </a:t>
            </a:r>
            <a:r>
              <a:rPr lang="en-US" b="1" i="0" dirty="0">
                <a:solidFill>
                  <a:srgbClr val="555555"/>
                </a:solidFill>
                <a:effectLst/>
                <a:latin typeface="Helvetica" panose="020B0604020202020204" pitchFamily="34" charset="0"/>
              </a:rPr>
              <a:t>King James (I)(VI), Queen, Prince of Wales and the Lord Mayor who came to hear the sermon.</a:t>
            </a:r>
            <a:endParaRPr lang="en-US" b="0" i="0" dirty="0">
              <a:solidFill>
                <a:srgbClr val="555555"/>
              </a:solidFill>
              <a:effectLst/>
              <a:latin typeface="Helvetica" panose="020B0604020202020204" pitchFamily="34" charset="0"/>
            </a:endParaRPr>
          </a:p>
          <a:p>
            <a:endParaRPr lang="en-US" dirty="0"/>
          </a:p>
        </p:txBody>
      </p:sp>
      <p:sp>
        <p:nvSpPr>
          <p:cNvPr id="3" name="TextBox 2">
            <a:extLst>
              <a:ext uri="{FF2B5EF4-FFF2-40B4-BE49-F238E27FC236}">
                <a16:creationId xmlns:a16="http://schemas.microsoft.com/office/drawing/2014/main" id="{C3ADE930-6613-6C41-8894-35995631704D}"/>
              </a:ext>
            </a:extLst>
          </p:cNvPr>
          <p:cNvSpPr txBox="1"/>
          <p:nvPr/>
        </p:nvSpPr>
        <p:spPr>
          <a:xfrm>
            <a:off x="6362700" y="657225"/>
            <a:ext cx="5133975" cy="1754326"/>
          </a:xfrm>
          <a:prstGeom prst="rect">
            <a:avLst/>
          </a:prstGeom>
          <a:noFill/>
        </p:spPr>
        <p:txBody>
          <a:bodyPr wrap="square" rtlCol="0">
            <a:spAutoFit/>
          </a:bodyPr>
          <a:lstStyle/>
          <a:p>
            <a:r>
              <a:rPr lang="en-US" sz="3600" b="1" dirty="0">
                <a:latin typeface="Old English Text MT" panose="03040902040508030806" pitchFamily="66" charset="0"/>
              </a:rPr>
              <a:t>“All the Reformation was </a:t>
            </a:r>
          </a:p>
          <a:p>
            <a:r>
              <a:rPr lang="en-US" sz="3600" b="1" dirty="0">
                <a:latin typeface="Old English Text MT" panose="03040902040508030806" pitchFamily="66" charset="0"/>
              </a:rPr>
              <a:t>accomplished from the Cross.”</a:t>
            </a:r>
          </a:p>
        </p:txBody>
      </p:sp>
    </p:spTree>
    <p:extLst>
      <p:ext uri="{BB962C8B-B14F-4D97-AF65-F5344CB8AC3E}">
        <p14:creationId xmlns:p14="http://schemas.microsoft.com/office/powerpoint/2010/main" val="2571171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32EF761C-7CE3-E515-0B7A-A351140E50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4350"/>
            <a:ext cx="12258675" cy="166721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541779-D264-95BC-4C70-8882D3648FE9}"/>
              </a:ext>
            </a:extLst>
          </p:cNvPr>
          <p:cNvSpPr txBox="1"/>
          <p:nvPr/>
        </p:nvSpPr>
        <p:spPr>
          <a:xfrm>
            <a:off x="828675" y="1266825"/>
            <a:ext cx="3590925" cy="923330"/>
          </a:xfrm>
          <a:prstGeom prst="rect">
            <a:avLst/>
          </a:prstGeom>
          <a:noFill/>
        </p:spPr>
        <p:txBody>
          <a:bodyPr wrap="square" rtlCol="0">
            <a:spAutoFit/>
          </a:bodyPr>
          <a:lstStyle/>
          <a:p>
            <a:r>
              <a:rPr lang="en-US" sz="5400" dirty="0">
                <a:solidFill>
                  <a:schemeClr val="bg1"/>
                </a:solidFill>
              </a:rPr>
              <a:t>August 3</a:t>
            </a:r>
          </a:p>
        </p:txBody>
      </p:sp>
    </p:spTree>
    <p:extLst>
      <p:ext uri="{BB962C8B-B14F-4D97-AF65-F5344CB8AC3E}">
        <p14:creationId xmlns:p14="http://schemas.microsoft.com/office/powerpoint/2010/main" val="4108048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B427632A-F047-0CB1-5276-EF3F9E766E4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A3960B-0299-E2E1-4483-C843003A52B8}"/>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6268662B-9FDA-C5C0-9330-A04EBB3E3F39}"/>
              </a:ext>
            </a:extLst>
          </p:cNvPr>
          <p:cNvSpPr txBox="1"/>
          <p:nvPr/>
        </p:nvSpPr>
        <p:spPr>
          <a:xfrm>
            <a:off x="695325" y="152400"/>
            <a:ext cx="11106150" cy="6186309"/>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dirty="0">
                <a:solidFill>
                  <a:schemeClr val="bg1"/>
                </a:solidFill>
                <a:latin typeface="Bookman Old Style" panose="02050604050505020204" pitchFamily="18" charset="0"/>
              </a:rPr>
              <a:t>Returns to England						 </a:t>
            </a:r>
            <a:r>
              <a:rPr lang="en-US" sz="3600" dirty="0">
                <a:solidFill>
                  <a:schemeClr val="bg1"/>
                </a:solidFill>
                <a:latin typeface="Old English Text MT" panose="03040902040508030806" pitchFamily="66" charset="0"/>
              </a:rPr>
              <a:t>1548</a:t>
            </a:r>
            <a:endParaRPr lang="en-US" sz="3600" dirty="0">
              <a:solidFill>
                <a:schemeClr val="bg1"/>
              </a:solidFill>
              <a:latin typeface="Bookman Old Style" panose="02050604050505020204" pitchFamily="18" charset="0"/>
            </a:endParaRPr>
          </a:p>
          <a:p>
            <a:r>
              <a:rPr lang="en-US" sz="3600" dirty="0">
                <a:solidFill>
                  <a:schemeClr val="bg1"/>
                </a:solidFill>
                <a:latin typeface="Bookman Old Style" panose="02050604050505020204" pitchFamily="18" charset="0"/>
              </a:rPr>
              <a:t>Appointed to St. </a:t>
            </a:r>
            <a:r>
              <a:rPr lang="en-US" sz="3600" dirty="0" err="1">
                <a:solidFill>
                  <a:schemeClr val="bg1"/>
                </a:solidFill>
                <a:latin typeface="Bookman Old Style" panose="02050604050505020204" pitchFamily="18" charset="0"/>
              </a:rPr>
              <a:t>Sepulchre</a:t>
            </a:r>
            <a:r>
              <a:rPr lang="en-US" sz="3600" dirty="0">
                <a:solidFill>
                  <a:schemeClr val="bg1"/>
                </a:solidFill>
                <a:latin typeface="Bookman Old Style" panose="02050604050505020204" pitchFamily="18" charset="0"/>
              </a:rPr>
              <a:t>				 </a:t>
            </a:r>
            <a:r>
              <a:rPr lang="en-US" sz="3600" dirty="0">
                <a:solidFill>
                  <a:schemeClr val="bg1"/>
                </a:solidFill>
                <a:latin typeface="Old English Text MT" panose="03040902040508030806" pitchFamily="66" charset="0"/>
              </a:rPr>
              <a:t>1550</a:t>
            </a:r>
          </a:p>
          <a:p>
            <a:r>
              <a:rPr lang="en-US" sz="3600" dirty="0">
                <a:solidFill>
                  <a:schemeClr val="bg1"/>
                </a:solidFill>
                <a:latin typeface="Bookman Old Style" panose="02050604050505020204" pitchFamily="18" charset="0"/>
              </a:rPr>
              <a:t>Edward VI dies					 </a:t>
            </a:r>
            <a:r>
              <a:rPr lang="en-US" sz="3600" dirty="0">
                <a:solidFill>
                  <a:schemeClr val="bg1"/>
                </a:solidFill>
                <a:latin typeface="Old English Text MT" panose="03040902040508030806" pitchFamily="66" charset="0"/>
              </a:rPr>
              <a:t>   July 6, 1553</a:t>
            </a:r>
          </a:p>
          <a:p>
            <a:r>
              <a:rPr lang="en-US" sz="3600" dirty="0">
                <a:solidFill>
                  <a:schemeClr val="bg1"/>
                </a:solidFill>
                <a:latin typeface="Bookman Old Style" panose="02050604050505020204" pitchFamily="18" charset="0"/>
              </a:rPr>
              <a:t>Preaches at St. Paul’s Cross		   </a:t>
            </a:r>
            <a:r>
              <a:rPr lang="en-US" sz="3600" dirty="0">
                <a:solidFill>
                  <a:schemeClr val="bg1"/>
                </a:solidFill>
                <a:latin typeface="Old English Text MT" panose="03040902040508030806" pitchFamily="66" charset="0"/>
              </a:rPr>
              <a:t>July 16</a:t>
            </a:r>
          </a:p>
          <a:p>
            <a:r>
              <a:rPr lang="en-US" sz="3600" b="1" dirty="0">
                <a:solidFill>
                  <a:schemeClr val="bg1"/>
                </a:solidFill>
                <a:latin typeface="Bookman Old Style" panose="02050604050505020204" pitchFamily="18" charset="0"/>
              </a:rPr>
              <a:t>Preaches at St. Paul’s Cross        </a:t>
            </a:r>
            <a:r>
              <a:rPr lang="en-US" sz="3600" b="1" dirty="0">
                <a:solidFill>
                  <a:schemeClr val="bg1"/>
                </a:solidFill>
                <a:latin typeface="Old English Text MT" panose="03040902040508030806" pitchFamily="66" charset="0"/>
              </a:rPr>
              <a:t>August 6</a:t>
            </a: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623518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8E71E-A0C1-4517-E6BE-01C525A35B4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41FD9A7-801D-867B-81DA-1D40E83265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0095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33299A6-4833-651A-AC5A-AEE46A519026}"/>
              </a:ext>
            </a:extLst>
          </p:cNvPr>
          <p:cNvSpPr txBox="1"/>
          <p:nvPr/>
        </p:nvSpPr>
        <p:spPr>
          <a:xfrm>
            <a:off x="120953" y="7000724"/>
            <a:ext cx="12071047" cy="3416320"/>
          </a:xfrm>
          <a:prstGeom prst="rect">
            <a:avLst/>
          </a:prstGeom>
          <a:noFill/>
        </p:spPr>
        <p:txBody>
          <a:bodyPr wrap="square" rtlCol="0">
            <a:spAutoFit/>
          </a:bodyPr>
          <a:lstStyle/>
          <a:p>
            <a:pPr algn="l" fontAlgn="base">
              <a:buNone/>
            </a:pPr>
            <a:r>
              <a:rPr lang="en-US" b="1" i="1" dirty="0">
                <a:solidFill>
                  <a:srgbClr val="555555"/>
                </a:solidFill>
                <a:effectLst/>
                <a:latin typeface="Helvetica" panose="020B0604020202020204" pitchFamily="34" charset="0"/>
              </a:rPr>
              <a:t>In 1612 keen to get support for the restoration of the old St Paul’s, London one Henry Farley made petitions to powerful officers of state to get bills through parliament and in 1616 in another promotion had three pictures painted on panels, one of which shows ‘personages’ processing which includes the Royal Family seated at an outside sermon by St. Paul’s Cross.(1)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Farley’s concern to get the King to agree to the restoration of the cathedral was at a time when it had lain in a dilapidated state since a fire of 1561.</a:t>
            </a:r>
            <a:endParaRPr lang="en-US" b="0" i="0" dirty="0">
              <a:solidFill>
                <a:srgbClr val="555555"/>
              </a:solidFill>
              <a:effectLst/>
              <a:latin typeface="Helvetica" panose="020B0604020202020204" pitchFamily="34" charset="0"/>
            </a:endParaRPr>
          </a:p>
          <a:p>
            <a:pPr algn="l" fontAlgn="base">
              <a:buNone/>
            </a:pPr>
            <a:r>
              <a:rPr lang="en-US" b="1" i="0" dirty="0">
                <a:solidFill>
                  <a:srgbClr val="800000"/>
                </a:solidFill>
                <a:effectLst/>
                <a:latin typeface="Helvetica" panose="020B0604020202020204" pitchFamily="34" charset="0"/>
              </a:rPr>
              <a:t>Though largely thwarted one of the painted panels Farley had produced shows</a:t>
            </a:r>
            <a:r>
              <a:rPr lang="en-US" b="1" i="0" dirty="0">
                <a:solidFill>
                  <a:srgbClr val="0000FF"/>
                </a:solidFill>
                <a:effectLst/>
                <a:latin typeface="Helvetica" panose="020B0604020202020204" pitchFamily="34" charset="0"/>
              </a:rPr>
              <a:t> the Royal Family Today 26th March 1620 on Mid-Lent Sunday.(see below)</a:t>
            </a:r>
            <a:endParaRPr lang="en-US" b="0" i="0" dirty="0">
              <a:solidFill>
                <a:srgbClr val="555555"/>
              </a:solidFill>
              <a:effectLst/>
              <a:latin typeface="Helvetica" panose="020B0604020202020204" pitchFamily="34" charset="0"/>
            </a:endParaRPr>
          </a:p>
          <a:p>
            <a:pPr algn="l" fontAlgn="base"/>
            <a:r>
              <a:rPr lang="en-US" b="0" i="0" dirty="0">
                <a:solidFill>
                  <a:srgbClr val="555555"/>
                </a:solidFill>
                <a:effectLst/>
                <a:latin typeface="Helvetica" panose="020B0604020202020204" pitchFamily="34" charset="0"/>
              </a:rPr>
              <a:t>The picture shows, ‘a curious antique structure preaching cross’, which for centuries existed in the vacant space at the north-east corner of the churchyard against the choir of the church. It had compartments containing </a:t>
            </a:r>
            <a:r>
              <a:rPr lang="en-US" b="1" i="0" dirty="0">
                <a:solidFill>
                  <a:srgbClr val="555555"/>
                </a:solidFill>
                <a:effectLst/>
                <a:latin typeface="Helvetica" panose="020B0604020202020204" pitchFamily="34" charset="0"/>
              </a:rPr>
              <a:t>King James (I)(VI), Queen, Prince of Wales and the Lord Mayor who came to hear the sermon.</a:t>
            </a:r>
            <a:endParaRPr lang="en-US" b="0" i="0" dirty="0">
              <a:solidFill>
                <a:srgbClr val="555555"/>
              </a:solidFill>
              <a:effectLst/>
              <a:latin typeface="Helvetica" panose="020B0604020202020204" pitchFamily="34" charset="0"/>
            </a:endParaRPr>
          </a:p>
          <a:p>
            <a:endParaRPr lang="en-US" dirty="0"/>
          </a:p>
        </p:txBody>
      </p:sp>
      <p:sp>
        <p:nvSpPr>
          <p:cNvPr id="3" name="TextBox 2">
            <a:extLst>
              <a:ext uri="{FF2B5EF4-FFF2-40B4-BE49-F238E27FC236}">
                <a16:creationId xmlns:a16="http://schemas.microsoft.com/office/drawing/2014/main" id="{BD4CA7D1-AF90-2D56-96EF-847380FF0FD7}"/>
              </a:ext>
            </a:extLst>
          </p:cNvPr>
          <p:cNvSpPr txBox="1"/>
          <p:nvPr/>
        </p:nvSpPr>
        <p:spPr>
          <a:xfrm>
            <a:off x="6629400" y="685800"/>
            <a:ext cx="5276850" cy="5693866"/>
          </a:xfrm>
          <a:prstGeom prst="rect">
            <a:avLst/>
          </a:prstGeom>
          <a:noFill/>
        </p:spPr>
        <p:txBody>
          <a:bodyPr wrap="square" rtlCol="0">
            <a:spAutoFit/>
          </a:bodyPr>
          <a:lstStyle/>
          <a:p>
            <a:r>
              <a:rPr lang="en-US" sz="2800" b="1" i="0" dirty="0">
                <a:solidFill>
                  <a:srgbClr val="000000"/>
                </a:solidFill>
                <a:effectLst/>
                <a:latin typeface="Bookman Old Style" panose="02050604050505020204" pitchFamily="18" charset="0"/>
              </a:rPr>
              <a:t>. . . made a godly and vehement sermon at Paul's Cross, confirming such true doctrine as he and others had there taught in King Edward's days, exhorting the people constantly to remain in the same, and to beware of all pestilent popery, idolatry, and superstition.</a:t>
            </a:r>
          </a:p>
          <a:p>
            <a:endParaRPr lang="en-US" sz="2800" b="1" dirty="0">
              <a:solidFill>
                <a:srgbClr val="000000"/>
              </a:solidFill>
              <a:latin typeface="Bookman Old Style" panose="02050604050505020204" pitchFamily="18" charset="0"/>
            </a:endParaRPr>
          </a:p>
          <a:p>
            <a:r>
              <a:rPr lang="en-US" sz="2800" b="1" dirty="0">
                <a:solidFill>
                  <a:srgbClr val="000000"/>
                </a:solidFill>
                <a:latin typeface="Bookman Old Style" panose="02050604050505020204" pitchFamily="18" charset="0"/>
              </a:rPr>
              <a:t>	           --John Foxe </a:t>
            </a:r>
            <a:endParaRPr lang="en-US" sz="2800" dirty="0">
              <a:latin typeface="Bookman Old Style" panose="02050604050505020204" pitchFamily="18" charset="0"/>
            </a:endParaRPr>
          </a:p>
        </p:txBody>
      </p:sp>
    </p:spTree>
    <p:extLst>
      <p:ext uri="{BB962C8B-B14F-4D97-AF65-F5344CB8AC3E}">
        <p14:creationId xmlns:p14="http://schemas.microsoft.com/office/powerpoint/2010/main" val="1503106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EFE3DAE5-9094-C2FE-9163-94CA0FC932B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57F5C57-AB14-398F-DAB2-C22789483936}"/>
              </a:ext>
            </a:extLst>
          </p:cNvPr>
          <p:cNvSpPr>
            <a:spLocks noGrp="1"/>
          </p:cNvSpPr>
          <p:nvPr>
            <p:ph type="subTitle" idx="1"/>
          </p:nvPr>
        </p:nvSpPr>
        <p:spPr>
          <a:xfrm>
            <a:off x="1524000" y="3922760"/>
            <a:ext cx="9144000" cy="1655762"/>
          </a:xfrm>
        </p:spPr>
        <p:txBody>
          <a:bodyPr/>
          <a:lstStyle/>
          <a:p>
            <a:endParaRPr lang="en-US" sz="4000" b="1" dirty="0">
              <a:solidFill>
                <a:schemeClr val="bg1"/>
              </a:solidFill>
            </a:endParaRPr>
          </a:p>
          <a:p>
            <a:endParaRPr lang="en-US" dirty="0"/>
          </a:p>
        </p:txBody>
      </p:sp>
      <p:sp>
        <p:nvSpPr>
          <p:cNvPr id="4" name="TextBox 3">
            <a:extLst>
              <a:ext uri="{FF2B5EF4-FFF2-40B4-BE49-F238E27FC236}">
                <a16:creationId xmlns:a16="http://schemas.microsoft.com/office/drawing/2014/main" id="{91BF662D-2178-7EB5-801C-9800FF38A616}"/>
              </a:ext>
            </a:extLst>
          </p:cNvPr>
          <p:cNvSpPr txBox="1"/>
          <p:nvPr/>
        </p:nvSpPr>
        <p:spPr>
          <a:xfrm>
            <a:off x="695325" y="152400"/>
            <a:ext cx="11106150" cy="6740307"/>
          </a:xfrm>
          <a:prstGeom prst="rect">
            <a:avLst/>
          </a:prstGeom>
          <a:noFill/>
        </p:spPr>
        <p:txBody>
          <a:bodyPr wrap="square" rtlCol="0">
            <a:spAutoFit/>
          </a:bodyPr>
          <a:lstStyle/>
          <a:p>
            <a:r>
              <a:rPr lang="en-US" sz="3600" dirty="0">
                <a:solidFill>
                  <a:schemeClr val="bg1"/>
                </a:solidFill>
                <a:latin typeface="Bookman Old Style" panose="02050604050505020204" pitchFamily="18" charset="0"/>
              </a:rPr>
              <a:t>Antwerp  			</a:t>
            </a:r>
            <a:r>
              <a:rPr lang="en-US" sz="3600" dirty="0">
                <a:solidFill>
                  <a:schemeClr val="bg1"/>
                </a:solidFill>
                <a:latin typeface="Old English Text MT" panose="03040902040508030806" pitchFamily="66" charset="0"/>
              </a:rPr>
              <a:t>					1534</a:t>
            </a:r>
          </a:p>
          <a:p>
            <a:r>
              <a:rPr lang="en-US" sz="3600" dirty="0">
                <a:solidFill>
                  <a:schemeClr val="bg1"/>
                </a:solidFill>
                <a:latin typeface="Bookman Old Style" panose="02050604050505020204" pitchFamily="18" charset="0"/>
              </a:rPr>
              <a:t>Meets Tyndale and is converted</a:t>
            </a:r>
            <a:r>
              <a:rPr lang="en-US" sz="3600" dirty="0">
                <a:solidFill>
                  <a:schemeClr val="bg1"/>
                </a:solidFill>
                <a:latin typeface="Old English Text MT" panose="03040902040508030806" pitchFamily="66" charset="0"/>
              </a:rPr>
              <a:t>			   ??</a:t>
            </a:r>
          </a:p>
          <a:p>
            <a:r>
              <a:rPr lang="en-US" sz="3600" dirty="0">
                <a:solidFill>
                  <a:schemeClr val="bg1"/>
                </a:solidFill>
                <a:latin typeface="Bookman Old Style" panose="02050604050505020204" pitchFamily="18" charset="0"/>
              </a:rPr>
              <a:t>Tyndale arrested	</a:t>
            </a:r>
            <a:r>
              <a:rPr lang="en-US" sz="3600" dirty="0">
                <a:solidFill>
                  <a:schemeClr val="bg1"/>
                </a:solidFill>
                <a:latin typeface="Old English Text MT" panose="03040902040508030806" pitchFamily="66" charset="0"/>
              </a:rPr>
              <a:t>			       May, 1535</a:t>
            </a:r>
          </a:p>
          <a:p>
            <a:r>
              <a:rPr lang="en-US" sz="3600" dirty="0">
                <a:solidFill>
                  <a:schemeClr val="bg1"/>
                </a:solidFill>
                <a:latin typeface="Bookman Old Style" panose="02050604050505020204" pitchFamily="18" charset="0"/>
              </a:rPr>
              <a:t>Marries Adriana de Weyden	</a:t>
            </a:r>
            <a:r>
              <a:rPr lang="en-US" sz="3600" dirty="0">
                <a:solidFill>
                  <a:schemeClr val="bg1"/>
                </a:solidFill>
                <a:latin typeface="Old English Text MT" panose="03040902040508030806" pitchFamily="66" charset="0"/>
              </a:rPr>
              <a:t>			 1537</a:t>
            </a:r>
          </a:p>
          <a:p>
            <a:r>
              <a:rPr lang="en-US" sz="3600" dirty="0">
                <a:solidFill>
                  <a:schemeClr val="bg1"/>
                </a:solidFill>
                <a:latin typeface="Bookman Old Style" panose="02050604050505020204" pitchFamily="18" charset="0"/>
              </a:rPr>
              <a:t>Prints the “Matthew” Bible		      </a:t>
            </a:r>
            <a:r>
              <a:rPr lang="en-US" sz="3600" dirty="0">
                <a:solidFill>
                  <a:schemeClr val="bg1"/>
                </a:solidFill>
                <a:latin typeface="Old English Text MT" panose="03040902040508030806" pitchFamily="66" charset="0"/>
              </a:rPr>
              <a:t>July, 1537</a:t>
            </a:r>
          </a:p>
          <a:p>
            <a:r>
              <a:rPr lang="en-US" sz="3600" dirty="0">
                <a:solidFill>
                  <a:schemeClr val="bg1"/>
                </a:solidFill>
                <a:latin typeface="Bookman Old Style" panose="02050604050505020204" pitchFamily="18" charset="0"/>
              </a:rPr>
              <a:t>Returns to England						 </a:t>
            </a:r>
            <a:r>
              <a:rPr lang="en-US" sz="3600" dirty="0">
                <a:solidFill>
                  <a:schemeClr val="bg1"/>
                </a:solidFill>
                <a:latin typeface="Old English Text MT" panose="03040902040508030806" pitchFamily="66" charset="0"/>
              </a:rPr>
              <a:t>1548</a:t>
            </a:r>
            <a:endParaRPr lang="en-US" sz="3600" dirty="0">
              <a:solidFill>
                <a:schemeClr val="bg1"/>
              </a:solidFill>
              <a:latin typeface="Bookman Old Style" panose="02050604050505020204" pitchFamily="18" charset="0"/>
            </a:endParaRPr>
          </a:p>
          <a:p>
            <a:r>
              <a:rPr lang="en-US" sz="3600" dirty="0">
                <a:solidFill>
                  <a:schemeClr val="bg1"/>
                </a:solidFill>
                <a:latin typeface="Bookman Old Style" panose="02050604050505020204" pitchFamily="18" charset="0"/>
              </a:rPr>
              <a:t>Appointed to St. </a:t>
            </a:r>
            <a:r>
              <a:rPr lang="en-US" sz="3600" dirty="0" err="1">
                <a:solidFill>
                  <a:schemeClr val="bg1"/>
                </a:solidFill>
                <a:latin typeface="Bookman Old Style" panose="02050604050505020204" pitchFamily="18" charset="0"/>
              </a:rPr>
              <a:t>Sepulchre</a:t>
            </a:r>
            <a:r>
              <a:rPr lang="en-US" sz="3600" dirty="0">
                <a:solidFill>
                  <a:schemeClr val="bg1"/>
                </a:solidFill>
                <a:latin typeface="Bookman Old Style" panose="02050604050505020204" pitchFamily="18" charset="0"/>
              </a:rPr>
              <a:t>				 </a:t>
            </a:r>
            <a:r>
              <a:rPr lang="en-US" sz="3600" dirty="0">
                <a:solidFill>
                  <a:schemeClr val="bg1"/>
                </a:solidFill>
                <a:latin typeface="Old English Text MT" panose="03040902040508030806" pitchFamily="66" charset="0"/>
              </a:rPr>
              <a:t>1550</a:t>
            </a:r>
          </a:p>
          <a:p>
            <a:r>
              <a:rPr lang="en-US" sz="3600" dirty="0">
                <a:solidFill>
                  <a:schemeClr val="bg1"/>
                </a:solidFill>
                <a:latin typeface="Bookman Old Style" panose="02050604050505020204" pitchFamily="18" charset="0"/>
              </a:rPr>
              <a:t>Edward VI dies					 </a:t>
            </a:r>
            <a:r>
              <a:rPr lang="en-US" sz="3600" dirty="0">
                <a:solidFill>
                  <a:schemeClr val="bg1"/>
                </a:solidFill>
                <a:latin typeface="Old English Text MT" panose="03040902040508030806" pitchFamily="66" charset="0"/>
              </a:rPr>
              <a:t>   July 6, 1553</a:t>
            </a:r>
          </a:p>
          <a:p>
            <a:r>
              <a:rPr lang="en-US" sz="3600" dirty="0">
                <a:solidFill>
                  <a:schemeClr val="bg1"/>
                </a:solidFill>
                <a:latin typeface="Bookman Old Style" panose="02050604050505020204" pitchFamily="18" charset="0"/>
              </a:rPr>
              <a:t>Preaches at St. Paul’s Cross		   </a:t>
            </a:r>
            <a:r>
              <a:rPr lang="en-US" sz="3600" dirty="0">
                <a:solidFill>
                  <a:schemeClr val="bg1"/>
                </a:solidFill>
                <a:latin typeface="Old English Text MT" panose="03040902040508030806" pitchFamily="66" charset="0"/>
              </a:rPr>
              <a:t>July 16</a:t>
            </a:r>
          </a:p>
          <a:p>
            <a:r>
              <a:rPr lang="en-US" sz="3600" dirty="0">
                <a:solidFill>
                  <a:schemeClr val="bg1"/>
                </a:solidFill>
                <a:latin typeface="Bookman Old Style" panose="02050604050505020204" pitchFamily="18" charset="0"/>
              </a:rPr>
              <a:t>Preaches at St. Paul’s Cross          </a:t>
            </a:r>
            <a:r>
              <a:rPr lang="en-US" sz="3600" dirty="0">
                <a:solidFill>
                  <a:schemeClr val="bg1"/>
                </a:solidFill>
                <a:latin typeface="Old English Text MT" panose="03040902040508030806" pitchFamily="66" charset="0"/>
              </a:rPr>
              <a:t>August 6</a:t>
            </a:r>
          </a:p>
          <a:p>
            <a:r>
              <a:rPr lang="en-US" sz="3600" dirty="0">
                <a:solidFill>
                  <a:schemeClr val="bg1"/>
                </a:solidFill>
                <a:latin typeface="Bookman Old Style" panose="02050604050505020204" pitchFamily="18" charset="0"/>
              </a:rPr>
              <a:t>Arrested						   </a:t>
            </a:r>
            <a:r>
              <a:rPr lang="en-US" sz="3600" dirty="0">
                <a:solidFill>
                  <a:schemeClr val="bg1"/>
                </a:solidFill>
                <a:latin typeface="Old English Text MT" panose="03040902040508030806" pitchFamily="66" charset="0"/>
              </a:rPr>
              <a:t>August 16</a:t>
            </a:r>
            <a:endParaRPr lang="en-US" sz="3600" dirty="0">
              <a:solidFill>
                <a:schemeClr val="bg1"/>
              </a:solidFill>
              <a:latin typeface="Bookman Old Style" panose="02050604050505020204" pitchFamily="18" charset="0"/>
            </a:endParaRPr>
          </a:p>
          <a:p>
            <a:endParaRPr lang="en-US" sz="36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04960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218" name="Picture 2" descr="May include: Two brown leather-bound books titled 'Foxe's Martyrs' with the volumes numbered I and II. The books are from 1596. A black and white woodcut illustration of a title page for a book titled 'Actes and Monumenes of matters most special and memorable, happening in the Church, with a general account of the Church, from the primitive age, wherein is set forth a large and the whole race and course of the Church, in the greater part of the world, from the beginning of the primitive age, until these our times, together with the most notable persecutions, and the most famous and worthy monuments of the Church, in these latter times, especially in this our kingdom of England, by John Foxe.' The illustration depicts a scene of people being burned at the stake and other scenes of persecution.">
            <a:extLst>
              <a:ext uri="{FF2B5EF4-FFF2-40B4-BE49-F238E27FC236}">
                <a16:creationId xmlns:a16="http://schemas.microsoft.com/office/drawing/2014/main" id="{1C4E4768-1DE6-4A10-9A3F-D6FEEBB92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8B13379-6D58-F36D-9DB2-A349882D8761}"/>
              </a:ext>
            </a:extLst>
          </p:cNvPr>
          <p:cNvSpPr txBox="1"/>
          <p:nvPr/>
        </p:nvSpPr>
        <p:spPr>
          <a:xfrm>
            <a:off x="4312693" y="136479"/>
            <a:ext cx="4954137" cy="1323439"/>
          </a:xfrm>
          <a:prstGeom prst="rect">
            <a:avLst/>
          </a:prstGeom>
          <a:noFill/>
        </p:spPr>
        <p:txBody>
          <a:bodyPr wrap="square" rtlCol="0">
            <a:spAutoFit/>
          </a:bodyPr>
          <a:lstStyle/>
          <a:p>
            <a:r>
              <a:rPr lang="en-US" sz="4000" dirty="0">
                <a:latin typeface="Old English Text MT" panose="03040902040508030806" pitchFamily="66" charset="0"/>
              </a:rPr>
              <a:t>1596</a:t>
            </a:r>
          </a:p>
          <a:p>
            <a:r>
              <a:rPr lang="en-US" sz="4000" dirty="0">
                <a:latin typeface="Old English Text MT" panose="03040902040508030806" pitchFamily="66" charset="0"/>
              </a:rPr>
              <a:t>Printing </a:t>
            </a:r>
          </a:p>
        </p:txBody>
      </p:sp>
      <p:pic>
        <p:nvPicPr>
          <p:cNvPr id="9220" name="Picture 4" descr="May include: A black and white woodcut illustration of a man kneeling and praying at a stake. The man is wearing a long robe and has a beard. The stake is surrounded by a group of people, some of whom are holding spears. The illustration is titled 'The Martyrdome of Maiſter Iohn Philpot Archdeacon, with the manner of his kneeling, and praying at the ſtake.' The text 'I will pay my vowes in, thee, O Smithfield.' is written on a banner held by the man.">
            <a:extLst>
              <a:ext uri="{FF2B5EF4-FFF2-40B4-BE49-F238E27FC236}">
                <a16:creationId xmlns:a16="http://schemas.microsoft.com/office/drawing/2014/main" id="{FDF98DEA-B7DF-E19B-D3FB-BF4F6FE1E5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ABEEBC-8016-8B23-FFB3-99DBFBA2D570}"/>
              </a:ext>
            </a:extLst>
          </p:cNvPr>
          <p:cNvSpPr txBox="1"/>
          <p:nvPr/>
        </p:nvSpPr>
        <p:spPr>
          <a:xfrm>
            <a:off x="1112293" y="7178722"/>
            <a:ext cx="8898340" cy="2582758"/>
          </a:xfrm>
          <a:prstGeom prst="rect">
            <a:avLst/>
          </a:prstGeom>
          <a:noFill/>
        </p:spPr>
        <p:txBody>
          <a:bodyPr wrap="square" rtlCol="0">
            <a:spAutoFit/>
          </a:bodyPr>
          <a:lstStyle/>
          <a:p>
            <a:pPr algn="l">
              <a:spcBef>
                <a:spcPts val="450"/>
              </a:spcBef>
              <a:spcAft>
                <a:spcPts val="450"/>
              </a:spcAft>
              <a:buNone/>
            </a:pPr>
            <a:r>
              <a:rPr lang="en-US" b="0" i="0" dirty="0">
                <a:solidFill>
                  <a:srgbClr val="9A0027"/>
                </a:solidFill>
                <a:effectLst/>
                <a:latin typeface="Graphik Webfont"/>
              </a:rPr>
              <a:t>Rare find</a:t>
            </a:r>
          </a:p>
          <a:p>
            <a:pPr algn="l">
              <a:buNone/>
            </a:pPr>
            <a:r>
              <a:rPr lang="en-US" b="0" i="0" dirty="0">
                <a:solidFill>
                  <a:srgbClr val="222222"/>
                </a:solidFill>
                <a:effectLst/>
                <a:latin typeface="Graphik Webfont"/>
              </a:rPr>
              <a:t>Price:$14,000.00</a:t>
            </a:r>
          </a:p>
          <a:p>
            <a:pPr algn="l">
              <a:spcBef>
                <a:spcPts val="450"/>
              </a:spcBef>
              <a:spcAft>
                <a:spcPts val="450"/>
              </a:spcAft>
              <a:buNone/>
            </a:pPr>
            <a:r>
              <a:rPr lang="en-US" b="0" i="0" dirty="0">
                <a:solidFill>
                  <a:srgbClr val="222222"/>
                </a:solidFill>
                <a:effectLst/>
                <a:latin typeface="Graphik Webfont"/>
              </a:rPr>
              <a:t>1596 Book of Martyrs by John Foxe – Acts and Monuments - Complete with over 100 woodcuts and one foldout</a:t>
            </a:r>
          </a:p>
          <a:p>
            <a:pPr algn="l">
              <a:spcAft>
                <a:spcPts val="1350"/>
              </a:spcAft>
              <a:buNone/>
            </a:pPr>
            <a:r>
              <a:rPr lang="en-US" b="0" i="0" u="none" strike="noStrike" dirty="0" err="1">
                <a:solidFill>
                  <a:srgbClr val="222222"/>
                </a:solidFill>
                <a:effectLst/>
                <a:latin typeface="Graphik Webfont"/>
                <a:hlinkClick r:id="rId5"/>
              </a:rPr>
              <a:t>DungenessBooks</a:t>
            </a:r>
            <a:endParaRPr lang="en-US" b="0" i="0" dirty="0">
              <a:solidFill>
                <a:srgbClr val="222222"/>
              </a:solidFill>
              <a:effectLst/>
              <a:latin typeface="Graphik Webfont"/>
            </a:endParaRPr>
          </a:p>
          <a:p>
            <a:pPr algn="l">
              <a:spcAft>
                <a:spcPts val="1350"/>
              </a:spcAft>
            </a:pPr>
            <a:r>
              <a:rPr lang="en-US" b="0" i="0" dirty="0">
                <a:solidFill>
                  <a:srgbClr val="222222"/>
                </a:solidFill>
                <a:effectLst/>
                <a:latin typeface="Graphik Webfont"/>
                <a:hlinkClick r:id="rId6"/>
              </a:rPr>
              <a:t>5 out of 5 stars    </a:t>
            </a:r>
            <a:r>
              <a:rPr lang="en-US" dirty="0">
                <a:solidFill>
                  <a:srgbClr val="222222"/>
                </a:solidFill>
                <a:latin typeface="Graphik Webfont"/>
              </a:rPr>
              <a:t>    This was May 28, 2025 </a:t>
            </a:r>
            <a:endParaRPr lang="en-US" b="0" i="0" dirty="0">
              <a:solidFill>
                <a:srgbClr val="222222"/>
              </a:solidFill>
              <a:effectLst/>
              <a:latin typeface="Graphik Webfont"/>
            </a:endParaRPr>
          </a:p>
          <a:p>
            <a:endParaRPr lang="en-US" dirty="0"/>
          </a:p>
        </p:txBody>
      </p:sp>
    </p:spTree>
    <p:extLst>
      <p:ext uri="{BB962C8B-B14F-4D97-AF65-F5344CB8AC3E}">
        <p14:creationId xmlns:p14="http://schemas.microsoft.com/office/powerpoint/2010/main" val="2806808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32F702-E761-FB6A-FAF1-4A9509C68884}"/>
              </a:ext>
            </a:extLst>
          </p:cNvPr>
          <p:cNvSpPr txBox="1"/>
          <p:nvPr/>
        </p:nvSpPr>
        <p:spPr>
          <a:xfrm>
            <a:off x="638174" y="228600"/>
            <a:ext cx="11153775" cy="5632311"/>
          </a:xfrm>
          <a:prstGeom prst="rect">
            <a:avLst/>
          </a:prstGeom>
          <a:noFill/>
        </p:spPr>
        <p:txBody>
          <a:bodyPr wrap="square" rtlCol="0">
            <a:spAutoFit/>
          </a:bodyPr>
          <a:lstStyle/>
          <a:p>
            <a:r>
              <a:rPr lang="en-US" sz="4000" b="1" i="1" dirty="0">
                <a:solidFill>
                  <a:schemeClr val="bg1"/>
                </a:solidFill>
                <a:latin typeface="Bookman Old Style" panose="02050604050505020204" pitchFamily="18" charset="0"/>
              </a:rPr>
              <a:t>  John Rogers, alias Matthew, a seditious preacher, ordered by the lords of the Council to keep himself as prisoner in his house at Paul’s, without conference of any person other than such as are daily with him in his household, until such time as he has contrary commandment. </a:t>
            </a:r>
          </a:p>
          <a:p>
            <a:r>
              <a:rPr lang="en-US" sz="4000" b="1" i="1" dirty="0">
                <a:solidFill>
                  <a:schemeClr val="bg1"/>
                </a:solidFill>
                <a:latin typeface="Bookman Old Style" panose="02050604050505020204" pitchFamily="18" charset="0"/>
              </a:rPr>
              <a:t>					</a:t>
            </a:r>
            <a:r>
              <a:rPr lang="en-US" sz="4000" b="1" dirty="0">
                <a:solidFill>
                  <a:schemeClr val="bg1"/>
                </a:solidFill>
                <a:latin typeface="Bookman Old Style" panose="02050604050505020204" pitchFamily="18" charset="0"/>
              </a:rPr>
              <a:t>(Lords of the Council) </a:t>
            </a:r>
            <a:endParaRPr lang="en-US" sz="4000" b="1" i="1"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210988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ortrait of Stephen Gardinerat Corpus Christi College, Oxford.">
            <a:extLst>
              <a:ext uri="{FF2B5EF4-FFF2-40B4-BE49-F238E27FC236}">
                <a16:creationId xmlns:a16="http://schemas.microsoft.com/office/drawing/2014/main" id="{1CCC94B6-B681-9F26-DE9F-D3F7367EE0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4" y="347663"/>
            <a:ext cx="5237937" cy="61388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352DB5-FAE7-6ED8-12E0-DD0F82BD983F}"/>
              </a:ext>
            </a:extLst>
          </p:cNvPr>
          <p:cNvSpPr txBox="1"/>
          <p:nvPr/>
        </p:nvSpPr>
        <p:spPr>
          <a:xfrm>
            <a:off x="6219824" y="933450"/>
            <a:ext cx="5905501" cy="2800767"/>
          </a:xfrm>
          <a:prstGeom prst="rect">
            <a:avLst/>
          </a:prstGeom>
          <a:noFill/>
        </p:spPr>
        <p:txBody>
          <a:bodyPr wrap="square" rtlCol="0">
            <a:spAutoFit/>
          </a:bodyPr>
          <a:lstStyle/>
          <a:p>
            <a:r>
              <a:rPr lang="en-US" sz="4400" b="1" dirty="0">
                <a:latin typeface="Old English Text MT" panose="03040902040508030806" pitchFamily="66" charset="0"/>
              </a:rPr>
              <a:t>     Stephen Gardiner</a:t>
            </a:r>
          </a:p>
          <a:p>
            <a:endParaRPr lang="en-US" sz="3600" b="1" dirty="0">
              <a:latin typeface="Old English Text MT" panose="03040902040508030806" pitchFamily="66" charset="0"/>
            </a:endParaRPr>
          </a:p>
          <a:p>
            <a:r>
              <a:rPr lang="en-US" sz="3200" b="1" dirty="0">
                <a:latin typeface="Bookman Old Style" panose="02050604050505020204" pitchFamily="18" charset="0"/>
              </a:rPr>
              <a:t>Bishop of Winchester</a:t>
            </a:r>
          </a:p>
          <a:p>
            <a:endParaRPr lang="en-US" sz="3200" b="1" dirty="0">
              <a:latin typeface="Bookman Old Style" panose="02050604050505020204" pitchFamily="18" charset="0"/>
            </a:endParaRPr>
          </a:p>
          <a:p>
            <a:r>
              <a:rPr lang="en-US" sz="3200" b="1" dirty="0">
                <a:latin typeface="Bookman Old Style" panose="02050604050505020204" pitchFamily="18" charset="0"/>
              </a:rPr>
              <a:t>Lord Chancelor 1553-1555</a:t>
            </a:r>
          </a:p>
        </p:txBody>
      </p:sp>
    </p:spTree>
    <p:extLst>
      <p:ext uri="{BB962C8B-B14F-4D97-AF65-F5344CB8AC3E}">
        <p14:creationId xmlns:p14="http://schemas.microsoft.com/office/powerpoint/2010/main" val="765783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23605-DAB2-4994-2F3B-56CE49470AA2}"/>
            </a:ext>
          </a:extLst>
        </p:cNvPr>
        <p:cNvGrpSpPr/>
        <p:nvPr/>
      </p:nvGrpSpPr>
      <p:grpSpPr>
        <a:xfrm>
          <a:off x="0" y="0"/>
          <a:ext cx="0" cy="0"/>
          <a:chOff x="0" y="0"/>
          <a:chExt cx="0" cy="0"/>
        </a:xfrm>
      </p:grpSpPr>
      <p:pic>
        <p:nvPicPr>
          <p:cNvPr id="20482" name="Picture 2" descr="Portrait of Stephen Gardinerat Corpus Christi College, Oxford.">
            <a:extLst>
              <a:ext uri="{FF2B5EF4-FFF2-40B4-BE49-F238E27FC236}">
                <a16:creationId xmlns:a16="http://schemas.microsoft.com/office/drawing/2014/main" id="{FE3C7B0E-5B29-5F86-F49C-A78BE7829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4" y="347663"/>
            <a:ext cx="5237937" cy="61388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29C1C36-3ECE-2DC7-71DB-83F83663C66B}"/>
              </a:ext>
            </a:extLst>
          </p:cNvPr>
          <p:cNvSpPr txBox="1"/>
          <p:nvPr/>
        </p:nvSpPr>
        <p:spPr>
          <a:xfrm>
            <a:off x="6219824" y="933450"/>
            <a:ext cx="5905501" cy="4339650"/>
          </a:xfrm>
          <a:prstGeom prst="rect">
            <a:avLst/>
          </a:prstGeom>
          <a:noFill/>
        </p:spPr>
        <p:txBody>
          <a:bodyPr wrap="square" rtlCol="0">
            <a:spAutoFit/>
          </a:bodyPr>
          <a:lstStyle/>
          <a:p>
            <a:r>
              <a:rPr lang="en-US" sz="4400" b="1" dirty="0">
                <a:latin typeface="Old English Text MT" panose="03040902040508030806" pitchFamily="66" charset="0"/>
              </a:rPr>
              <a:t>     Stephen Gardiner</a:t>
            </a:r>
          </a:p>
          <a:p>
            <a:endParaRPr lang="en-US" sz="3600" b="1" dirty="0">
              <a:latin typeface="Old English Text MT" panose="03040902040508030806" pitchFamily="66" charset="0"/>
            </a:endParaRPr>
          </a:p>
          <a:p>
            <a:r>
              <a:rPr lang="en-US" sz="3200" dirty="0">
                <a:latin typeface="Bookman Old Style" panose="02050604050505020204" pitchFamily="18" charset="0"/>
              </a:rPr>
              <a:t>Bishop of Winchester</a:t>
            </a:r>
          </a:p>
          <a:p>
            <a:endParaRPr lang="en-US" sz="3200" dirty="0">
              <a:latin typeface="Bookman Old Style" panose="02050604050505020204" pitchFamily="18" charset="0"/>
            </a:endParaRPr>
          </a:p>
          <a:p>
            <a:r>
              <a:rPr lang="en-US" sz="3200" dirty="0">
                <a:latin typeface="Bookman Old Style" panose="02050604050505020204" pitchFamily="18" charset="0"/>
              </a:rPr>
              <a:t>Lord Chancelor 1553-1555</a:t>
            </a:r>
          </a:p>
          <a:p>
            <a:endParaRPr lang="en-US" sz="3200" b="1" dirty="0">
              <a:latin typeface="Bookman Old Style" panose="02050604050505020204" pitchFamily="18" charset="0"/>
            </a:endParaRPr>
          </a:p>
          <a:p>
            <a:endParaRPr lang="en-US" sz="3200" b="1" dirty="0">
              <a:latin typeface="Bookman Old Style" panose="02050604050505020204" pitchFamily="18" charset="0"/>
            </a:endParaRPr>
          </a:p>
          <a:p>
            <a:r>
              <a:rPr lang="en-US" sz="3600" b="1" dirty="0">
                <a:latin typeface="Bookman Old Style" panose="02050604050505020204" pitchFamily="18" charset="0"/>
              </a:rPr>
              <a:t>1</a:t>
            </a:r>
            <a:r>
              <a:rPr lang="en-US" sz="3600" b="1" baseline="30000" dirty="0">
                <a:latin typeface="Bookman Old Style" panose="02050604050505020204" pitchFamily="18" charset="0"/>
              </a:rPr>
              <a:t>st</a:t>
            </a:r>
            <a:r>
              <a:rPr lang="en-US" sz="3600" b="1" dirty="0">
                <a:latin typeface="Bookman Old Style" panose="02050604050505020204" pitchFamily="18" charset="0"/>
              </a:rPr>
              <a:t> Trial (Jan. 22, 1555)</a:t>
            </a:r>
          </a:p>
        </p:txBody>
      </p:sp>
    </p:spTree>
    <p:extLst>
      <p:ext uri="{BB962C8B-B14F-4D97-AF65-F5344CB8AC3E}">
        <p14:creationId xmlns:p14="http://schemas.microsoft.com/office/powerpoint/2010/main" val="2354589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A0CB41-7B92-6682-7917-7B1ED10D3E73}"/>
              </a:ext>
            </a:extLst>
          </p:cNvPr>
          <p:cNvSpPr txBox="1"/>
          <p:nvPr/>
        </p:nvSpPr>
        <p:spPr>
          <a:xfrm>
            <a:off x="476250" y="428625"/>
            <a:ext cx="11239500" cy="5139869"/>
          </a:xfrm>
          <a:prstGeom prst="rect">
            <a:avLst/>
          </a:prstGeom>
          <a:noFill/>
        </p:spPr>
        <p:txBody>
          <a:bodyPr wrap="square" rtlCol="0">
            <a:spAutoFit/>
          </a:bodyPr>
          <a:lstStyle/>
          <a:p>
            <a:r>
              <a:rPr lang="en-US" sz="4000" b="1" dirty="0">
                <a:latin typeface="Old English Text MT" panose="03040902040508030806" pitchFamily="66" charset="0"/>
              </a:rPr>
              <a:t>Rogers:   </a:t>
            </a:r>
            <a:r>
              <a:rPr lang="en-US" sz="3200" b="1" i="1" dirty="0"/>
              <a:t>I will find it first in the Scripture, and see it tried thereby, before I receive him to be supreme head. I find not the Bishop of Rome in the Creed, for the word “Catholic” there </a:t>
            </a:r>
            <a:r>
              <a:rPr lang="en-US" sz="3200" b="1" i="1" dirty="0" err="1"/>
              <a:t>signifieth</a:t>
            </a:r>
            <a:r>
              <a:rPr lang="en-US" sz="3200" b="1" i="1" dirty="0"/>
              <a:t> not the Romish Church; it </a:t>
            </a:r>
            <a:r>
              <a:rPr lang="en-US" sz="3200" b="1" i="1" dirty="0" err="1"/>
              <a:t>signifieth</a:t>
            </a:r>
            <a:r>
              <a:rPr lang="en-US" sz="3200" b="1" i="1" dirty="0"/>
              <a:t> the consent of all true teaching Churches of all times and all ages. But how should the Bishop of Rome’s Church be one of them, which </a:t>
            </a:r>
            <a:r>
              <a:rPr lang="en-US" sz="3200" b="1" i="1" dirty="0" err="1"/>
              <a:t>teacheth</a:t>
            </a:r>
            <a:r>
              <a:rPr lang="en-US" sz="3200" b="1" i="1" dirty="0"/>
              <a:t> so many doctrines that are plainly and directly against the Word of God? Can that bishop be the true head of the Catholic Church that doth so? That is not possible. </a:t>
            </a:r>
            <a:endParaRPr lang="en-US" sz="3200" b="1" dirty="0"/>
          </a:p>
        </p:txBody>
      </p:sp>
    </p:spTree>
    <p:extLst>
      <p:ext uri="{BB962C8B-B14F-4D97-AF65-F5344CB8AC3E}">
        <p14:creationId xmlns:p14="http://schemas.microsoft.com/office/powerpoint/2010/main" val="1542073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55AF1-D54B-7E46-26BC-A518568951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71A1CC-4E24-3E6B-2104-730B5B299CF3}"/>
              </a:ext>
            </a:extLst>
          </p:cNvPr>
          <p:cNvSpPr txBox="1"/>
          <p:nvPr/>
        </p:nvSpPr>
        <p:spPr>
          <a:xfrm>
            <a:off x="476250" y="428625"/>
            <a:ext cx="11239500" cy="1200329"/>
          </a:xfrm>
          <a:prstGeom prst="rect">
            <a:avLst/>
          </a:prstGeom>
          <a:noFill/>
        </p:spPr>
        <p:txBody>
          <a:bodyPr wrap="square" rtlCol="0">
            <a:spAutoFit/>
          </a:bodyPr>
          <a:lstStyle/>
          <a:p>
            <a:r>
              <a:rPr lang="en-US" sz="4000" b="1" dirty="0">
                <a:latin typeface="Old English Text MT" panose="03040902040508030806" pitchFamily="66" charset="0"/>
              </a:rPr>
              <a:t>Gardner:   </a:t>
            </a:r>
            <a:r>
              <a:rPr lang="en-US" sz="3200" b="1" i="1" dirty="0"/>
              <a:t>Show me one of them—one! Let me hear one!</a:t>
            </a:r>
          </a:p>
          <a:p>
            <a:endParaRPr lang="en-US" sz="3200" b="1" i="1" dirty="0"/>
          </a:p>
        </p:txBody>
      </p:sp>
    </p:spTree>
    <p:extLst>
      <p:ext uri="{BB962C8B-B14F-4D97-AF65-F5344CB8AC3E}">
        <p14:creationId xmlns:p14="http://schemas.microsoft.com/office/powerpoint/2010/main" val="349296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A9CAD-2FF5-11F5-FB6A-01B5345354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2FE37D-28F5-9C9D-3468-5974A7F0C733}"/>
              </a:ext>
            </a:extLst>
          </p:cNvPr>
          <p:cNvSpPr txBox="1"/>
          <p:nvPr/>
        </p:nvSpPr>
        <p:spPr>
          <a:xfrm>
            <a:off x="476250" y="428625"/>
            <a:ext cx="11239500" cy="4154984"/>
          </a:xfrm>
          <a:prstGeom prst="rect">
            <a:avLst/>
          </a:prstGeom>
          <a:noFill/>
        </p:spPr>
        <p:txBody>
          <a:bodyPr wrap="square" rtlCol="0">
            <a:spAutoFit/>
          </a:bodyPr>
          <a:lstStyle/>
          <a:p>
            <a:r>
              <a:rPr lang="en-US" sz="4000" b="1" dirty="0">
                <a:latin typeface="Old English Text MT" panose="03040902040508030806" pitchFamily="66" charset="0"/>
              </a:rPr>
              <a:t>Rogers:  </a:t>
            </a:r>
            <a:r>
              <a:rPr lang="en-US" sz="3200" b="1" i="1" dirty="0"/>
              <a:t>The Bishop of Rome and his Church say, read, and sing all that they do in their congregations in Latin, which is directly and plainly against the first of Corinthians and the fourteenth chapter, to ‘speak with tongues’ is to speak with a strange tongue, as Latin or Greek, </a:t>
            </a:r>
            <a:r>
              <a:rPr lang="en-US" sz="3200" b="1" i="1" dirty="0" err="1"/>
              <a:t>etc</a:t>
            </a:r>
            <a:r>
              <a:rPr lang="en-US" sz="3200" b="1" i="1" dirty="0"/>
              <a:t>; and so to speak is not to speak unto men, but to God. But ye speak in Latin, which is a strange tongue: wherefore ye speak not unto men, but unto yourselves and God only. </a:t>
            </a:r>
            <a:endParaRPr lang="en-US" sz="4000" b="1" dirty="0">
              <a:latin typeface="Old English Text MT" panose="03040902040508030806" pitchFamily="66" charset="0"/>
            </a:endParaRPr>
          </a:p>
        </p:txBody>
      </p:sp>
    </p:spTree>
    <p:extLst>
      <p:ext uri="{BB962C8B-B14F-4D97-AF65-F5344CB8AC3E}">
        <p14:creationId xmlns:p14="http://schemas.microsoft.com/office/powerpoint/2010/main" val="1034864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3461F-D793-E053-4597-A013E28BAC58}"/>
            </a:ext>
          </a:extLst>
        </p:cNvPr>
        <p:cNvGrpSpPr/>
        <p:nvPr/>
      </p:nvGrpSpPr>
      <p:grpSpPr>
        <a:xfrm>
          <a:off x="0" y="0"/>
          <a:ext cx="0" cy="0"/>
          <a:chOff x="0" y="0"/>
          <a:chExt cx="0" cy="0"/>
        </a:xfrm>
      </p:grpSpPr>
      <p:pic>
        <p:nvPicPr>
          <p:cNvPr id="20482" name="Picture 2" descr="Portrait of Stephen Gardinerat Corpus Christi College, Oxford.">
            <a:extLst>
              <a:ext uri="{FF2B5EF4-FFF2-40B4-BE49-F238E27FC236}">
                <a16:creationId xmlns:a16="http://schemas.microsoft.com/office/drawing/2014/main" id="{DBFB1A00-F2CE-AB91-FF73-F2857E9BB3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4" y="347663"/>
            <a:ext cx="5237937" cy="61388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0910EF8-97B8-788A-09FA-83C8F9635FEF}"/>
              </a:ext>
            </a:extLst>
          </p:cNvPr>
          <p:cNvSpPr txBox="1"/>
          <p:nvPr/>
        </p:nvSpPr>
        <p:spPr>
          <a:xfrm>
            <a:off x="6219824" y="933450"/>
            <a:ext cx="5905501" cy="4893647"/>
          </a:xfrm>
          <a:prstGeom prst="rect">
            <a:avLst/>
          </a:prstGeom>
          <a:noFill/>
        </p:spPr>
        <p:txBody>
          <a:bodyPr wrap="square" rtlCol="0">
            <a:spAutoFit/>
          </a:bodyPr>
          <a:lstStyle/>
          <a:p>
            <a:r>
              <a:rPr lang="en-US" sz="4400" b="1" dirty="0">
                <a:latin typeface="Old English Text MT" panose="03040902040508030806" pitchFamily="66" charset="0"/>
              </a:rPr>
              <a:t>     Stephen Gardiner</a:t>
            </a:r>
          </a:p>
          <a:p>
            <a:endParaRPr lang="en-US" sz="3600" b="1" dirty="0">
              <a:latin typeface="Old English Text MT" panose="03040902040508030806" pitchFamily="66" charset="0"/>
            </a:endParaRPr>
          </a:p>
          <a:p>
            <a:r>
              <a:rPr lang="en-US" sz="3200" dirty="0">
                <a:latin typeface="Bookman Old Style" panose="02050604050505020204" pitchFamily="18" charset="0"/>
              </a:rPr>
              <a:t>Bishop of Winchester</a:t>
            </a:r>
          </a:p>
          <a:p>
            <a:endParaRPr lang="en-US" sz="3200" dirty="0">
              <a:latin typeface="Bookman Old Style" panose="02050604050505020204" pitchFamily="18" charset="0"/>
            </a:endParaRPr>
          </a:p>
          <a:p>
            <a:r>
              <a:rPr lang="en-US" sz="3200" dirty="0">
                <a:latin typeface="Bookman Old Style" panose="02050604050505020204" pitchFamily="18" charset="0"/>
              </a:rPr>
              <a:t>Lord Chancelor 1553-1555</a:t>
            </a:r>
          </a:p>
          <a:p>
            <a:endParaRPr lang="en-US" sz="3200" b="1" dirty="0">
              <a:latin typeface="Bookman Old Style" panose="02050604050505020204" pitchFamily="18" charset="0"/>
            </a:endParaRPr>
          </a:p>
          <a:p>
            <a:endParaRPr lang="en-US" sz="3200" b="1" dirty="0">
              <a:latin typeface="Bookman Old Style" panose="02050604050505020204" pitchFamily="18" charset="0"/>
            </a:endParaRPr>
          </a:p>
          <a:p>
            <a:r>
              <a:rPr lang="en-US" sz="3600" b="1" dirty="0">
                <a:latin typeface="Bookman Old Style" panose="02050604050505020204" pitchFamily="18" charset="0"/>
              </a:rPr>
              <a:t>2nd Trial (Jan. 28-29, 1555)</a:t>
            </a:r>
          </a:p>
        </p:txBody>
      </p:sp>
    </p:spTree>
    <p:extLst>
      <p:ext uri="{BB962C8B-B14F-4D97-AF65-F5344CB8AC3E}">
        <p14:creationId xmlns:p14="http://schemas.microsoft.com/office/powerpoint/2010/main" val="3676348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6B63-DAAA-E066-4B5B-01AC8E28086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C4918AE-35D3-01B3-92BD-EB32CE30A13A}"/>
              </a:ext>
            </a:extLst>
          </p:cNvPr>
          <p:cNvSpPr txBox="1"/>
          <p:nvPr/>
        </p:nvSpPr>
        <p:spPr>
          <a:xfrm>
            <a:off x="476250" y="428625"/>
            <a:ext cx="11239500" cy="5632311"/>
          </a:xfrm>
          <a:prstGeom prst="rect">
            <a:avLst/>
          </a:prstGeom>
          <a:noFill/>
        </p:spPr>
        <p:txBody>
          <a:bodyPr wrap="square" rtlCol="0">
            <a:spAutoFit/>
          </a:bodyPr>
          <a:lstStyle/>
          <a:p>
            <a:r>
              <a:rPr lang="en-US" sz="4000" b="1" dirty="0">
                <a:latin typeface="Old English Text MT" panose="03040902040508030806" pitchFamily="66" charset="0"/>
              </a:rPr>
              <a:t>Rogers:   </a:t>
            </a:r>
            <a:r>
              <a:rPr lang="en-US" sz="3600" b="1" i="1" dirty="0">
                <a:latin typeface="Bookman Old Style" panose="02050604050505020204" pitchFamily="18" charset="0"/>
              </a:rPr>
              <a:t>Even as the most part of your doctrine in other points is false, and the defense thereof only by force and cruelty; so in this matter I think it to be as false as the rest. For I cannot understand the words “really” and “substantially” to signify otherwise than corporally; but corporally Christ is only in heaven, and so Christ cannot be corporally also in your sacrament.</a:t>
            </a:r>
            <a:endParaRPr lang="en-US" sz="3200" b="1" i="1" dirty="0"/>
          </a:p>
          <a:p>
            <a:endParaRPr lang="en-US" sz="3200" b="1" i="1" dirty="0"/>
          </a:p>
        </p:txBody>
      </p:sp>
    </p:spTree>
    <p:extLst>
      <p:ext uri="{BB962C8B-B14F-4D97-AF65-F5344CB8AC3E}">
        <p14:creationId xmlns:p14="http://schemas.microsoft.com/office/powerpoint/2010/main" val="27641521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DF5CA-9537-3D36-3A9E-807B812E9BF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45220BF-B4D7-89E9-FAE9-1FA17F2BA07F}"/>
              </a:ext>
            </a:extLst>
          </p:cNvPr>
          <p:cNvSpPr txBox="1"/>
          <p:nvPr/>
        </p:nvSpPr>
        <p:spPr>
          <a:xfrm>
            <a:off x="476250" y="428625"/>
            <a:ext cx="11239500" cy="5509200"/>
          </a:xfrm>
          <a:prstGeom prst="rect">
            <a:avLst/>
          </a:prstGeom>
          <a:noFill/>
        </p:spPr>
        <p:txBody>
          <a:bodyPr wrap="square" rtlCol="0">
            <a:spAutoFit/>
          </a:bodyPr>
          <a:lstStyle/>
          <a:p>
            <a:r>
              <a:rPr lang="en-US" sz="4000" b="1" dirty="0">
                <a:latin typeface="Old English Text MT" panose="03040902040508030806" pitchFamily="66" charset="0"/>
              </a:rPr>
              <a:t>Gardiner:  </a:t>
            </a:r>
            <a:r>
              <a:rPr lang="en-US" sz="4000" b="1" i="1" dirty="0">
                <a:latin typeface="Bookman Old Style" panose="02050604050505020204" pitchFamily="18" charset="0"/>
              </a:rPr>
              <a:t>Well then, is our church false and antichristian?</a:t>
            </a:r>
          </a:p>
          <a:p>
            <a:endParaRPr lang="en-US" sz="4000" b="1" i="1" dirty="0">
              <a:latin typeface="Bookman Old Style" panose="02050604050505020204" pitchFamily="18" charset="0"/>
            </a:endParaRPr>
          </a:p>
          <a:p>
            <a:r>
              <a:rPr lang="en-US" sz="4000" b="1" dirty="0">
                <a:latin typeface="Old English Text MT" panose="03040902040508030806" pitchFamily="66" charset="0"/>
              </a:rPr>
              <a:t>Rogers: </a:t>
            </a:r>
            <a:r>
              <a:rPr lang="en-US" sz="4000" b="1" i="1" dirty="0">
                <a:latin typeface="Bookman Old Style" panose="02050604050505020204" pitchFamily="18" charset="0"/>
              </a:rPr>
              <a:t>Yes!</a:t>
            </a:r>
            <a:endParaRPr lang="en-US" sz="3200" b="1" dirty="0">
              <a:latin typeface="Old English Text MT" panose="03040902040508030806" pitchFamily="66" charset="0"/>
            </a:endParaRPr>
          </a:p>
          <a:p>
            <a:endParaRPr lang="en-US" sz="3200" b="1" i="1" dirty="0"/>
          </a:p>
          <a:p>
            <a:r>
              <a:rPr lang="en-US" sz="4000" b="1" dirty="0">
                <a:latin typeface="Old English Text MT" panose="03040902040508030806" pitchFamily="66" charset="0"/>
              </a:rPr>
              <a:t>Gardiner:  </a:t>
            </a:r>
            <a:r>
              <a:rPr lang="en-US" sz="4000" b="1" i="1" dirty="0">
                <a:latin typeface="Bookman Old Style" panose="02050604050505020204" pitchFamily="18" charset="0"/>
              </a:rPr>
              <a:t>And what is the doctrine of the sacrament? </a:t>
            </a:r>
          </a:p>
          <a:p>
            <a:endParaRPr lang="en-US" sz="4000" b="1" i="1" dirty="0">
              <a:latin typeface="Bookman Old Style" panose="02050604050505020204" pitchFamily="18" charset="0"/>
            </a:endParaRPr>
          </a:p>
          <a:p>
            <a:r>
              <a:rPr lang="en-US" sz="4000" b="1" dirty="0">
                <a:latin typeface="Old English Text MT" panose="03040902040508030806" pitchFamily="66" charset="0"/>
              </a:rPr>
              <a:t>Rogers: </a:t>
            </a:r>
            <a:r>
              <a:rPr lang="en-US" sz="4000" b="1" i="1" dirty="0">
                <a:latin typeface="Bookman Old Style" panose="02050604050505020204" pitchFamily="18" charset="0"/>
              </a:rPr>
              <a:t>False!</a:t>
            </a:r>
            <a:endParaRPr lang="en-US" sz="3200" b="1" dirty="0">
              <a:latin typeface="Old English Text MT" panose="03040902040508030806" pitchFamily="66" charset="0"/>
            </a:endParaRPr>
          </a:p>
        </p:txBody>
      </p:sp>
    </p:spTree>
    <p:extLst>
      <p:ext uri="{BB962C8B-B14F-4D97-AF65-F5344CB8AC3E}">
        <p14:creationId xmlns:p14="http://schemas.microsoft.com/office/powerpoint/2010/main" val="2970255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159AE-27B7-99D6-317D-B08B19250065}"/>
            </a:ext>
          </a:extLst>
        </p:cNvPr>
        <p:cNvGrpSpPr/>
        <p:nvPr/>
      </p:nvGrpSpPr>
      <p:grpSpPr>
        <a:xfrm>
          <a:off x="0" y="0"/>
          <a:ext cx="0" cy="0"/>
          <a:chOff x="0" y="0"/>
          <a:chExt cx="0" cy="0"/>
        </a:xfrm>
      </p:grpSpPr>
      <p:pic>
        <p:nvPicPr>
          <p:cNvPr id="20482" name="Picture 2" descr="Portrait of Stephen Gardinerat Corpus Christi College, Oxford.">
            <a:extLst>
              <a:ext uri="{FF2B5EF4-FFF2-40B4-BE49-F238E27FC236}">
                <a16:creationId xmlns:a16="http://schemas.microsoft.com/office/drawing/2014/main" id="{8FCF86A8-5D3E-7195-6AAA-6B4F3E6DF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4" y="347663"/>
            <a:ext cx="5237937" cy="61388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1490A19-4E55-B0E6-DF08-A494D8C07F5A}"/>
              </a:ext>
            </a:extLst>
          </p:cNvPr>
          <p:cNvSpPr txBox="1"/>
          <p:nvPr/>
        </p:nvSpPr>
        <p:spPr>
          <a:xfrm>
            <a:off x="6219824" y="933450"/>
            <a:ext cx="5905501" cy="4893647"/>
          </a:xfrm>
          <a:prstGeom prst="rect">
            <a:avLst/>
          </a:prstGeom>
          <a:noFill/>
        </p:spPr>
        <p:txBody>
          <a:bodyPr wrap="square" rtlCol="0">
            <a:spAutoFit/>
          </a:bodyPr>
          <a:lstStyle/>
          <a:p>
            <a:r>
              <a:rPr lang="en-US" sz="4400" b="1" dirty="0">
                <a:latin typeface="Old English Text MT" panose="03040902040508030806" pitchFamily="66" charset="0"/>
              </a:rPr>
              <a:t>     Stephen Gardiner</a:t>
            </a:r>
          </a:p>
          <a:p>
            <a:endParaRPr lang="en-US" sz="3600" b="1" dirty="0">
              <a:latin typeface="Old English Text MT" panose="03040902040508030806" pitchFamily="66" charset="0"/>
            </a:endParaRPr>
          </a:p>
          <a:p>
            <a:r>
              <a:rPr lang="en-US" sz="3200" dirty="0">
                <a:latin typeface="Bookman Old Style" panose="02050604050505020204" pitchFamily="18" charset="0"/>
              </a:rPr>
              <a:t>Bishop of Winchester</a:t>
            </a:r>
          </a:p>
          <a:p>
            <a:endParaRPr lang="en-US" sz="3200" dirty="0">
              <a:latin typeface="Bookman Old Style" panose="02050604050505020204" pitchFamily="18" charset="0"/>
            </a:endParaRPr>
          </a:p>
          <a:p>
            <a:r>
              <a:rPr lang="en-US" sz="3200" dirty="0">
                <a:latin typeface="Bookman Old Style" panose="02050604050505020204" pitchFamily="18" charset="0"/>
              </a:rPr>
              <a:t>Lord Chancelor 1553-1555</a:t>
            </a:r>
          </a:p>
          <a:p>
            <a:endParaRPr lang="en-US" sz="3200" b="1" dirty="0">
              <a:latin typeface="Bookman Old Style" panose="02050604050505020204" pitchFamily="18" charset="0"/>
            </a:endParaRPr>
          </a:p>
          <a:p>
            <a:endParaRPr lang="en-US" sz="3200" b="1" dirty="0">
              <a:latin typeface="Bookman Old Style" panose="02050604050505020204" pitchFamily="18" charset="0"/>
            </a:endParaRPr>
          </a:p>
          <a:p>
            <a:r>
              <a:rPr lang="en-US" sz="3600" b="1" dirty="0">
                <a:latin typeface="Bookman Old Style" panose="02050604050505020204" pitchFamily="18" charset="0"/>
              </a:rPr>
              <a:t>Sentence of Condemnation</a:t>
            </a:r>
          </a:p>
        </p:txBody>
      </p:sp>
    </p:spTree>
    <p:extLst>
      <p:ext uri="{BB962C8B-B14F-4D97-AF65-F5344CB8AC3E}">
        <p14:creationId xmlns:p14="http://schemas.microsoft.com/office/powerpoint/2010/main" val="4233314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6749AB-97F6-2BEB-237A-56C44AA98E51}"/>
              </a:ext>
            </a:extLst>
          </p:cNvPr>
          <p:cNvSpPr txBox="1"/>
          <p:nvPr/>
        </p:nvSpPr>
        <p:spPr>
          <a:xfrm>
            <a:off x="714375" y="447675"/>
            <a:ext cx="11229975" cy="5693866"/>
          </a:xfrm>
          <a:prstGeom prst="rect">
            <a:avLst/>
          </a:prstGeom>
          <a:noFill/>
        </p:spPr>
        <p:txBody>
          <a:bodyPr wrap="square" rtlCol="0">
            <a:spAutoFit/>
          </a:bodyPr>
          <a:lstStyle/>
          <a:p>
            <a:r>
              <a:rPr lang="en-US" sz="2800" b="1" i="0" dirty="0">
                <a:effectLst/>
                <a:latin typeface="Times New Roman" panose="02020603050405020304" pitchFamily="18" charset="0"/>
              </a:rPr>
              <a:t>. . . we do find that thou hast taught, holden, and affirmed, and obstinately defended, divers errors, heresies, and damnable opinions, contrary to the doctrine and determination of the holy church, as namely these: That the catholic Church of Rome is the church of antichrist: item, that in the sacrament of the altar there is not substantially nor really the natural body and blood of Christ: the which aforesaid heresies and damnable opinions, being contrary to the law of God, and determination of the universal and apostolical church, thou hast arrogantly, stubbornly, and wittingly maintained, held, and affirmed, and also defended before us, as well in this judgment, as also otherwise; and with the like obstinacy, stubbornness, malice, and blindness of heart, both wittingly and willingly hast affirmed, that thou wilt believe, maintain and hold, affirm and declare, the same:</a:t>
            </a:r>
            <a:endParaRPr lang="en-US" sz="2800" dirty="0"/>
          </a:p>
        </p:txBody>
      </p:sp>
    </p:spTree>
    <p:extLst>
      <p:ext uri="{BB962C8B-B14F-4D97-AF65-F5344CB8AC3E}">
        <p14:creationId xmlns:p14="http://schemas.microsoft.com/office/powerpoint/2010/main" val="1637756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37AFC9-FBD2-61DA-0F5E-B280FDA24C76}"/>
              </a:ext>
            </a:extLst>
          </p:cNvPr>
          <p:cNvSpPr txBox="1"/>
          <p:nvPr/>
        </p:nvSpPr>
        <p:spPr>
          <a:xfrm>
            <a:off x="847725" y="523875"/>
            <a:ext cx="10734675" cy="5509200"/>
          </a:xfrm>
          <a:prstGeom prst="rect">
            <a:avLst/>
          </a:prstGeom>
          <a:noFill/>
        </p:spPr>
        <p:txBody>
          <a:bodyPr wrap="square" rtlCol="0">
            <a:spAutoFit/>
          </a:bodyPr>
          <a:lstStyle/>
          <a:p>
            <a:r>
              <a:rPr lang="en-US" b="1" i="0" dirty="0">
                <a:solidFill>
                  <a:srgbClr val="000000"/>
                </a:solidFill>
                <a:effectLst/>
                <a:latin typeface="Times New Roman" panose="02020603050405020304" pitchFamily="18" charset="0"/>
              </a:rPr>
              <a:t>"</a:t>
            </a:r>
            <a:r>
              <a:rPr lang="en-US" sz="3200" b="1" i="0" dirty="0">
                <a:solidFill>
                  <a:srgbClr val="000000"/>
                </a:solidFill>
                <a:effectLst/>
                <a:latin typeface="Times New Roman" panose="02020603050405020304" pitchFamily="18" charset="0"/>
              </a:rPr>
              <a:t>'Well my Lord,' </a:t>
            </a:r>
            <a:r>
              <a:rPr lang="en-US" sz="3200" b="1" i="0" dirty="0" err="1">
                <a:solidFill>
                  <a:srgbClr val="000000"/>
                </a:solidFill>
                <a:effectLst/>
                <a:latin typeface="Times New Roman" panose="02020603050405020304" pitchFamily="18" charset="0"/>
              </a:rPr>
              <a:t>quoth</a:t>
            </a:r>
            <a:r>
              <a:rPr lang="en-US" sz="3200" b="1" i="0" dirty="0">
                <a:solidFill>
                  <a:srgbClr val="000000"/>
                </a:solidFill>
                <a:effectLst/>
                <a:latin typeface="Times New Roman" panose="02020603050405020304" pitchFamily="18" charset="0"/>
              </a:rPr>
              <a:t> I, 'here I stand before God and you, and all this </a:t>
            </a:r>
            <a:r>
              <a:rPr lang="en-US" sz="3200" b="1" i="0" dirty="0" err="1">
                <a:solidFill>
                  <a:srgbClr val="000000"/>
                </a:solidFill>
                <a:effectLst/>
                <a:latin typeface="Times New Roman" panose="02020603050405020304" pitchFamily="18" charset="0"/>
              </a:rPr>
              <a:t>honourable</a:t>
            </a:r>
            <a:r>
              <a:rPr lang="en-US" sz="3200" b="1" i="0" dirty="0">
                <a:solidFill>
                  <a:srgbClr val="000000"/>
                </a:solidFill>
                <a:effectLst/>
                <a:latin typeface="Times New Roman" panose="02020603050405020304" pitchFamily="18" charset="0"/>
              </a:rPr>
              <a:t> </a:t>
            </a:r>
            <a:r>
              <a:rPr lang="en-US" sz="3200" b="1" i="0" dirty="0" err="1">
                <a:solidFill>
                  <a:srgbClr val="000000"/>
                </a:solidFill>
                <a:effectLst/>
                <a:latin typeface="Times New Roman" panose="02020603050405020304" pitchFamily="18" charset="0"/>
              </a:rPr>
              <a:t>audicnce</a:t>
            </a:r>
            <a:r>
              <a:rPr lang="en-US" sz="3200" b="1" i="0" dirty="0">
                <a:solidFill>
                  <a:srgbClr val="000000"/>
                </a:solidFill>
                <a:effectLst/>
                <a:latin typeface="Times New Roman" panose="02020603050405020304" pitchFamily="18" charset="0"/>
              </a:rPr>
              <a:t>, and take him to witness, that I never wittingly or willingly taught any false doctrine; and therefore have I a good conscience before God and all good men. I am sure that you and I shall come before a Judge that is righteous, before whom I shall be as good a man as you: and I nothing doubt but that I shall be found there a true member of the true catholic church of Christ, and everlastingly saved. And as for your false church, ye need not to excommunicate me forth of it. I have not been in it these twenty years, the Lord be thanked there-for. </a:t>
            </a:r>
            <a:endParaRPr lang="en-US" sz="3200" dirty="0"/>
          </a:p>
        </p:txBody>
      </p:sp>
    </p:spTree>
    <p:extLst>
      <p:ext uri="{BB962C8B-B14F-4D97-AF65-F5344CB8AC3E}">
        <p14:creationId xmlns:p14="http://schemas.microsoft.com/office/powerpoint/2010/main" val="3564915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5BDF62B0-4F49-BD16-14D9-A38FC7156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195262"/>
            <a:ext cx="5438775" cy="64674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C4BB1CB-614E-50BC-CEEA-ADF7CF66FB03}"/>
              </a:ext>
            </a:extLst>
          </p:cNvPr>
          <p:cNvSpPr txBox="1"/>
          <p:nvPr/>
        </p:nvSpPr>
        <p:spPr>
          <a:xfrm>
            <a:off x="6457950" y="762000"/>
            <a:ext cx="4829175" cy="3785652"/>
          </a:xfrm>
          <a:prstGeom prst="rect">
            <a:avLst/>
          </a:prstGeom>
          <a:noFill/>
        </p:spPr>
        <p:txBody>
          <a:bodyPr wrap="square" rtlCol="0">
            <a:spAutoFit/>
          </a:bodyPr>
          <a:lstStyle/>
          <a:p>
            <a:r>
              <a:rPr lang="en-US" sz="4000" dirty="0" err="1">
                <a:solidFill>
                  <a:schemeClr val="bg1"/>
                </a:solidFill>
                <a:latin typeface="Bookman Old Style" panose="02050604050505020204" pitchFamily="18" charset="0"/>
              </a:rPr>
              <a:t>Newgate</a:t>
            </a:r>
            <a:r>
              <a:rPr lang="en-US" sz="4000" dirty="0">
                <a:solidFill>
                  <a:schemeClr val="bg1"/>
                </a:solidFill>
                <a:latin typeface="Bookman Old Style" panose="02050604050505020204" pitchFamily="18" charset="0"/>
              </a:rPr>
              <a:t> Prison</a:t>
            </a:r>
          </a:p>
          <a:p>
            <a:endParaRPr lang="en-US" sz="4000" dirty="0">
              <a:solidFill>
                <a:schemeClr val="bg1"/>
              </a:solidFill>
              <a:latin typeface="Bookman Old Style" panose="02050604050505020204" pitchFamily="18" charset="0"/>
            </a:endParaRPr>
          </a:p>
          <a:p>
            <a:endParaRPr lang="en-US" sz="4000" dirty="0">
              <a:solidFill>
                <a:schemeClr val="bg1"/>
              </a:solidFill>
              <a:latin typeface="Bookman Old Style" panose="02050604050505020204" pitchFamily="18" charset="0"/>
            </a:endParaRPr>
          </a:p>
          <a:p>
            <a:endParaRPr lang="en-US" sz="4000" dirty="0">
              <a:solidFill>
                <a:schemeClr val="bg1"/>
              </a:solidFill>
              <a:latin typeface="Bookman Old Style" panose="02050604050505020204" pitchFamily="18" charset="0"/>
            </a:endParaRPr>
          </a:p>
          <a:p>
            <a:endParaRPr lang="en-US" sz="4000" dirty="0">
              <a:solidFill>
                <a:schemeClr val="bg1"/>
              </a:solidFill>
              <a:latin typeface="Bookman Old Style" panose="02050604050505020204" pitchFamily="18" charset="0"/>
            </a:endParaRPr>
          </a:p>
          <a:p>
            <a:r>
              <a:rPr lang="en-US" sz="4000" dirty="0">
                <a:solidFill>
                  <a:schemeClr val="bg1"/>
                </a:solidFill>
                <a:latin typeface="Bookman Old Style" panose="02050604050505020204" pitchFamily="18" charset="0"/>
              </a:rPr>
              <a:t>February 4, 1555</a:t>
            </a:r>
          </a:p>
        </p:txBody>
      </p:sp>
    </p:spTree>
    <p:extLst>
      <p:ext uri="{BB962C8B-B14F-4D97-AF65-F5344CB8AC3E}">
        <p14:creationId xmlns:p14="http://schemas.microsoft.com/office/powerpoint/2010/main" val="895991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xterior">
            <a:extLst>
              <a:ext uri="{FF2B5EF4-FFF2-40B4-BE49-F238E27FC236}">
                <a16:creationId xmlns:a16="http://schemas.microsoft.com/office/drawing/2014/main" id="{9A59AAFC-00B4-5DC0-67AB-0DCE226C0A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7" y="-1030515"/>
            <a:ext cx="12225867" cy="7980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405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a:extLst>
            <a:ext uri="{FF2B5EF4-FFF2-40B4-BE49-F238E27FC236}">
              <a16:creationId xmlns:a16="http://schemas.microsoft.com/office/drawing/2014/main" id="{2D0F9D73-64CB-2B63-D3F2-F9509198091E}"/>
            </a:ext>
          </a:extLst>
        </p:cNvPr>
        <p:cNvGrpSpPr/>
        <p:nvPr/>
      </p:nvGrpSpPr>
      <p:grpSpPr>
        <a:xfrm>
          <a:off x="0" y="0"/>
          <a:ext cx="0" cy="0"/>
          <a:chOff x="0" y="0"/>
          <a:chExt cx="0" cy="0"/>
        </a:xfrm>
      </p:grpSpPr>
      <p:pic>
        <p:nvPicPr>
          <p:cNvPr id="3" name="Picture 2" descr="A black and white drawing of a crowd of people&#10;&#10;Description automatically generated">
            <a:extLst>
              <a:ext uri="{FF2B5EF4-FFF2-40B4-BE49-F238E27FC236}">
                <a16:creationId xmlns:a16="http://schemas.microsoft.com/office/drawing/2014/main" id="{FA68A741-AC55-9B6D-92CE-4F8CB519AF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3"/>
          <a:stretch/>
        </p:blipFill>
        <p:spPr bwMode="auto">
          <a:xfrm>
            <a:off x="-1285847" y="-1835190"/>
            <a:ext cx="14811646" cy="111601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6901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73212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5D999C-C029-BDA3-9A6B-D552F3D4D306}"/>
              </a:ext>
            </a:extLst>
          </p:cNvPr>
          <p:cNvSpPr txBox="1"/>
          <p:nvPr/>
        </p:nvSpPr>
        <p:spPr>
          <a:xfrm>
            <a:off x="552450" y="409575"/>
            <a:ext cx="10839450" cy="6186309"/>
          </a:xfrm>
          <a:prstGeom prst="rect">
            <a:avLst/>
          </a:prstGeom>
          <a:noFill/>
        </p:spPr>
        <p:txBody>
          <a:bodyPr wrap="square" rtlCol="0">
            <a:spAutoFit/>
          </a:bodyPr>
          <a:lstStyle/>
          <a:p>
            <a:r>
              <a:rPr lang="en-US" sz="3600" b="1" i="1" dirty="0">
                <a:solidFill>
                  <a:schemeClr val="bg1"/>
                </a:solidFill>
                <a:latin typeface="Calibri" panose="020F0502020204030204" pitchFamily="34" charset="0"/>
                <a:ea typeface="Calibri" panose="020F0502020204030204" pitchFamily="34" charset="0"/>
                <a:cs typeface="Calibri" panose="020F0502020204030204" pitchFamily="34" charset="0"/>
              </a:rPr>
              <a:t>This day was performed the confirmation of the alliance between the Pope and this kingdom, by a public and solemn sacrifice of a preaching doctor named Rogers, who has been burned alive for being a Lutheran; but he died persisting in his opinion. At this conduct, the greatest part of the people took such pleasure, that they were not afraid to make him many exclamations to strengthen his courage. Even his children assisted at it, comforting him in such a manner that it seemed as if he had been led to a wedding. </a:t>
            </a:r>
          </a:p>
          <a:p>
            <a:r>
              <a:rPr lang="en-US" sz="3600" b="1" i="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chemeClr val="bg1"/>
                </a:solidFill>
                <a:latin typeface="Calibri" panose="020F0502020204030204" pitchFamily="34" charset="0"/>
                <a:ea typeface="Calibri" panose="020F0502020204030204" pitchFamily="34" charset="0"/>
                <a:cs typeface="Calibri" panose="020F0502020204030204" pitchFamily="34" charset="0"/>
              </a:rPr>
              <a:t>Count Noailles, French ambassador</a:t>
            </a:r>
            <a:endParaRPr lang="en-US" sz="360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6883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52B05200-ADDC-0A2E-7A3B-696695C6A4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99" b="35025"/>
          <a:stretch/>
        </p:blipFill>
        <p:spPr bwMode="auto">
          <a:xfrm rot="16200000">
            <a:off x="2053158" y="89965"/>
            <a:ext cx="8266658" cy="766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754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E17B45-F0B4-F68B-DDD2-B9B989AC3498}"/>
              </a:ext>
            </a:extLst>
          </p:cNvPr>
          <p:cNvSpPr txBox="1"/>
          <p:nvPr/>
        </p:nvSpPr>
        <p:spPr>
          <a:xfrm>
            <a:off x="975815" y="559558"/>
            <a:ext cx="10235821" cy="6555641"/>
          </a:xfrm>
          <a:prstGeom prst="rect">
            <a:avLst/>
          </a:prstGeom>
          <a:noFill/>
        </p:spPr>
        <p:txBody>
          <a:bodyPr wrap="square" rtlCol="0">
            <a:spAutoFit/>
          </a:bodyPr>
          <a:lstStyle/>
          <a:p>
            <a:pPr marL="0" marR="0">
              <a:buNone/>
              <a:tabLst>
                <a:tab pos="171450" algn="l"/>
                <a:tab pos="342900" algn="l"/>
                <a:tab pos="514350" algn="l"/>
                <a:tab pos="685800" algn="l"/>
                <a:tab pos="857250" algn="l"/>
                <a:tab pos="1028700" algn="l"/>
                <a:tab pos="1200150" algn="l"/>
              </a:tabLst>
            </a:pPr>
            <a:r>
              <a:rPr lang="en-US" sz="3200" b="1" dirty="0">
                <a:effectLst/>
                <a:latin typeface="Bookman Old Style" panose="02050604050505020204" pitchFamily="18" charset="0"/>
                <a:ea typeface="Calibri" panose="020F0502020204030204" pitchFamily="34" charset="0"/>
                <a:cs typeface="Times New Roman" panose="02020603050405020304" pitchFamily="18" charset="0"/>
              </a:rPr>
              <a:t>The Memorial Plaque Reads:</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3200" b="1" i="1" dirty="0">
                <a:solidFill>
                  <a:srgbClr val="111111"/>
                </a:solidFill>
                <a:effectLst/>
                <a:latin typeface="inherit"/>
                <a:ea typeface="Calibri" panose="020F0502020204030204" pitchFamily="34" charset="0"/>
                <a:cs typeface="Times New Roman" panose="02020603050405020304" pitchFamily="18" charset="0"/>
              </a:rPr>
              <a:t> </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Blessed are the dead which die in the Lord, it says.</a:t>
            </a:r>
            <a:endParaRPr lang="en-US" sz="3200" b="1" dirty="0">
              <a:effectLst/>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3200" b="1" i="0" dirty="0">
                <a:solidFill>
                  <a:srgbClr val="111111"/>
                </a:solidFill>
                <a:effectLst/>
                <a:ea typeface="Calibri" panose="020F0502020204030204" pitchFamily="34" charset="0"/>
                <a:cs typeface="Times New Roman" panose="02020603050405020304" pitchFamily="18" charset="0"/>
              </a:rPr>
              <a:t> </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The noble army of martyrs praise Thee!</a:t>
            </a:r>
            <a:endParaRPr lang="en-US" sz="3200" b="1" dirty="0">
              <a:effectLst/>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 </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Within a few feet of this spot, John Rogers, John Bradford, John Philpot, </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and other servants of God, suffered death by fire for the faith of Christ, </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i="1" dirty="0">
                <a:solidFill>
                  <a:srgbClr val="111111"/>
                </a:solidFill>
                <a:effectLst/>
                <a:ea typeface="Calibri" panose="020F0502020204030204" pitchFamily="34" charset="0"/>
                <a:cs typeface="Times New Roman" panose="02020603050405020304" pitchFamily="18" charset="0"/>
              </a:rPr>
              <a:t>in the years 1555, 1556, 1557.</a:t>
            </a:r>
            <a:endParaRPr lang="en-US" sz="3200" b="1" dirty="0">
              <a:effectLst/>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3200" b="1" dirty="0">
                <a:solidFill>
                  <a:srgbClr val="640000"/>
                </a:solidFill>
                <a:effectLst/>
                <a:ea typeface="Calibri" panose="020F0502020204030204" pitchFamily="34" charset="0"/>
                <a:cs typeface="Times New Roman" panose="02020603050405020304" pitchFamily="18" charset="0"/>
              </a:rPr>
              <a:t> </a:t>
            </a:r>
            <a:endParaRPr lang="en-US" sz="3200" b="1" dirty="0">
              <a:effectLst/>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1800" b="1" dirty="0">
                <a:solidFill>
                  <a:srgbClr val="640000"/>
                </a:solidFill>
                <a:effectLst/>
                <a:ea typeface="Calibri" panose="020F0502020204030204" pitchFamily="34" charset="0"/>
                <a:cs typeface="Times New Roman" panose="02020603050405020304" pitchFamily="18" charset="0"/>
              </a:rPr>
              <a:t> </a:t>
            </a:r>
            <a:endParaRPr lang="en-US" sz="1800" b="1"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22178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57C55-0F0C-EC8D-CA15-899A4C2596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3237DB-1280-1559-AA0D-3BCBC1D52943}"/>
              </a:ext>
            </a:extLst>
          </p:cNvPr>
          <p:cNvSpPr txBox="1"/>
          <p:nvPr/>
        </p:nvSpPr>
        <p:spPr>
          <a:xfrm>
            <a:off x="375740" y="0"/>
            <a:ext cx="10235821" cy="7048083"/>
          </a:xfrm>
          <a:prstGeom prst="rect">
            <a:avLst/>
          </a:prstGeom>
          <a:noFill/>
        </p:spPr>
        <p:txBody>
          <a:bodyPr wrap="square" rtlCol="0">
            <a:spAutoFit/>
          </a:bodyPr>
          <a:lstStyle/>
          <a:p>
            <a:pPr marL="0" marR="0">
              <a:buNone/>
              <a:tabLst>
                <a:tab pos="171450" algn="l"/>
                <a:tab pos="342900" algn="l"/>
                <a:tab pos="514350" algn="l"/>
                <a:tab pos="685800" algn="l"/>
                <a:tab pos="857250" algn="l"/>
                <a:tab pos="1028700" algn="l"/>
                <a:tab pos="1200150" algn="l"/>
              </a:tabLst>
            </a:pPr>
            <a:r>
              <a:rPr lang="en-US" sz="1800" b="1" dirty="0">
                <a:solidFill>
                  <a:srgbClr val="640000"/>
                </a:solidFill>
                <a:effectLst/>
                <a:latin typeface="Bookman Old Style" panose="020506040505050202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The Scripture Says:</a:t>
            </a:r>
          </a:p>
          <a:p>
            <a:pPr marL="0" marR="0">
              <a:buNone/>
              <a:tabLst>
                <a:tab pos="171450" algn="l"/>
                <a:tab pos="342900" algn="l"/>
                <a:tab pos="514350" algn="l"/>
                <a:tab pos="685800" algn="l"/>
                <a:tab pos="857250" algn="l"/>
                <a:tab pos="1028700" algn="l"/>
                <a:tab pos="1200150" algn="l"/>
              </a:tabLst>
            </a:pPr>
            <a:r>
              <a:rPr lang="en-US" sz="3200" b="1" dirty="0">
                <a:solidFill>
                  <a:srgbClr val="640000"/>
                </a:solidFill>
                <a:effectLst/>
                <a:ea typeface="Calibri" panose="020F0502020204030204" pitchFamily="34" charset="0"/>
                <a:cs typeface="Times New Roman" panose="02020603050405020304" pitchFamily="18" charset="0"/>
              </a:rPr>
              <a:t> </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And others experienced </a:t>
            </a:r>
            <a:r>
              <a:rPr lang="en-US" sz="3200" b="1" dirty="0" err="1">
                <a:effectLst/>
                <a:ea typeface="Calibri" panose="020F0502020204030204" pitchFamily="34" charset="0"/>
                <a:cs typeface="Times New Roman" panose="02020603050405020304" pitchFamily="18" charset="0"/>
              </a:rPr>
              <a:t>mockings</a:t>
            </a:r>
            <a:endParaRPr lang="en-US" sz="3200" b="1" dirty="0">
              <a:effectLst/>
              <a:ea typeface="Calibri" panose="020F0502020204030204" pitchFamily="34" charset="0"/>
              <a:cs typeface="Times New Roman" panose="02020603050405020304" pitchFamily="18" charset="0"/>
            </a:endParaRP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and </a:t>
            </a:r>
            <a:r>
              <a:rPr lang="en-US" sz="3200" b="1" dirty="0" err="1">
                <a:effectLst/>
                <a:ea typeface="Calibri" panose="020F0502020204030204" pitchFamily="34" charset="0"/>
                <a:cs typeface="Times New Roman" panose="02020603050405020304" pitchFamily="18" charset="0"/>
              </a:rPr>
              <a:t>scourgings</a:t>
            </a:r>
            <a:r>
              <a:rPr lang="en-US" sz="3200" b="1" dirty="0">
                <a:effectLst/>
                <a:ea typeface="Calibri" panose="020F0502020204030204" pitchFamily="34" charset="0"/>
                <a:cs typeface="Times New Roman" panose="02020603050405020304" pitchFamily="18" charset="0"/>
              </a:rPr>
              <a:t>, yes, also chains and </a:t>
            </a: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imprisonment.  </a:t>
            </a: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They were stoned, they were sawn in two,</a:t>
            </a: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they were tempted, they were put to death with the sword; </a:t>
            </a: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they went about in sheepskins, in goatskins, being destitute,</a:t>
            </a:r>
          </a:p>
          <a:p>
            <a:pPr marL="0" marR="0" algn="ctr">
              <a:buNone/>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afflicted, ill treated.  </a:t>
            </a:r>
          </a:p>
          <a:p>
            <a:pPr marL="0" marR="0" algn="ctr">
              <a:buNone/>
              <a:tabLst>
                <a:tab pos="171450" algn="l"/>
                <a:tab pos="342900" algn="l"/>
                <a:tab pos="514350" algn="l"/>
                <a:tab pos="685800" algn="l"/>
                <a:tab pos="857250" algn="l"/>
                <a:tab pos="1028700" algn="l"/>
                <a:tab pos="1200150" algn="l"/>
              </a:tabLst>
            </a:pPr>
            <a:r>
              <a:rPr lang="en-US" sz="3200" b="1" i="1" dirty="0">
                <a:effectLst/>
                <a:ea typeface="Calibri" panose="020F0502020204030204" pitchFamily="34" charset="0"/>
                <a:cs typeface="Times New Roman" panose="02020603050405020304" pitchFamily="18" charset="0"/>
              </a:rPr>
              <a:t>of whom the world was not worthy.</a:t>
            </a:r>
            <a:r>
              <a:rPr lang="en-US" sz="3200" b="1" dirty="0">
                <a:effectLst/>
                <a:ea typeface="Calibri" panose="020F0502020204030204" pitchFamily="34" charset="0"/>
                <a:cs typeface="Times New Roman" panose="02020603050405020304" pitchFamily="18" charset="0"/>
              </a:rPr>
              <a:t> </a:t>
            </a:r>
          </a:p>
          <a:p>
            <a:pPr marL="0" marR="0" algn="ctr">
              <a:tabLst>
                <a:tab pos="171450" algn="l"/>
                <a:tab pos="342900" algn="l"/>
                <a:tab pos="514350" algn="l"/>
                <a:tab pos="685800" algn="l"/>
                <a:tab pos="857250" algn="l"/>
                <a:tab pos="1028700" algn="l"/>
                <a:tab pos="1200150" algn="l"/>
              </a:tabLst>
            </a:pPr>
            <a:r>
              <a:rPr lang="en-US" sz="3200" b="1" dirty="0">
                <a:effectLst/>
                <a:ea typeface="Calibri" panose="020F0502020204030204" pitchFamily="34" charset="0"/>
                <a:cs typeface="Times New Roman" panose="02020603050405020304" pitchFamily="18" charset="0"/>
              </a:rPr>
              <a:t>                                  --Hebrews 11:36-38a</a:t>
            </a:r>
          </a:p>
          <a:p>
            <a:endParaRPr lang="en-US" dirty="0"/>
          </a:p>
        </p:txBody>
      </p:sp>
    </p:spTree>
    <p:extLst>
      <p:ext uri="{BB962C8B-B14F-4D97-AF65-F5344CB8AC3E}">
        <p14:creationId xmlns:p14="http://schemas.microsoft.com/office/powerpoint/2010/main" val="3414523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473</TotalTime>
  <Words>2543</Words>
  <Application>Microsoft Office PowerPoint</Application>
  <PresentationFormat>Widescreen</PresentationFormat>
  <Paragraphs>183</Paragraphs>
  <Slides>54</Slides>
  <Notes>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Aptos</vt:lpstr>
      <vt:lpstr>Aptos Display</vt:lpstr>
      <vt:lpstr>Arial</vt:lpstr>
      <vt:lpstr>Bookman Old Style</vt:lpstr>
      <vt:lpstr>Calibri</vt:lpstr>
      <vt:lpstr>Google Sans</vt:lpstr>
      <vt:lpstr>Graphik Webfont</vt:lpstr>
      <vt:lpstr>Helvetica</vt:lpstr>
      <vt:lpstr>inherit</vt:lpstr>
      <vt:lpstr>Lora</vt:lpstr>
      <vt:lpstr>Old English Text MT</vt:lpstr>
      <vt:lpstr>panel</vt:lpstr>
      <vt:lpstr>Times New Roman</vt:lpstr>
      <vt:lpstr>Office Theme</vt:lpstr>
      <vt:lpstr>PowerPoint Presentation</vt:lpstr>
      <vt:lpstr>PowerPoint Presentation</vt:lpstr>
      <vt:lpstr>JOHN ROGERS  1550-1555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Minnick</dc:creator>
  <cp:lastModifiedBy>Sound 1</cp:lastModifiedBy>
  <cp:revision>3</cp:revision>
  <dcterms:created xsi:type="dcterms:W3CDTF">2025-05-28T14:44:02Z</dcterms:created>
  <dcterms:modified xsi:type="dcterms:W3CDTF">2025-05-29T00:19:42Z</dcterms:modified>
</cp:coreProperties>
</file>