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04" r:id="rId2"/>
    <p:sldId id="1289" r:id="rId3"/>
    <p:sldId id="1292" r:id="rId4"/>
    <p:sldId id="1294" r:id="rId5"/>
    <p:sldId id="1296" r:id="rId6"/>
    <p:sldId id="1303" r:id="rId7"/>
    <p:sldId id="1304" r:id="rId8"/>
    <p:sldId id="1300" r:id="rId9"/>
    <p:sldId id="1301" r:id="rId10"/>
    <p:sldId id="1302" r:id="rId11"/>
    <p:sldId id="1314" r:id="rId12"/>
    <p:sldId id="1311" r:id="rId13"/>
    <p:sldId id="1312" r:id="rId14"/>
    <p:sldId id="1313" r:id="rId15"/>
    <p:sldId id="1305" r:id="rId16"/>
    <p:sldId id="1306" r:id="rId17"/>
    <p:sldId id="1307" r:id="rId18"/>
    <p:sldId id="1309" r:id="rId19"/>
    <p:sldId id="1310" r:id="rId20"/>
    <p:sldId id="1343" r:id="rId21"/>
    <p:sldId id="1339" r:id="rId22"/>
    <p:sldId id="1340" r:id="rId23"/>
    <p:sldId id="1341" r:id="rId24"/>
    <p:sldId id="1342" r:id="rId25"/>
    <p:sldId id="1344" r:id="rId26"/>
    <p:sldId id="1319" r:id="rId27"/>
    <p:sldId id="1335" r:id="rId28"/>
    <p:sldId id="1336" r:id="rId29"/>
    <p:sldId id="1327" r:id="rId30"/>
    <p:sldId id="1330" r:id="rId31"/>
    <p:sldId id="1337" r:id="rId32"/>
    <p:sldId id="1332" r:id="rId33"/>
    <p:sldId id="1333" r:id="rId34"/>
    <p:sldId id="1324" r:id="rId35"/>
    <p:sldId id="1320" r:id="rId36"/>
    <p:sldId id="1321" r:id="rId37"/>
    <p:sldId id="1338" r:id="rId38"/>
    <p:sldId id="1318" r:id="rId39"/>
    <p:sldId id="257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9" autoAdjust="0"/>
    <p:restoredTop sz="94660"/>
  </p:normalViewPr>
  <p:slideViewPr>
    <p:cSldViewPr snapToGrid="0">
      <p:cViewPr>
        <p:scale>
          <a:sx n="60" d="100"/>
          <a:sy n="60" d="100"/>
        </p:scale>
        <p:origin x="1265" y="84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1755E-A2D8-42DD-A598-9F9A91D32B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630399-8565-4EB3-AE88-2AB9D7659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01EEF-F991-4F00-BE5D-BED646DBF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7240-B799-4FEB-9D80-B18B8FC21C59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1C693-6106-4562-9899-5F0EA6457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0FAF37-1A6C-4B22-B9A2-31D7CD125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422F-6ACE-4474-A9EA-1C9D0DA576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312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534A7-9BC0-4D41-BD5D-66F47265D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892C14-19F8-4F8F-9358-1F6D249BB9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F062F2-A31E-4A1A-A212-4E2AC71F1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7240-B799-4FEB-9D80-B18B8FC21C59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4B556A-7CAF-4F98-BB90-C7052DF4E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9F1F6-2DC2-4AE4-9DBE-39866A42D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422F-6ACE-4474-A9EA-1C9D0DA576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103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B4A27-F73F-47D6-BF58-AFC69033E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EF857D-7420-4C8E-BEE8-1CB3BCA39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4E4C11-7617-40D0-8F80-6F484CB46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7240-B799-4FEB-9D80-B18B8FC21C59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4528B-21D9-47B6-9CD9-86F26BF57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59C0C-D4B3-49EB-B11F-28A66D910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422F-6ACE-4474-A9EA-1C9D0DA576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23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77A6A-99C5-41A8-BC5C-A7A4D6A10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317E5-A7DF-43EB-90DC-4AD06ED624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871247-0CC9-4907-A9BC-4408C22E9A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DE393B-DC09-4B27-B055-93134A3C6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7240-B799-4FEB-9D80-B18B8FC21C59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92BA4B-5427-4CA3-9A5A-16A4708E2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7AF241-4BEA-4430-A0A0-A0714F021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422F-6ACE-4474-A9EA-1C9D0DA576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61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03797-31A7-4BCC-89C9-A5DDCDEA6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2FCF3-E134-4582-BC4B-EB0F98F39B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E8DECC-6778-4FA0-AA55-5DFA537201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9066FD-225B-4F95-B78D-D93870AB5A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F766F5-4066-45CD-B217-DBFF52D0CD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D42561-F49F-4451-BBAF-72A6AFF4D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7240-B799-4FEB-9D80-B18B8FC21C59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1FC112-9124-4BAB-93D6-99B3C6534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27C535-C0FF-4092-9BB2-7F58BC117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422F-6ACE-4474-A9EA-1C9D0DA576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298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BDB9A-C326-4E70-8E0D-D9486390F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968B4E-C1E4-4A9D-97AD-F1E766362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7240-B799-4FEB-9D80-B18B8FC21C59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26AF48-88BB-4154-9085-BE143CA2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340413-75CD-4E92-A9F1-1FCFD37D4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422F-6ACE-4474-A9EA-1C9D0DA576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337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0A5B02-C1FE-40B3-869D-4B938B063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7240-B799-4FEB-9D80-B18B8FC21C59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2606E3-BF3C-48B1-BA50-7ACD23DCA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BC0ED0-FBDB-4489-8C7B-8A2F1D800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422F-6ACE-4474-A9EA-1C9D0DA576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244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D8356-67E5-41D2-ADC5-C719A39E1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1FF74-4A3D-423B-8C26-F5880E045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8E0EE8-0571-42FF-AF0C-2F63AD3D49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A3E82E-799E-447D-9860-EB6008C01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7240-B799-4FEB-9D80-B18B8FC21C59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CB716B-8B45-4699-BAE6-2C66BE3A2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FC7898-DB77-45EF-9F91-2AE7FF5A5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422F-6ACE-4474-A9EA-1C9D0DA576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567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7CD0D-326C-4675-BEAA-CC7F35395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50856C-4FEA-42DF-A716-0FA189C386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7CD686-1A2F-4360-9272-7657D9F24F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AEFF7E-C492-41CF-BE48-1AB8AD3BB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7240-B799-4FEB-9D80-B18B8FC21C59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B156DF-93C7-4EB6-B6AD-B5FD36E5C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CFC014-05FC-4494-8A8D-9A5F7E5BA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422F-6ACE-4474-A9EA-1C9D0DA576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208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D741C-A2FF-4124-AFBD-BFFC1B7BB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BF9416-9257-4570-BFF1-A42D061108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7FB5CA-707C-4230-A4F7-A87C7AAA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7240-B799-4FEB-9D80-B18B8FC21C59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FF201-2C5D-4D34-9BE0-933D26660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338339-2C19-48E9-B49F-3C53AA18F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422F-6ACE-4474-A9EA-1C9D0DA576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473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59B4FA-8DEA-48C0-B071-FCCFC48097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1F1C68-D5EF-47F5-98E4-99670F67D0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C469DB-9968-4CB9-A046-5A83D70D1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07240-B799-4FEB-9D80-B18B8FC21C59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D70754-0DA1-4575-AC61-F31BE6F80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4643E-34C3-4225-97BA-ECB0CDE96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5422F-6ACE-4474-A9EA-1C9D0DA576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345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03A7F3-43BA-4911-9E0E-0A94D169C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60541B-4D02-4362-8E6F-D0F2E666F4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51ACC-1058-40AF-ACD7-F94AA72760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07240-B799-4FEB-9D80-B18B8FC21C59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E7428-A7FF-4044-8CA0-F558440FDF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8827AB-D277-406D-9633-F0BE02DE10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55422F-6ACE-4474-A9EA-1C9D0DA576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49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FDB43E-A9DB-C045-AA71-80D1045F00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8000"/>
          </a:blip>
          <a:stretch>
            <a:fillRect/>
          </a:stretch>
        </p:blipFill>
        <p:spPr>
          <a:xfrm>
            <a:off x="0" y="3809"/>
            <a:ext cx="12458645" cy="6858000"/>
          </a:xfrm>
          <a:prstGeom prst="rect">
            <a:avLst/>
          </a:prstGeom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456EEA8D-6191-3043-ABDC-9F406A725E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6697" y="1250364"/>
            <a:ext cx="6743700" cy="382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922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8BAAE2-81DD-DD47-AF4B-9520243A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19"/>
            <a:ext cx="12458645" cy="68580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B384DC-85EB-E945-8361-2E82B9E98880}"/>
              </a:ext>
            </a:extLst>
          </p:cNvPr>
          <p:cNvCxnSpPr>
            <a:cxnSpLocks/>
          </p:cNvCxnSpPr>
          <p:nvPr/>
        </p:nvCxnSpPr>
        <p:spPr>
          <a:xfrm>
            <a:off x="696557" y="1471267"/>
            <a:ext cx="4897793" cy="0"/>
          </a:xfrm>
          <a:prstGeom prst="line">
            <a:avLst/>
          </a:prstGeom>
          <a:ln w="88900">
            <a:solidFill>
              <a:srgbClr val="6382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1E70DE-CD61-8845-8BB1-29D641D3DBC2}"/>
              </a:ext>
            </a:extLst>
          </p:cNvPr>
          <p:cNvSpPr txBox="1">
            <a:spLocks/>
          </p:cNvSpPr>
          <p:nvPr/>
        </p:nvSpPr>
        <p:spPr>
          <a:xfrm>
            <a:off x="545431" y="1339516"/>
            <a:ext cx="12343125" cy="507396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3600" b="1" spc="600" dirty="0">
              <a:solidFill>
                <a:schemeClr val="bg1"/>
              </a:solidFill>
            </a:endParaRP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F9420F-91AB-4C94-B333-6DBAFC04F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195" y="64902"/>
            <a:ext cx="2364784" cy="13404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065B60-4615-4C80-B990-A3513EDB1CAE}"/>
              </a:ext>
            </a:extLst>
          </p:cNvPr>
          <p:cNvSpPr txBox="1"/>
          <p:nvPr/>
        </p:nvSpPr>
        <p:spPr>
          <a:xfrm>
            <a:off x="3779410" y="645971"/>
            <a:ext cx="8158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     Psalm 37</a:t>
            </a:r>
          </a:p>
        </p:txBody>
      </p:sp>
    </p:spTree>
    <p:extLst>
      <p:ext uri="{BB962C8B-B14F-4D97-AF65-F5344CB8AC3E}">
        <p14:creationId xmlns:p14="http://schemas.microsoft.com/office/powerpoint/2010/main" val="2303834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8BAAE2-81DD-DD47-AF4B-9520243A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19"/>
            <a:ext cx="12458645" cy="68580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B384DC-85EB-E945-8361-2E82B9E98880}"/>
              </a:ext>
            </a:extLst>
          </p:cNvPr>
          <p:cNvCxnSpPr>
            <a:cxnSpLocks/>
          </p:cNvCxnSpPr>
          <p:nvPr/>
        </p:nvCxnSpPr>
        <p:spPr>
          <a:xfrm>
            <a:off x="696557" y="1471267"/>
            <a:ext cx="4897793" cy="0"/>
          </a:xfrm>
          <a:prstGeom prst="line">
            <a:avLst/>
          </a:prstGeom>
          <a:ln w="88900">
            <a:solidFill>
              <a:srgbClr val="6382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1E70DE-CD61-8845-8BB1-29D641D3DBC2}"/>
              </a:ext>
            </a:extLst>
          </p:cNvPr>
          <p:cNvSpPr txBox="1">
            <a:spLocks/>
          </p:cNvSpPr>
          <p:nvPr/>
        </p:nvSpPr>
        <p:spPr>
          <a:xfrm>
            <a:off x="545431" y="1339516"/>
            <a:ext cx="12343125" cy="507396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3600" b="1" spc="600" dirty="0">
                <a:solidFill>
                  <a:schemeClr val="bg1"/>
                </a:solidFill>
              </a:rPr>
              <a:t>Repeated fundamentals: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600" b="1" spc="600" dirty="0">
                <a:solidFill>
                  <a:schemeClr val="bg1"/>
                </a:solidFill>
              </a:rPr>
              <a:t>	Two subjects: the </a:t>
            </a:r>
            <a:r>
              <a:rPr lang="en-US" sz="3600" b="1" i="1" spc="600" dirty="0">
                <a:solidFill>
                  <a:schemeClr val="bg1"/>
                </a:solidFill>
              </a:rPr>
              <a:t>wicked </a:t>
            </a:r>
            <a:r>
              <a:rPr lang="en-US" sz="3600" b="1" spc="600" dirty="0">
                <a:solidFill>
                  <a:schemeClr val="bg1"/>
                </a:solidFill>
              </a:rPr>
              <a:t>(13 occ)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600" b="1" spc="600" dirty="0">
                <a:solidFill>
                  <a:schemeClr val="bg1"/>
                </a:solidFill>
              </a:rPr>
              <a:t>		and the </a:t>
            </a:r>
            <a:r>
              <a:rPr lang="en-US" sz="3600" b="1" i="1" spc="600" dirty="0">
                <a:solidFill>
                  <a:schemeClr val="bg1"/>
                </a:solidFill>
              </a:rPr>
              <a:t>righteous </a:t>
            </a:r>
            <a:r>
              <a:rPr lang="en-US" sz="3600" b="1" spc="600" dirty="0">
                <a:solidFill>
                  <a:schemeClr val="bg1"/>
                </a:solidFill>
              </a:rPr>
              <a:t>(9 occ.)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600" b="1" spc="600" dirty="0">
                <a:solidFill>
                  <a:schemeClr val="bg1"/>
                </a:solidFill>
              </a:rPr>
              <a:t>	</a:t>
            </a: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F9420F-91AB-4C94-B333-6DBAFC04F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195" y="64902"/>
            <a:ext cx="2364784" cy="13404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065B60-4615-4C80-B990-A3513EDB1CAE}"/>
              </a:ext>
            </a:extLst>
          </p:cNvPr>
          <p:cNvSpPr txBox="1"/>
          <p:nvPr/>
        </p:nvSpPr>
        <p:spPr>
          <a:xfrm>
            <a:off x="3779410" y="645971"/>
            <a:ext cx="8158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     Psalm 37</a:t>
            </a:r>
          </a:p>
        </p:txBody>
      </p:sp>
    </p:spTree>
    <p:extLst>
      <p:ext uri="{BB962C8B-B14F-4D97-AF65-F5344CB8AC3E}">
        <p14:creationId xmlns:p14="http://schemas.microsoft.com/office/powerpoint/2010/main" val="670375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8BAAE2-81DD-DD47-AF4B-9520243A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19"/>
            <a:ext cx="12458645" cy="68580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B384DC-85EB-E945-8361-2E82B9E98880}"/>
              </a:ext>
            </a:extLst>
          </p:cNvPr>
          <p:cNvCxnSpPr>
            <a:cxnSpLocks/>
          </p:cNvCxnSpPr>
          <p:nvPr/>
        </p:nvCxnSpPr>
        <p:spPr>
          <a:xfrm>
            <a:off x="696557" y="1471267"/>
            <a:ext cx="4897793" cy="0"/>
          </a:xfrm>
          <a:prstGeom prst="line">
            <a:avLst/>
          </a:prstGeom>
          <a:ln w="88900">
            <a:solidFill>
              <a:srgbClr val="6382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1E70DE-CD61-8845-8BB1-29D641D3DBC2}"/>
              </a:ext>
            </a:extLst>
          </p:cNvPr>
          <p:cNvSpPr txBox="1">
            <a:spLocks/>
          </p:cNvSpPr>
          <p:nvPr/>
        </p:nvSpPr>
        <p:spPr>
          <a:xfrm>
            <a:off x="545431" y="1339516"/>
            <a:ext cx="12343125" cy="507396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3600" b="1" spc="600" dirty="0">
                <a:solidFill>
                  <a:schemeClr val="bg1"/>
                </a:solidFill>
              </a:rPr>
              <a:t>Repeated fundamentals: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600" b="1" spc="600" dirty="0">
                <a:solidFill>
                  <a:schemeClr val="bg1"/>
                </a:solidFill>
              </a:rPr>
              <a:t>	Two subjects: the </a:t>
            </a:r>
            <a:r>
              <a:rPr lang="en-US" sz="3600" b="1" i="1" spc="600" dirty="0">
                <a:solidFill>
                  <a:schemeClr val="bg1"/>
                </a:solidFill>
              </a:rPr>
              <a:t>wicked </a:t>
            </a:r>
            <a:r>
              <a:rPr lang="en-US" sz="3600" b="1" spc="600" dirty="0">
                <a:solidFill>
                  <a:schemeClr val="bg1"/>
                </a:solidFill>
              </a:rPr>
              <a:t>(13 occ)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600" b="1" spc="600" dirty="0">
                <a:solidFill>
                  <a:schemeClr val="bg1"/>
                </a:solidFill>
              </a:rPr>
              <a:t>		and the </a:t>
            </a:r>
            <a:r>
              <a:rPr lang="en-US" sz="3600" b="1" i="1" spc="600" dirty="0">
                <a:solidFill>
                  <a:schemeClr val="bg1"/>
                </a:solidFill>
              </a:rPr>
              <a:t>righteous </a:t>
            </a:r>
            <a:r>
              <a:rPr lang="en-US" sz="3600" b="1" spc="600" dirty="0">
                <a:solidFill>
                  <a:schemeClr val="bg1"/>
                </a:solidFill>
              </a:rPr>
              <a:t>(9 occ.)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600" b="1" spc="600" dirty="0">
                <a:solidFill>
                  <a:schemeClr val="bg1"/>
                </a:solidFill>
              </a:rPr>
              <a:t>	Two truths: their ends</a:t>
            </a:r>
          </a:p>
          <a:p>
            <a:pPr marL="0" indent="0">
              <a:lnSpc>
                <a:spcPct val="120000"/>
              </a:lnSpc>
              <a:buNone/>
            </a:pPr>
            <a:endParaRPr lang="en-US" sz="3600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3600" b="1" spc="600" dirty="0">
              <a:solidFill>
                <a:schemeClr val="bg1"/>
              </a:solidFill>
            </a:endParaRP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F9420F-91AB-4C94-B333-6DBAFC04F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195" y="64902"/>
            <a:ext cx="2364784" cy="13404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065B60-4615-4C80-B990-A3513EDB1CAE}"/>
              </a:ext>
            </a:extLst>
          </p:cNvPr>
          <p:cNvSpPr txBox="1"/>
          <p:nvPr/>
        </p:nvSpPr>
        <p:spPr>
          <a:xfrm>
            <a:off x="3779410" y="645971"/>
            <a:ext cx="8158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     Psalm 37</a:t>
            </a:r>
          </a:p>
        </p:txBody>
      </p:sp>
    </p:spTree>
    <p:extLst>
      <p:ext uri="{BB962C8B-B14F-4D97-AF65-F5344CB8AC3E}">
        <p14:creationId xmlns:p14="http://schemas.microsoft.com/office/powerpoint/2010/main" val="1270482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8BAAE2-81DD-DD47-AF4B-9520243A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19"/>
            <a:ext cx="12458645" cy="68580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B384DC-85EB-E945-8361-2E82B9E98880}"/>
              </a:ext>
            </a:extLst>
          </p:cNvPr>
          <p:cNvCxnSpPr>
            <a:cxnSpLocks/>
          </p:cNvCxnSpPr>
          <p:nvPr/>
        </p:nvCxnSpPr>
        <p:spPr>
          <a:xfrm>
            <a:off x="696557" y="1471267"/>
            <a:ext cx="4897793" cy="0"/>
          </a:xfrm>
          <a:prstGeom prst="line">
            <a:avLst/>
          </a:prstGeom>
          <a:ln w="88900">
            <a:solidFill>
              <a:srgbClr val="6382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1E70DE-CD61-8845-8BB1-29D641D3DBC2}"/>
              </a:ext>
            </a:extLst>
          </p:cNvPr>
          <p:cNvSpPr txBox="1">
            <a:spLocks/>
          </p:cNvSpPr>
          <p:nvPr/>
        </p:nvSpPr>
        <p:spPr>
          <a:xfrm>
            <a:off x="545431" y="1339516"/>
            <a:ext cx="12343125" cy="507396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3600" b="1" spc="600" dirty="0">
                <a:solidFill>
                  <a:schemeClr val="bg1"/>
                </a:solidFill>
              </a:rPr>
              <a:t>Repeated fundamentals: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600" b="1" spc="600" dirty="0">
                <a:solidFill>
                  <a:schemeClr val="bg1"/>
                </a:solidFill>
              </a:rPr>
              <a:t>	Two subjects: the </a:t>
            </a:r>
            <a:r>
              <a:rPr lang="en-US" sz="3600" b="1" i="1" spc="600" dirty="0">
                <a:solidFill>
                  <a:schemeClr val="bg1"/>
                </a:solidFill>
              </a:rPr>
              <a:t>wicked </a:t>
            </a:r>
            <a:r>
              <a:rPr lang="en-US" sz="3600" b="1" spc="600" dirty="0">
                <a:solidFill>
                  <a:schemeClr val="bg1"/>
                </a:solidFill>
              </a:rPr>
              <a:t>(13 occ)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600" b="1" spc="600" dirty="0">
                <a:solidFill>
                  <a:schemeClr val="bg1"/>
                </a:solidFill>
              </a:rPr>
              <a:t>		and the </a:t>
            </a:r>
            <a:r>
              <a:rPr lang="en-US" sz="3600" b="1" i="1" spc="600" dirty="0">
                <a:solidFill>
                  <a:schemeClr val="bg1"/>
                </a:solidFill>
              </a:rPr>
              <a:t>righteous </a:t>
            </a:r>
            <a:r>
              <a:rPr lang="en-US" sz="3600" b="1" spc="600" dirty="0">
                <a:solidFill>
                  <a:schemeClr val="bg1"/>
                </a:solidFill>
              </a:rPr>
              <a:t>(9 occ.)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600" b="1" spc="600" dirty="0">
                <a:solidFill>
                  <a:schemeClr val="bg1"/>
                </a:solidFill>
              </a:rPr>
              <a:t>	Two truths: their ends</a:t>
            </a:r>
          </a:p>
          <a:p>
            <a:pPr marL="0" indent="0">
              <a:lnSpc>
                <a:spcPct val="120000"/>
              </a:lnSpc>
              <a:buNone/>
            </a:pPr>
            <a:endParaRPr lang="en-US" sz="3600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3600" b="1" spc="600" dirty="0">
                <a:solidFill>
                  <a:schemeClr val="bg1"/>
                </a:solidFill>
              </a:rPr>
              <a:t>One primary question: is Psalm 1 true?</a:t>
            </a: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F9420F-91AB-4C94-B333-6DBAFC04F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195" y="64902"/>
            <a:ext cx="2364784" cy="13404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065B60-4615-4C80-B990-A3513EDB1CAE}"/>
              </a:ext>
            </a:extLst>
          </p:cNvPr>
          <p:cNvSpPr txBox="1"/>
          <p:nvPr/>
        </p:nvSpPr>
        <p:spPr>
          <a:xfrm>
            <a:off x="3779410" y="645971"/>
            <a:ext cx="8158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     Psalm 37</a:t>
            </a:r>
          </a:p>
        </p:txBody>
      </p:sp>
    </p:spTree>
    <p:extLst>
      <p:ext uri="{BB962C8B-B14F-4D97-AF65-F5344CB8AC3E}">
        <p14:creationId xmlns:p14="http://schemas.microsoft.com/office/powerpoint/2010/main" val="2072859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8BAAE2-81DD-DD47-AF4B-9520243A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19"/>
            <a:ext cx="12458645" cy="68580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B384DC-85EB-E945-8361-2E82B9E98880}"/>
              </a:ext>
            </a:extLst>
          </p:cNvPr>
          <p:cNvCxnSpPr>
            <a:cxnSpLocks/>
          </p:cNvCxnSpPr>
          <p:nvPr/>
        </p:nvCxnSpPr>
        <p:spPr>
          <a:xfrm>
            <a:off x="696557" y="1471267"/>
            <a:ext cx="4897793" cy="0"/>
          </a:xfrm>
          <a:prstGeom prst="line">
            <a:avLst/>
          </a:prstGeom>
          <a:ln w="88900">
            <a:solidFill>
              <a:srgbClr val="6382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1E70DE-CD61-8845-8BB1-29D641D3DBC2}"/>
              </a:ext>
            </a:extLst>
          </p:cNvPr>
          <p:cNvSpPr txBox="1">
            <a:spLocks/>
          </p:cNvSpPr>
          <p:nvPr/>
        </p:nvSpPr>
        <p:spPr>
          <a:xfrm>
            <a:off x="545431" y="1339516"/>
            <a:ext cx="12343125" cy="507396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THE STATE OF THE PERSON COUNSELED (1, 7, 8).</a:t>
            </a: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F9420F-91AB-4C94-B333-6DBAFC04F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195" y="64902"/>
            <a:ext cx="2364784" cy="13404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065B60-4615-4C80-B990-A3513EDB1CAE}"/>
              </a:ext>
            </a:extLst>
          </p:cNvPr>
          <p:cNvSpPr txBox="1"/>
          <p:nvPr/>
        </p:nvSpPr>
        <p:spPr>
          <a:xfrm>
            <a:off x="3779410" y="645971"/>
            <a:ext cx="8158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     Psalm 37</a:t>
            </a:r>
          </a:p>
        </p:txBody>
      </p:sp>
    </p:spTree>
    <p:extLst>
      <p:ext uri="{BB962C8B-B14F-4D97-AF65-F5344CB8AC3E}">
        <p14:creationId xmlns:p14="http://schemas.microsoft.com/office/powerpoint/2010/main" val="26036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8BAAE2-81DD-DD47-AF4B-9520243A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19"/>
            <a:ext cx="12458645" cy="68580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B384DC-85EB-E945-8361-2E82B9E98880}"/>
              </a:ext>
            </a:extLst>
          </p:cNvPr>
          <p:cNvCxnSpPr>
            <a:cxnSpLocks/>
          </p:cNvCxnSpPr>
          <p:nvPr/>
        </p:nvCxnSpPr>
        <p:spPr>
          <a:xfrm>
            <a:off x="696557" y="1471267"/>
            <a:ext cx="4897793" cy="0"/>
          </a:xfrm>
          <a:prstGeom prst="line">
            <a:avLst/>
          </a:prstGeom>
          <a:ln w="88900">
            <a:solidFill>
              <a:srgbClr val="6382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1E70DE-CD61-8845-8BB1-29D641D3DBC2}"/>
              </a:ext>
            </a:extLst>
          </p:cNvPr>
          <p:cNvSpPr txBox="1">
            <a:spLocks/>
          </p:cNvSpPr>
          <p:nvPr/>
        </p:nvSpPr>
        <p:spPr>
          <a:xfrm>
            <a:off x="545431" y="1339516"/>
            <a:ext cx="12343125" cy="507396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THE STATE OF THE PERSON COUNSELED (1, 7, 8).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THE CHIEF CONCERN (9, 11, 22, 29, 34).</a:t>
            </a: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F9420F-91AB-4C94-B333-6DBAFC04F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195" y="64902"/>
            <a:ext cx="2364784" cy="13404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065B60-4615-4C80-B990-A3513EDB1CAE}"/>
              </a:ext>
            </a:extLst>
          </p:cNvPr>
          <p:cNvSpPr txBox="1"/>
          <p:nvPr/>
        </p:nvSpPr>
        <p:spPr>
          <a:xfrm>
            <a:off x="3779410" y="645971"/>
            <a:ext cx="8158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     Psalm 37</a:t>
            </a:r>
          </a:p>
        </p:txBody>
      </p:sp>
    </p:spTree>
    <p:extLst>
      <p:ext uri="{BB962C8B-B14F-4D97-AF65-F5344CB8AC3E}">
        <p14:creationId xmlns:p14="http://schemas.microsoft.com/office/powerpoint/2010/main" val="3642060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8BAAE2-81DD-DD47-AF4B-9520243A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19"/>
            <a:ext cx="12458645" cy="68580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B384DC-85EB-E945-8361-2E82B9E98880}"/>
              </a:ext>
            </a:extLst>
          </p:cNvPr>
          <p:cNvCxnSpPr>
            <a:cxnSpLocks/>
          </p:cNvCxnSpPr>
          <p:nvPr/>
        </p:nvCxnSpPr>
        <p:spPr>
          <a:xfrm>
            <a:off x="696557" y="1471267"/>
            <a:ext cx="4897793" cy="0"/>
          </a:xfrm>
          <a:prstGeom prst="line">
            <a:avLst/>
          </a:prstGeom>
          <a:ln w="88900">
            <a:solidFill>
              <a:srgbClr val="6382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1E70DE-CD61-8845-8BB1-29D641D3DBC2}"/>
              </a:ext>
            </a:extLst>
          </p:cNvPr>
          <p:cNvSpPr txBox="1">
            <a:spLocks/>
          </p:cNvSpPr>
          <p:nvPr/>
        </p:nvSpPr>
        <p:spPr>
          <a:xfrm>
            <a:off x="545431" y="1339516"/>
            <a:ext cx="12343125" cy="507396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THE STATE OF THE PERSON COUNSELED (1, 7, 8).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THE CHIEF CONCERN (9, 11, 22, 29, 34).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THE EXPANSIONS OF 1:6B.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</a:t>
            </a: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F9420F-91AB-4C94-B333-6DBAFC04F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195" y="64902"/>
            <a:ext cx="2364784" cy="13404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065B60-4615-4C80-B990-A3513EDB1CAE}"/>
              </a:ext>
            </a:extLst>
          </p:cNvPr>
          <p:cNvSpPr txBox="1"/>
          <p:nvPr/>
        </p:nvSpPr>
        <p:spPr>
          <a:xfrm>
            <a:off x="3779410" y="645971"/>
            <a:ext cx="8158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     Psalm 37</a:t>
            </a:r>
          </a:p>
        </p:txBody>
      </p:sp>
    </p:spTree>
    <p:extLst>
      <p:ext uri="{BB962C8B-B14F-4D97-AF65-F5344CB8AC3E}">
        <p14:creationId xmlns:p14="http://schemas.microsoft.com/office/powerpoint/2010/main" val="1310638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8BAAE2-81DD-DD47-AF4B-9520243A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19"/>
            <a:ext cx="12458645" cy="68580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B384DC-85EB-E945-8361-2E82B9E98880}"/>
              </a:ext>
            </a:extLst>
          </p:cNvPr>
          <p:cNvCxnSpPr>
            <a:cxnSpLocks/>
          </p:cNvCxnSpPr>
          <p:nvPr/>
        </p:nvCxnSpPr>
        <p:spPr>
          <a:xfrm>
            <a:off x="696557" y="1471267"/>
            <a:ext cx="4897793" cy="0"/>
          </a:xfrm>
          <a:prstGeom prst="line">
            <a:avLst/>
          </a:prstGeom>
          <a:ln w="88900">
            <a:solidFill>
              <a:srgbClr val="6382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1E70DE-CD61-8845-8BB1-29D641D3DBC2}"/>
              </a:ext>
            </a:extLst>
          </p:cNvPr>
          <p:cNvSpPr txBox="1">
            <a:spLocks/>
          </p:cNvSpPr>
          <p:nvPr/>
        </p:nvSpPr>
        <p:spPr>
          <a:xfrm>
            <a:off x="545431" y="1339516"/>
            <a:ext cx="12343125" cy="507396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THE STATE OF THE PERSON COUNSELED (1, 7, 8).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THE CHIEF CONCERN (9, 11, 22, 29, 34).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THE EXPANSIONS OF 1:6B.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A deceiving appearance (35).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</a:t>
            </a: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F9420F-91AB-4C94-B333-6DBAFC04F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195" y="64902"/>
            <a:ext cx="2364784" cy="13404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065B60-4615-4C80-B990-A3513EDB1CAE}"/>
              </a:ext>
            </a:extLst>
          </p:cNvPr>
          <p:cNvSpPr txBox="1"/>
          <p:nvPr/>
        </p:nvSpPr>
        <p:spPr>
          <a:xfrm>
            <a:off x="3779410" y="645971"/>
            <a:ext cx="8158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     Psalm 37</a:t>
            </a:r>
          </a:p>
        </p:txBody>
      </p:sp>
    </p:spTree>
    <p:extLst>
      <p:ext uri="{BB962C8B-B14F-4D97-AF65-F5344CB8AC3E}">
        <p14:creationId xmlns:p14="http://schemas.microsoft.com/office/powerpoint/2010/main" val="61176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8BAAE2-81DD-DD47-AF4B-9520243A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19"/>
            <a:ext cx="12458645" cy="68580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B384DC-85EB-E945-8361-2E82B9E98880}"/>
              </a:ext>
            </a:extLst>
          </p:cNvPr>
          <p:cNvCxnSpPr>
            <a:cxnSpLocks/>
          </p:cNvCxnSpPr>
          <p:nvPr/>
        </p:nvCxnSpPr>
        <p:spPr>
          <a:xfrm>
            <a:off x="696557" y="1471267"/>
            <a:ext cx="4897793" cy="0"/>
          </a:xfrm>
          <a:prstGeom prst="line">
            <a:avLst/>
          </a:prstGeom>
          <a:ln w="88900">
            <a:solidFill>
              <a:srgbClr val="6382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1E70DE-CD61-8845-8BB1-29D641D3DBC2}"/>
              </a:ext>
            </a:extLst>
          </p:cNvPr>
          <p:cNvSpPr txBox="1">
            <a:spLocks/>
          </p:cNvSpPr>
          <p:nvPr/>
        </p:nvSpPr>
        <p:spPr>
          <a:xfrm>
            <a:off x="545431" y="1339516"/>
            <a:ext cx="12343125" cy="507396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THE STATE OF THE PERSON COUNSELED (1, 7, 8).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THE CHIEF CONCERN (9, 11, 22, 29, 34).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THE EXPANSIONS OF 1:6B.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A deceiving appearance (35).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The unmasking to come (2, 9, 10).</a:t>
            </a: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F9420F-91AB-4C94-B333-6DBAFC04F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195" y="64902"/>
            <a:ext cx="2364784" cy="13404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065B60-4615-4C80-B990-A3513EDB1CAE}"/>
              </a:ext>
            </a:extLst>
          </p:cNvPr>
          <p:cNvSpPr txBox="1"/>
          <p:nvPr/>
        </p:nvSpPr>
        <p:spPr>
          <a:xfrm>
            <a:off x="3779410" y="645971"/>
            <a:ext cx="8158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     Psalm 37</a:t>
            </a:r>
          </a:p>
        </p:txBody>
      </p:sp>
    </p:spTree>
    <p:extLst>
      <p:ext uri="{BB962C8B-B14F-4D97-AF65-F5344CB8AC3E}">
        <p14:creationId xmlns:p14="http://schemas.microsoft.com/office/powerpoint/2010/main" val="917422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0202F345-9E83-4DBF-9407-022BD69FE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83771"/>
            <a:ext cx="12338957" cy="8050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8591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one Box of Caiaphas the High Priest | HolyLandPhotos&amp;#39; Blog">
            <a:extLst>
              <a:ext uri="{FF2B5EF4-FFF2-40B4-BE49-F238E27FC236}">
                <a16:creationId xmlns:a16="http://schemas.microsoft.com/office/drawing/2014/main" id="{FD9E173B-E25E-45C6-A4C2-5440E9CC9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4" y="-810126"/>
            <a:ext cx="12192000" cy="8100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0439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0BA2552B-CC73-4BAC-8391-75E2DCDCA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40126" cy="813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1346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tand near each other&#10;&#10;Description automatically generated with low confidence">
            <a:extLst>
              <a:ext uri="{FF2B5EF4-FFF2-40B4-BE49-F238E27FC236}">
                <a16:creationId xmlns:a16="http://schemas.microsoft.com/office/drawing/2014/main" id="{EF99702A-35DB-4BF1-A125-A08F7FC777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9472"/>
            <a:ext cx="12295414" cy="8196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5100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8BAAE2-81DD-DD47-AF4B-9520243A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19"/>
            <a:ext cx="12458645" cy="68580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B384DC-85EB-E945-8361-2E82B9E98880}"/>
              </a:ext>
            </a:extLst>
          </p:cNvPr>
          <p:cNvCxnSpPr>
            <a:cxnSpLocks/>
          </p:cNvCxnSpPr>
          <p:nvPr/>
        </p:nvCxnSpPr>
        <p:spPr>
          <a:xfrm>
            <a:off x="696557" y="1471267"/>
            <a:ext cx="4897793" cy="0"/>
          </a:xfrm>
          <a:prstGeom prst="line">
            <a:avLst/>
          </a:prstGeom>
          <a:ln w="88900">
            <a:solidFill>
              <a:srgbClr val="6382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1E70DE-CD61-8845-8BB1-29D641D3DBC2}"/>
              </a:ext>
            </a:extLst>
          </p:cNvPr>
          <p:cNvSpPr txBox="1">
            <a:spLocks/>
          </p:cNvSpPr>
          <p:nvPr/>
        </p:nvSpPr>
        <p:spPr>
          <a:xfrm>
            <a:off x="545431" y="1339516"/>
            <a:ext cx="12343125" cy="507396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THE STATE OF THE PERSON COUNSELED (1, 7, 8).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THE CHIEF CONCERN (9, 11, 22, 29, 34).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THE EXPANSIONS OF 1:6B.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A deceiving appearance (35).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The unmasking to come (2, 9, 10).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COUNSELS TO THE RIGHTEOUS.</a:t>
            </a: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F9420F-91AB-4C94-B333-6DBAFC04F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195" y="64902"/>
            <a:ext cx="2364784" cy="13404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065B60-4615-4C80-B990-A3513EDB1CAE}"/>
              </a:ext>
            </a:extLst>
          </p:cNvPr>
          <p:cNvSpPr txBox="1"/>
          <p:nvPr/>
        </p:nvSpPr>
        <p:spPr>
          <a:xfrm>
            <a:off x="3779410" y="645971"/>
            <a:ext cx="8158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     Psalm 37</a:t>
            </a:r>
          </a:p>
        </p:txBody>
      </p:sp>
    </p:spTree>
    <p:extLst>
      <p:ext uri="{BB962C8B-B14F-4D97-AF65-F5344CB8AC3E}">
        <p14:creationId xmlns:p14="http://schemas.microsoft.com/office/powerpoint/2010/main" val="559449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8BAAE2-81DD-DD47-AF4B-9520243A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19"/>
            <a:ext cx="12458645" cy="68580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B384DC-85EB-E945-8361-2E82B9E98880}"/>
              </a:ext>
            </a:extLst>
          </p:cNvPr>
          <p:cNvCxnSpPr>
            <a:cxnSpLocks/>
          </p:cNvCxnSpPr>
          <p:nvPr/>
        </p:nvCxnSpPr>
        <p:spPr>
          <a:xfrm>
            <a:off x="696557" y="1471267"/>
            <a:ext cx="4897793" cy="0"/>
          </a:xfrm>
          <a:prstGeom prst="line">
            <a:avLst/>
          </a:prstGeom>
          <a:ln w="88900">
            <a:solidFill>
              <a:srgbClr val="6382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1E70DE-CD61-8845-8BB1-29D641D3DBC2}"/>
              </a:ext>
            </a:extLst>
          </p:cNvPr>
          <p:cNvSpPr txBox="1">
            <a:spLocks/>
          </p:cNvSpPr>
          <p:nvPr/>
        </p:nvSpPr>
        <p:spPr>
          <a:xfrm>
            <a:off x="545431" y="1339516"/>
            <a:ext cx="12343125" cy="507396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COUNSELS TO THE RIGHTEOUS.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Trust in the LORD (3, 5)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Delight in the LORD (4)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Commit your way to the LORD (5)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Rest in the LORD (7)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Wait patiently for the LORD (7)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Wait on the LORD (9)</a:t>
            </a: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F9420F-91AB-4C94-B333-6DBAFC04F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195" y="64902"/>
            <a:ext cx="2364784" cy="13404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065B60-4615-4C80-B990-A3513EDB1CAE}"/>
              </a:ext>
            </a:extLst>
          </p:cNvPr>
          <p:cNvSpPr txBox="1"/>
          <p:nvPr/>
        </p:nvSpPr>
        <p:spPr>
          <a:xfrm>
            <a:off x="3779410" y="645971"/>
            <a:ext cx="8158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     Psalm 37</a:t>
            </a:r>
          </a:p>
        </p:txBody>
      </p:sp>
    </p:spTree>
    <p:extLst>
      <p:ext uri="{BB962C8B-B14F-4D97-AF65-F5344CB8AC3E}">
        <p14:creationId xmlns:p14="http://schemas.microsoft.com/office/powerpoint/2010/main" val="21550514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8BAAE2-81DD-DD47-AF4B-9520243A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19"/>
            <a:ext cx="12458645" cy="68580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B384DC-85EB-E945-8361-2E82B9E98880}"/>
              </a:ext>
            </a:extLst>
          </p:cNvPr>
          <p:cNvCxnSpPr>
            <a:cxnSpLocks/>
          </p:cNvCxnSpPr>
          <p:nvPr/>
        </p:nvCxnSpPr>
        <p:spPr>
          <a:xfrm>
            <a:off x="696557" y="1471267"/>
            <a:ext cx="4897793" cy="0"/>
          </a:xfrm>
          <a:prstGeom prst="line">
            <a:avLst/>
          </a:prstGeom>
          <a:ln w="88900">
            <a:solidFill>
              <a:srgbClr val="6382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1E70DE-CD61-8845-8BB1-29D641D3DBC2}"/>
              </a:ext>
            </a:extLst>
          </p:cNvPr>
          <p:cNvSpPr txBox="1">
            <a:spLocks/>
          </p:cNvSpPr>
          <p:nvPr/>
        </p:nvSpPr>
        <p:spPr>
          <a:xfrm>
            <a:off x="545431" y="1339516"/>
            <a:ext cx="12343125" cy="507396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COUNSELS TO THE RIGHTEOUS.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Trust in </a:t>
            </a:r>
            <a:r>
              <a:rPr lang="en-US" b="1" spc="600" dirty="0">
                <a:solidFill>
                  <a:srgbClr val="00B050"/>
                </a:solidFill>
              </a:rPr>
              <a:t>the LORD </a:t>
            </a:r>
            <a:r>
              <a:rPr lang="en-US" b="1" spc="600" dirty="0">
                <a:solidFill>
                  <a:schemeClr val="bg1"/>
                </a:solidFill>
              </a:rPr>
              <a:t>(3, 5)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Delight in </a:t>
            </a:r>
            <a:r>
              <a:rPr lang="en-US" b="1" spc="600" dirty="0">
                <a:solidFill>
                  <a:srgbClr val="00B050"/>
                </a:solidFill>
              </a:rPr>
              <a:t>the LORD </a:t>
            </a:r>
            <a:r>
              <a:rPr lang="en-US" b="1" spc="600" dirty="0">
                <a:solidFill>
                  <a:schemeClr val="bg1"/>
                </a:solidFill>
              </a:rPr>
              <a:t>(4)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Commit your way to </a:t>
            </a:r>
            <a:r>
              <a:rPr lang="en-US" b="1" spc="600" dirty="0">
                <a:solidFill>
                  <a:srgbClr val="00B050"/>
                </a:solidFill>
              </a:rPr>
              <a:t>the LORD </a:t>
            </a:r>
            <a:r>
              <a:rPr lang="en-US" b="1" spc="600" dirty="0">
                <a:solidFill>
                  <a:schemeClr val="bg1"/>
                </a:solidFill>
              </a:rPr>
              <a:t>(5)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Rest in </a:t>
            </a:r>
            <a:r>
              <a:rPr lang="en-US" b="1" spc="600" dirty="0">
                <a:solidFill>
                  <a:srgbClr val="00B050"/>
                </a:solidFill>
              </a:rPr>
              <a:t>the LORD </a:t>
            </a:r>
            <a:r>
              <a:rPr lang="en-US" b="1" spc="600" dirty="0">
                <a:solidFill>
                  <a:schemeClr val="bg1"/>
                </a:solidFill>
              </a:rPr>
              <a:t>(7)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Wait patiently for </a:t>
            </a:r>
            <a:r>
              <a:rPr lang="en-US" b="1" spc="600" dirty="0">
                <a:solidFill>
                  <a:srgbClr val="00B050"/>
                </a:solidFill>
              </a:rPr>
              <a:t>the LORD </a:t>
            </a:r>
            <a:r>
              <a:rPr lang="en-US" b="1" spc="600" dirty="0">
                <a:solidFill>
                  <a:schemeClr val="bg1"/>
                </a:solidFill>
              </a:rPr>
              <a:t>(7)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Wait on </a:t>
            </a:r>
            <a:r>
              <a:rPr lang="en-US" b="1" spc="600" dirty="0">
                <a:solidFill>
                  <a:srgbClr val="00B050"/>
                </a:solidFill>
              </a:rPr>
              <a:t>the LORD </a:t>
            </a:r>
            <a:r>
              <a:rPr lang="en-US" b="1" spc="600" dirty="0">
                <a:solidFill>
                  <a:schemeClr val="bg1"/>
                </a:solidFill>
              </a:rPr>
              <a:t>(9)</a:t>
            </a: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F9420F-91AB-4C94-B333-6DBAFC04F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195" y="64902"/>
            <a:ext cx="2364784" cy="13404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065B60-4615-4C80-B990-A3513EDB1CAE}"/>
              </a:ext>
            </a:extLst>
          </p:cNvPr>
          <p:cNvSpPr txBox="1"/>
          <p:nvPr/>
        </p:nvSpPr>
        <p:spPr>
          <a:xfrm>
            <a:off x="3779410" y="645971"/>
            <a:ext cx="8158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     Psalm 37</a:t>
            </a:r>
          </a:p>
        </p:txBody>
      </p:sp>
    </p:spTree>
    <p:extLst>
      <p:ext uri="{BB962C8B-B14F-4D97-AF65-F5344CB8AC3E}">
        <p14:creationId xmlns:p14="http://schemas.microsoft.com/office/powerpoint/2010/main" val="29890404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8BAAE2-81DD-DD47-AF4B-9520243A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19"/>
            <a:ext cx="12458645" cy="68580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B384DC-85EB-E945-8361-2E82B9E98880}"/>
              </a:ext>
            </a:extLst>
          </p:cNvPr>
          <p:cNvCxnSpPr>
            <a:cxnSpLocks/>
          </p:cNvCxnSpPr>
          <p:nvPr/>
        </p:nvCxnSpPr>
        <p:spPr>
          <a:xfrm>
            <a:off x="696557" y="1471267"/>
            <a:ext cx="4897793" cy="0"/>
          </a:xfrm>
          <a:prstGeom prst="line">
            <a:avLst/>
          </a:prstGeom>
          <a:ln w="88900">
            <a:solidFill>
              <a:srgbClr val="6382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1E70DE-CD61-8845-8BB1-29D641D3DBC2}"/>
              </a:ext>
            </a:extLst>
          </p:cNvPr>
          <p:cNvSpPr txBox="1">
            <a:spLocks/>
          </p:cNvSpPr>
          <p:nvPr/>
        </p:nvSpPr>
        <p:spPr>
          <a:xfrm>
            <a:off x="545431" y="1339516"/>
            <a:ext cx="12343125" cy="507396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COUNSELS TO THE RIGHTEOUS.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</a:t>
            </a:r>
            <a:r>
              <a:rPr lang="en-US" b="1" u="sng" spc="600" dirty="0">
                <a:solidFill>
                  <a:schemeClr val="bg1"/>
                </a:solidFill>
              </a:rPr>
              <a:t>Trust</a:t>
            </a:r>
            <a:r>
              <a:rPr lang="en-US" b="1" spc="600" dirty="0">
                <a:solidFill>
                  <a:schemeClr val="bg1"/>
                </a:solidFill>
              </a:rPr>
              <a:t> in </a:t>
            </a:r>
            <a:r>
              <a:rPr lang="en-US" b="1" spc="600" dirty="0">
                <a:solidFill>
                  <a:srgbClr val="00B050"/>
                </a:solidFill>
              </a:rPr>
              <a:t>the LORD </a:t>
            </a:r>
            <a:r>
              <a:rPr lang="en-US" b="1" spc="600" dirty="0">
                <a:solidFill>
                  <a:schemeClr val="bg1"/>
                </a:solidFill>
              </a:rPr>
              <a:t>(3, 5)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</a:t>
            </a:r>
            <a:r>
              <a:rPr lang="en-US" b="1" u="sng" spc="600" dirty="0">
                <a:solidFill>
                  <a:schemeClr val="bg1"/>
                </a:solidFill>
              </a:rPr>
              <a:t>Delight</a:t>
            </a:r>
            <a:r>
              <a:rPr lang="en-US" b="1" spc="600" dirty="0">
                <a:solidFill>
                  <a:schemeClr val="bg1"/>
                </a:solidFill>
              </a:rPr>
              <a:t> in </a:t>
            </a:r>
            <a:r>
              <a:rPr lang="en-US" b="1" spc="600" dirty="0">
                <a:solidFill>
                  <a:srgbClr val="00B050"/>
                </a:solidFill>
              </a:rPr>
              <a:t>the LORD </a:t>
            </a:r>
            <a:r>
              <a:rPr lang="en-US" b="1" spc="600" dirty="0">
                <a:solidFill>
                  <a:schemeClr val="bg1"/>
                </a:solidFill>
              </a:rPr>
              <a:t>(4)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</a:t>
            </a:r>
            <a:r>
              <a:rPr lang="en-US" b="1" u="sng" spc="600" dirty="0">
                <a:solidFill>
                  <a:schemeClr val="bg1"/>
                </a:solidFill>
              </a:rPr>
              <a:t>Commit your way</a:t>
            </a:r>
            <a:r>
              <a:rPr lang="en-US" b="1" spc="600" dirty="0">
                <a:solidFill>
                  <a:schemeClr val="bg1"/>
                </a:solidFill>
              </a:rPr>
              <a:t> to </a:t>
            </a:r>
            <a:r>
              <a:rPr lang="en-US" b="1" spc="600" dirty="0">
                <a:solidFill>
                  <a:srgbClr val="00B050"/>
                </a:solidFill>
              </a:rPr>
              <a:t>the LORD </a:t>
            </a:r>
            <a:r>
              <a:rPr lang="en-US" b="1" spc="600" dirty="0">
                <a:solidFill>
                  <a:schemeClr val="bg1"/>
                </a:solidFill>
              </a:rPr>
              <a:t>(5)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</a:t>
            </a:r>
            <a:r>
              <a:rPr lang="en-US" b="1" u="sng" spc="600" dirty="0">
                <a:solidFill>
                  <a:schemeClr val="bg1"/>
                </a:solidFill>
              </a:rPr>
              <a:t>Rest</a:t>
            </a:r>
            <a:r>
              <a:rPr lang="en-US" b="1" spc="600" dirty="0">
                <a:solidFill>
                  <a:schemeClr val="bg1"/>
                </a:solidFill>
              </a:rPr>
              <a:t> in </a:t>
            </a:r>
            <a:r>
              <a:rPr lang="en-US" b="1" spc="600" dirty="0">
                <a:solidFill>
                  <a:srgbClr val="00B050"/>
                </a:solidFill>
              </a:rPr>
              <a:t>the LORD </a:t>
            </a:r>
            <a:r>
              <a:rPr lang="en-US" b="1" spc="600" dirty="0">
                <a:solidFill>
                  <a:schemeClr val="bg1"/>
                </a:solidFill>
              </a:rPr>
              <a:t>(7)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</a:t>
            </a:r>
            <a:r>
              <a:rPr lang="en-US" b="1" u="sng" spc="600" dirty="0">
                <a:solidFill>
                  <a:schemeClr val="bg1"/>
                </a:solidFill>
              </a:rPr>
              <a:t>Wait patiently</a:t>
            </a:r>
            <a:r>
              <a:rPr lang="en-US" b="1" spc="600" dirty="0">
                <a:solidFill>
                  <a:schemeClr val="bg1"/>
                </a:solidFill>
              </a:rPr>
              <a:t> for </a:t>
            </a:r>
            <a:r>
              <a:rPr lang="en-US" b="1" spc="600" dirty="0">
                <a:solidFill>
                  <a:srgbClr val="00B050"/>
                </a:solidFill>
              </a:rPr>
              <a:t>the LORD </a:t>
            </a:r>
            <a:r>
              <a:rPr lang="en-US" b="1" spc="600" dirty="0">
                <a:solidFill>
                  <a:schemeClr val="bg1"/>
                </a:solidFill>
              </a:rPr>
              <a:t>(7)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</a:t>
            </a:r>
            <a:r>
              <a:rPr lang="en-US" b="1" u="sng" spc="600" dirty="0">
                <a:solidFill>
                  <a:schemeClr val="bg1"/>
                </a:solidFill>
              </a:rPr>
              <a:t>Wait</a:t>
            </a:r>
            <a:r>
              <a:rPr lang="en-US" b="1" spc="600" dirty="0">
                <a:solidFill>
                  <a:schemeClr val="bg1"/>
                </a:solidFill>
              </a:rPr>
              <a:t> on </a:t>
            </a:r>
            <a:r>
              <a:rPr lang="en-US" b="1" spc="600" dirty="0">
                <a:solidFill>
                  <a:srgbClr val="00B050"/>
                </a:solidFill>
              </a:rPr>
              <a:t>the LORD </a:t>
            </a:r>
            <a:r>
              <a:rPr lang="en-US" b="1" spc="600" dirty="0">
                <a:solidFill>
                  <a:schemeClr val="bg1"/>
                </a:solidFill>
              </a:rPr>
              <a:t>(9)</a:t>
            </a: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F9420F-91AB-4C94-B333-6DBAFC04F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195" y="64902"/>
            <a:ext cx="2364784" cy="13404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065B60-4615-4C80-B990-A3513EDB1CAE}"/>
              </a:ext>
            </a:extLst>
          </p:cNvPr>
          <p:cNvSpPr txBox="1"/>
          <p:nvPr/>
        </p:nvSpPr>
        <p:spPr>
          <a:xfrm>
            <a:off x="3779410" y="645971"/>
            <a:ext cx="8158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     Psalm 37</a:t>
            </a:r>
          </a:p>
        </p:txBody>
      </p:sp>
    </p:spTree>
    <p:extLst>
      <p:ext uri="{BB962C8B-B14F-4D97-AF65-F5344CB8AC3E}">
        <p14:creationId xmlns:p14="http://schemas.microsoft.com/office/powerpoint/2010/main" val="20709447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79" y="453189"/>
            <a:ext cx="1164817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These are the relationships to the LORD that</a:t>
            </a: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characterize the humble (v 11).</a:t>
            </a:r>
          </a:p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0068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79" y="453189"/>
            <a:ext cx="1164817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These are the relationships to the LORD that</a:t>
            </a: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characterize the humble (v 11); the </a:t>
            </a:r>
            <a:r>
              <a:rPr lang="en-US" sz="36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meek </a:t>
            </a:r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36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Mtt</a:t>
            </a:r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5:5).</a:t>
            </a:r>
          </a:p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2481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79" y="453189"/>
            <a:ext cx="1164817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These are the relationships to the LORD that</a:t>
            </a: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characterize the humble (v 11); the </a:t>
            </a:r>
            <a:r>
              <a:rPr lang="en-US" sz="36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meek </a:t>
            </a:r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36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Mtt</a:t>
            </a:r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5:5).</a:t>
            </a:r>
          </a:p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--our Savior was this (</a:t>
            </a:r>
            <a:r>
              <a:rPr lang="en-US" sz="36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meek; </a:t>
            </a:r>
            <a:r>
              <a:rPr lang="en-US" sz="36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Mtt</a:t>
            </a:r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11:29).</a:t>
            </a:r>
          </a:p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</a:t>
            </a:r>
            <a:r>
              <a:rPr lang="en-US" sz="3200" b="1" i="0" u="none" strike="noStrike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451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79" y="453189"/>
            <a:ext cx="1164817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These are the relationships to the LORD that</a:t>
            </a: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characterize the humble (v 11); the </a:t>
            </a:r>
            <a:r>
              <a:rPr lang="en-US" sz="36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meek </a:t>
            </a:r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36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Mtt</a:t>
            </a:r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5:5).</a:t>
            </a:r>
          </a:p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--our Savior was this (</a:t>
            </a:r>
            <a:r>
              <a:rPr lang="en-US" sz="36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meek; </a:t>
            </a:r>
            <a:r>
              <a:rPr lang="en-US" sz="36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Mtt</a:t>
            </a:r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11:29).</a:t>
            </a:r>
          </a:p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--our Christlikeness will be this then.  </a:t>
            </a:r>
          </a:p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</a:t>
            </a:r>
            <a:endParaRPr lang="en-US" sz="32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4575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79" y="453189"/>
            <a:ext cx="1164817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These are the relationships to the LORD that</a:t>
            </a: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characterize the humble (v 11); the </a:t>
            </a:r>
            <a:r>
              <a:rPr lang="en-US" sz="36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meek </a:t>
            </a:r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36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Mtt</a:t>
            </a:r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5:5).</a:t>
            </a:r>
          </a:p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--our Savior was this (</a:t>
            </a:r>
            <a:r>
              <a:rPr lang="en-US" sz="36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meek; </a:t>
            </a:r>
            <a:r>
              <a:rPr lang="en-US" sz="36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Mtt</a:t>
            </a:r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11:29).</a:t>
            </a:r>
          </a:p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--our Christlikeness will be this then.  </a:t>
            </a:r>
          </a:p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These relationships define meekness</a:t>
            </a: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</a:t>
            </a:r>
            <a:endParaRPr lang="en-US" sz="32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4932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79" y="453189"/>
            <a:ext cx="1164817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These are the relationships to the LORD that</a:t>
            </a: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characterize the humble (v 11); the </a:t>
            </a:r>
            <a:r>
              <a:rPr lang="en-US" sz="36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meek </a:t>
            </a:r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36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Mtt</a:t>
            </a:r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5:5).</a:t>
            </a:r>
          </a:p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--our Savior was this (</a:t>
            </a:r>
            <a:r>
              <a:rPr lang="en-US" sz="36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meek; </a:t>
            </a:r>
            <a:r>
              <a:rPr lang="en-US" sz="36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Mtt</a:t>
            </a:r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11:29).</a:t>
            </a:r>
          </a:p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--our Christlikeness will be this then.  </a:t>
            </a:r>
          </a:p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These relationships define meekness</a:t>
            </a: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These relationships display meekness</a:t>
            </a: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</a:t>
            </a:r>
            <a:endParaRPr lang="en-US" sz="32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7235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79" y="453189"/>
            <a:ext cx="11648173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These are the relationships to the LORD that</a:t>
            </a: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characterize the humble (v 11); the </a:t>
            </a:r>
            <a:r>
              <a:rPr lang="en-US" sz="36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meek </a:t>
            </a:r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36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Mtt</a:t>
            </a:r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5:5).</a:t>
            </a:r>
          </a:p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--our Savior was this (</a:t>
            </a:r>
            <a:r>
              <a:rPr lang="en-US" sz="36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meek; </a:t>
            </a:r>
            <a:r>
              <a:rPr lang="en-US" sz="36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Mtt</a:t>
            </a:r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11:29).</a:t>
            </a:r>
          </a:p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--our Christlikeness will be this then.  </a:t>
            </a:r>
          </a:p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These relationships define meekness</a:t>
            </a: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These relationships display meekness</a:t>
            </a: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		These relationships develop meekness</a:t>
            </a:r>
          </a:p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r>
              <a:rPr lang="en-US" sz="3200" b="1" i="0" u="none" strike="noStrike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4331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8BAAE2-81DD-DD47-AF4B-9520243A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19"/>
            <a:ext cx="12458645" cy="68580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B384DC-85EB-E945-8361-2E82B9E98880}"/>
              </a:ext>
            </a:extLst>
          </p:cNvPr>
          <p:cNvCxnSpPr>
            <a:cxnSpLocks/>
          </p:cNvCxnSpPr>
          <p:nvPr/>
        </p:nvCxnSpPr>
        <p:spPr>
          <a:xfrm>
            <a:off x="696557" y="1471267"/>
            <a:ext cx="4897793" cy="0"/>
          </a:xfrm>
          <a:prstGeom prst="line">
            <a:avLst/>
          </a:prstGeom>
          <a:ln w="88900">
            <a:solidFill>
              <a:srgbClr val="6382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1E70DE-CD61-8845-8BB1-29D641D3DBC2}"/>
              </a:ext>
            </a:extLst>
          </p:cNvPr>
          <p:cNvSpPr txBox="1">
            <a:spLocks/>
          </p:cNvSpPr>
          <p:nvPr/>
        </p:nvSpPr>
        <p:spPr>
          <a:xfrm>
            <a:off x="545431" y="1339516"/>
            <a:ext cx="12343125" cy="507396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THE STATE OF THE PERSON COUNSELED (1, 7, 8).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THE CHIEF CONCERN (9, 11, 22, 29, 34).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THE EXPANSIONS OF 1:6B.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COUNSELS TO THE RIGHTEOUS.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THE PROGRESSION OF THE PSALM.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</a:t>
            </a: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F9420F-91AB-4C94-B333-6DBAFC04F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195" y="64902"/>
            <a:ext cx="2364784" cy="13404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065B60-4615-4C80-B990-A3513EDB1CAE}"/>
              </a:ext>
            </a:extLst>
          </p:cNvPr>
          <p:cNvSpPr txBox="1"/>
          <p:nvPr/>
        </p:nvSpPr>
        <p:spPr>
          <a:xfrm>
            <a:off x="3779410" y="645971"/>
            <a:ext cx="8158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     Psalm 37</a:t>
            </a:r>
          </a:p>
        </p:txBody>
      </p:sp>
    </p:spTree>
    <p:extLst>
      <p:ext uri="{BB962C8B-B14F-4D97-AF65-F5344CB8AC3E}">
        <p14:creationId xmlns:p14="http://schemas.microsoft.com/office/powerpoint/2010/main" val="17623116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560F4CC-E4DF-480D-A8B9-2C69975C56EA}"/>
              </a:ext>
            </a:extLst>
          </p:cNvPr>
          <p:cNvSpPr txBox="1"/>
          <p:nvPr/>
        </p:nvSpPr>
        <p:spPr>
          <a:xfrm>
            <a:off x="838198" y="4428000"/>
            <a:ext cx="8623302" cy="145812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900" b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Walking up the Steps - Free Stock Photo by Unsplash on Stockvault.net">
            <a:extLst>
              <a:ext uri="{FF2B5EF4-FFF2-40B4-BE49-F238E27FC236}">
                <a16:creationId xmlns:a16="http://schemas.microsoft.com/office/drawing/2014/main" id="{4F0A5C6E-38A4-4D33-A0A8-2FF58E456B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339"/>
          <a:stretch/>
        </p:blipFill>
        <p:spPr bwMode="auto">
          <a:xfrm>
            <a:off x="6" y="-1"/>
            <a:ext cx="6000749" cy="3911828"/>
          </a:xfrm>
          <a:custGeom>
            <a:avLst/>
            <a:gdLst/>
            <a:ahLst/>
            <a:cxnLst/>
            <a:rect l="l" t="t" r="r" b="b"/>
            <a:pathLst>
              <a:path w="6000749" h="3911828">
                <a:moveTo>
                  <a:pt x="0" y="0"/>
                </a:moveTo>
                <a:lnTo>
                  <a:pt x="6000749" y="0"/>
                </a:lnTo>
                <a:lnTo>
                  <a:pt x="6000749" y="3767827"/>
                </a:lnTo>
                <a:lnTo>
                  <a:pt x="5572124" y="3740378"/>
                </a:lnTo>
                <a:lnTo>
                  <a:pt x="0" y="391182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6EDDD4-B1DC-4929-9862-4CAD3CB2966F}"/>
              </a:ext>
            </a:extLst>
          </p:cNvPr>
          <p:cNvSpPr txBox="1"/>
          <p:nvPr/>
        </p:nvSpPr>
        <p:spPr>
          <a:xfrm>
            <a:off x="107950" y="1282701"/>
            <a:ext cx="10928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E8B6D6-B419-46F6-94A3-400AB9DF8D32}"/>
              </a:ext>
            </a:extLst>
          </p:cNvPr>
          <p:cNvSpPr txBox="1"/>
          <p:nvPr/>
        </p:nvSpPr>
        <p:spPr>
          <a:xfrm>
            <a:off x="0" y="-152400"/>
            <a:ext cx="10242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7488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560F4CC-E4DF-480D-A8B9-2C69975C56EA}"/>
              </a:ext>
            </a:extLst>
          </p:cNvPr>
          <p:cNvSpPr txBox="1"/>
          <p:nvPr/>
        </p:nvSpPr>
        <p:spPr>
          <a:xfrm>
            <a:off x="838198" y="4428000"/>
            <a:ext cx="8623302" cy="145812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900" b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Walking up the Steps - Free Stock Photo by Unsplash on Stockvault.net">
            <a:extLst>
              <a:ext uri="{FF2B5EF4-FFF2-40B4-BE49-F238E27FC236}">
                <a16:creationId xmlns:a16="http://schemas.microsoft.com/office/drawing/2014/main" id="{4F0A5C6E-38A4-4D33-A0A8-2FF58E456B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339"/>
          <a:stretch/>
        </p:blipFill>
        <p:spPr bwMode="auto">
          <a:xfrm>
            <a:off x="6" y="-1"/>
            <a:ext cx="6000749" cy="3911828"/>
          </a:xfrm>
          <a:custGeom>
            <a:avLst/>
            <a:gdLst/>
            <a:ahLst/>
            <a:cxnLst/>
            <a:rect l="l" t="t" r="r" b="b"/>
            <a:pathLst>
              <a:path w="6000749" h="3911828">
                <a:moveTo>
                  <a:pt x="0" y="0"/>
                </a:moveTo>
                <a:lnTo>
                  <a:pt x="6000749" y="0"/>
                </a:lnTo>
                <a:lnTo>
                  <a:pt x="6000749" y="3767827"/>
                </a:lnTo>
                <a:lnTo>
                  <a:pt x="5572124" y="3740378"/>
                </a:lnTo>
                <a:lnTo>
                  <a:pt x="0" y="391182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7B781B45-7EBF-482F-BFFD-B9890007DB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361" r="2" b="2"/>
          <a:stretch/>
        </p:blipFill>
        <p:spPr>
          <a:xfrm>
            <a:off x="6191245" y="-1"/>
            <a:ext cx="6000750" cy="3988028"/>
          </a:xfrm>
          <a:custGeom>
            <a:avLst/>
            <a:gdLst/>
            <a:ahLst/>
            <a:cxnLst/>
            <a:rect l="l" t="t" r="r" b="b"/>
            <a:pathLst>
              <a:path w="6000750" h="3988028">
                <a:moveTo>
                  <a:pt x="0" y="0"/>
                </a:moveTo>
                <a:lnTo>
                  <a:pt x="6000750" y="0"/>
                </a:lnTo>
                <a:lnTo>
                  <a:pt x="6000750" y="797153"/>
                </a:lnTo>
                <a:lnTo>
                  <a:pt x="6000750" y="2634343"/>
                </a:lnTo>
                <a:lnTo>
                  <a:pt x="6000750" y="3911828"/>
                </a:lnTo>
                <a:lnTo>
                  <a:pt x="3248025" y="3988028"/>
                </a:lnTo>
                <a:lnTo>
                  <a:pt x="0" y="3780026"/>
                </a:ln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6EDDD4-B1DC-4929-9862-4CAD3CB2966F}"/>
              </a:ext>
            </a:extLst>
          </p:cNvPr>
          <p:cNvSpPr txBox="1"/>
          <p:nvPr/>
        </p:nvSpPr>
        <p:spPr>
          <a:xfrm>
            <a:off x="107950" y="1282701"/>
            <a:ext cx="10928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E8B6D6-B419-46F6-94A3-400AB9DF8D32}"/>
              </a:ext>
            </a:extLst>
          </p:cNvPr>
          <p:cNvSpPr txBox="1"/>
          <p:nvPr/>
        </p:nvSpPr>
        <p:spPr>
          <a:xfrm>
            <a:off x="0" y="-152400"/>
            <a:ext cx="10242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9049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8446B12-7391-4711-8B31-112A0B896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60F4CC-E4DF-480D-A8B9-2C69975C56EA}"/>
              </a:ext>
            </a:extLst>
          </p:cNvPr>
          <p:cNvSpPr txBox="1"/>
          <p:nvPr/>
        </p:nvSpPr>
        <p:spPr>
          <a:xfrm>
            <a:off x="838198" y="4428000"/>
            <a:ext cx="8077201" cy="145812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9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Prosperity of the Wicked (1-11) (counsels regarding)</a:t>
            </a:r>
          </a:p>
        </p:txBody>
      </p:sp>
      <p:pic>
        <p:nvPicPr>
          <p:cNvPr id="1026" name="Picture 2" descr="Walking up the Steps - Free Stock Photo by Unsplash on Stockvault.net">
            <a:extLst>
              <a:ext uri="{FF2B5EF4-FFF2-40B4-BE49-F238E27FC236}">
                <a16:creationId xmlns:a16="http://schemas.microsoft.com/office/drawing/2014/main" id="{4F0A5C6E-38A4-4D33-A0A8-2FF58E456B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339"/>
          <a:stretch/>
        </p:blipFill>
        <p:spPr bwMode="auto">
          <a:xfrm>
            <a:off x="6" y="-1"/>
            <a:ext cx="6000749" cy="3911828"/>
          </a:xfrm>
          <a:custGeom>
            <a:avLst/>
            <a:gdLst/>
            <a:ahLst/>
            <a:cxnLst/>
            <a:rect l="l" t="t" r="r" b="b"/>
            <a:pathLst>
              <a:path w="6000749" h="3911828">
                <a:moveTo>
                  <a:pt x="0" y="0"/>
                </a:moveTo>
                <a:lnTo>
                  <a:pt x="6000749" y="0"/>
                </a:lnTo>
                <a:lnTo>
                  <a:pt x="6000749" y="3767827"/>
                </a:lnTo>
                <a:lnTo>
                  <a:pt x="5572124" y="3740378"/>
                </a:lnTo>
                <a:lnTo>
                  <a:pt x="0" y="391182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7B781B45-7EBF-482F-BFFD-B9890007DB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361" r="2" b="2"/>
          <a:stretch/>
        </p:blipFill>
        <p:spPr>
          <a:xfrm>
            <a:off x="6191245" y="-1"/>
            <a:ext cx="6000750" cy="3988028"/>
          </a:xfrm>
          <a:custGeom>
            <a:avLst/>
            <a:gdLst/>
            <a:ahLst/>
            <a:cxnLst/>
            <a:rect l="l" t="t" r="r" b="b"/>
            <a:pathLst>
              <a:path w="6000750" h="3988028">
                <a:moveTo>
                  <a:pt x="0" y="0"/>
                </a:moveTo>
                <a:lnTo>
                  <a:pt x="6000750" y="0"/>
                </a:lnTo>
                <a:lnTo>
                  <a:pt x="6000750" y="797153"/>
                </a:lnTo>
                <a:lnTo>
                  <a:pt x="6000750" y="2634343"/>
                </a:lnTo>
                <a:lnTo>
                  <a:pt x="6000750" y="3911828"/>
                </a:lnTo>
                <a:lnTo>
                  <a:pt x="3248025" y="3988028"/>
                </a:lnTo>
                <a:lnTo>
                  <a:pt x="0" y="3780026"/>
                </a:lnTo>
                <a:close/>
              </a:path>
            </a:pathLst>
          </a:cu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4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876EDDD4-B1DC-4929-9862-4CAD3CB2966F}"/>
              </a:ext>
            </a:extLst>
          </p:cNvPr>
          <p:cNvSpPr txBox="1"/>
          <p:nvPr/>
        </p:nvSpPr>
        <p:spPr>
          <a:xfrm>
            <a:off x="107950" y="1282701"/>
            <a:ext cx="10928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E8B6D6-B419-46F6-94A3-400AB9DF8D32}"/>
              </a:ext>
            </a:extLst>
          </p:cNvPr>
          <p:cNvSpPr txBox="1"/>
          <p:nvPr/>
        </p:nvSpPr>
        <p:spPr>
          <a:xfrm>
            <a:off x="0" y="-152400"/>
            <a:ext cx="10242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7006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8446B12-7391-4711-8B31-112A0B896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60F4CC-E4DF-480D-A8B9-2C69975C56EA}"/>
              </a:ext>
            </a:extLst>
          </p:cNvPr>
          <p:cNvSpPr txBox="1"/>
          <p:nvPr/>
        </p:nvSpPr>
        <p:spPr>
          <a:xfrm>
            <a:off x="838198" y="4428000"/>
            <a:ext cx="8159751" cy="145812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9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Plotting of the Wicked (12-15)  (</a:t>
            </a:r>
            <a:r>
              <a:rPr lang="en-US" sz="39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Divine laughter) </a:t>
            </a:r>
            <a:r>
              <a:rPr lang="en-US" sz="39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1026" name="Picture 2" descr="Walking up the Steps - Free Stock Photo by Unsplash on Stockvault.net">
            <a:extLst>
              <a:ext uri="{FF2B5EF4-FFF2-40B4-BE49-F238E27FC236}">
                <a16:creationId xmlns:a16="http://schemas.microsoft.com/office/drawing/2014/main" id="{4F0A5C6E-38A4-4D33-A0A8-2FF58E456B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339"/>
          <a:stretch/>
        </p:blipFill>
        <p:spPr bwMode="auto">
          <a:xfrm>
            <a:off x="6" y="-1"/>
            <a:ext cx="6000749" cy="3911828"/>
          </a:xfrm>
          <a:custGeom>
            <a:avLst/>
            <a:gdLst/>
            <a:ahLst/>
            <a:cxnLst/>
            <a:rect l="l" t="t" r="r" b="b"/>
            <a:pathLst>
              <a:path w="6000749" h="3911828">
                <a:moveTo>
                  <a:pt x="0" y="0"/>
                </a:moveTo>
                <a:lnTo>
                  <a:pt x="6000749" y="0"/>
                </a:lnTo>
                <a:lnTo>
                  <a:pt x="6000749" y="3767827"/>
                </a:lnTo>
                <a:lnTo>
                  <a:pt x="5572124" y="3740378"/>
                </a:lnTo>
                <a:lnTo>
                  <a:pt x="0" y="391182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7B781B45-7EBF-482F-BFFD-B9890007DB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361" r="2" b="2"/>
          <a:stretch/>
        </p:blipFill>
        <p:spPr>
          <a:xfrm>
            <a:off x="6191245" y="-1"/>
            <a:ext cx="6000750" cy="3988028"/>
          </a:xfrm>
          <a:custGeom>
            <a:avLst/>
            <a:gdLst/>
            <a:ahLst/>
            <a:cxnLst/>
            <a:rect l="l" t="t" r="r" b="b"/>
            <a:pathLst>
              <a:path w="6000750" h="3988028">
                <a:moveTo>
                  <a:pt x="0" y="0"/>
                </a:moveTo>
                <a:lnTo>
                  <a:pt x="6000750" y="0"/>
                </a:lnTo>
                <a:lnTo>
                  <a:pt x="6000750" y="797153"/>
                </a:lnTo>
                <a:lnTo>
                  <a:pt x="6000750" y="2634343"/>
                </a:lnTo>
                <a:lnTo>
                  <a:pt x="6000750" y="3911828"/>
                </a:lnTo>
                <a:lnTo>
                  <a:pt x="3248025" y="3988028"/>
                </a:lnTo>
                <a:lnTo>
                  <a:pt x="0" y="3780026"/>
                </a:lnTo>
                <a:close/>
              </a:path>
            </a:pathLst>
          </a:cu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4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876EDDD4-B1DC-4929-9862-4CAD3CB2966F}"/>
              </a:ext>
            </a:extLst>
          </p:cNvPr>
          <p:cNvSpPr txBox="1"/>
          <p:nvPr/>
        </p:nvSpPr>
        <p:spPr>
          <a:xfrm>
            <a:off x="107950" y="1282701"/>
            <a:ext cx="10928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E8B6D6-B419-46F6-94A3-400AB9DF8D32}"/>
              </a:ext>
            </a:extLst>
          </p:cNvPr>
          <p:cNvSpPr txBox="1"/>
          <p:nvPr/>
        </p:nvSpPr>
        <p:spPr>
          <a:xfrm>
            <a:off x="0" y="-152400"/>
            <a:ext cx="10242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8200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8446B12-7391-4711-8B31-112A0B896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60F4CC-E4DF-480D-A8B9-2C69975C56EA}"/>
              </a:ext>
            </a:extLst>
          </p:cNvPr>
          <p:cNvSpPr txBox="1"/>
          <p:nvPr/>
        </p:nvSpPr>
        <p:spPr>
          <a:xfrm>
            <a:off x="838198" y="4428000"/>
            <a:ext cx="8159751" cy="145812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9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</a:t>
            </a:r>
            <a:r>
              <a:rPr lang="en-US" sz="39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Provision for the Righteous </a:t>
            </a:r>
            <a:r>
              <a:rPr lang="en-US" sz="39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(</a:t>
            </a:r>
            <a:r>
              <a:rPr lang="en-US" sz="39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16-26</a:t>
            </a:r>
            <a:r>
              <a:rPr lang="en-US" sz="39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)  (more than sufficient</a:t>
            </a:r>
            <a:r>
              <a:rPr lang="en-US" sz="39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) </a:t>
            </a:r>
            <a:r>
              <a:rPr lang="en-US" sz="39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1026" name="Picture 2" descr="Walking up the Steps - Free Stock Photo by Unsplash on Stockvault.net">
            <a:extLst>
              <a:ext uri="{FF2B5EF4-FFF2-40B4-BE49-F238E27FC236}">
                <a16:creationId xmlns:a16="http://schemas.microsoft.com/office/drawing/2014/main" id="{4F0A5C6E-38A4-4D33-A0A8-2FF58E456B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339"/>
          <a:stretch/>
        </p:blipFill>
        <p:spPr bwMode="auto">
          <a:xfrm>
            <a:off x="6" y="-1"/>
            <a:ext cx="6000749" cy="3911828"/>
          </a:xfrm>
          <a:custGeom>
            <a:avLst/>
            <a:gdLst/>
            <a:ahLst/>
            <a:cxnLst/>
            <a:rect l="l" t="t" r="r" b="b"/>
            <a:pathLst>
              <a:path w="6000749" h="3911828">
                <a:moveTo>
                  <a:pt x="0" y="0"/>
                </a:moveTo>
                <a:lnTo>
                  <a:pt x="6000749" y="0"/>
                </a:lnTo>
                <a:lnTo>
                  <a:pt x="6000749" y="3767827"/>
                </a:lnTo>
                <a:lnTo>
                  <a:pt x="5572124" y="3740378"/>
                </a:lnTo>
                <a:lnTo>
                  <a:pt x="0" y="391182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7B781B45-7EBF-482F-BFFD-B9890007DB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361" r="2" b="2"/>
          <a:stretch/>
        </p:blipFill>
        <p:spPr>
          <a:xfrm>
            <a:off x="6191245" y="-1"/>
            <a:ext cx="6000750" cy="3988028"/>
          </a:xfrm>
          <a:custGeom>
            <a:avLst/>
            <a:gdLst/>
            <a:ahLst/>
            <a:cxnLst/>
            <a:rect l="l" t="t" r="r" b="b"/>
            <a:pathLst>
              <a:path w="6000750" h="3988028">
                <a:moveTo>
                  <a:pt x="0" y="0"/>
                </a:moveTo>
                <a:lnTo>
                  <a:pt x="6000750" y="0"/>
                </a:lnTo>
                <a:lnTo>
                  <a:pt x="6000750" y="797153"/>
                </a:lnTo>
                <a:lnTo>
                  <a:pt x="6000750" y="2634343"/>
                </a:lnTo>
                <a:lnTo>
                  <a:pt x="6000750" y="3911828"/>
                </a:lnTo>
                <a:lnTo>
                  <a:pt x="3248025" y="3988028"/>
                </a:lnTo>
                <a:lnTo>
                  <a:pt x="0" y="3780026"/>
                </a:lnTo>
                <a:close/>
              </a:path>
            </a:pathLst>
          </a:cu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4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876EDDD4-B1DC-4929-9862-4CAD3CB2966F}"/>
              </a:ext>
            </a:extLst>
          </p:cNvPr>
          <p:cNvSpPr txBox="1"/>
          <p:nvPr/>
        </p:nvSpPr>
        <p:spPr>
          <a:xfrm>
            <a:off x="107950" y="1282701"/>
            <a:ext cx="10928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E8B6D6-B419-46F6-94A3-400AB9DF8D32}"/>
              </a:ext>
            </a:extLst>
          </p:cNvPr>
          <p:cNvSpPr txBox="1"/>
          <p:nvPr/>
        </p:nvSpPr>
        <p:spPr>
          <a:xfrm>
            <a:off x="0" y="-152400"/>
            <a:ext cx="10242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0802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8446B12-7391-4711-8B31-112A0B896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60F4CC-E4DF-480D-A8B9-2C69975C56EA}"/>
              </a:ext>
            </a:extLst>
          </p:cNvPr>
          <p:cNvSpPr txBox="1"/>
          <p:nvPr/>
        </p:nvSpPr>
        <p:spPr>
          <a:xfrm>
            <a:off x="838198" y="4428000"/>
            <a:ext cx="8623302" cy="145812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9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</a:t>
            </a:r>
            <a:r>
              <a:rPr lang="en-US" sz="39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Preservation of the Righteous </a:t>
            </a:r>
            <a:r>
              <a:rPr lang="en-US" sz="39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(27-34)  (</a:t>
            </a:r>
            <a:r>
              <a:rPr lang="en-US" sz="39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forever) </a:t>
            </a:r>
            <a:r>
              <a:rPr lang="en-US" sz="39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1026" name="Picture 2" descr="Walking up the Steps - Free Stock Photo by Unsplash on Stockvault.net">
            <a:extLst>
              <a:ext uri="{FF2B5EF4-FFF2-40B4-BE49-F238E27FC236}">
                <a16:creationId xmlns:a16="http://schemas.microsoft.com/office/drawing/2014/main" id="{4F0A5C6E-38A4-4D33-A0A8-2FF58E456B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339"/>
          <a:stretch/>
        </p:blipFill>
        <p:spPr bwMode="auto">
          <a:xfrm>
            <a:off x="6" y="-1"/>
            <a:ext cx="6000749" cy="3911828"/>
          </a:xfrm>
          <a:custGeom>
            <a:avLst/>
            <a:gdLst/>
            <a:ahLst/>
            <a:cxnLst/>
            <a:rect l="l" t="t" r="r" b="b"/>
            <a:pathLst>
              <a:path w="6000749" h="3911828">
                <a:moveTo>
                  <a:pt x="0" y="0"/>
                </a:moveTo>
                <a:lnTo>
                  <a:pt x="6000749" y="0"/>
                </a:lnTo>
                <a:lnTo>
                  <a:pt x="6000749" y="3767827"/>
                </a:lnTo>
                <a:lnTo>
                  <a:pt x="5572124" y="3740378"/>
                </a:lnTo>
                <a:lnTo>
                  <a:pt x="0" y="391182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7B781B45-7EBF-482F-BFFD-B9890007DB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361" r="2" b="2"/>
          <a:stretch/>
        </p:blipFill>
        <p:spPr>
          <a:xfrm>
            <a:off x="6191245" y="-1"/>
            <a:ext cx="6000750" cy="3988028"/>
          </a:xfrm>
          <a:custGeom>
            <a:avLst/>
            <a:gdLst/>
            <a:ahLst/>
            <a:cxnLst/>
            <a:rect l="l" t="t" r="r" b="b"/>
            <a:pathLst>
              <a:path w="6000750" h="3988028">
                <a:moveTo>
                  <a:pt x="0" y="0"/>
                </a:moveTo>
                <a:lnTo>
                  <a:pt x="6000750" y="0"/>
                </a:lnTo>
                <a:lnTo>
                  <a:pt x="6000750" y="797153"/>
                </a:lnTo>
                <a:lnTo>
                  <a:pt x="6000750" y="2634343"/>
                </a:lnTo>
                <a:lnTo>
                  <a:pt x="6000750" y="3911828"/>
                </a:lnTo>
                <a:lnTo>
                  <a:pt x="3248025" y="3988028"/>
                </a:lnTo>
                <a:lnTo>
                  <a:pt x="0" y="3780026"/>
                </a:lnTo>
                <a:close/>
              </a:path>
            </a:pathLst>
          </a:cu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4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876EDDD4-B1DC-4929-9862-4CAD3CB2966F}"/>
              </a:ext>
            </a:extLst>
          </p:cNvPr>
          <p:cNvSpPr txBox="1"/>
          <p:nvPr/>
        </p:nvSpPr>
        <p:spPr>
          <a:xfrm>
            <a:off x="107950" y="1282701"/>
            <a:ext cx="10928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E8B6D6-B419-46F6-94A3-400AB9DF8D32}"/>
              </a:ext>
            </a:extLst>
          </p:cNvPr>
          <p:cNvSpPr txBox="1"/>
          <p:nvPr/>
        </p:nvSpPr>
        <p:spPr>
          <a:xfrm>
            <a:off x="0" y="-152400"/>
            <a:ext cx="10242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6513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8446B12-7391-4711-8B31-112A0B896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60F4CC-E4DF-480D-A8B9-2C69975C56EA}"/>
              </a:ext>
            </a:extLst>
          </p:cNvPr>
          <p:cNvSpPr txBox="1"/>
          <p:nvPr/>
        </p:nvSpPr>
        <p:spPr>
          <a:xfrm>
            <a:off x="838198" y="4428000"/>
            <a:ext cx="8623302" cy="145812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9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</a:t>
            </a:r>
            <a:r>
              <a:rPr lang="en-US" sz="39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Psalm 1</a:t>
            </a:r>
            <a:r>
              <a:rPr lang="en-US" sz="39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Ends</a:t>
            </a:r>
            <a:r>
              <a:rPr lang="en-US" sz="39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9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(</a:t>
            </a:r>
            <a:r>
              <a:rPr lang="en-US" sz="39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35-40</a:t>
            </a:r>
            <a:r>
              <a:rPr lang="en-US" sz="39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) 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9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(seen and foreseen</a:t>
            </a:r>
            <a:r>
              <a:rPr lang="en-US" sz="39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) </a:t>
            </a:r>
            <a:r>
              <a:rPr lang="en-US" sz="39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1026" name="Picture 2" descr="Walking up the Steps - Free Stock Photo by Unsplash on Stockvault.net">
            <a:extLst>
              <a:ext uri="{FF2B5EF4-FFF2-40B4-BE49-F238E27FC236}">
                <a16:creationId xmlns:a16="http://schemas.microsoft.com/office/drawing/2014/main" id="{4F0A5C6E-38A4-4D33-A0A8-2FF58E456B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339"/>
          <a:stretch/>
        </p:blipFill>
        <p:spPr bwMode="auto">
          <a:xfrm>
            <a:off x="6" y="-1"/>
            <a:ext cx="6000749" cy="3911828"/>
          </a:xfrm>
          <a:custGeom>
            <a:avLst/>
            <a:gdLst/>
            <a:ahLst/>
            <a:cxnLst/>
            <a:rect l="l" t="t" r="r" b="b"/>
            <a:pathLst>
              <a:path w="6000749" h="3911828">
                <a:moveTo>
                  <a:pt x="0" y="0"/>
                </a:moveTo>
                <a:lnTo>
                  <a:pt x="6000749" y="0"/>
                </a:lnTo>
                <a:lnTo>
                  <a:pt x="6000749" y="3767827"/>
                </a:lnTo>
                <a:lnTo>
                  <a:pt x="5572124" y="3740378"/>
                </a:lnTo>
                <a:lnTo>
                  <a:pt x="0" y="391182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7B781B45-7EBF-482F-BFFD-B9890007DB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361" r="2" b="2"/>
          <a:stretch/>
        </p:blipFill>
        <p:spPr>
          <a:xfrm>
            <a:off x="6191245" y="-1"/>
            <a:ext cx="6000750" cy="3988028"/>
          </a:xfrm>
          <a:custGeom>
            <a:avLst/>
            <a:gdLst/>
            <a:ahLst/>
            <a:cxnLst/>
            <a:rect l="l" t="t" r="r" b="b"/>
            <a:pathLst>
              <a:path w="6000750" h="3988028">
                <a:moveTo>
                  <a:pt x="0" y="0"/>
                </a:moveTo>
                <a:lnTo>
                  <a:pt x="6000750" y="0"/>
                </a:lnTo>
                <a:lnTo>
                  <a:pt x="6000750" y="797153"/>
                </a:lnTo>
                <a:lnTo>
                  <a:pt x="6000750" y="2634343"/>
                </a:lnTo>
                <a:lnTo>
                  <a:pt x="6000750" y="3911828"/>
                </a:lnTo>
                <a:lnTo>
                  <a:pt x="3248025" y="3988028"/>
                </a:lnTo>
                <a:lnTo>
                  <a:pt x="0" y="3780026"/>
                </a:lnTo>
                <a:close/>
              </a:path>
            </a:pathLst>
          </a:cu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4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876EDDD4-B1DC-4929-9862-4CAD3CB2966F}"/>
              </a:ext>
            </a:extLst>
          </p:cNvPr>
          <p:cNvSpPr txBox="1"/>
          <p:nvPr/>
        </p:nvSpPr>
        <p:spPr>
          <a:xfrm>
            <a:off x="107950" y="1282701"/>
            <a:ext cx="10928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E8B6D6-B419-46F6-94A3-400AB9DF8D32}"/>
              </a:ext>
            </a:extLst>
          </p:cNvPr>
          <p:cNvSpPr txBox="1"/>
          <p:nvPr/>
        </p:nvSpPr>
        <p:spPr>
          <a:xfrm>
            <a:off x="0" y="-152400"/>
            <a:ext cx="10242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7461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34F828-AAAA-427A-99E5-9E8A5CAFF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067" cy="9190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7045E8-1C39-4289-AD8C-728ECADE7E66}"/>
              </a:ext>
            </a:extLst>
          </p:cNvPr>
          <p:cNvSpPr txBox="1"/>
          <p:nvPr/>
        </p:nvSpPr>
        <p:spPr>
          <a:xfrm>
            <a:off x="411479" y="453189"/>
            <a:ext cx="11648173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Prosperity of the wicked (counsels regarding)</a:t>
            </a: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Plotting of the wicked (Divine laughter)</a:t>
            </a: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Provision for the righteous (more than sufficient)</a:t>
            </a: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Preservation of the righteous (forever)</a:t>
            </a: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Psalm 1 ends (seen and foreseen) </a:t>
            </a:r>
          </a:p>
          <a:p>
            <a:pPr algn="l" rtl="0"/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en-US" sz="32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tabLst>
                <a:tab pos="457200" algn="l"/>
              </a:tabLst>
            </a:pPr>
            <a:endParaRPr lang="en-US" sz="32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rtl="0">
              <a:tabLst>
                <a:tab pos="457200" algn="l"/>
              </a:tabLst>
            </a:pPr>
            <a:r>
              <a:rPr lang="en-US" sz="3200" b="1" i="0" u="none" strike="noStrike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endParaRPr lang="en-US" sz="32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1254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8BAAE2-81DD-DD47-AF4B-9520243A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19"/>
            <a:ext cx="12458645" cy="68580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B384DC-85EB-E945-8361-2E82B9E98880}"/>
              </a:ext>
            </a:extLst>
          </p:cNvPr>
          <p:cNvCxnSpPr>
            <a:cxnSpLocks/>
          </p:cNvCxnSpPr>
          <p:nvPr/>
        </p:nvCxnSpPr>
        <p:spPr>
          <a:xfrm>
            <a:off x="696557" y="1471267"/>
            <a:ext cx="4897793" cy="0"/>
          </a:xfrm>
          <a:prstGeom prst="line">
            <a:avLst/>
          </a:prstGeom>
          <a:ln w="88900">
            <a:solidFill>
              <a:srgbClr val="6382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1E70DE-CD61-8845-8BB1-29D641D3DBC2}"/>
              </a:ext>
            </a:extLst>
          </p:cNvPr>
          <p:cNvSpPr txBox="1">
            <a:spLocks/>
          </p:cNvSpPr>
          <p:nvPr/>
        </p:nvSpPr>
        <p:spPr>
          <a:xfrm>
            <a:off x="545431" y="1339516"/>
            <a:ext cx="12343125" cy="507396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THE STATE OF THE PERSON COUNSELED (1, 7, 8).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THE CHIEF CONCERN (9, 11, 22, 29, 34).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THE EXPANSIONS OF 1:6B.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COUNSELS TO THE RIGHTEOUS.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THE PROGRESSION OF THE PSALM.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</a:t>
            </a: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F9420F-91AB-4C94-B333-6DBAFC04F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195" y="64902"/>
            <a:ext cx="2364784" cy="13404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065B60-4615-4C80-B990-A3513EDB1CAE}"/>
              </a:ext>
            </a:extLst>
          </p:cNvPr>
          <p:cNvSpPr txBox="1"/>
          <p:nvPr/>
        </p:nvSpPr>
        <p:spPr>
          <a:xfrm>
            <a:off x="3779410" y="645971"/>
            <a:ext cx="8158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     Psalm 37</a:t>
            </a:r>
          </a:p>
        </p:txBody>
      </p:sp>
    </p:spTree>
    <p:extLst>
      <p:ext uri="{BB962C8B-B14F-4D97-AF65-F5344CB8AC3E}">
        <p14:creationId xmlns:p14="http://schemas.microsoft.com/office/powerpoint/2010/main" val="20283204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8BAAE2-81DD-DD47-AF4B-9520243A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19"/>
            <a:ext cx="12458645" cy="68580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B384DC-85EB-E945-8361-2E82B9E98880}"/>
              </a:ext>
            </a:extLst>
          </p:cNvPr>
          <p:cNvCxnSpPr>
            <a:cxnSpLocks/>
          </p:cNvCxnSpPr>
          <p:nvPr/>
        </p:nvCxnSpPr>
        <p:spPr>
          <a:xfrm>
            <a:off x="696557" y="1471267"/>
            <a:ext cx="4897793" cy="0"/>
          </a:xfrm>
          <a:prstGeom prst="line">
            <a:avLst/>
          </a:prstGeom>
          <a:ln w="88900">
            <a:solidFill>
              <a:srgbClr val="6382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1E70DE-CD61-8845-8BB1-29D641D3DBC2}"/>
              </a:ext>
            </a:extLst>
          </p:cNvPr>
          <p:cNvSpPr txBox="1">
            <a:spLocks/>
          </p:cNvSpPr>
          <p:nvPr/>
        </p:nvSpPr>
        <p:spPr>
          <a:xfrm>
            <a:off x="545431" y="1339516"/>
            <a:ext cx="12343125" cy="507396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THE STATE OF THE PERSON COUNSELED (1, 7, 8).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THE CHIEF CONCERN (9, 11, 22, 29, 34).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THE EXPANSIONS OF 1:6B.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COUNSELS TO THE RIGHTEOUS.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THE PROGRESSION OF THE PSALM.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AN EXPANSION OF 36:11-12.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</a:t>
            </a: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F9420F-91AB-4C94-B333-6DBAFC04F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195" y="64902"/>
            <a:ext cx="2364784" cy="13404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065B60-4615-4C80-B990-A3513EDB1CAE}"/>
              </a:ext>
            </a:extLst>
          </p:cNvPr>
          <p:cNvSpPr txBox="1"/>
          <p:nvPr/>
        </p:nvSpPr>
        <p:spPr>
          <a:xfrm>
            <a:off x="3779410" y="645971"/>
            <a:ext cx="8158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     Psalm 37</a:t>
            </a:r>
          </a:p>
        </p:txBody>
      </p:sp>
    </p:spTree>
    <p:extLst>
      <p:ext uri="{BB962C8B-B14F-4D97-AF65-F5344CB8AC3E}">
        <p14:creationId xmlns:p14="http://schemas.microsoft.com/office/powerpoint/2010/main" val="29275493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8BAAE2-81DD-DD47-AF4B-9520243A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19"/>
            <a:ext cx="12458645" cy="68580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B384DC-85EB-E945-8361-2E82B9E98880}"/>
              </a:ext>
            </a:extLst>
          </p:cNvPr>
          <p:cNvCxnSpPr>
            <a:cxnSpLocks/>
          </p:cNvCxnSpPr>
          <p:nvPr/>
        </p:nvCxnSpPr>
        <p:spPr>
          <a:xfrm>
            <a:off x="696557" y="1471267"/>
            <a:ext cx="4897793" cy="0"/>
          </a:xfrm>
          <a:prstGeom prst="line">
            <a:avLst/>
          </a:prstGeom>
          <a:ln w="88900">
            <a:solidFill>
              <a:srgbClr val="6382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1E70DE-CD61-8845-8BB1-29D641D3DBC2}"/>
              </a:ext>
            </a:extLst>
          </p:cNvPr>
          <p:cNvSpPr txBox="1">
            <a:spLocks/>
          </p:cNvSpPr>
          <p:nvPr/>
        </p:nvSpPr>
        <p:spPr>
          <a:xfrm>
            <a:off x="545431" y="1339516"/>
            <a:ext cx="12343125" cy="5073967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THE STATE OF THE PERSON COUNSELED (1, 7, 8).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THE CHIEF CONCERN (9, 11, 22, 29, 34).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THE EXPANSIONS OF 1:6B.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COUNSELS TO THE RIGHTEOUS.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THE PROGRESSION OF THE PSALM.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AN EXPANSION OF 36:11-12.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A SEASONED PERSONAL PERSPECTIVE (25, 35-36)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</a:t>
            </a: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F9420F-91AB-4C94-B333-6DBAFC04F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195" y="64902"/>
            <a:ext cx="2364784" cy="13404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065B60-4615-4C80-B990-A3513EDB1CAE}"/>
              </a:ext>
            </a:extLst>
          </p:cNvPr>
          <p:cNvSpPr txBox="1"/>
          <p:nvPr/>
        </p:nvSpPr>
        <p:spPr>
          <a:xfrm>
            <a:off x="3779410" y="645971"/>
            <a:ext cx="8158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     Psalm 37</a:t>
            </a:r>
          </a:p>
        </p:txBody>
      </p:sp>
    </p:spTree>
    <p:extLst>
      <p:ext uri="{BB962C8B-B14F-4D97-AF65-F5344CB8AC3E}">
        <p14:creationId xmlns:p14="http://schemas.microsoft.com/office/powerpoint/2010/main" val="18060609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small, fruit, food&#10;&#10;Description automatically generated">
            <a:extLst>
              <a:ext uri="{FF2B5EF4-FFF2-40B4-BE49-F238E27FC236}">
                <a16:creationId xmlns:a16="http://schemas.microsoft.com/office/drawing/2014/main" id="{900AC033-0985-A947-9EB1-3DE35607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8BAAE2-81DD-DD47-AF4B-9520243A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19"/>
            <a:ext cx="12458645" cy="68580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B384DC-85EB-E945-8361-2E82B9E98880}"/>
              </a:ext>
            </a:extLst>
          </p:cNvPr>
          <p:cNvCxnSpPr>
            <a:cxnSpLocks/>
          </p:cNvCxnSpPr>
          <p:nvPr/>
        </p:nvCxnSpPr>
        <p:spPr>
          <a:xfrm>
            <a:off x="696557" y="1471267"/>
            <a:ext cx="4897793" cy="0"/>
          </a:xfrm>
          <a:prstGeom prst="line">
            <a:avLst/>
          </a:prstGeom>
          <a:ln w="88900">
            <a:solidFill>
              <a:srgbClr val="6382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1E70DE-CD61-8845-8BB1-29D641D3DBC2}"/>
              </a:ext>
            </a:extLst>
          </p:cNvPr>
          <p:cNvSpPr txBox="1">
            <a:spLocks/>
          </p:cNvSpPr>
          <p:nvPr/>
        </p:nvSpPr>
        <p:spPr>
          <a:xfrm>
            <a:off x="545431" y="1339516"/>
            <a:ext cx="12343125" cy="507396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b="1" spc="600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COUNSELS TO THE RIGHTEOUS.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Trust in the LORD (3, 5)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Delight in the LORD (4)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Commit your way to the LORD (5)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Rest in the LORD (7)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Wait patiently for the LORD (7)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spc="600" dirty="0">
                <a:solidFill>
                  <a:schemeClr val="bg1"/>
                </a:solidFill>
              </a:rPr>
              <a:t>	Wait on the LORD (9)</a:t>
            </a: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F9420F-91AB-4C94-B333-6DBAFC04F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195" y="64902"/>
            <a:ext cx="2364784" cy="13404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065B60-4615-4C80-B990-A3513EDB1CAE}"/>
              </a:ext>
            </a:extLst>
          </p:cNvPr>
          <p:cNvSpPr txBox="1"/>
          <p:nvPr/>
        </p:nvSpPr>
        <p:spPr>
          <a:xfrm>
            <a:off x="3779410" y="645971"/>
            <a:ext cx="8158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     Psalm 37</a:t>
            </a:r>
          </a:p>
        </p:txBody>
      </p:sp>
    </p:spTree>
    <p:extLst>
      <p:ext uri="{BB962C8B-B14F-4D97-AF65-F5344CB8AC3E}">
        <p14:creationId xmlns:p14="http://schemas.microsoft.com/office/powerpoint/2010/main" val="15566841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7806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1206</Words>
  <Application>Microsoft Office PowerPoint</Application>
  <PresentationFormat>Widescreen</PresentationFormat>
  <Paragraphs>203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Calibri</vt:lpstr>
      <vt:lpstr>Calibri Light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Minnick</dc:creator>
  <cp:lastModifiedBy>Mark Minnick</cp:lastModifiedBy>
  <cp:revision>1</cp:revision>
  <dcterms:created xsi:type="dcterms:W3CDTF">2021-10-24T18:53:43Z</dcterms:created>
  <dcterms:modified xsi:type="dcterms:W3CDTF">2021-10-24T20:20:04Z</dcterms:modified>
</cp:coreProperties>
</file>