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04" r:id="rId2"/>
    <p:sldId id="1183" r:id="rId3"/>
    <p:sldId id="1252" r:id="rId4"/>
    <p:sldId id="1267" r:id="rId5"/>
    <p:sldId id="1254" r:id="rId6"/>
    <p:sldId id="1253" r:id="rId7"/>
    <p:sldId id="1256" r:id="rId8"/>
    <p:sldId id="1255" r:id="rId9"/>
    <p:sldId id="1231" r:id="rId10"/>
    <p:sldId id="1250" r:id="rId11"/>
    <p:sldId id="1257" r:id="rId12"/>
    <p:sldId id="1258" r:id="rId13"/>
    <p:sldId id="1259" r:id="rId14"/>
    <p:sldId id="1268" r:id="rId15"/>
    <p:sldId id="1270" r:id="rId16"/>
    <p:sldId id="1269" r:id="rId17"/>
    <p:sldId id="1271" r:id="rId18"/>
    <p:sldId id="1260" r:id="rId19"/>
    <p:sldId id="1261" r:id="rId20"/>
    <p:sldId id="1273" r:id="rId21"/>
    <p:sldId id="1274" r:id="rId22"/>
    <p:sldId id="1265" r:id="rId23"/>
    <p:sldId id="1262" r:id="rId24"/>
    <p:sldId id="257" r:id="rId25"/>
    <p:sldId id="1263" r:id="rId26"/>
    <p:sldId id="1264" r:id="rId27"/>
    <p:sldId id="1275" r:id="rId28"/>
    <p:sldId id="1266" r:id="rId29"/>
    <p:sldId id="1280" r:id="rId30"/>
    <p:sldId id="1276" r:id="rId31"/>
    <p:sldId id="1277" r:id="rId32"/>
    <p:sldId id="1283" r:id="rId33"/>
    <p:sldId id="1278" r:id="rId34"/>
    <p:sldId id="1279" r:id="rId35"/>
    <p:sldId id="1281" r:id="rId36"/>
    <p:sldId id="1282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9" autoAdjust="0"/>
    <p:restoredTop sz="94660"/>
  </p:normalViewPr>
  <p:slideViewPr>
    <p:cSldViewPr snapToGrid="0">
      <p:cViewPr>
        <p:scale>
          <a:sx n="50" d="100"/>
          <a:sy n="50" d="100"/>
        </p:scale>
        <p:origin x="1649" y="9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EC14-158F-4B93-9AB4-EBDD5202939E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02E9-2BCF-4C2C-A3CD-F9F5151D2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254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EC14-158F-4B93-9AB4-EBDD5202939E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02E9-2BCF-4C2C-A3CD-F9F5151D2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960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EC14-158F-4B93-9AB4-EBDD5202939E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02E9-2BCF-4C2C-A3CD-F9F5151D2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74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EC14-158F-4B93-9AB4-EBDD5202939E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02E9-2BCF-4C2C-A3CD-F9F5151D2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3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EC14-158F-4B93-9AB4-EBDD5202939E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02E9-2BCF-4C2C-A3CD-F9F5151D2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586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EC14-158F-4B93-9AB4-EBDD5202939E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02E9-2BCF-4C2C-A3CD-F9F5151D2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69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EC14-158F-4B93-9AB4-EBDD5202939E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02E9-2BCF-4C2C-A3CD-F9F5151D2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41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EC14-158F-4B93-9AB4-EBDD5202939E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02E9-2BCF-4C2C-A3CD-F9F5151D2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521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EC14-158F-4B93-9AB4-EBDD5202939E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02E9-2BCF-4C2C-A3CD-F9F5151D2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86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EC14-158F-4B93-9AB4-EBDD5202939E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02E9-2BCF-4C2C-A3CD-F9F5151D2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84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EC14-158F-4B93-9AB4-EBDD5202939E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02E9-2BCF-4C2C-A3CD-F9F5151D2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672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AEC14-158F-4B93-9AB4-EBDD5202939E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902E9-2BCF-4C2C-A3CD-F9F5151D2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77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FDB43E-A9DB-C045-AA71-80D1045F00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8000"/>
          </a:blip>
          <a:stretch>
            <a:fillRect/>
          </a:stretch>
        </p:blipFill>
        <p:spPr>
          <a:xfrm>
            <a:off x="0" y="3809"/>
            <a:ext cx="12458645" cy="6858000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56EEA8D-6191-3043-ABDC-9F406A725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6697" y="1250364"/>
            <a:ext cx="6743700" cy="382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922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1-2 	The Gateway to the Psalter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3-5 	The the Worst Possible Day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	The Deepest Possible Anxiety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7-9	Taking Refuge in the Righteous Judge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10-14	</a:t>
            </a:r>
            <a:r>
              <a:rPr lang="en-US" sz="3000" b="1" spc="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Lamenting the Ways of the Wicked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15-18	Longing and Love for the LORD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   	Responding to Revelation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20-24	Concerning the King’s Victory!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601788" algn="l"/>
              </a:tabLst>
            </a:pPr>
            <a:r>
              <a:rPr lang="en-US" sz="3000" b="1" spc="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25-31	 </a:t>
            </a:r>
            <a:r>
              <a:rPr lang="en-US" sz="3000" b="1" i="1" spc="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 Me Never be Ashamed</a:t>
            </a:r>
            <a:endParaRPr lang="en-US" sz="3000" b="1" spc="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601788" algn="l"/>
              </a:tabLst>
            </a:pPr>
            <a:r>
              <a:rPr lang="en-US" sz="3000" b="1" spc="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32-34	 Singing of Deliverance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601788" algn="l"/>
              </a:tabLst>
            </a:pPr>
            <a:r>
              <a:rPr lang="en-US" sz="3900" b="1" spc="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35-41	 The King Smitten, Even by His Friends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			  </a:t>
            </a:r>
          </a:p>
          <a:p>
            <a:pPr marL="0" indent="0">
              <a:lnSpc>
                <a:spcPct val="120000"/>
              </a:lnSpc>
              <a:buNone/>
            </a:pPr>
            <a:endParaRPr lang="en-US" spc="600" dirty="0">
              <a:solidFill>
                <a:schemeClr val="bg1"/>
              </a:solidFill>
            </a:endParaRP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Book 1: The King Preserved</a:t>
            </a:r>
          </a:p>
        </p:txBody>
      </p:sp>
    </p:spTree>
    <p:extLst>
      <p:ext uri="{BB962C8B-B14F-4D97-AF65-F5344CB8AC3E}">
        <p14:creationId xmlns:p14="http://schemas.microsoft.com/office/powerpoint/2010/main" val="1458472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80" y="477982"/>
            <a:ext cx="1135934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35 Imprecatory Petitions for Righteous Vindication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98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80" y="477982"/>
            <a:ext cx="1135934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35 Imprecatory Petitions for Righteous Vindication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37 Don’t Fret Over Evildoers</a:t>
            </a:r>
          </a:p>
          <a:p>
            <a:pPr algn="l" rtl="0">
              <a:tabLst>
                <a:tab pos="457200" algn="l"/>
              </a:tabLst>
            </a:pP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430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80" y="477982"/>
            <a:ext cx="1135934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35 Imprecatory Petitions for Righteous Vindication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 36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37 Don’t Fret Over Evildoers</a:t>
            </a:r>
          </a:p>
          <a:p>
            <a:pPr algn="l" rtl="0">
              <a:tabLst>
                <a:tab pos="457200" algn="l"/>
              </a:tabLst>
            </a:pP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868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80" y="477982"/>
            <a:ext cx="1135934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35 Imprecatory Petitions for Righteous Vindication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 36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37 Don’t Fret Over Evildoers</a:t>
            </a:r>
          </a:p>
          <a:p>
            <a:pPr algn="l" rtl="0">
              <a:tabLst>
                <a:tab pos="457200" algn="l"/>
              </a:tabLst>
            </a:pP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4" descr="Easy Bamboo Bridge Drawing Clipart (#5219375) - PinClipart">
            <a:extLst>
              <a:ext uri="{FF2B5EF4-FFF2-40B4-BE49-F238E27FC236}">
                <a16:creationId xmlns:a16="http://schemas.microsoft.com/office/drawing/2014/main" id="{41090506-6168-42C8-8E92-5A15FE625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128" y="1731994"/>
            <a:ext cx="2395282" cy="302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893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80" y="477982"/>
            <a:ext cx="1135934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35 Imprecatory Petitions. . .	      Agitated distress 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 36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37 Don’t Fret Over Evildoers				</a:t>
            </a:r>
          </a:p>
          <a:p>
            <a:pPr algn="l" rtl="0">
              <a:tabLst>
                <a:tab pos="457200" algn="l"/>
              </a:tabLst>
            </a:pP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4" descr="Easy Bamboo Bridge Drawing Clipart (#5219375) - PinClipart">
            <a:extLst>
              <a:ext uri="{FF2B5EF4-FFF2-40B4-BE49-F238E27FC236}">
                <a16:creationId xmlns:a16="http://schemas.microsoft.com/office/drawing/2014/main" id="{41090506-6168-42C8-8E92-5A15FE625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128" y="1731994"/>
            <a:ext cx="2395282" cy="302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asy Bamboo Bridge Drawing Clipart (#5219375) - PinClipart">
            <a:extLst>
              <a:ext uri="{FF2B5EF4-FFF2-40B4-BE49-F238E27FC236}">
                <a16:creationId xmlns:a16="http://schemas.microsoft.com/office/drawing/2014/main" id="{EBFB405C-80EB-4ADF-B40F-7F196CF77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855" y="1803015"/>
            <a:ext cx="2395282" cy="302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586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80" y="477982"/>
            <a:ext cx="1135934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35 Imprecatory Petitions. . .	     Agitated distress 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 36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37 Don’t Fret Over Evildoers	      Calm confidence</a:t>
            </a:r>
          </a:p>
          <a:p>
            <a:pPr algn="l" rtl="0">
              <a:tabLst>
                <a:tab pos="457200" algn="l"/>
              </a:tabLst>
            </a:pP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4" descr="Easy Bamboo Bridge Drawing Clipart (#5219375) - PinClipart">
            <a:extLst>
              <a:ext uri="{FF2B5EF4-FFF2-40B4-BE49-F238E27FC236}">
                <a16:creationId xmlns:a16="http://schemas.microsoft.com/office/drawing/2014/main" id="{41090506-6168-42C8-8E92-5A15FE625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128" y="1731994"/>
            <a:ext cx="2395282" cy="302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asy Bamboo Bridge Drawing Clipart (#5219375) - PinClipart">
            <a:extLst>
              <a:ext uri="{FF2B5EF4-FFF2-40B4-BE49-F238E27FC236}">
                <a16:creationId xmlns:a16="http://schemas.microsoft.com/office/drawing/2014/main" id="{EBFB405C-80EB-4ADF-B40F-7F196CF77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855" y="1803015"/>
            <a:ext cx="2395282" cy="302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112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69479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770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7805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Fundamental Absence: </a:t>
            </a:r>
            <a:r>
              <a:rPr lang="en-US" sz="3600" b="1" i="1" dirty="0">
                <a:latin typeface="Cambria" panose="02040503050406030204" pitchFamily="18" charset="0"/>
                <a:ea typeface="Cambria" panose="02040503050406030204" pitchFamily="18" charset="0"/>
              </a:rPr>
              <a:t>no fear of God 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 1b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431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78052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Fundamental Absence: </a:t>
            </a:r>
            <a:r>
              <a:rPr lang="en-US" sz="3600" b="1" i="1" dirty="0">
                <a:latin typeface="Cambria" panose="02040503050406030204" pitchFamily="18" charset="0"/>
                <a:ea typeface="Cambria" panose="02040503050406030204" pitchFamily="18" charset="0"/>
              </a:rPr>
              <a:t>no fear of God 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 1b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Flattering Presumption  2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753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78052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Fundamental Absence: </a:t>
            </a:r>
            <a:r>
              <a:rPr lang="en-US" sz="3600" b="1" i="1" dirty="0">
                <a:latin typeface="Cambria" panose="02040503050406030204" pitchFamily="18" charset="0"/>
                <a:ea typeface="Cambria" panose="02040503050406030204" pitchFamily="18" charset="0"/>
              </a:rPr>
              <a:t>no fear of God 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 1b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Flattering Presumption  2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Descent into Determination to be Evil  3-4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681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780521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Fundamental Absence: </a:t>
            </a:r>
            <a:r>
              <a:rPr lang="en-US" sz="3600" b="1" i="1" dirty="0">
                <a:latin typeface="Cambria" panose="02040503050406030204" pitchFamily="18" charset="0"/>
                <a:ea typeface="Cambria" panose="02040503050406030204" pitchFamily="18" charset="0"/>
              </a:rPr>
              <a:t>no fear of God 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 1b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Flattering Presumption  2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Descent into Determination to be Evil  3-4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3	His speech 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137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780521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Fundamental Absence: </a:t>
            </a:r>
            <a:r>
              <a:rPr lang="en-US" sz="3600" b="1" i="1" dirty="0">
                <a:latin typeface="Cambria" panose="02040503050406030204" pitchFamily="18" charset="0"/>
                <a:ea typeface="Cambria" panose="02040503050406030204" pitchFamily="18" charset="0"/>
              </a:rPr>
              <a:t>no fear of God 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 1b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Flattering Presumption  2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Descent into Determination to be Evil  3-4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3	His speech 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3	His understanding </a:t>
            </a:r>
          </a:p>
          <a:p>
            <a:pPr algn="l" rtl="0">
              <a:tabLst>
                <a:tab pos="457200" algn="l"/>
              </a:tabLst>
            </a:pP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799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780521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Fundamental Absence: </a:t>
            </a:r>
            <a:r>
              <a:rPr lang="en-US" sz="3600" b="1" i="1" dirty="0">
                <a:latin typeface="Cambria" panose="02040503050406030204" pitchFamily="18" charset="0"/>
                <a:ea typeface="Cambria" panose="02040503050406030204" pitchFamily="18" charset="0"/>
              </a:rPr>
              <a:t>no fear of God 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 1b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Flattering Presumption  2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Descent into Determination to be Evil  3-4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3	His speech 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3	His understanding 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sz="3600" b="1" i="1" dirty="0">
                <a:latin typeface="Cambria" panose="02040503050406030204" pitchFamily="18" charset="0"/>
                <a:ea typeface="Cambria" panose="02040503050406030204" pitchFamily="18" charset="0"/>
              </a:rPr>
              <a:t>Ceased to act prudently so as to do good.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533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78052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Fundamental Absence: </a:t>
            </a:r>
            <a:r>
              <a:rPr lang="en-US" sz="3600" b="1" i="1" dirty="0">
                <a:latin typeface="Cambria" panose="02040503050406030204" pitchFamily="18" charset="0"/>
                <a:ea typeface="Cambria" panose="02040503050406030204" pitchFamily="18" charset="0"/>
              </a:rPr>
              <a:t>no fear of God 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 1b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Flattering Presumption  2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Descent into Determination to be Evil  3-4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3	His speech 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3	His understanding 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</a:t>
            </a:r>
            <a:r>
              <a:rPr lang="en-US" sz="3200" b="1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387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780521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Fundamental Absence: </a:t>
            </a:r>
            <a:r>
              <a:rPr lang="en-US" sz="3600" b="1" i="1" dirty="0">
                <a:latin typeface="Cambria" panose="02040503050406030204" pitchFamily="18" charset="0"/>
                <a:ea typeface="Cambria" panose="02040503050406030204" pitchFamily="18" charset="0"/>
              </a:rPr>
              <a:t>no fear of God 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 1b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Flattering Presumption  2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Descent into Determination to be Evil  3-4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3	His speech 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3	His understanding 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4	His calculating and plotting 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304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780521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Fundamental Absence: </a:t>
            </a:r>
            <a:r>
              <a:rPr lang="en-US" sz="3600" b="1" i="1" dirty="0">
                <a:latin typeface="Cambria" panose="02040503050406030204" pitchFamily="18" charset="0"/>
                <a:ea typeface="Cambria" panose="02040503050406030204" pitchFamily="18" charset="0"/>
              </a:rPr>
              <a:t>no fear of God 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 1b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Flattering Presumption  2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Descent into Determination to be Evil  3-4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3	His speech 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3	His understanding 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4	His calculating and plotting 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4	His deliberate choice of path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443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780521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Fundamental Absence: </a:t>
            </a:r>
            <a:r>
              <a:rPr lang="en-US" sz="3600" b="1" i="1" dirty="0">
                <a:latin typeface="Cambria" panose="02040503050406030204" pitchFamily="18" charset="0"/>
                <a:ea typeface="Cambria" panose="02040503050406030204" pitchFamily="18" charset="0"/>
              </a:rPr>
              <a:t>no fear of God 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 1b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Flattering Presumption  2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--The Descent into Determination to be Evil  3-4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3	His speech 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3	His understanding 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4	His calculating and plotting 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4	His deliberate choice of path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  4	His ease/complacency about evil 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915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290501-30B4-4434-A32A-14FC74FA2146}"/>
              </a:ext>
            </a:extLst>
          </p:cNvPr>
          <p:cNvSpPr txBox="1"/>
          <p:nvPr/>
        </p:nvSpPr>
        <p:spPr>
          <a:xfrm>
            <a:off x="1432560" y="838201"/>
            <a:ext cx="99974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/>
              <a:t>I am more and more convinced that man is a dangerous creature, and that power whether vested in many or few is ever grasping. </a:t>
            </a:r>
          </a:p>
          <a:p>
            <a:endParaRPr lang="en-US" sz="3600" dirty="0"/>
          </a:p>
          <a:p>
            <a:r>
              <a:rPr lang="en-US" sz="3600" dirty="0"/>
              <a:t>										--Abigail Adams (1775)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48103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290501-30B4-4434-A32A-14FC74FA2146}"/>
              </a:ext>
            </a:extLst>
          </p:cNvPr>
          <p:cNvSpPr txBox="1"/>
          <p:nvPr/>
        </p:nvSpPr>
        <p:spPr>
          <a:xfrm>
            <a:off x="1432560" y="838201"/>
            <a:ext cx="999744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/>
              <a:t>I am more and more convinced that man is a dangerous creature, and that power whether vested in many or few is ever grasping. </a:t>
            </a:r>
          </a:p>
          <a:p>
            <a:endParaRPr lang="en-US" sz="3600" dirty="0"/>
          </a:p>
          <a:p>
            <a:r>
              <a:rPr lang="en-US" sz="3600" dirty="0"/>
              <a:t>										--Abigail Adams (1775)</a:t>
            </a:r>
          </a:p>
          <a:p>
            <a:endParaRPr lang="en-US" sz="3600" dirty="0"/>
          </a:p>
          <a:p>
            <a:r>
              <a:rPr lang="en-US" sz="3600" i="1" dirty="0"/>
              <a:t>. . . grow avaricious. . . exempt itself from burdens. . . become ambitious and after some time vote itself perpetual.      </a:t>
            </a:r>
            <a:r>
              <a:rPr lang="en-US" sz="3600" dirty="0"/>
              <a:t>--John Adams (1776)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452031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69479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5-6	Four Perfections of the LORD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238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ooking down on thick, fluffy clouds [1600×926]: wallpapers">
            <a:extLst>
              <a:ext uri="{FF2B5EF4-FFF2-40B4-BE49-F238E27FC236}">
                <a16:creationId xmlns:a16="http://schemas.microsoft.com/office/drawing/2014/main" id="{FC7BABCC-A43E-49B9-852F-F91D3C3A9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705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3375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eed to Let Go? Look to the Sky | Guideposts">
            <a:extLst>
              <a:ext uri="{FF2B5EF4-FFF2-40B4-BE49-F238E27FC236}">
                <a16:creationId xmlns:a16="http://schemas.microsoft.com/office/drawing/2014/main" id="{F74E759A-500D-47D7-8E94-B2C6D6C38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0595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22 Absolutely Beautiful Places for Spring Blooms in the Blue Ridge  Mountains - Blue Ridge Mountain Life">
            <a:extLst>
              <a:ext uri="{FF2B5EF4-FFF2-40B4-BE49-F238E27FC236}">
                <a16:creationId xmlns:a16="http://schemas.microsoft.com/office/drawing/2014/main" id="{B859F841-454A-4D43-B175-514088687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55700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2167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he Global Race for Critical Minerals in the Deep Ocean">
            <a:extLst>
              <a:ext uri="{FF2B5EF4-FFF2-40B4-BE49-F238E27FC236}">
                <a16:creationId xmlns:a16="http://schemas.microsoft.com/office/drawing/2014/main" id="{33E97396-1B84-4A4E-966C-0DC0C3650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2600" y="0"/>
            <a:ext cx="141584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426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69479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5-6	Four Perfections of the LORD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7599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6947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5-6	Four Unassailable Perfections of the LORD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	</a:t>
            </a:r>
            <a:r>
              <a:rPr lang="en-US" sz="32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570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6947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5-6	Four Unassailable Perfections of the LORD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	</a:t>
            </a:r>
            <a:r>
              <a:rPr lang="en-US" sz="32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7357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694795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5-6	Four Unassailable Perfections of the LORD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	These are what ensure the unfailing preservation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	 of all living things (6c).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		Genesis 20:6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169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694795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5-6	Four Unassailable Perfections of the LORD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	These are what ensure the unfailing preservation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	 of all living things (6c).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7-9	His Lovingkindness is Particularly Precious.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3930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694795" cy="834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5-6	Four Unassailable Perfections of the LORD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	These are what ensure the unfailing preservation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	 of all living things (6c).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7-9	His Lovingkindness is Particularly Precious.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		Psalm 107:43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		Psalm 136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3049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694795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5-6	Four Unassailable Perfections of the LORD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	These are what ensure the unfailing preservation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	 of all living things (6c).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7-9	His Lovingkindness is Particularly Precious.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10-11  Petitions for the Continuations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3361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76250"/>
            <a:ext cx="11694795" cy="889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1-4  Revelation Concerning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 Ungodly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5-6	Four Unassailable Perfections of the LORD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	These are what ensure the unfailing preservation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	 of all living things (6c).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7-9	His Lovingkindness is Particularly Precious.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10-11  Petitions for the Continuations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12	The Certainty of the Ruin of the Wicked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148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80" y="477982"/>
            <a:ext cx="1135934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35 Imprecatory Petitions for Righteous Vindication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 36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37 Don’t Fret Over Evildoers</a:t>
            </a:r>
          </a:p>
          <a:p>
            <a:pPr algn="l" rtl="0">
              <a:tabLst>
                <a:tab pos="457200" algn="l"/>
              </a:tabLst>
            </a:pP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4" descr="Easy Bamboo Bridge Drawing Clipart (#5219375) - PinClipart">
            <a:extLst>
              <a:ext uri="{FF2B5EF4-FFF2-40B4-BE49-F238E27FC236}">
                <a16:creationId xmlns:a16="http://schemas.microsoft.com/office/drawing/2014/main" id="{41090506-6168-42C8-8E92-5A15FE625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128" y="1731994"/>
            <a:ext cx="2395282" cy="302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8539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80" y="477982"/>
            <a:ext cx="11359342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35 Imprecatory Petitions for Righteous Vindication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36 Lovingly Preserved from the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Transg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. of the</a:t>
            </a: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	  Ungodly. </a:t>
            </a: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37 Don’t Fret Over Evildoers</a:t>
            </a:r>
          </a:p>
          <a:p>
            <a:pPr algn="l" rtl="0">
              <a:tabLst>
                <a:tab pos="457200" algn="l"/>
              </a:tabLst>
            </a:pP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416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584</TotalTime>
  <Words>1186</Words>
  <Application>Microsoft Office PowerPoint</Application>
  <PresentationFormat>Widescreen</PresentationFormat>
  <Paragraphs>306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Minnick</dc:creator>
  <cp:lastModifiedBy>Mark Minnick</cp:lastModifiedBy>
  <cp:revision>2</cp:revision>
  <dcterms:created xsi:type="dcterms:W3CDTF">2021-09-25T18:09:14Z</dcterms:created>
  <dcterms:modified xsi:type="dcterms:W3CDTF">2021-09-26T20:25:40Z</dcterms:modified>
</cp:coreProperties>
</file>