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chemeClr val="accent1"/>
        </a:solidFill>
        <a:effectLst/>
        <a:uFillTx/>
        <a:latin typeface="Founders Grotesk Text"/>
        <a:ea typeface="Founders Grotesk Text"/>
        <a:cs typeface="Founders Grotesk Text"/>
        <a:sym typeface="Founders Grotesk Tex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53585F"/>
        </a:fontRef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381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3585F"/>
        </a:fontRef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381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3585F"/>
        </a:fontRef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381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3A39E5"/>
        </a:fontRef>
        <a:srgbClr val="3A39E5"/>
      </a:tcTxStyle>
      <a:tcStyle>
        <a:tcBdr>
          <a:left>
            <a:ln w="12700" cap="flat">
              <a:solidFill>
                <a:srgbClr val="525760"/>
              </a:solidFill>
              <a:prstDash val="solid"/>
              <a:miter lim="400000"/>
            </a:ln>
          </a:left>
          <a:right>
            <a:ln w="38100" cap="flat">
              <a:solidFill>
                <a:schemeClr val="accent1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/>
              </a:solidFill>
              <a:prstDash val="solid"/>
              <a:miter lim="400000"/>
            </a:ln>
          </a:top>
          <a:bottom>
            <a:ln w="12700" cap="flat">
              <a:solidFill>
                <a:srgbClr val="525760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525760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AEAEA"/>
          </a:solidFill>
        </a:fill>
      </a:tcStyle>
    </a:band2H>
    <a:firstCol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solidFill>
            <a:schemeClr val="accent4"/>
          </a:solidFill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381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Founders Grotesk Medium"/>
          <a:ea typeface="Founders Grotesk Medium"/>
          <a:cs typeface="Founders Grotesk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54585E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45357"/>
              <a:satOff val="2412"/>
              <a:lumOff val="-28753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45A62"/>
              </a:solidFill>
              <a:prstDash val="solid"/>
              <a:miter lim="400000"/>
            </a:ln>
          </a:left>
          <a:right>
            <a:ln w="12700" cap="flat">
              <a:solidFill>
                <a:srgbClr val="545A62"/>
              </a:solidFill>
              <a:prstDash val="solid"/>
              <a:miter lim="400000"/>
            </a:ln>
          </a:right>
          <a:top>
            <a:ln w="12700" cap="flat">
              <a:solidFill>
                <a:srgbClr val="545A62"/>
              </a:solidFill>
              <a:prstDash val="solid"/>
              <a:miter lim="400000"/>
            </a:ln>
          </a:top>
          <a:bottom>
            <a:ln w="12700" cap="flat">
              <a:solidFill>
                <a:srgbClr val="545A62"/>
              </a:solidFill>
              <a:prstDash val="solid"/>
              <a:miter lim="400000"/>
            </a:ln>
          </a:bottom>
          <a:insideH>
            <a:ln w="12700" cap="flat">
              <a:solidFill>
                <a:srgbClr val="545A62"/>
              </a:solidFill>
              <a:prstDash val="solid"/>
              <a:miter lim="400000"/>
            </a:ln>
          </a:insideH>
          <a:insideV>
            <a:ln w="12700" cap="flat">
              <a:solidFill>
                <a:srgbClr val="545A6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9FAFF"/>
          </a:solidFill>
        </a:fill>
      </a:tcStyle>
    </a:band2H>
    <a:firstCol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38100" cap="flat">
              <a:solidFill>
                <a:srgbClr val="545A62"/>
              </a:solidFill>
              <a:prstDash val="solid"/>
              <a:miter lim="400000"/>
            </a:ln>
          </a:right>
          <a:top>
            <a:ln w="12700" cap="flat">
              <a:solidFill>
                <a:srgbClr val="555A61"/>
              </a:solidFill>
              <a:prstDash val="solid"/>
              <a:miter lim="400000"/>
            </a:ln>
          </a:top>
          <a:bottom>
            <a:ln w="12700" cap="flat">
              <a:solidFill>
                <a:srgbClr val="555A61"/>
              </a:solidFill>
              <a:prstDash val="solid"/>
              <a:miter lim="400000"/>
            </a:ln>
          </a:bottom>
          <a:insideH>
            <a:ln w="12700" cap="flat">
              <a:solidFill>
                <a:srgbClr val="555A61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527787"/>
              <a:satOff val="-26837"/>
              <a:lumOff val="15324"/>
            </a:schemeClr>
          </a:solidFill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45A62"/>
              </a:solidFill>
              <a:prstDash val="solid"/>
              <a:miter lim="400000"/>
            </a:ln>
          </a:left>
          <a:right>
            <a:ln w="12700" cap="flat">
              <a:solidFill>
                <a:srgbClr val="545A62"/>
              </a:solidFill>
              <a:prstDash val="solid"/>
              <a:miter lim="400000"/>
            </a:ln>
          </a:right>
          <a:top>
            <a:ln w="38100" cap="flat">
              <a:solidFill>
                <a:srgbClr val="545A62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45A62"/>
              </a:solidFill>
              <a:prstDash val="solid"/>
              <a:miter lim="400000"/>
            </a:ln>
          </a:insideH>
          <a:insideV>
            <a:ln w="12700" cap="flat">
              <a:solidFill>
                <a:srgbClr val="545A6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Founders Grotesk Medium"/>
          <a:ea typeface="Founders Grotesk Medium"/>
          <a:cs typeface="Founders Grotesk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38100" cap="flat">
              <a:solidFill>
                <a:srgbClr val="545A62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238625"/>
              <a:satOff val="-6134"/>
              <a:lumOff val="8689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6F4E4"/>
          </a:solidFill>
        </a:fill>
      </a:tcStyle>
    </a:band2H>
    <a:firstCol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381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solidFill>
            <a:schemeClr val="accent5">
              <a:hueOff val="503731"/>
              <a:lumOff val="7092"/>
            </a:schemeClr>
          </a:solidFill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38100" cap="flat">
              <a:solidFill>
                <a:srgbClr val="54585E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381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4585E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A8A8A8"/>
              </a:solidFill>
              <a:prstDash val="solid"/>
              <a:miter lim="400000"/>
            </a:ln>
          </a:left>
          <a:right>
            <a:ln w="12700" cap="flat">
              <a:solidFill>
                <a:srgbClr val="A8A8A8"/>
              </a:solidFill>
              <a:prstDash val="solid"/>
              <a:miter lim="400000"/>
            </a:ln>
          </a:right>
          <a:top>
            <a:ln w="12700" cap="flat">
              <a:solidFill>
                <a:srgbClr val="A8A8A8"/>
              </a:solidFill>
              <a:prstDash val="solid"/>
              <a:miter lim="400000"/>
            </a:ln>
          </a:top>
          <a:bottom>
            <a:ln w="12700" cap="flat">
              <a:solidFill>
                <a:srgbClr val="A8A8A8"/>
              </a:solidFill>
              <a:prstDash val="solid"/>
              <a:miter lim="400000"/>
            </a:ln>
          </a:bottom>
          <a:insideH>
            <a:ln w="12700" cap="flat">
              <a:solidFill>
                <a:srgbClr val="A8A8A8"/>
              </a:solidFill>
              <a:prstDash val="solid"/>
              <a:miter lim="400000"/>
            </a:ln>
          </a:insideH>
          <a:insideV>
            <a:ln w="12700" cap="flat">
              <a:solidFill>
                <a:srgbClr val="A8A8A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5666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56667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EBEB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38100" cap="flat">
              <a:solidFill>
                <a:srgbClr val="656667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A8A8A9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3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71500" y="12269258"/>
            <a:ext cx="23235147" cy="555245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tabLst/>
              <a:defRPr sz="2800" b="1" cap="all" spc="168">
                <a:solidFill>
                  <a:schemeClr val="accent4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r>
              <a:t>Author and Date </a:t>
            </a:r>
          </a:p>
        </p:txBody>
      </p:sp>
      <p:sp>
        <p:nvSpPr>
          <p:cNvPr id="14" name="Line"/>
          <p:cNvSpPr/>
          <p:nvPr/>
        </p:nvSpPr>
        <p:spPr>
          <a:xfrm>
            <a:off x="634956" y="9475085"/>
            <a:ext cx="23114088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5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571500" y="9525885"/>
            <a:ext cx="23235147" cy="2647065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71500" y="847716"/>
            <a:ext cx="23235147" cy="232410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80000"/>
              </a:lnSpc>
              <a:tabLst/>
              <a:defRPr spc="-79">
                <a:solidFill>
                  <a:schemeClr val="accent4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defTabSz="825500">
              <a:lnSpc>
                <a:spcPct val="80000"/>
              </a:lnSpc>
              <a:tabLst/>
              <a:defRPr spc="-79">
                <a:solidFill>
                  <a:schemeClr val="accent4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defTabSz="825500">
              <a:lnSpc>
                <a:spcPct val="80000"/>
              </a:lnSpc>
              <a:tabLst/>
              <a:defRPr spc="-79">
                <a:solidFill>
                  <a:schemeClr val="accent4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defTabSz="825500">
              <a:lnSpc>
                <a:spcPct val="80000"/>
              </a:lnSpc>
              <a:tabLst/>
              <a:defRPr spc="-79">
                <a:solidFill>
                  <a:schemeClr val="accent4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defTabSz="825500">
              <a:lnSpc>
                <a:spcPct val="80000"/>
              </a:lnSpc>
              <a:tabLst/>
              <a:defRPr spc="-79">
                <a:solidFill>
                  <a:schemeClr val="accent4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1054398042_3378x2084.jpg"/>
          <p:cNvSpPr>
            <a:spLocks noGrp="1"/>
          </p:cNvSpPr>
          <p:nvPr>
            <p:ph type="pic" idx="21"/>
          </p:nvPr>
        </p:nvSpPr>
        <p:spPr>
          <a:xfrm>
            <a:off x="0" y="-3898900"/>
            <a:ext cx="28587700" cy="176366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571500" y="12269258"/>
            <a:ext cx="23241000" cy="555245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tabLst/>
              <a:defRPr sz="2800" b="1" cap="all" spc="168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71500" y="853952"/>
            <a:ext cx="23241000" cy="232104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80000"/>
              </a:lnSpc>
              <a:tabLst/>
              <a:defRPr spc="-79">
                <a:solidFill>
                  <a:srgbClr val="FFFFFF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defTabSz="825500">
              <a:lnSpc>
                <a:spcPct val="80000"/>
              </a:lnSpc>
              <a:tabLst/>
              <a:defRPr spc="-79">
                <a:solidFill>
                  <a:srgbClr val="FFFFFF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defTabSz="825500">
              <a:lnSpc>
                <a:spcPct val="80000"/>
              </a:lnSpc>
              <a:tabLst/>
              <a:defRPr spc="-79">
                <a:solidFill>
                  <a:srgbClr val="FFFFFF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defTabSz="825500">
              <a:lnSpc>
                <a:spcPct val="80000"/>
              </a:lnSpc>
              <a:tabLst/>
              <a:defRPr spc="-79">
                <a:solidFill>
                  <a:srgbClr val="FFFFFF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defTabSz="825500">
              <a:lnSpc>
                <a:spcPct val="80000"/>
              </a:lnSpc>
              <a:tabLst/>
              <a:defRPr spc="-79">
                <a:solidFill>
                  <a:srgbClr val="FFFFFF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8" name="Line"/>
          <p:cNvSpPr/>
          <p:nvPr/>
        </p:nvSpPr>
        <p:spPr>
          <a:xfrm>
            <a:off x="634956" y="9475085"/>
            <a:ext cx="23114088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9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571500" y="9525000"/>
            <a:ext cx="23241000" cy="2641600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Photo 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520524404_2582x1617.jpg"/>
          <p:cNvSpPr>
            <a:spLocks noGrp="1"/>
          </p:cNvSpPr>
          <p:nvPr>
            <p:ph type="pic" idx="21"/>
          </p:nvPr>
        </p:nvSpPr>
        <p:spPr>
          <a:xfrm>
            <a:off x="9626600" y="-1"/>
            <a:ext cx="21901492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39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40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571500" y="12269258"/>
            <a:ext cx="11049000" cy="555245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tabLst/>
              <a:defRPr sz="2800" b="1" cap="all" spc="168">
                <a:solidFill>
                  <a:schemeClr val="accent1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4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1500" y="4770137"/>
            <a:ext cx="11049000" cy="7036978"/>
          </a:xfrm>
          <a:prstGeom prst="rect">
            <a:avLst/>
          </a:prstGeom>
        </p:spPr>
        <p:txBody>
          <a:bodyPr/>
          <a:lstStyle>
            <a:lvl1pPr>
              <a:defRPr sz="15000" spc="-300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50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5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71500" y="12269258"/>
            <a:ext cx="23241000" cy="555245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tabLst/>
              <a:defRPr sz="2800" b="1" cap="all" spc="168">
                <a:solidFill>
                  <a:schemeClr val="accent1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71500" y="3904441"/>
            <a:ext cx="23241000" cy="7697009"/>
          </a:xfrm>
          <a:prstGeom prst="rect">
            <a:avLst/>
          </a:prstGeom>
        </p:spPr>
        <p:txBody>
          <a:bodyPr/>
          <a:lstStyle>
            <a:lvl1pPr marL="4572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1pPr>
            <a:lvl2pPr marL="9144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2pPr>
            <a:lvl3pPr marL="13716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3pPr>
            <a:lvl4pPr marL="18288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4pPr>
            <a:lvl5pPr marL="22860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1500" y="652482"/>
            <a:ext cx="23241000" cy="1951018"/>
          </a:xfrm>
          <a:prstGeom prst="rect">
            <a:avLst/>
          </a:prstGeom>
        </p:spPr>
        <p:txBody>
          <a:bodyPr/>
          <a:lstStyle>
            <a:lvl1pPr>
              <a:lnSpc>
                <a:spcPct val="60000"/>
              </a:lnSpc>
              <a:defRPr sz="12000" spc="-239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436122" y="12268199"/>
            <a:ext cx="371756" cy="5552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57200" y="1852248"/>
            <a:ext cx="10256838" cy="1310641"/>
          </a:xfrm>
          <a:prstGeom prst="rect">
            <a:avLst/>
          </a:prstGeom>
        </p:spPr>
        <p:txBody>
          <a:bodyPr anchor="ctr"/>
          <a:lstStyle>
            <a:lvl1pPr defTabSz="817244">
              <a:lnSpc>
                <a:spcPct val="80000"/>
              </a:lnSpc>
              <a:tabLst/>
              <a:defRPr sz="7919" spc="-7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1pPr>
          </a:lstStyle>
          <a:p>
            <a:r>
              <a:t>Slide Subtitle</a:t>
            </a:r>
          </a:p>
        </p:txBody>
      </p:sp>
      <p:sp>
        <p:nvSpPr>
          <p:cNvPr id="72" name="683033896_1440x1778.jpg"/>
          <p:cNvSpPr>
            <a:spLocks noGrp="1"/>
          </p:cNvSpPr>
          <p:nvPr>
            <p:ph type="pic" idx="22"/>
          </p:nvPr>
        </p:nvSpPr>
        <p:spPr>
          <a:xfrm>
            <a:off x="0" y="-671784"/>
            <a:ext cx="12196747" cy="150595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3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74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7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3157200" y="864810"/>
            <a:ext cx="10256838" cy="1308101"/>
          </a:xfrm>
          <a:prstGeom prst="rect">
            <a:avLst/>
          </a:prstGeom>
        </p:spPr>
        <p:txBody>
          <a:bodyPr anchor="b"/>
          <a:lstStyle>
            <a:lvl1pPr>
              <a:defRPr spc="0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 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3157200" y="3904441"/>
            <a:ext cx="10256838" cy="7303309"/>
          </a:xfrm>
          <a:prstGeom prst="rect">
            <a:avLst/>
          </a:prstGeom>
        </p:spPr>
        <p:txBody>
          <a:bodyPr/>
          <a:lstStyle>
            <a:lvl1pPr marL="4572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1pPr>
            <a:lvl2pPr marL="9144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2pPr>
            <a:lvl3pPr marL="13716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3pPr>
            <a:lvl4pPr marL="18288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4pPr>
            <a:lvl5pPr marL="2286000" indent="-457200" defTabSz="825500">
              <a:lnSpc>
                <a:spcPct val="80000"/>
              </a:lnSpc>
              <a:spcBef>
                <a:spcPts val="3600"/>
              </a:spcBef>
              <a:buClr>
                <a:schemeClr val="accent1"/>
              </a:buClr>
              <a:buSzPct val="100000"/>
              <a:buChar char="•"/>
              <a:tabLst/>
              <a:defRPr sz="4200" spc="-42">
                <a:solidFill>
                  <a:srgbClr val="000000"/>
                </a:solidFill>
                <a:latin typeface="Founders Grotesk Text"/>
                <a:ea typeface="Founders Grotesk Text"/>
                <a:cs typeface="Founders Grotesk Text"/>
                <a:sym typeface="Founders Grotesk Tex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bg>
      <p:bgPr>
        <a:solidFill>
          <a:schemeClr val="accent3">
            <a:hueOff val="513816"/>
            <a:satOff val="9467"/>
            <a:lumOff val="1748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85" name="Line"/>
          <p:cNvSpPr/>
          <p:nvPr/>
        </p:nvSpPr>
        <p:spPr>
          <a:xfrm>
            <a:off x="635000" y="9443335"/>
            <a:ext cx="23114000" cy="1"/>
          </a:xfrm>
          <a:prstGeom prst="line">
            <a:avLst/>
          </a:prstGeom>
          <a:ln w="1143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86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571500" y="9530979"/>
            <a:ext cx="23241000" cy="20193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70000"/>
              </a:lnSpc>
              <a:defRPr sz="15000" spc="-300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Section Title</a:t>
            </a:r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95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9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1500" y="715982"/>
            <a:ext cx="23241000" cy="1951018"/>
          </a:xfrm>
          <a:prstGeom prst="rect">
            <a:avLst/>
          </a:prstGeom>
        </p:spPr>
        <p:txBody>
          <a:bodyPr/>
          <a:lstStyle>
            <a:lvl1pPr>
              <a:lnSpc>
                <a:spcPct val="60000"/>
              </a:lnSpc>
              <a:defRPr sz="12000" spc="-239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 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5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14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71500" y="3898900"/>
            <a:ext cx="23236826" cy="5499100"/>
          </a:xfrm>
          <a:prstGeom prst="rect">
            <a:avLst/>
          </a:prstGeom>
        </p:spPr>
        <p:txBody>
          <a:bodyPr anchor="ctr"/>
          <a:lstStyle>
            <a:lvl1pPr defTabSz="825500">
              <a:lnSpc>
                <a:spcPct val="100000"/>
              </a:lnSpc>
              <a:tabLst/>
              <a:defRPr sz="12000" spc="-23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defTabSz="825500">
              <a:lnSpc>
                <a:spcPct val="100000"/>
              </a:lnSpc>
              <a:tabLst/>
              <a:defRPr sz="12000" spc="-23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defTabSz="825500">
              <a:lnSpc>
                <a:spcPct val="100000"/>
              </a:lnSpc>
              <a:tabLst/>
              <a:defRPr sz="12000" spc="-23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defTabSz="825500">
              <a:lnSpc>
                <a:spcPct val="100000"/>
              </a:lnSpc>
              <a:tabLst/>
              <a:defRPr sz="12000" spc="-23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defTabSz="825500">
              <a:lnSpc>
                <a:spcPct val="100000"/>
              </a:lnSpc>
              <a:tabLst/>
              <a:defRPr sz="12000" spc="-23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">
    <p:bg>
      <p:bgPr>
        <a:solidFill>
          <a:srgbClr val="C3D9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4999" y="1346200"/>
            <a:ext cx="23241001" cy="8451368"/>
          </a:xfrm>
          <a:prstGeom prst="rect">
            <a:avLst/>
          </a:prstGeom>
        </p:spPr>
        <p:txBody>
          <a:bodyPr anchor="b"/>
          <a:lstStyle>
            <a:lvl1pPr defTabSz="825500">
              <a:lnSpc>
                <a:spcPct val="80000"/>
              </a:lnSpc>
              <a:tabLst/>
              <a:defRPr sz="42000" spc="-419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1pPr>
            <a:lvl2pPr defTabSz="825500">
              <a:lnSpc>
                <a:spcPct val="80000"/>
              </a:lnSpc>
              <a:tabLst/>
              <a:defRPr sz="42000" spc="-419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2pPr>
            <a:lvl3pPr defTabSz="825500">
              <a:lnSpc>
                <a:spcPct val="80000"/>
              </a:lnSpc>
              <a:tabLst/>
              <a:defRPr sz="42000" spc="-419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3pPr>
            <a:lvl4pPr defTabSz="825500">
              <a:lnSpc>
                <a:spcPct val="80000"/>
              </a:lnSpc>
              <a:tabLst/>
              <a:defRPr sz="42000" spc="-419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4pPr>
            <a:lvl5pPr defTabSz="825500">
              <a:lnSpc>
                <a:spcPct val="80000"/>
              </a:lnSpc>
              <a:tabLst/>
              <a:defRPr sz="42000" spc="-419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4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9170947"/>
            <a:ext cx="23241000" cy="932816"/>
          </a:xfrm>
          <a:prstGeom prst="rect">
            <a:avLst/>
          </a:prstGeom>
        </p:spPr>
        <p:txBody>
          <a:bodyPr/>
          <a:lstStyle>
            <a:lvl1pPr defTabSz="817244">
              <a:lnSpc>
                <a:spcPct val="80000"/>
              </a:lnSpc>
              <a:tabLst/>
              <a:defRPr sz="5445" spc="-54">
                <a:solidFill>
                  <a:schemeClr val="accent1"/>
                </a:solidFill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5" name="Line"/>
          <p:cNvSpPr/>
          <p:nvPr/>
        </p:nvSpPr>
        <p:spPr>
          <a:xfrm>
            <a:off x="635000" y="12192000"/>
            <a:ext cx="23118143" cy="0"/>
          </a:xfrm>
          <a:prstGeom prst="line">
            <a:avLst/>
          </a:prstGeom>
          <a:ln w="381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26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bg>
      <p:bgPr>
        <a:solidFill>
          <a:srgbClr val="C3D9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35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36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48060" y="9247147"/>
            <a:ext cx="22707182" cy="932816"/>
          </a:xfrm>
          <a:prstGeom prst="rect">
            <a:avLst/>
          </a:prstGeom>
        </p:spPr>
        <p:txBody>
          <a:bodyPr anchor="ctr"/>
          <a:lstStyle>
            <a:lvl1pPr defTabSz="817244">
              <a:lnSpc>
                <a:spcPct val="80000"/>
              </a:lnSpc>
              <a:tabLst/>
              <a:defRPr sz="5445" spc="-54">
                <a:solidFill>
                  <a:schemeClr val="accent1"/>
                </a:solidFill>
              </a:defRPr>
            </a:lvl1pPr>
          </a:lstStyle>
          <a:p>
            <a:r>
              <a:t>Attribution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15838" y="1325581"/>
            <a:ext cx="23241001" cy="4970080"/>
          </a:xfrm>
          <a:prstGeom prst="rect">
            <a:avLst/>
          </a:prstGeom>
        </p:spPr>
        <p:txBody>
          <a:bodyPr/>
          <a:lstStyle>
            <a:lvl1pPr marL="419100" indent="-419100" defTabSz="825500">
              <a:lnSpc>
                <a:spcPct val="80000"/>
              </a:lnSpc>
              <a:tabLst/>
              <a:defRPr sz="12000" spc="-11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419100" indent="38100" defTabSz="825500">
              <a:lnSpc>
                <a:spcPct val="80000"/>
              </a:lnSpc>
              <a:tabLst/>
              <a:defRPr sz="12000" spc="-11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419100" indent="495300" defTabSz="825500">
              <a:lnSpc>
                <a:spcPct val="80000"/>
              </a:lnSpc>
              <a:tabLst/>
              <a:defRPr sz="12000" spc="-11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419100" indent="952500" defTabSz="825500">
              <a:lnSpc>
                <a:spcPct val="80000"/>
              </a:lnSpc>
              <a:tabLst/>
              <a:defRPr sz="12000" spc="-11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419100" indent="1409700" defTabSz="825500">
              <a:lnSpc>
                <a:spcPct val="80000"/>
              </a:lnSpc>
              <a:tabLst/>
              <a:defRPr sz="12000" spc="-119">
                <a:solidFill>
                  <a:schemeClr val="accent1"/>
                </a:solidFill>
                <a:latin typeface="Founders Grotesk"/>
                <a:ea typeface="Founders Grotesk"/>
                <a:cs typeface="Founders Grotesk"/>
                <a:sym typeface="Founders Grotesk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Image"/>
          <p:cNvSpPr>
            <a:spLocks noGrp="1"/>
          </p:cNvSpPr>
          <p:nvPr>
            <p:ph type="pic" sz="half" idx="21"/>
          </p:nvPr>
        </p:nvSpPr>
        <p:spPr>
          <a:xfrm>
            <a:off x="12192000" y="-1003300"/>
            <a:ext cx="11557000" cy="76792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Image"/>
          <p:cNvSpPr>
            <a:spLocks noGrp="1"/>
          </p:cNvSpPr>
          <p:nvPr>
            <p:ph type="pic" sz="half" idx="22"/>
          </p:nvPr>
        </p:nvSpPr>
        <p:spPr>
          <a:xfrm>
            <a:off x="12192000" y="5397500"/>
            <a:ext cx="11557000" cy="77497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Image"/>
          <p:cNvSpPr>
            <a:spLocks noGrp="1"/>
          </p:cNvSpPr>
          <p:nvPr>
            <p:ph type="pic" idx="23"/>
          </p:nvPr>
        </p:nvSpPr>
        <p:spPr>
          <a:xfrm>
            <a:off x="571500" y="-698500"/>
            <a:ext cx="11684000" cy="1442649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1054398042_3378x2084.jpg"/>
          <p:cNvSpPr>
            <a:spLocks noGrp="1"/>
          </p:cNvSpPr>
          <p:nvPr>
            <p:ph type="pic" idx="21"/>
          </p:nvPr>
        </p:nvSpPr>
        <p:spPr>
          <a:xfrm>
            <a:off x="0" y="-2984500"/>
            <a:ext cx="28333700" cy="17479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-42304"/>
            <a:satOff val="23749"/>
            <a:lumOff val="-4574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575641" y="881082"/>
            <a:ext cx="23241001" cy="1951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Agenda Title</a:t>
            </a:r>
          </a:p>
        </p:txBody>
      </p:sp>
      <p:sp>
        <p:nvSpPr>
          <p:cNvPr id="3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75641" y="3276600"/>
            <a:ext cx="23241001" cy="9870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431499" y="12268199"/>
            <a:ext cx="371756" cy="55524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825500">
              <a:spcBef>
                <a:spcPts val="0"/>
              </a:spcBef>
              <a:tabLst/>
              <a:defRPr sz="2800" spc="28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1pPr>
      <a:lvl2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2pPr>
      <a:lvl3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3pPr>
      <a:lvl4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4pPr>
      <a:lvl5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5pPr>
      <a:lvl6pPr marL="0" marR="0" indent="2286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6pPr>
      <a:lvl7pPr marL="0" marR="0" indent="2743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7pPr>
      <a:lvl8pPr marL="0" marR="0" indent="3200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8pPr>
      <a:lvl9pPr marL="0" marR="0" indent="3657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chemeClr val="accent4"/>
          </a:solidFill>
          <a:uFillTx/>
          <a:latin typeface="Founders Grotesk"/>
          <a:ea typeface="Founders Grotesk"/>
          <a:cs typeface="Founders Grotesk"/>
          <a:sym typeface="Founders Grotesk"/>
        </a:defRPr>
      </a:lvl9pPr>
    </p:titleStyle>
    <p:bodyStyle>
      <a:lvl1pPr marL="0" marR="0" indent="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1pPr>
      <a:lvl2pPr marL="0" marR="0" indent="4572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2pPr>
      <a:lvl3pPr marL="0" marR="0" indent="9144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3pPr>
      <a:lvl4pPr marL="0" marR="0" indent="13716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4pPr>
      <a:lvl5pPr marL="0" marR="0" indent="18288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5pPr>
      <a:lvl6pPr marL="0" marR="0" indent="22860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6pPr>
      <a:lvl7pPr marL="0" marR="0" indent="27432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7pPr>
      <a:lvl8pPr marL="0" marR="0" indent="32004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8pPr>
      <a:lvl9pPr marL="0" marR="0" indent="3657600" algn="l" defTabSz="4699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69900" algn="l"/>
        </a:tabLst>
        <a:defRPr sz="8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1pPr>
      <a:lvl2pPr marL="0" marR="0" indent="4572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2pPr>
      <a:lvl3pPr marL="0" marR="0" indent="9144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3pPr>
      <a:lvl4pPr marL="0" marR="0" indent="13716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4pPr>
      <a:lvl5pPr marL="0" marR="0" indent="18288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5pPr>
      <a:lvl6pPr marL="0" marR="0" indent="22860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6pPr>
      <a:lvl7pPr marL="0" marR="0" indent="27432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7pPr>
      <a:lvl8pPr marL="0" marR="0" indent="32004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8pPr>
      <a:lvl9pPr marL="0" marR="0" indent="36576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Douglas Bachorik, Bob Jones Memorial Bible College (GFA), 2021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Douglas Bachorik, Bob Jones Memorial Bible College (GFA), 2021</a:t>
            </a:r>
          </a:p>
        </p:txBody>
      </p:sp>
      <p:sp>
        <p:nvSpPr>
          <p:cNvPr id="173" name="Session 1: Music is a form of communication"/>
          <p:cNvSpPr txBox="1">
            <a:spLocks noGrp="1"/>
          </p:cNvSpPr>
          <p:nvPr>
            <p:ph type="ctrTitle"/>
          </p:nvPr>
        </p:nvSpPr>
        <p:spPr>
          <a:xfrm>
            <a:off x="571500" y="9848849"/>
            <a:ext cx="23235147" cy="2324101"/>
          </a:xfrm>
          <a:prstGeom prst="rect">
            <a:avLst/>
          </a:prstGeom>
        </p:spPr>
        <p:txBody>
          <a:bodyPr/>
          <a:lstStyle>
            <a:lvl1pPr defTabSz="569594">
              <a:defRPr sz="10350" spc="-207"/>
            </a:lvl1pPr>
          </a:lstStyle>
          <a:p>
            <a:r>
              <a:rPr dirty="0"/>
              <a:t>Session 1: Music is a form of communication</a:t>
            </a:r>
          </a:p>
        </p:txBody>
      </p:sp>
      <p:sp>
        <p:nvSpPr>
          <p:cNvPr id="174" name="Three-part series on music in worship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Three-part series on music in worship</a:t>
            </a:r>
          </a:p>
          <a:p>
            <a:r>
              <a:t>MUSIC CAN MAKE YOU CHRISTLIKE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In public worship, we must use music as a tool for personal expression and motivational instruction as we communicate to and through our emotions."/>
          <p:cNvSpPr txBox="1">
            <a:spLocks noGrp="1"/>
          </p:cNvSpPr>
          <p:nvPr>
            <p:ph type="body" idx="1"/>
          </p:nvPr>
        </p:nvSpPr>
        <p:spPr>
          <a:xfrm>
            <a:off x="571500" y="808403"/>
            <a:ext cx="22750838" cy="10658623"/>
          </a:xfrm>
          <a:prstGeom prst="rect">
            <a:avLst/>
          </a:prstGeom>
        </p:spPr>
        <p:txBody>
          <a:bodyPr>
            <a:normAutofit/>
          </a:bodyPr>
          <a:lstStyle>
            <a:lvl1pPr defTabSz="354965">
              <a:defRPr sz="15050" spc="-150"/>
            </a:lvl1pPr>
          </a:lstStyle>
          <a:p>
            <a:r>
              <a:rPr sz="14000" dirty="0"/>
              <a:t>In public worship, we must use music as a tool for personal expression and motivational instruction as we communicate to and through our emotions.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What the Bible clearly teaches about the nature and use of music must be the foundation of our thinking and application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>
            <a:lvl1pPr defTabSz="792479">
              <a:defRPr sz="11520" spc="-230"/>
            </a:lvl1pPr>
          </a:lstStyle>
          <a:p>
            <a:r>
              <a:rPr dirty="0"/>
              <a:t>What the Bible clearly teaches about the nature and use of music must be the foundation of our thinking and application.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Music is music. Music is not a language or symbols or drama, or anything else. We must take music on its own terms. Comparisons and analogies are generally helpful, but not equivalent to what music is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610870">
              <a:defRPr sz="8880" spc="-177"/>
            </a:lvl1pPr>
          </a:lstStyle>
          <a:p>
            <a:r>
              <a:rPr lang="en-US" sz="11520" dirty="0"/>
              <a:t>Music is music. Music is not a language or symbols or drama, or anything else. We must take music on its own terms. Comparisons and analogies are generally helpful, but not equivalent to what music is.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Music is utterly simple and irreducibly complex. Our experiences with music are always immediate and multilayered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dirty="0"/>
              <a:t>Music is utterly simple and irreducibly complex. Our experiences with music are always immediate and multilayered.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hinking, discernment, and choices in music are always, ultimately, theological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t>Thinking, discernment, and choices in music are always, ultimately, theological.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87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88" name="Session 1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34694">
              <a:defRPr sz="13350" spc="-266"/>
            </a:pPr>
            <a:r>
              <a:t>Session 1</a:t>
            </a:r>
          </a:p>
          <a:p>
            <a:pPr defTabSz="734694">
              <a:defRPr sz="13350" spc="-266"/>
            </a:pPr>
            <a:r>
              <a:t>The nature of music: a form of communication</a:t>
            </a:r>
          </a:p>
        </p:txBody>
      </p:sp>
      <p:pic>
        <p:nvPicPr>
          <p:cNvPr id="189" name="logo (medium).jpg" descr="logo (medium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1052" y="2440027"/>
            <a:ext cx="10340941" cy="80429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MUSIC AS COMMUNICA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693419">
              <a:defRPr sz="6719" spc="-67"/>
            </a:lvl1pPr>
          </a:lstStyle>
          <a:p>
            <a:r>
              <a:t>MUSIC AS COMMUNICATION</a:t>
            </a:r>
          </a:p>
        </p:txBody>
      </p:sp>
      <p:sp>
        <p:nvSpPr>
          <p:cNvPr id="192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93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194" name="BIBLICAL EVIDEN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7919"/>
            </a:lvl1pPr>
          </a:lstStyle>
          <a:p>
            <a:r>
              <a:t>BIBLICAL EVIDENCE</a:t>
            </a:r>
          </a:p>
        </p:txBody>
      </p:sp>
      <p:sp>
        <p:nvSpPr>
          <p:cNvPr id="195" name="SIGNALING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SIGNALING</a:t>
            </a:r>
          </a:p>
          <a:p>
            <a:pPr lvl="1"/>
            <a:r>
              <a:t>Matt. 6:2</a:t>
            </a:r>
          </a:p>
          <a:p>
            <a:pPr lvl="1"/>
            <a:r>
              <a:t>1 Cor. 15:52</a:t>
            </a:r>
          </a:p>
          <a:p>
            <a:pPr lvl="1"/>
            <a:r>
              <a:t>1 Thess. 4:16</a:t>
            </a:r>
          </a:p>
          <a:p>
            <a:pPr lvl="1"/>
            <a:r>
              <a:t>Rev. 8-11</a:t>
            </a:r>
          </a:p>
          <a:p>
            <a:pPr lvl="1"/>
            <a:r>
              <a:t>Num. 10:2</a:t>
            </a:r>
          </a:p>
        </p:txBody>
      </p:sp>
      <p:grpSp>
        <p:nvGrpSpPr>
          <p:cNvPr id="198" name="Image Gallery"/>
          <p:cNvGrpSpPr/>
          <p:nvPr/>
        </p:nvGrpSpPr>
        <p:grpSpPr>
          <a:xfrm>
            <a:off x="2987" y="1612006"/>
            <a:ext cx="11625264" cy="10356094"/>
            <a:chOff x="0" y="0"/>
            <a:chExt cx="11625262" cy="10356092"/>
          </a:xfrm>
        </p:grpSpPr>
        <p:pic>
          <p:nvPicPr>
            <p:cNvPr id="196" name="Image" descr="Image"/>
            <p:cNvPicPr>
              <a:picLocks noChangeAspect="1"/>
            </p:cNvPicPr>
            <p:nvPr/>
          </p:nvPicPr>
          <p:blipFill>
            <a:blip r:embed="rId4"/>
            <a:srcRect l="15594"/>
            <a:stretch>
              <a:fillRect/>
            </a:stretch>
          </p:blipFill>
          <p:spPr>
            <a:xfrm>
              <a:off x="0" y="0"/>
              <a:ext cx="11625263" cy="96989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7" name="Reveille"/>
            <p:cNvSpPr/>
            <p:nvPr/>
          </p:nvSpPr>
          <p:spPr>
            <a:xfrm>
              <a:off x="0" y="9775194"/>
              <a:ext cx="11625263" cy="58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r>
                <a:t>Reveille</a:t>
              </a:r>
            </a:p>
          </p:txBody>
        </p:sp>
      </p:grpSp>
      <p:pic>
        <p:nvPicPr>
          <p:cNvPr id="199" name="01 Reveille.m4a" descr="01 Reveille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79537" y="965409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18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MUSIC AS COMMUNICA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693419">
              <a:defRPr sz="6719" spc="-67"/>
            </a:lvl1pPr>
          </a:lstStyle>
          <a:p>
            <a:r>
              <a:t>MUSIC AS COMMUNICATION</a:t>
            </a:r>
          </a:p>
        </p:txBody>
      </p:sp>
      <p:sp>
        <p:nvSpPr>
          <p:cNvPr id="202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03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04" name="BIBLICAL EVIDEN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7919"/>
            </a:lvl1pPr>
          </a:lstStyle>
          <a:p>
            <a:r>
              <a:t>BIBLICAL EVIDENCE</a:t>
            </a:r>
          </a:p>
        </p:txBody>
      </p:sp>
      <p:sp>
        <p:nvSpPr>
          <p:cNvPr id="205" name="EXPRESSING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EXPRESSING</a:t>
            </a:r>
          </a:p>
          <a:p>
            <a:pPr lvl="1"/>
            <a:r>
              <a:t>Mark 5:38-39</a:t>
            </a:r>
          </a:p>
          <a:p>
            <a:pPr lvl="1"/>
            <a:r>
              <a:t>Luke 8:52</a:t>
            </a:r>
          </a:p>
          <a:p>
            <a:pPr lvl="1"/>
            <a:r>
              <a:t>Luke 15:25</a:t>
            </a:r>
          </a:p>
          <a:p>
            <a:pPr lvl="1"/>
            <a:r>
              <a:t>Acts 16:25</a:t>
            </a:r>
          </a:p>
          <a:p>
            <a:pPr lvl="1"/>
            <a:r>
              <a:t>Rom. 15:9</a:t>
            </a:r>
          </a:p>
          <a:p>
            <a:pPr lvl="1"/>
            <a:r>
              <a:t>1 Chron. 25:1-3</a:t>
            </a:r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2817" y="2024136"/>
            <a:ext cx="12399491" cy="9667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09 Coronation Anthem No. 1, HWV 258 _Zadok the Priest__ I. Zadok the Priest - II. And All the People Rejoic'd.m4a" descr="09 Coronation Anthem No. 1, HWV 258 _Zadok the Priest__ I. Zadok the Priest - II. And All the People Rejoic'd.m4a"/>
          <p:cNvPicPr>
            <a:picLocks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7285" end="45412.616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605487" y="1048537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MUSIC AS COMMUNICA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693419">
              <a:defRPr sz="6719" spc="-67"/>
            </a:lvl1pPr>
          </a:lstStyle>
          <a:p>
            <a:r>
              <a:t>MUSIC AS COMMUNICATION</a:t>
            </a:r>
          </a:p>
        </p:txBody>
      </p:sp>
      <p:sp>
        <p:nvSpPr>
          <p:cNvPr id="210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11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12" name="BIBLICAL EVIDEN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7919"/>
            </a:lvl1pPr>
          </a:lstStyle>
          <a:p>
            <a:r>
              <a:t>BIBLICAL EVIDENCE</a:t>
            </a:r>
          </a:p>
        </p:txBody>
      </p:sp>
      <p:sp>
        <p:nvSpPr>
          <p:cNvPr id="213" name="EVOKING RESPONS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EVOKING RESPONSE</a:t>
            </a:r>
          </a:p>
          <a:p>
            <a:pPr lvl="1"/>
            <a:r>
              <a:t>Luke 7:32</a:t>
            </a:r>
          </a:p>
          <a:p>
            <a:pPr lvl="1"/>
            <a:r>
              <a:t>1 Cor. 13:1</a:t>
            </a:r>
          </a:p>
          <a:p>
            <a:pPr lvl="1"/>
            <a:r>
              <a:t>Heb. 12:19</a:t>
            </a:r>
          </a:p>
        </p:txBody>
      </p:sp>
      <p:pic>
        <p:nvPicPr>
          <p:cNvPr id="21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8141" y="2290097"/>
            <a:ext cx="13610139" cy="9135806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ext"/>
          <p:cNvSpPr txBox="1"/>
          <p:nvPr/>
        </p:nvSpPr>
        <p:spPr>
          <a:xfrm>
            <a:off x="13190689" y="12772263"/>
            <a:ext cx="831165" cy="53009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pic>
        <p:nvPicPr>
          <p:cNvPr id="216" name="11 La Bohème, Act 4_ Oh Dio! Mimi! .Che Ha Detto Il Medico_.m4a" descr="11 La Bohème, Act 4_ Oh Dio! Mimi! .Che Ha Detto Il Medico_.m4a"/>
          <p:cNvPicPr>
            <a:picLocks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8932" end="107535.902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80297" y="1035942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Not a single reference suggests music is neutral or non-communicative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379729">
              <a:defRPr sz="19320" spc="-193"/>
            </a:lvl1pPr>
          </a:lstStyle>
          <a:p>
            <a:r>
              <a:rPr sz="18500" dirty="0"/>
              <a:t>Not a single reference suggests music is neutral or non-communicative</a:t>
            </a:r>
          </a:p>
        </p:txBody>
      </p:sp>
      <p:sp>
        <p:nvSpPr>
          <p:cNvPr id="219" name="Every single NT reference sees music as communication; nearly every OT reference does the same."/>
          <p:cNvSpPr txBox="1">
            <a:spLocks noGrp="1"/>
          </p:cNvSpPr>
          <p:nvPr>
            <p:ph type="body" idx="21"/>
          </p:nvPr>
        </p:nvSpPr>
        <p:spPr>
          <a:xfrm>
            <a:off x="634999" y="10137419"/>
            <a:ext cx="23241001" cy="9328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668655">
              <a:defRPr sz="4455" spc="-44"/>
            </a:lvl1pPr>
          </a:lstStyle>
          <a:p>
            <a:r>
              <a:rPr dirty="0"/>
              <a:t>Every single NT reference sees music as communication; nearly every OT reference does the same.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22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23" name="-Music is a form of communic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43889">
              <a:defRPr sz="11699" spc="-233"/>
            </a:pPr>
            <a:r>
              <a:rPr dirty="0"/>
              <a:t>-Music is a form of communication</a:t>
            </a:r>
          </a:p>
          <a:p>
            <a:pPr defTabSz="643889">
              <a:defRPr sz="11699" spc="-233"/>
            </a:pPr>
            <a:r>
              <a:rPr dirty="0"/>
              <a:t>-Components of communication</a:t>
            </a:r>
          </a:p>
        </p:txBody>
      </p:sp>
      <p:pic>
        <p:nvPicPr>
          <p:cNvPr id="224" name="logo (medium).jpg" descr="logo (medium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1052" y="2440027"/>
            <a:ext cx="10340941" cy="80429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SYCHOSOMATIC UNITY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792479">
              <a:defRPr sz="7679" spc="-76"/>
            </a:lvl1pPr>
          </a:lstStyle>
          <a:p>
            <a:r>
              <a:t>PSYCHOSOMATIC UNITY</a:t>
            </a:r>
          </a:p>
        </p:txBody>
      </p:sp>
      <p:sp>
        <p:nvSpPr>
          <p:cNvPr id="227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28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29" name="HUMAN NA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17244">
              <a:defRPr sz="7919"/>
            </a:lvl1pPr>
          </a:lstStyle>
          <a:p>
            <a:r>
              <a:t>HUMAN NATURE</a:t>
            </a:r>
          </a:p>
        </p:txBody>
      </p:sp>
      <p:sp>
        <p:nvSpPr>
          <p:cNvPr id="230" name="Music speaks to our emotions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Music speaks to our emotions</a:t>
            </a:r>
          </a:p>
          <a:p>
            <a:r>
              <a:rPr sz="8000" dirty="0"/>
              <a:t>Emotions are not separated from any other part of our being</a:t>
            </a:r>
          </a:p>
        </p:txBody>
      </p:sp>
      <p:pic>
        <p:nvPicPr>
          <p:cNvPr id="23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182" y="1919102"/>
            <a:ext cx="12704944" cy="78431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Author and Dat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4" name="Sound or music al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Sound or music alone</a:t>
            </a:r>
          </a:p>
          <a:p>
            <a:pPr lvl="1"/>
            <a:r>
              <a:t>Psa.43:4; 71:22; 150</a:t>
            </a:r>
          </a:p>
          <a:p>
            <a:pPr lvl="1"/>
            <a:r>
              <a:t>Isa. 16:11</a:t>
            </a:r>
          </a:p>
        </p:txBody>
      </p:sp>
      <p:sp>
        <p:nvSpPr>
          <p:cNvPr id="235" name="Components of communication: mod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00735">
              <a:defRPr sz="11640" spc="-232"/>
            </a:lvl1pPr>
          </a:lstStyle>
          <a:p>
            <a:r>
              <a:t>Components of communication: mode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Line"/>
          <p:cNvSpPr/>
          <p:nvPr/>
        </p:nvSpPr>
        <p:spPr>
          <a:xfrm>
            <a:off x="635000" y="12192000"/>
            <a:ext cx="23114000" cy="0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38" name="Line"/>
          <p:cNvSpPr/>
          <p:nvPr/>
        </p:nvSpPr>
        <p:spPr>
          <a:xfrm>
            <a:off x="639142" y="692907"/>
            <a:ext cx="23114001" cy="1"/>
          </a:xfrm>
          <a:prstGeom prst="line">
            <a:avLst/>
          </a:prstGeom>
          <a:ln w="1143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>
              <a:spcBef>
                <a:spcPts val="0"/>
              </a:spcBef>
              <a:tabLst/>
              <a:defRPr b="1" cap="all" spc="156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pPr>
            <a:endParaRPr/>
          </a:p>
        </p:txBody>
      </p:sp>
      <p:sp>
        <p:nvSpPr>
          <p:cNvPr id="239" name="-Music is a form of communic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11809">
              <a:defRPr sz="9300" spc="-186"/>
            </a:pPr>
            <a:r>
              <a:t>-Music is a form of communication</a:t>
            </a:r>
          </a:p>
          <a:p>
            <a:pPr defTabSz="511809">
              <a:defRPr sz="9300" spc="-186"/>
            </a:pPr>
            <a:r>
              <a:t>-Components of communication</a:t>
            </a:r>
          </a:p>
          <a:p>
            <a:pPr defTabSz="511809">
              <a:defRPr sz="9300" spc="-186"/>
            </a:pPr>
            <a:r>
              <a:t>-Elements of reception</a:t>
            </a:r>
          </a:p>
        </p:txBody>
      </p:sp>
      <p:pic>
        <p:nvPicPr>
          <p:cNvPr id="240" name="logo (medium).jpg" descr="logo (medium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1052" y="2440027"/>
            <a:ext cx="10340941" cy="80429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he idea that music is a means of communication is important for several reason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idea that music is a means of communication is important for several reasons</a:t>
            </a:r>
          </a:p>
          <a:p>
            <a:pPr lvl="1"/>
            <a:r>
              <a:t>It is a fact clearly established in scriptures</a:t>
            </a:r>
          </a:p>
          <a:p>
            <a:pPr lvl="1"/>
            <a:r>
              <a:t>It means that sound is not neutral</a:t>
            </a:r>
          </a:p>
          <a:p>
            <a:pPr lvl="1"/>
            <a:r>
              <a:t>It means music-making is intentional: we are responsible for what we say through music</a:t>
            </a:r>
          </a:p>
          <a:p>
            <a:pPr lvl="1"/>
            <a:r>
              <a:t>As receivers, we need to be discerning about music is saying to us</a:t>
            </a:r>
          </a:p>
          <a:p>
            <a:pPr lvl="2"/>
            <a:r>
              <a:t>Fulfill Phil. 4:8</a:t>
            </a:r>
          </a:p>
          <a:p>
            <a:pPr lvl="2"/>
            <a:r>
              <a:t>Obey 1 John 4:1 and 1 Thess. 5:21-22</a:t>
            </a:r>
          </a:p>
        </p:txBody>
      </p:sp>
      <p:sp>
        <p:nvSpPr>
          <p:cNvPr id="243" name="Take-away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Take-aways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1" build="p" bldLvl="5" animBg="1" advAuto="0"/>
    </p:bldLst>
  </p:timing>
</p:sld>
</file>

<file path=ppt/theme/theme1.xml><?xml version="1.0" encoding="utf-8"?>
<a:theme xmlns:a="http://schemas.openxmlformats.org/drawingml/2006/main" name="28_Academy">
  <a:themeElements>
    <a:clrScheme name="28_Academy">
      <a:dk1>
        <a:srgbClr val="000034"/>
      </a:dk1>
      <a:lt1>
        <a:srgbClr val="3B39E4"/>
      </a:lt1>
      <a:dk2>
        <a:srgbClr val="555952"/>
      </a:dk2>
      <a:lt2>
        <a:srgbClr val="D6DCCF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Founders Grotesk Semibold"/>
        <a:ea typeface="Founders Grotesk Semibold"/>
        <a:cs typeface="Founders Grotesk Semibold"/>
      </a:majorFont>
      <a:minorFont>
        <a:latin typeface="Founders Grotesk Semibold"/>
        <a:ea typeface="Founders Grotesk Semibold"/>
        <a:cs typeface="Founders Grotesk Semibold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42304"/>
            <a:satOff val="23749"/>
            <a:lumOff val="-45745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1" i="0" u="none" strike="noStrike" cap="all" spc="156" normalizeH="0" baseline="0">
            <a:ln>
              <a:noFill/>
            </a:ln>
            <a:solidFill>
              <a:srgbClr val="FFFFFF"/>
            </a:solidFill>
            <a:effectLst/>
            <a:uFillTx/>
            <a:latin typeface="Founders Grotesk Condensed"/>
            <a:ea typeface="Founders Grotesk Condensed"/>
            <a:cs typeface="Founders Grotesk Condensed"/>
            <a:sym typeface="Founders Grotesk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143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chemeClr val="accent1"/>
            </a:solidFill>
            <a:effectLst/>
            <a:uFillTx/>
            <a:latin typeface="Founders Grotesk Text"/>
            <a:ea typeface="Founders Grotesk Text"/>
            <a:cs typeface="Founders Grotesk Text"/>
            <a:sym typeface="Founders Grotesk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8_Academy">
  <a:themeElements>
    <a:clrScheme name="28_Academy">
      <a:dk1>
        <a:srgbClr val="000000"/>
      </a:dk1>
      <a:lt1>
        <a:srgbClr val="FFFFFF"/>
      </a:lt1>
      <a:dk2>
        <a:srgbClr val="555952"/>
      </a:dk2>
      <a:lt2>
        <a:srgbClr val="D6DCCF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Founders Grotesk Semibold"/>
        <a:ea typeface="Founders Grotesk Semibold"/>
        <a:cs typeface="Founders Grotesk Semibold"/>
      </a:majorFont>
      <a:minorFont>
        <a:latin typeface="Founders Grotesk Semibold"/>
        <a:ea typeface="Founders Grotesk Semibold"/>
        <a:cs typeface="Founders Grotesk Semibold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42304"/>
            <a:satOff val="23749"/>
            <a:lumOff val="-45745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1" i="0" u="none" strike="noStrike" cap="all" spc="156" normalizeH="0" baseline="0">
            <a:ln>
              <a:noFill/>
            </a:ln>
            <a:solidFill>
              <a:srgbClr val="FFFFFF"/>
            </a:solidFill>
            <a:effectLst/>
            <a:uFillTx/>
            <a:latin typeface="Founders Grotesk Condensed"/>
            <a:ea typeface="Founders Grotesk Condensed"/>
            <a:cs typeface="Founders Grotesk Condensed"/>
            <a:sym typeface="Founders Grotesk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143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chemeClr val="accent1"/>
            </a:solidFill>
            <a:effectLst/>
            <a:uFillTx/>
            <a:latin typeface="Founders Grotesk Text"/>
            <a:ea typeface="Founders Grotesk Text"/>
            <a:cs typeface="Founders Grotesk Text"/>
            <a:sym typeface="Founders Grotesk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391</Words>
  <Application>Microsoft Office PowerPoint</Application>
  <PresentationFormat>Custom</PresentationFormat>
  <Paragraphs>58</Paragraphs>
  <Slides>16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Founders Grotesk</vt:lpstr>
      <vt:lpstr>Founders Grotesk Condensed</vt:lpstr>
      <vt:lpstr>Founders Grotesk Light</vt:lpstr>
      <vt:lpstr>Founders Grotesk Semibold</vt:lpstr>
      <vt:lpstr>Founders Grotesk Text</vt:lpstr>
      <vt:lpstr>Helvetica Neue</vt:lpstr>
      <vt:lpstr>28_Academy</vt:lpstr>
      <vt:lpstr>Session 1: Music is a form of communication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Session 1 The nature of music: a form of communication</vt:lpstr>
      <vt:lpstr>BIBLICAL EVIDENCE</vt:lpstr>
      <vt:lpstr>BIBLICAL EVIDENCE</vt:lpstr>
      <vt:lpstr>BIBLICAL EVIDENCE</vt:lpstr>
      <vt:lpstr>PowerPoint Presentation</vt:lpstr>
      <vt:lpstr>-Music is a form of communication -Components of communication</vt:lpstr>
      <vt:lpstr>HUMAN NATURE</vt:lpstr>
      <vt:lpstr>Components of communication: mode</vt:lpstr>
      <vt:lpstr>-Music is a form of communication -Components of communication -Elements of reception</vt:lpstr>
      <vt:lpstr>Take-aways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Music is a form of communication</dc:title>
  <dc:creator>Sound1</dc:creator>
  <cp:lastModifiedBy>Sound 2</cp:lastModifiedBy>
  <cp:revision>3</cp:revision>
  <dcterms:modified xsi:type="dcterms:W3CDTF">2021-07-25T14:24:41Z</dcterms:modified>
</cp:coreProperties>
</file>