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04" r:id="rId2"/>
    <p:sldId id="1287" r:id="rId3"/>
    <p:sldId id="1192" r:id="rId4"/>
    <p:sldId id="1289" r:id="rId5"/>
    <p:sldId id="1290" r:id="rId6"/>
    <p:sldId id="1291" r:id="rId7"/>
    <p:sldId id="1292" r:id="rId8"/>
    <p:sldId id="1230" r:id="rId9"/>
    <p:sldId id="1293" r:id="rId10"/>
    <p:sldId id="1231" r:id="rId11"/>
    <p:sldId id="1294" r:id="rId12"/>
    <p:sldId id="1232" r:id="rId13"/>
    <p:sldId id="1295" r:id="rId14"/>
    <p:sldId id="1193" r:id="rId15"/>
    <p:sldId id="1060" r:id="rId16"/>
    <p:sldId id="1088" r:id="rId17"/>
    <p:sldId id="1296" r:id="rId18"/>
    <p:sldId id="1297" r:id="rId19"/>
    <p:sldId id="1298" r:id="rId20"/>
    <p:sldId id="1089" r:id="rId21"/>
    <p:sldId id="1241" r:id="rId22"/>
    <p:sldId id="1243" r:id="rId23"/>
    <p:sldId id="1244" r:id="rId24"/>
    <p:sldId id="1246" r:id="rId25"/>
    <p:sldId id="1250" r:id="rId26"/>
    <p:sldId id="1251" r:id="rId27"/>
    <p:sldId id="1249" r:id="rId28"/>
    <p:sldId id="1248" r:id="rId29"/>
    <p:sldId id="1252" r:id="rId30"/>
    <p:sldId id="1254" r:id="rId31"/>
    <p:sldId id="1253" r:id="rId32"/>
    <p:sldId id="1256" r:id="rId33"/>
    <p:sldId id="1255" r:id="rId34"/>
    <p:sldId id="1245" r:id="rId35"/>
    <p:sldId id="1257" r:id="rId36"/>
    <p:sldId id="1258" r:id="rId37"/>
    <p:sldId id="1259" r:id="rId38"/>
    <p:sldId id="1260" r:id="rId39"/>
    <p:sldId id="1266" r:id="rId40"/>
    <p:sldId id="1261" r:id="rId41"/>
    <p:sldId id="1262" r:id="rId42"/>
    <p:sldId id="1267" r:id="rId43"/>
    <p:sldId id="1268" r:id="rId44"/>
    <p:sldId id="1272" r:id="rId45"/>
    <p:sldId id="1269" r:id="rId46"/>
    <p:sldId id="1270" r:id="rId47"/>
    <p:sldId id="1271" r:id="rId48"/>
    <p:sldId id="1273" r:id="rId49"/>
    <p:sldId id="1275" r:id="rId50"/>
    <p:sldId id="1276" r:id="rId51"/>
    <p:sldId id="1277" r:id="rId52"/>
    <p:sldId id="1278" r:id="rId53"/>
    <p:sldId id="1215" r:id="rId54"/>
    <p:sldId id="1279" r:id="rId55"/>
    <p:sldId id="1280" r:id="rId56"/>
    <p:sldId id="1281" r:id="rId57"/>
    <p:sldId id="1282" r:id="rId58"/>
    <p:sldId id="1283" r:id="rId59"/>
    <p:sldId id="1299" r:id="rId60"/>
    <p:sldId id="1300" r:id="rId61"/>
    <p:sldId id="1301" r:id="rId62"/>
    <p:sldId id="1284" r:id="rId63"/>
    <p:sldId id="257" r:id="rId64"/>
    <p:sldId id="258" r:id="rId65"/>
    <p:sldId id="259" r:id="rId66"/>
    <p:sldId id="260" r:id="rId67"/>
    <p:sldId id="261" r:id="rId68"/>
    <p:sldId id="262" r:id="rId69"/>
    <p:sldId id="263" r:id="rId70"/>
    <p:sldId id="264" r:id="rId7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8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DAA0F-4E9C-423F-9FED-F3445B878B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92B884-277B-4190-A830-320269A1B1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9803DF-B2A5-450B-AD18-14851664B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49BEA-0A18-4DCF-AD55-F5C8C3B3D710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84AED9-8080-4F9A-85A5-0A77BA53C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E4FFE7-8726-42A0-A438-428C5DACF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90EE2-F638-45B9-827C-B88CF30FE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186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A9AC6-4C01-4238-A033-80FC93A90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FC1FD-8C29-407F-BA3F-784D3E5F3A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AE297-C8B8-4961-B436-A091D9362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49BEA-0A18-4DCF-AD55-F5C8C3B3D710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73E90-2CFE-4E9F-A688-D4FA0B8D9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EA1A4-A0C4-4072-8E75-31888ACF0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90EE2-F638-45B9-827C-B88CF30FE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661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5E42B-6159-4693-BDB7-BCFE0DEF1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98549E-D1E7-4A2F-944A-29B0AEFD1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F3F6C2-22BB-4CE7-96FA-668284E91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49BEA-0A18-4DCF-AD55-F5C8C3B3D710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37F9F8-9EFF-4474-BB4E-5A0E9ABBF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EF605A-D3D9-4C00-A155-E91900F38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90EE2-F638-45B9-827C-B88CF30FE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975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8E5E6-D020-41E5-9880-2287D9C89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929F0-8BF2-4377-9457-CC56CE131F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C7513F-BD97-46E7-BD72-8D2DB2E2D0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8B5ECA-6BC9-4CD4-BDA7-21BF51CDE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49BEA-0A18-4DCF-AD55-F5C8C3B3D710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1BA781-958A-4899-80A8-ED8B42399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1E223D-F2A4-48F7-8693-1CE0284DF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90EE2-F638-45B9-827C-B88CF30FE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176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40B28-1619-490C-A5F8-D2F83ECD6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0D6C8B-817C-48CF-B0B4-3AB377422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6B36E4-7B37-455A-B9E7-4C7B41B37F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B776D8-844C-4A9C-9FC6-3E2A799709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E89414-4581-42A2-AF05-DAF7AFC2A0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7DCC3A-CF33-44C8-8859-F9C7B6B81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49BEA-0A18-4DCF-AD55-F5C8C3B3D710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9A7AE1-3871-424C-B9B6-D30608B7D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A47FEA-34D5-4D00-977B-93E67269F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90EE2-F638-45B9-827C-B88CF30FE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36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9FD9A-BB8B-4B66-B687-609A613D0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E8CAD5-3FF7-447B-A1F6-823465EA0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49BEA-0A18-4DCF-AD55-F5C8C3B3D710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268403-2D16-4B48-8CD4-4A347B1BD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83BF3-E6FD-4640-990B-B1E546DBE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90EE2-F638-45B9-827C-B88CF30FE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096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2E4DBC-9B2C-4E37-A7C7-C5848FB41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49BEA-0A18-4DCF-AD55-F5C8C3B3D710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6C99E3-A402-4475-A498-8CB8EBB3D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702961-6474-4BDC-B7BE-F5DD276B5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90EE2-F638-45B9-827C-B88CF30FE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431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9307A-5D13-4661-B240-D2D3B077B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68682D-D015-4388-AE13-A3E8D7753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277252-E63B-4305-8A6D-C0A25381C9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9BDD4C-A706-48C7-8969-631632D5D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49BEA-0A18-4DCF-AD55-F5C8C3B3D710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6D76C6-B016-41FF-A07F-52B303384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B025CF-6364-4B89-A142-E90C614C5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90EE2-F638-45B9-827C-B88CF30FE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327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BA7EC-4E71-47B6-A0E7-2F9E0E401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ABD38-D813-45CA-9D64-EA7CB0E3DB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27ADD-2089-4319-89C0-EBD32B8565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2E90BA-990A-4657-B232-0762C8A5E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49BEA-0A18-4DCF-AD55-F5C8C3B3D710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CEA25-0A51-41F7-A014-A8F743866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DF66EA-8CF5-4C27-A49D-07640EDE3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90EE2-F638-45B9-827C-B88CF30FE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382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D4132-A871-4002-A7BA-4BD8265E5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5809A1-08D2-4A44-ADEA-5A6201527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F4093-3B79-4D51-956D-13F890C39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49BEA-0A18-4DCF-AD55-F5C8C3B3D710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CE5D3E-BB47-4CD7-AFFB-206F2E189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1661E8-C97A-4459-B666-6F461A302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90EE2-F638-45B9-827C-B88CF30FE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603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89C794-6DFE-46A9-A796-C0E0289AD8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815796-EA14-44F9-A499-2C1B4BB6F4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9C17FF-E4F7-4FD8-96AC-65160F6B1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49BEA-0A18-4DCF-AD55-F5C8C3B3D710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5ECECC-C3CC-4466-91F7-D164CA7A8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96F2A8-C2F2-4165-B78E-DFB669EAD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90EE2-F638-45B9-827C-B88CF30FE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368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D39CB0-5150-4E0D-908B-8E2B34015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4AEA9-6830-4202-A99E-9C49D6F6A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F75ED-5108-4C71-B5EB-F939B86184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A49BEA-0A18-4DCF-AD55-F5C8C3B3D710}" type="datetimeFigureOut">
              <a:rPr lang="en-US" smtClean="0"/>
              <a:t>9/6/2020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DB2B14-1A91-48C0-8D27-228ADCD518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5B2ABF-7F8B-4680-9ABD-27927DFF23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E90EE2-F638-45B9-827C-B88CF30FE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237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FDB43E-A9DB-C045-AA71-80D1045F00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8000"/>
          </a:blip>
          <a:stretch>
            <a:fillRect/>
          </a:stretch>
        </p:blipFill>
        <p:spPr>
          <a:xfrm>
            <a:off x="0" y="3809"/>
            <a:ext cx="12458645" cy="6858000"/>
          </a:xfrm>
          <a:prstGeom prst="rect">
            <a:avLst/>
          </a:prstGeom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456EEA8D-6191-3043-ABDC-9F406A725E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6697" y="1250364"/>
            <a:ext cx="6743700" cy="382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922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tch the 'Winter Football' and Other Asterisms with Mobile Astronomy Apps  | Space">
            <a:extLst>
              <a:ext uri="{FF2B5EF4-FFF2-40B4-BE49-F238E27FC236}">
                <a16:creationId xmlns:a16="http://schemas.microsoft.com/office/drawing/2014/main" id="{6334C820-774A-4791-9887-B0B23AB44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" y="0"/>
            <a:ext cx="13333482" cy="697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486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205029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</a:rPr>
              <a:t>Oh! That I knew how all thy lights combine,</a:t>
            </a:r>
          </a:p>
          <a:p>
            <a:pPr lvl="1" indent="-457200"/>
            <a:r>
              <a:rPr lang="en-US" sz="4400" b="1" dirty="0">
                <a:solidFill>
                  <a:schemeClr val="bg1"/>
                </a:solidFill>
              </a:rPr>
              <a:t>And the configuration of thy glory; </a:t>
            </a:r>
          </a:p>
          <a:p>
            <a:pPr lvl="1" indent="-457200"/>
            <a:r>
              <a:rPr lang="en-US" sz="4400" b="1" dirty="0">
                <a:solidFill>
                  <a:schemeClr val="bg1"/>
                </a:solidFill>
              </a:rPr>
              <a:t>Seeing not only how each verse doth shine,</a:t>
            </a:r>
          </a:p>
          <a:p>
            <a:pPr lvl="1" indent="-457200"/>
            <a:r>
              <a:rPr lang="en-US" sz="4400" b="1" dirty="0">
                <a:solidFill>
                  <a:schemeClr val="bg1"/>
                </a:solidFill>
              </a:rPr>
              <a:t>But all the constellations of the story.  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</a:endParaRPr>
          </a:p>
          <a:p>
            <a:pPr lvl="1" indent="-457200"/>
            <a:r>
              <a:rPr lang="en-US" sz="4400" b="1" dirty="0">
                <a:solidFill>
                  <a:schemeClr val="bg1"/>
                </a:solidFill>
              </a:rPr>
              <a:t>						--George Herbert</a:t>
            </a:r>
          </a:p>
          <a:p>
            <a:endParaRPr lang="en-US" sz="3200" b="1" dirty="0">
              <a:solidFill>
                <a:schemeClr val="bg1"/>
              </a:solidFill>
            </a:endParaRPr>
          </a:p>
          <a:p>
            <a:endParaRPr lang="en-US" sz="3200" dirty="0">
              <a:solidFill>
                <a:schemeClr val="bg1"/>
              </a:solidFill>
            </a:endParaRP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1970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tch the 'Winter Football' and Other Asterisms with Mobile Astronomy Apps  | Space">
            <a:extLst>
              <a:ext uri="{FF2B5EF4-FFF2-40B4-BE49-F238E27FC236}">
                <a16:creationId xmlns:a16="http://schemas.microsoft.com/office/drawing/2014/main" id="{6334C820-774A-4791-9887-B0B23AB44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" y="0"/>
            <a:ext cx="13333482" cy="697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5808919-2FE8-4851-BB6F-AD3DA26A5041}"/>
              </a:ext>
            </a:extLst>
          </p:cNvPr>
          <p:cNvSpPr txBox="1"/>
          <p:nvPr/>
        </p:nvSpPr>
        <p:spPr>
          <a:xfrm>
            <a:off x="1495425" y="2533650"/>
            <a:ext cx="88582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Psalms 10-14 </a:t>
            </a:r>
          </a:p>
        </p:txBody>
      </p:sp>
    </p:spTree>
    <p:extLst>
      <p:ext uri="{BB962C8B-B14F-4D97-AF65-F5344CB8AC3E}">
        <p14:creationId xmlns:p14="http://schemas.microsoft.com/office/powerpoint/2010/main" val="2601361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tch the 'Winter Football' and Other Asterisms with Mobile Astronomy Apps  | Space">
            <a:extLst>
              <a:ext uri="{FF2B5EF4-FFF2-40B4-BE49-F238E27FC236}">
                <a16:creationId xmlns:a16="http://schemas.microsoft.com/office/drawing/2014/main" id="{6334C820-774A-4791-9887-B0B23AB44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" y="0"/>
            <a:ext cx="13333482" cy="697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5808919-2FE8-4851-BB6F-AD3DA26A5041}"/>
              </a:ext>
            </a:extLst>
          </p:cNvPr>
          <p:cNvSpPr txBox="1"/>
          <p:nvPr/>
        </p:nvSpPr>
        <p:spPr>
          <a:xfrm>
            <a:off x="1495425" y="2533650"/>
            <a:ext cx="88582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Psalms 10-14</a:t>
            </a:r>
          </a:p>
          <a:p>
            <a:r>
              <a:rPr lang="en-US" sz="4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Psalms 15 following. . . </a:t>
            </a:r>
          </a:p>
        </p:txBody>
      </p:sp>
    </p:spTree>
    <p:extLst>
      <p:ext uri="{BB962C8B-B14F-4D97-AF65-F5344CB8AC3E}">
        <p14:creationId xmlns:p14="http://schemas.microsoft.com/office/powerpoint/2010/main" val="492392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tch the 'Winter Football' and Other Asterisms with Mobile Astronomy Apps  | Space">
            <a:extLst>
              <a:ext uri="{FF2B5EF4-FFF2-40B4-BE49-F238E27FC236}">
                <a16:creationId xmlns:a16="http://schemas.microsoft.com/office/drawing/2014/main" id="{6334C820-774A-4791-9887-B0B23AB44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" y="0"/>
            <a:ext cx="13333482" cy="697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5808919-2FE8-4851-BB6F-AD3DA26A5041}"/>
              </a:ext>
            </a:extLst>
          </p:cNvPr>
          <p:cNvSpPr txBox="1"/>
          <p:nvPr/>
        </p:nvSpPr>
        <p:spPr>
          <a:xfrm>
            <a:off x="1495425" y="2533650"/>
            <a:ext cx="11811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Psalms 10-14</a:t>
            </a:r>
          </a:p>
          <a:p>
            <a:r>
              <a:rPr lang="en-US" sz="4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Psalms 15 following. . .</a:t>
            </a:r>
          </a:p>
          <a:p>
            <a:r>
              <a:rPr lang="en-US" sz="4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	</a:t>
            </a:r>
            <a:r>
              <a:rPr lang="en-US" sz="4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--longing for the LORD </a:t>
            </a:r>
          </a:p>
        </p:txBody>
      </p:sp>
    </p:spTree>
    <p:extLst>
      <p:ext uri="{BB962C8B-B14F-4D97-AF65-F5344CB8AC3E}">
        <p14:creationId xmlns:p14="http://schemas.microsoft.com/office/powerpoint/2010/main" val="1842825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tch the 'Winter Football' and Other Asterisms with Mobile Astronomy Apps  | Space">
            <a:extLst>
              <a:ext uri="{FF2B5EF4-FFF2-40B4-BE49-F238E27FC236}">
                <a16:creationId xmlns:a16="http://schemas.microsoft.com/office/drawing/2014/main" id="{6334C820-774A-4791-9887-B0B23AB44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" y="0"/>
            <a:ext cx="13333482" cy="697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5808919-2FE8-4851-BB6F-AD3DA26A5041}"/>
              </a:ext>
            </a:extLst>
          </p:cNvPr>
          <p:cNvSpPr txBox="1"/>
          <p:nvPr/>
        </p:nvSpPr>
        <p:spPr>
          <a:xfrm>
            <a:off x="1495425" y="2533650"/>
            <a:ext cx="11811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Psalms 10-14</a:t>
            </a:r>
          </a:p>
          <a:p>
            <a:r>
              <a:rPr lang="en-US" sz="4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Psalms 15 following. . .</a:t>
            </a:r>
          </a:p>
          <a:p>
            <a:r>
              <a:rPr lang="en-US" sz="4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	</a:t>
            </a:r>
            <a:r>
              <a:rPr lang="en-US" sz="4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--longing for and loving the LORD </a:t>
            </a:r>
          </a:p>
        </p:txBody>
      </p:sp>
    </p:spTree>
    <p:extLst>
      <p:ext uri="{BB962C8B-B14F-4D97-AF65-F5344CB8AC3E}">
        <p14:creationId xmlns:p14="http://schemas.microsoft.com/office/powerpoint/2010/main" val="1765963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20502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Psalm 15  Righteous Requirements to Dwell with the LORD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	</a:t>
            </a:r>
          </a:p>
          <a:p>
            <a:pPr lvl="1" indent="-457200"/>
            <a:endParaRPr lang="en-US" sz="3200" b="1" dirty="0">
              <a:solidFill>
                <a:schemeClr val="bg1"/>
              </a:solidFill>
            </a:endParaRP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    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  </a:t>
            </a: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17184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20502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Psalm 15  Righteous Requirements to Dwell with the LORD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		(which only our Lord could meet)</a:t>
            </a:r>
          </a:p>
          <a:p>
            <a:pPr lvl="1" indent="-457200"/>
            <a:endParaRPr lang="en-US" sz="3200" b="1" dirty="0">
              <a:solidFill>
                <a:schemeClr val="bg1"/>
              </a:solidFill>
            </a:endParaRP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    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  </a:t>
            </a: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12168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20502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Psalm 15  Righteous Requirements to Dwell with the LORD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		(which only our Lord could meet)</a:t>
            </a:r>
          </a:p>
          <a:p>
            <a:pPr lvl="1" indent="-457200"/>
            <a:endParaRPr lang="en-US" sz="3200" b="1" dirty="0">
              <a:solidFill>
                <a:schemeClr val="bg1"/>
              </a:solidFill>
            </a:endParaRP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Psalm 16  Prayer for Preservation Incorruptible Into the LORD’s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     	         Presence </a:t>
            </a:r>
          </a:p>
          <a:p>
            <a:pPr lvl="1" indent="-457200"/>
            <a:endParaRPr lang="en-US" sz="3200" b="1" dirty="0">
              <a:solidFill>
                <a:schemeClr val="bg1"/>
              </a:solidFill>
            </a:endParaRP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    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  </a:t>
            </a: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9448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205029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Psalm 15  Righteous Requirements to Dwell with the LORD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		(which only our Lord could meet)</a:t>
            </a:r>
          </a:p>
          <a:p>
            <a:pPr lvl="1" indent="-457200"/>
            <a:endParaRPr lang="en-US" sz="3200" b="1" dirty="0">
              <a:solidFill>
                <a:schemeClr val="bg1"/>
              </a:solidFill>
            </a:endParaRP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Psalm 16  Prayer for Preservation Incorruptible Into the LORD’s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     	         Presence 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		(which only our Lord could pray confidently) </a:t>
            </a:r>
          </a:p>
          <a:p>
            <a:pPr lvl="1" indent="-457200"/>
            <a:endParaRPr lang="en-US" sz="3200" b="1" dirty="0">
              <a:solidFill>
                <a:schemeClr val="bg1"/>
              </a:solidFill>
            </a:endParaRP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    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  </a:t>
            </a: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70383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639400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Psalm 15  Righteous Requirements to Dwell with the LORD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		(which only our Lord could meet)</a:t>
            </a:r>
          </a:p>
          <a:p>
            <a:pPr lvl="1" indent="-457200"/>
            <a:endParaRPr lang="en-US" sz="3200" b="1" dirty="0">
              <a:solidFill>
                <a:schemeClr val="bg1"/>
              </a:solidFill>
            </a:endParaRP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Psalm 16  Prayer for Preservation Incorruptible Into the LORD’s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     	         Presence 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		(which only our Lord could pray confidently) </a:t>
            </a:r>
          </a:p>
          <a:p>
            <a:pPr lvl="1" indent="-457200"/>
            <a:endParaRPr lang="en-US" sz="3200" b="1" dirty="0">
              <a:solidFill>
                <a:schemeClr val="bg1"/>
              </a:solidFill>
            </a:endParaRP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Psalm 17	Prayer to  Awake  In Righteousness with His Likeness </a:t>
            </a:r>
          </a:p>
          <a:p>
            <a:pPr lvl="1" indent="-457200"/>
            <a:endParaRPr lang="en-US" sz="3200" b="1" dirty="0">
              <a:solidFill>
                <a:schemeClr val="bg1"/>
              </a:solidFill>
            </a:endParaRP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    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  </a:t>
            </a: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880508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639400" cy="8156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Psalm 15  Righteous Requirements to Dwell with the LORD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		(which only our Lord could meet)</a:t>
            </a:r>
          </a:p>
          <a:p>
            <a:pPr lvl="1" indent="-457200"/>
            <a:endParaRPr lang="en-US" sz="3200" b="1" dirty="0">
              <a:solidFill>
                <a:schemeClr val="bg1"/>
              </a:solidFill>
            </a:endParaRP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Psalm 16  Prayer for Preservation Incorruptible Into the LORD’s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     	         Presence 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		(which only our Lord could pray confidently) </a:t>
            </a:r>
          </a:p>
          <a:p>
            <a:pPr lvl="1" indent="-457200"/>
            <a:endParaRPr lang="en-US" sz="3200" b="1" dirty="0">
              <a:solidFill>
                <a:schemeClr val="bg1"/>
              </a:solidFill>
            </a:endParaRP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Psalm 17	Prayer to  Awake  In Righteousness with His Likeness 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		(which only our Lord could expect  without imputation)</a:t>
            </a:r>
          </a:p>
          <a:p>
            <a:pPr lvl="1" indent="-457200"/>
            <a:endParaRPr lang="en-US" sz="3200" b="1" dirty="0">
              <a:solidFill>
                <a:schemeClr val="bg1"/>
              </a:solidFill>
            </a:endParaRP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    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  </a:t>
            </a: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10057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205029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Tonight: Psalm 18</a:t>
            </a:r>
          </a:p>
          <a:p>
            <a:endParaRPr lang="en-US" sz="3200" b="1" dirty="0">
              <a:solidFill>
                <a:schemeClr val="bg1"/>
              </a:solidFill>
            </a:endParaRPr>
          </a:p>
          <a:p>
            <a:endParaRPr lang="en-US" sz="3200" dirty="0">
              <a:solidFill>
                <a:schemeClr val="bg1"/>
              </a:solidFill>
            </a:endParaRP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67704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B151DD4C-DF06-477A-9DEA-0E988CE35F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876"/>
          <a:stretch/>
        </p:blipFill>
        <p:spPr>
          <a:xfrm>
            <a:off x="857250" y="495300"/>
            <a:ext cx="2038350" cy="32441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D6C38D-C53F-45E8-85DB-5F417835FD3E}"/>
              </a:ext>
            </a:extLst>
          </p:cNvPr>
          <p:cNvSpPr txBox="1"/>
          <p:nvPr/>
        </p:nvSpPr>
        <p:spPr>
          <a:xfrm>
            <a:off x="619125" y="495300"/>
            <a:ext cx="114871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			Often and often the student of the Psalm</a:t>
            </a:r>
          </a:p>
          <a:p>
            <a:r>
              <a:rPr lang="en-US" sz="3600" b="1" dirty="0">
                <a:solidFill>
                  <a:schemeClr val="bg1"/>
                </a:solidFill>
              </a:rPr>
              <a:t>			 will say to himself, </a:t>
            </a:r>
            <a:r>
              <a:rPr lang="en-US" sz="3600" b="1" i="1" dirty="0">
                <a:solidFill>
                  <a:schemeClr val="bg1"/>
                </a:solidFill>
              </a:rPr>
              <a:t>Of whom </a:t>
            </a:r>
            <a:r>
              <a:rPr lang="en-US" sz="3600" b="1" i="1" dirty="0" err="1">
                <a:solidFill>
                  <a:schemeClr val="bg1"/>
                </a:solidFill>
              </a:rPr>
              <a:t>speaketh</a:t>
            </a:r>
            <a:r>
              <a:rPr lang="en-US" sz="3600" b="1" i="1" dirty="0">
                <a:solidFill>
                  <a:schemeClr val="bg1"/>
                </a:solidFill>
              </a:rPr>
              <a:t> the</a:t>
            </a:r>
          </a:p>
          <a:p>
            <a:r>
              <a:rPr lang="en-US" sz="3600" b="1" i="1" dirty="0">
                <a:solidFill>
                  <a:schemeClr val="bg1"/>
                </a:solidFill>
              </a:rPr>
              <a:t>			 prophet this? </a:t>
            </a:r>
          </a:p>
          <a:p>
            <a:endParaRPr lang="en-US" sz="3600" b="1" i="1" dirty="0">
              <a:solidFill>
                <a:schemeClr val="bg1"/>
              </a:solidFill>
            </a:endParaRPr>
          </a:p>
          <a:p>
            <a:r>
              <a:rPr lang="en-US" sz="3600" b="1" dirty="0">
                <a:solidFill>
                  <a:schemeClr val="bg1"/>
                </a:solidFill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16165206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B151DD4C-DF06-477A-9DEA-0E988CE35F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876"/>
          <a:stretch/>
        </p:blipFill>
        <p:spPr>
          <a:xfrm>
            <a:off x="857250" y="495300"/>
            <a:ext cx="2038350" cy="32441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D6C38D-C53F-45E8-85DB-5F417835FD3E}"/>
              </a:ext>
            </a:extLst>
          </p:cNvPr>
          <p:cNvSpPr txBox="1"/>
          <p:nvPr/>
        </p:nvSpPr>
        <p:spPr>
          <a:xfrm>
            <a:off x="619125" y="495300"/>
            <a:ext cx="1148715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			</a:t>
            </a:r>
            <a:r>
              <a:rPr lang="en-US" sz="3600" dirty="0">
                <a:solidFill>
                  <a:schemeClr val="bg1"/>
                </a:solidFill>
              </a:rPr>
              <a:t>Often and often the student of the Psalm</a:t>
            </a:r>
          </a:p>
          <a:p>
            <a:r>
              <a:rPr lang="en-US" sz="3600" dirty="0">
                <a:solidFill>
                  <a:schemeClr val="bg1"/>
                </a:solidFill>
              </a:rPr>
              <a:t>			 will say to himself, </a:t>
            </a:r>
            <a:r>
              <a:rPr lang="en-US" sz="3600" i="1" dirty="0">
                <a:solidFill>
                  <a:schemeClr val="bg1"/>
                </a:solidFill>
              </a:rPr>
              <a:t>Of whom </a:t>
            </a:r>
            <a:r>
              <a:rPr lang="en-US" sz="3600" i="1" dirty="0" err="1">
                <a:solidFill>
                  <a:schemeClr val="bg1"/>
                </a:solidFill>
              </a:rPr>
              <a:t>speaketh</a:t>
            </a:r>
            <a:r>
              <a:rPr lang="en-US" sz="3600" i="1" dirty="0">
                <a:solidFill>
                  <a:schemeClr val="bg1"/>
                </a:solidFill>
              </a:rPr>
              <a:t> the</a:t>
            </a:r>
          </a:p>
          <a:p>
            <a:r>
              <a:rPr lang="en-US" sz="3600" i="1" dirty="0">
                <a:solidFill>
                  <a:schemeClr val="bg1"/>
                </a:solidFill>
              </a:rPr>
              <a:t>			 prophet this? </a:t>
            </a:r>
          </a:p>
          <a:p>
            <a:endParaRPr lang="en-US" sz="3600" b="1" i="1" dirty="0">
              <a:solidFill>
                <a:schemeClr val="bg1"/>
              </a:solidFill>
            </a:endParaRPr>
          </a:p>
          <a:p>
            <a:r>
              <a:rPr lang="en-US" sz="3600" b="1" dirty="0">
                <a:solidFill>
                  <a:schemeClr val="bg1"/>
                </a:solidFill>
              </a:rPr>
              <a:t>			He will have to disentangle the threads</a:t>
            </a:r>
          </a:p>
          <a:p>
            <a:r>
              <a:rPr lang="en-US" sz="3600" b="1" dirty="0">
                <a:solidFill>
                  <a:schemeClr val="bg1"/>
                </a:solidFill>
              </a:rPr>
              <a:t>			sometimes, and mark off that which belongs to David and that which relates to the Son of God; </a:t>
            </a:r>
          </a:p>
        </p:txBody>
      </p:sp>
    </p:spTree>
    <p:extLst>
      <p:ext uri="{BB962C8B-B14F-4D97-AF65-F5344CB8AC3E}">
        <p14:creationId xmlns:p14="http://schemas.microsoft.com/office/powerpoint/2010/main" val="19075967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B151DD4C-DF06-477A-9DEA-0E988CE35F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876"/>
          <a:stretch/>
        </p:blipFill>
        <p:spPr>
          <a:xfrm>
            <a:off x="857250" y="495300"/>
            <a:ext cx="2038350" cy="32441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D6C38D-C53F-45E8-85DB-5F417835FD3E}"/>
              </a:ext>
            </a:extLst>
          </p:cNvPr>
          <p:cNvSpPr txBox="1"/>
          <p:nvPr/>
        </p:nvSpPr>
        <p:spPr>
          <a:xfrm>
            <a:off x="619125" y="495300"/>
            <a:ext cx="1148715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			</a:t>
            </a:r>
            <a:r>
              <a:rPr lang="en-US" sz="3600" dirty="0">
                <a:solidFill>
                  <a:schemeClr val="bg1"/>
                </a:solidFill>
              </a:rPr>
              <a:t>Often and often the student of the Psalm</a:t>
            </a:r>
          </a:p>
          <a:p>
            <a:r>
              <a:rPr lang="en-US" sz="3600" dirty="0">
                <a:solidFill>
                  <a:schemeClr val="bg1"/>
                </a:solidFill>
              </a:rPr>
              <a:t>			 will say to himself, </a:t>
            </a:r>
            <a:r>
              <a:rPr lang="en-US" sz="3600" i="1" dirty="0">
                <a:solidFill>
                  <a:schemeClr val="bg1"/>
                </a:solidFill>
              </a:rPr>
              <a:t>Of whom </a:t>
            </a:r>
            <a:r>
              <a:rPr lang="en-US" sz="3600" i="1" dirty="0" err="1">
                <a:solidFill>
                  <a:schemeClr val="bg1"/>
                </a:solidFill>
              </a:rPr>
              <a:t>speaketh</a:t>
            </a:r>
            <a:r>
              <a:rPr lang="en-US" sz="3600" i="1" dirty="0">
                <a:solidFill>
                  <a:schemeClr val="bg1"/>
                </a:solidFill>
              </a:rPr>
              <a:t> the</a:t>
            </a:r>
          </a:p>
          <a:p>
            <a:r>
              <a:rPr lang="en-US" sz="3600" i="1" dirty="0">
                <a:solidFill>
                  <a:schemeClr val="bg1"/>
                </a:solidFill>
              </a:rPr>
              <a:t>			 prophet this? </a:t>
            </a:r>
          </a:p>
          <a:p>
            <a:endParaRPr lang="en-US" sz="3600" b="1" i="1" dirty="0">
              <a:solidFill>
                <a:schemeClr val="bg1"/>
              </a:solidFill>
            </a:endParaRPr>
          </a:p>
          <a:p>
            <a:r>
              <a:rPr lang="en-US" sz="3600" b="1" dirty="0">
                <a:solidFill>
                  <a:schemeClr val="bg1"/>
                </a:solidFill>
              </a:rPr>
              <a:t>			</a:t>
            </a:r>
            <a:r>
              <a:rPr lang="en-US" sz="3600" dirty="0">
                <a:solidFill>
                  <a:schemeClr val="bg1"/>
                </a:solidFill>
              </a:rPr>
              <a:t>He will have to disentangle the threads</a:t>
            </a:r>
          </a:p>
          <a:p>
            <a:r>
              <a:rPr lang="en-US" sz="3600" dirty="0">
                <a:solidFill>
                  <a:schemeClr val="bg1"/>
                </a:solidFill>
              </a:rPr>
              <a:t>			sometimes, and mark off that which belongs to David and that which relates to the Son of God;</a:t>
            </a:r>
            <a:r>
              <a:rPr lang="en-US" sz="3600" b="1" dirty="0">
                <a:solidFill>
                  <a:schemeClr val="bg1"/>
                </a:solidFill>
              </a:rPr>
              <a:t> and frequently he will not be able to disentangle the threads at all, because they are one, and may relate both to David, and to David’s Lord. </a:t>
            </a:r>
          </a:p>
        </p:txBody>
      </p:sp>
    </p:spTree>
    <p:extLst>
      <p:ext uri="{BB962C8B-B14F-4D97-AF65-F5344CB8AC3E}">
        <p14:creationId xmlns:p14="http://schemas.microsoft.com/office/powerpoint/2010/main" val="12899584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205029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Tonight: Psalm 18</a:t>
            </a:r>
          </a:p>
          <a:p>
            <a:endParaRPr lang="en-US" sz="3200" b="1" dirty="0">
              <a:solidFill>
                <a:schemeClr val="bg1"/>
              </a:solidFill>
            </a:endParaRPr>
          </a:p>
          <a:p>
            <a:endParaRPr lang="en-US" sz="3200" dirty="0">
              <a:solidFill>
                <a:schemeClr val="bg1"/>
              </a:solidFill>
            </a:endParaRP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62159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205029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Tonight: Psalm 18    Let’s Read. . . </a:t>
            </a:r>
          </a:p>
          <a:p>
            <a:endParaRPr lang="en-US" sz="3200" b="1" dirty="0">
              <a:solidFill>
                <a:schemeClr val="bg1"/>
              </a:solidFill>
            </a:endParaRPr>
          </a:p>
          <a:p>
            <a:endParaRPr lang="en-US" sz="3200" dirty="0">
              <a:solidFill>
                <a:schemeClr val="bg1"/>
              </a:solidFill>
            </a:endParaRP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635644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B151DD4C-DF06-477A-9DEA-0E988CE35F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876"/>
          <a:stretch/>
        </p:blipFill>
        <p:spPr>
          <a:xfrm>
            <a:off x="857250" y="495300"/>
            <a:ext cx="2038350" cy="32441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D6C38D-C53F-45E8-85DB-5F417835FD3E}"/>
              </a:ext>
            </a:extLst>
          </p:cNvPr>
          <p:cNvSpPr txBox="1"/>
          <p:nvPr/>
        </p:nvSpPr>
        <p:spPr>
          <a:xfrm>
            <a:off x="619125" y="495300"/>
            <a:ext cx="114871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			</a:t>
            </a:r>
            <a:r>
              <a:rPr lang="en-US" sz="3600" dirty="0">
                <a:solidFill>
                  <a:schemeClr val="bg1"/>
                </a:solidFill>
              </a:rPr>
              <a:t>Often and often the student of the Psalm</a:t>
            </a:r>
          </a:p>
          <a:p>
            <a:r>
              <a:rPr lang="en-US" sz="3600" dirty="0">
                <a:solidFill>
                  <a:schemeClr val="bg1"/>
                </a:solidFill>
              </a:rPr>
              <a:t>			 will say to himself, </a:t>
            </a:r>
            <a:r>
              <a:rPr lang="en-US" sz="3600" i="1" dirty="0">
                <a:solidFill>
                  <a:schemeClr val="bg1"/>
                </a:solidFill>
              </a:rPr>
              <a:t>Of whom </a:t>
            </a:r>
            <a:r>
              <a:rPr lang="en-US" sz="3600" i="1" dirty="0" err="1">
                <a:solidFill>
                  <a:schemeClr val="bg1"/>
                </a:solidFill>
              </a:rPr>
              <a:t>speaketh</a:t>
            </a:r>
            <a:r>
              <a:rPr lang="en-US" sz="3600" i="1" dirty="0">
                <a:solidFill>
                  <a:schemeClr val="bg1"/>
                </a:solidFill>
              </a:rPr>
              <a:t> the</a:t>
            </a:r>
          </a:p>
          <a:p>
            <a:r>
              <a:rPr lang="en-US" sz="3600" i="1" dirty="0">
                <a:solidFill>
                  <a:schemeClr val="bg1"/>
                </a:solidFill>
              </a:rPr>
              <a:t>			 prophet this? </a:t>
            </a:r>
          </a:p>
          <a:p>
            <a:endParaRPr lang="en-US" sz="3600" i="1" dirty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chemeClr val="bg1"/>
                </a:solidFill>
              </a:rPr>
              <a:t>			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0118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205029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chemeClr val="bg1"/>
                </a:solidFill>
              </a:rPr>
              <a:t>He will have to </a:t>
            </a:r>
            <a:r>
              <a:rPr lang="en-US" sz="3600" b="1" i="1" u="sng" dirty="0">
                <a:solidFill>
                  <a:schemeClr val="bg1"/>
                </a:solidFill>
              </a:rPr>
              <a:t>disentangle</a:t>
            </a:r>
            <a:r>
              <a:rPr lang="en-US" sz="3600" b="1" i="1" dirty="0">
                <a:solidFill>
                  <a:schemeClr val="bg1"/>
                </a:solidFill>
              </a:rPr>
              <a:t> the threads sometimes, and mark off that which belongs to David and that which relates to the Son of God.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</a:endParaRP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  </a:t>
            </a: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632409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20502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 18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endParaRPr lang="en-US" sz="3200" b="1" dirty="0">
              <a:solidFill>
                <a:schemeClr val="bg1"/>
              </a:solidFill>
            </a:endParaRPr>
          </a:p>
          <a:p>
            <a:endParaRPr lang="en-US" sz="3200" dirty="0">
              <a:solidFill>
                <a:schemeClr val="bg1"/>
              </a:solidFill>
            </a:endParaRP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719073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420325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 18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lvl="1" indent="-457200"/>
            <a:r>
              <a:rPr lang="en-US" sz="4800" b="1" dirty="0">
                <a:solidFill>
                  <a:schemeClr val="bg1"/>
                </a:solidFill>
              </a:rPr>
              <a:t>I</a:t>
            </a:r>
            <a:r>
              <a:rPr lang="en-US" sz="3200" b="1" dirty="0">
                <a:solidFill>
                  <a:schemeClr val="bg1"/>
                </a:solidFill>
              </a:rPr>
              <a:t>.  CONSTRAINS US TO ATTEMPT TO DISENTANGLE THE THREADS.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</a:t>
            </a:r>
          </a:p>
          <a:p>
            <a:endParaRPr lang="en-US" sz="3200" dirty="0">
              <a:solidFill>
                <a:schemeClr val="bg1"/>
              </a:solidFill>
            </a:endParaRP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555119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42032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 18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lvl="1" indent="-457200"/>
            <a:r>
              <a:rPr lang="en-US" sz="4800" b="1" dirty="0">
                <a:solidFill>
                  <a:schemeClr val="bg1"/>
                </a:solidFill>
              </a:rPr>
              <a:t>I</a:t>
            </a:r>
            <a:r>
              <a:rPr lang="en-US" sz="3200" b="1" dirty="0">
                <a:solidFill>
                  <a:schemeClr val="bg1"/>
                </a:solidFill>
              </a:rPr>
              <a:t>.  CONSTRAINS US TO ATTEMPT TO DISENTANGLE THE THREADS.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A.	The Superscript: Informs Us That David Is The One Speaking. 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</a:t>
            </a:r>
          </a:p>
          <a:p>
            <a:endParaRPr lang="en-US" sz="3200" dirty="0">
              <a:solidFill>
                <a:schemeClr val="bg1"/>
              </a:solidFill>
            </a:endParaRP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376374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420325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 18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lvl="1" indent="-457200"/>
            <a:r>
              <a:rPr lang="en-US" sz="4800" b="1" dirty="0">
                <a:solidFill>
                  <a:schemeClr val="bg1"/>
                </a:solidFill>
              </a:rPr>
              <a:t>I</a:t>
            </a:r>
            <a:r>
              <a:rPr lang="en-US" sz="3200" b="1" dirty="0">
                <a:solidFill>
                  <a:schemeClr val="bg1"/>
                </a:solidFill>
              </a:rPr>
              <a:t>.  CONSTRAINS US TO ATTEMPT TO DISENTANGLE THE THREADS.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A.	The Superscript: Informs Us That David Is The One Speaking. 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B.	The 49</a:t>
            </a:r>
            <a:r>
              <a:rPr lang="en-US" sz="3200" b="1" baseline="30000" dirty="0">
                <a:solidFill>
                  <a:schemeClr val="bg1"/>
                </a:solidFill>
              </a:rPr>
              <a:t>th</a:t>
            </a:r>
            <a:r>
              <a:rPr lang="en-US" sz="3200" b="1" dirty="0">
                <a:solidFill>
                  <a:schemeClr val="bg1"/>
                </a:solidFill>
              </a:rPr>
              <a:t> Verse 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</a:t>
            </a:r>
          </a:p>
          <a:p>
            <a:endParaRPr lang="en-US" sz="3200" dirty="0">
              <a:solidFill>
                <a:schemeClr val="bg1"/>
              </a:solidFill>
            </a:endParaRP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953728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420325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 18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lvl="1" indent="-457200"/>
            <a:r>
              <a:rPr lang="en-US" sz="4800" b="1" dirty="0">
                <a:solidFill>
                  <a:schemeClr val="bg1"/>
                </a:solidFill>
              </a:rPr>
              <a:t>I</a:t>
            </a:r>
            <a:r>
              <a:rPr lang="en-US" sz="3200" b="1" dirty="0">
                <a:solidFill>
                  <a:schemeClr val="bg1"/>
                </a:solidFill>
              </a:rPr>
              <a:t>.  CONSTRAINS US TO ATTEMPT TO DISENTANGLE THE THREADS.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A.	The Superscript: Informs Us That David Is The One Speaking. 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B.	The 49</a:t>
            </a:r>
            <a:r>
              <a:rPr lang="en-US" sz="3200" b="1" baseline="30000" dirty="0">
                <a:solidFill>
                  <a:schemeClr val="bg1"/>
                </a:solidFill>
              </a:rPr>
              <a:t>th</a:t>
            </a:r>
            <a:r>
              <a:rPr lang="en-US" sz="3200" b="1" dirty="0">
                <a:solidFill>
                  <a:schemeClr val="bg1"/>
                </a:solidFill>
              </a:rPr>
              <a:t> Verse (Romans 15:9)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</a:t>
            </a:r>
          </a:p>
          <a:p>
            <a:endParaRPr lang="en-US" sz="3200" dirty="0">
              <a:solidFill>
                <a:schemeClr val="bg1"/>
              </a:solidFill>
            </a:endParaRP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735755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420325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 18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lvl="1" indent="-457200"/>
            <a:r>
              <a:rPr lang="en-US" sz="4800" b="1" dirty="0">
                <a:solidFill>
                  <a:schemeClr val="bg1"/>
                </a:solidFill>
              </a:rPr>
              <a:t>I</a:t>
            </a:r>
            <a:r>
              <a:rPr lang="en-US" sz="3200" b="1" dirty="0">
                <a:solidFill>
                  <a:schemeClr val="bg1"/>
                </a:solidFill>
              </a:rPr>
              <a:t>.  CONSTRAINS US TO ATTEMPT TO DISENTANGLE THE THREADS.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A.	The Superscript: Informs Us That David Is The One Speaking. 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B.	The 49</a:t>
            </a:r>
            <a:r>
              <a:rPr lang="en-US" sz="3200" b="1" baseline="30000" dirty="0">
                <a:solidFill>
                  <a:schemeClr val="bg1"/>
                </a:solidFill>
              </a:rPr>
              <a:t>th</a:t>
            </a:r>
            <a:r>
              <a:rPr lang="en-US" sz="3200" b="1" dirty="0">
                <a:solidFill>
                  <a:schemeClr val="bg1"/>
                </a:solidFill>
              </a:rPr>
              <a:t> Verse Is Quoted By Paul AS Being Of Our Lord.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</a:t>
            </a:r>
          </a:p>
          <a:p>
            <a:endParaRPr lang="en-US" sz="3200" dirty="0">
              <a:solidFill>
                <a:schemeClr val="bg1"/>
              </a:solidFill>
            </a:endParaRP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722290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420325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 18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lvl="1" indent="-457200"/>
            <a:r>
              <a:rPr lang="en-US" sz="4800" b="1" dirty="0">
                <a:solidFill>
                  <a:schemeClr val="bg1"/>
                </a:solidFill>
              </a:rPr>
              <a:t>I</a:t>
            </a:r>
            <a:r>
              <a:rPr lang="en-US" sz="3200" b="1" dirty="0">
                <a:solidFill>
                  <a:schemeClr val="bg1"/>
                </a:solidFill>
              </a:rPr>
              <a:t>.  CONSTRAINS US TO ATTEMPT TO DISENTANGLE THE THREADS.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A.	The Superscript: Informs Us That David Is The One Speaking. 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B.	The 49</a:t>
            </a:r>
            <a:r>
              <a:rPr lang="en-US" sz="3200" b="1" baseline="30000" dirty="0">
                <a:solidFill>
                  <a:schemeClr val="bg1"/>
                </a:solidFill>
              </a:rPr>
              <a:t>th</a:t>
            </a:r>
            <a:r>
              <a:rPr lang="en-US" sz="3200" b="1" dirty="0">
                <a:solidFill>
                  <a:schemeClr val="bg1"/>
                </a:solidFill>
              </a:rPr>
              <a:t> Verse Is Quoted By Paul AS Being Of Our Lord.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C.	Sections We Might Be Able To Disentangle.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	</a:t>
            </a:r>
          </a:p>
          <a:p>
            <a:endParaRPr lang="en-US" sz="3200" dirty="0">
              <a:solidFill>
                <a:schemeClr val="bg1"/>
              </a:solidFill>
            </a:endParaRP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165055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420325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 18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lvl="1" indent="-457200"/>
            <a:r>
              <a:rPr lang="en-US" sz="4800" b="1" dirty="0">
                <a:solidFill>
                  <a:schemeClr val="bg1"/>
                </a:solidFill>
              </a:rPr>
              <a:t>I</a:t>
            </a:r>
            <a:r>
              <a:rPr lang="en-US" sz="3200" b="1" dirty="0">
                <a:solidFill>
                  <a:schemeClr val="bg1"/>
                </a:solidFill>
              </a:rPr>
              <a:t>.  CONSTRAINS US TO ATTEMPT TO DISENTANGLE THE THREADS.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A.	The Superscript: Informs Us That David Is The One Speaking. 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B.	The 49</a:t>
            </a:r>
            <a:r>
              <a:rPr lang="en-US" sz="3200" b="1" baseline="30000" dirty="0">
                <a:solidFill>
                  <a:schemeClr val="bg1"/>
                </a:solidFill>
              </a:rPr>
              <a:t>th</a:t>
            </a:r>
            <a:r>
              <a:rPr lang="en-US" sz="3200" b="1" dirty="0">
                <a:solidFill>
                  <a:schemeClr val="bg1"/>
                </a:solidFill>
              </a:rPr>
              <a:t> Verse Is Quoted By Paul AS Being Of Our Lord.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C.	Sections We Might Be Able To Disentangle.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	1.  Vv. 37-42?    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</a:t>
            </a:r>
            <a:endParaRPr lang="en-US" sz="4400" b="1" dirty="0">
              <a:solidFill>
                <a:schemeClr val="bg1"/>
              </a:solidFill>
            </a:endParaRPr>
          </a:p>
          <a:p>
            <a:endParaRPr lang="en-US" sz="3200" b="1" dirty="0">
              <a:solidFill>
                <a:schemeClr val="bg1"/>
              </a:solidFill>
            </a:endParaRPr>
          </a:p>
          <a:p>
            <a:endParaRPr lang="en-US" sz="3200" dirty="0">
              <a:solidFill>
                <a:schemeClr val="bg1"/>
              </a:solidFill>
            </a:endParaRP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290465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420325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 18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lvl="1" indent="-457200"/>
            <a:r>
              <a:rPr lang="en-US" sz="4800" b="1" dirty="0">
                <a:solidFill>
                  <a:schemeClr val="bg1"/>
                </a:solidFill>
              </a:rPr>
              <a:t>I</a:t>
            </a:r>
            <a:r>
              <a:rPr lang="en-US" sz="3200" b="1" dirty="0">
                <a:solidFill>
                  <a:schemeClr val="bg1"/>
                </a:solidFill>
              </a:rPr>
              <a:t>.  CONSTRAINS US TO ATTEMPT TO DISENTANGLE THE THREADS.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A.	The Superscript: Informs Us That David Is The One Speaking. 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B.	The 49</a:t>
            </a:r>
            <a:r>
              <a:rPr lang="en-US" sz="3200" b="1" baseline="30000" dirty="0">
                <a:solidFill>
                  <a:schemeClr val="bg1"/>
                </a:solidFill>
              </a:rPr>
              <a:t>th</a:t>
            </a:r>
            <a:r>
              <a:rPr lang="en-US" sz="3200" b="1" dirty="0">
                <a:solidFill>
                  <a:schemeClr val="bg1"/>
                </a:solidFill>
              </a:rPr>
              <a:t> Verse Is Quoted By Paul AS Being Of Our Lord.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C.	Sections We Might Be Able To Disentangle.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	1.  Vv. 37-42?    David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</a:t>
            </a:r>
            <a:endParaRPr lang="en-US" sz="4400" b="1" dirty="0">
              <a:solidFill>
                <a:schemeClr val="bg1"/>
              </a:solidFill>
            </a:endParaRPr>
          </a:p>
          <a:p>
            <a:endParaRPr lang="en-US" sz="3200" b="1" dirty="0">
              <a:solidFill>
                <a:schemeClr val="bg1"/>
              </a:solidFill>
            </a:endParaRPr>
          </a:p>
          <a:p>
            <a:endParaRPr lang="en-US" sz="3200" dirty="0">
              <a:solidFill>
                <a:schemeClr val="bg1"/>
              </a:solidFill>
            </a:endParaRP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468373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420325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 18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lvl="1" indent="-457200"/>
            <a:r>
              <a:rPr lang="en-US" sz="4800" b="1" dirty="0">
                <a:solidFill>
                  <a:schemeClr val="bg1"/>
                </a:solidFill>
              </a:rPr>
              <a:t>I</a:t>
            </a:r>
            <a:r>
              <a:rPr lang="en-US" sz="3200" b="1" dirty="0">
                <a:solidFill>
                  <a:schemeClr val="bg1"/>
                </a:solidFill>
              </a:rPr>
              <a:t>.  CONSTRAINS US TO ATTEMPT TO DISENTANGLE THE THREADS.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A.	The Superscript: Informs Us That David Is The One Speaking. 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B.	The 49</a:t>
            </a:r>
            <a:r>
              <a:rPr lang="en-US" sz="3200" b="1" baseline="30000" dirty="0">
                <a:solidFill>
                  <a:schemeClr val="bg1"/>
                </a:solidFill>
              </a:rPr>
              <a:t>th</a:t>
            </a:r>
            <a:r>
              <a:rPr lang="en-US" sz="3200" b="1" dirty="0">
                <a:solidFill>
                  <a:schemeClr val="bg1"/>
                </a:solidFill>
              </a:rPr>
              <a:t> Verse Is Quoted By Paul AS Being Of Our Lord.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C.	Sections We Might Be Able To Disentangle.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	1.  Vv. 37-42?    David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     2.  Vv. 43-48?    </a:t>
            </a:r>
            <a:endParaRPr lang="en-US" sz="4400" b="1" dirty="0">
              <a:solidFill>
                <a:schemeClr val="bg1"/>
              </a:solidFill>
            </a:endParaRPr>
          </a:p>
          <a:p>
            <a:endParaRPr lang="en-US" sz="3200" b="1" dirty="0">
              <a:solidFill>
                <a:schemeClr val="bg1"/>
              </a:solidFill>
            </a:endParaRPr>
          </a:p>
          <a:p>
            <a:endParaRPr lang="en-US" sz="3200" dirty="0">
              <a:solidFill>
                <a:schemeClr val="bg1"/>
              </a:solidFill>
            </a:endParaRP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748633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420325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 18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lvl="1" indent="-457200"/>
            <a:r>
              <a:rPr lang="en-US" sz="4800" b="1" dirty="0">
                <a:solidFill>
                  <a:schemeClr val="bg1"/>
                </a:solidFill>
              </a:rPr>
              <a:t>I</a:t>
            </a:r>
            <a:r>
              <a:rPr lang="en-US" sz="3200" b="1" dirty="0">
                <a:solidFill>
                  <a:schemeClr val="bg1"/>
                </a:solidFill>
              </a:rPr>
              <a:t>.  CONSTRAINS US TO ATTEMPT TO DISENTANGLE THE THREADS.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A.	The Superscript: Informs Us That David Is The One Speaking. 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B.	The 49</a:t>
            </a:r>
            <a:r>
              <a:rPr lang="en-US" sz="3200" b="1" baseline="30000" dirty="0">
                <a:solidFill>
                  <a:schemeClr val="bg1"/>
                </a:solidFill>
              </a:rPr>
              <a:t>th</a:t>
            </a:r>
            <a:r>
              <a:rPr lang="en-US" sz="3200" b="1" dirty="0">
                <a:solidFill>
                  <a:schemeClr val="bg1"/>
                </a:solidFill>
              </a:rPr>
              <a:t> Verse Is Quoted By Paul AS Being Of Our Lord.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C.	Sections We Might Be Able To Disentangle.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	1.  Vv. 37-42?    David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     2.  Vv. 43-48?    David? </a:t>
            </a:r>
            <a:endParaRPr lang="en-US" sz="4400" b="1" dirty="0">
              <a:solidFill>
                <a:schemeClr val="bg1"/>
              </a:solidFill>
            </a:endParaRPr>
          </a:p>
          <a:p>
            <a:endParaRPr lang="en-US" sz="3200" b="1" dirty="0">
              <a:solidFill>
                <a:schemeClr val="bg1"/>
              </a:solidFill>
            </a:endParaRPr>
          </a:p>
          <a:p>
            <a:endParaRPr lang="en-US" sz="3200" dirty="0">
              <a:solidFill>
                <a:schemeClr val="bg1"/>
              </a:solidFill>
            </a:endParaRP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963673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420325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 18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lvl="1" indent="-457200"/>
            <a:r>
              <a:rPr lang="en-US" sz="4800" b="1" dirty="0">
                <a:solidFill>
                  <a:schemeClr val="bg1"/>
                </a:solidFill>
              </a:rPr>
              <a:t>I</a:t>
            </a:r>
            <a:r>
              <a:rPr lang="en-US" sz="3200" b="1" dirty="0">
                <a:solidFill>
                  <a:schemeClr val="bg1"/>
                </a:solidFill>
              </a:rPr>
              <a:t>.  CONSTRAINS US TO ATTEMPT TO DISENTANGLE THE THREADS.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A.	The Superscript: Informs Us That David Is The One Speaking. 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B.	The 49</a:t>
            </a:r>
            <a:r>
              <a:rPr lang="en-US" sz="3200" b="1" baseline="30000" dirty="0">
                <a:solidFill>
                  <a:schemeClr val="bg1"/>
                </a:solidFill>
              </a:rPr>
              <a:t>th</a:t>
            </a:r>
            <a:r>
              <a:rPr lang="en-US" sz="3200" b="1" dirty="0">
                <a:solidFill>
                  <a:schemeClr val="bg1"/>
                </a:solidFill>
              </a:rPr>
              <a:t> Verse Is Quoted By Paul AS Being Of Our Lord.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C.	Sections We Might Be Able To Disentangle.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	1.  Vv. 37-42?    David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     2.  Vv. 43-48?    David? Our risen Lord? </a:t>
            </a:r>
            <a:endParaRPr lang="en-US" sz="4400" b="1" dirty="0">
              <a:solidFill>
                <a:schemeClr val="bg1"/>
              </a:solidFill>
            </a:endParaRPr>
          </a:p>
          <a:p>
            <a:endParaRPr lang="en-US" sz="3200" b="1" dirty="0">
              <a:solidFill>
                <a:schemeClr val="bg1"/>
              </a:solidFill>
            </a:endParaRPr>
          </a:p>
          <a:p>
            <a:endParaRPr lang="en-US" sz="3200" dirty="0">
              <a:solidFill>
                <a:schemeClr val="bg1"/>
              </a:solidFill>
            </a:endParaRP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52631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205029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chemeClr val="bg1"/>
                </a:solidFill>
              </a:rPr>
              <a:t>He will have to disentangle the threads sometimes, and mark off that which belongs to David and that which relates to the Son of God.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</a:endParaRP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  </a:t>
            </a: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929019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20502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3600" b="1" i="1" dirty="0">
                <a:solidFill>
                  <a:schemeClr val="bg1"/>
                </a:solidFill>
              </a:rPr>
              <a:t>Frequently he will not be able to disentangle the threads</a:t>
            </a:r>
          </a:p>
          <a:p>
            <a:pPr lvl="1" indent="-457200"/>
            <a:r>
              <a:rPr lang="en-US" sz="3600" b="1" i="1" dirty="0">
                <a:solidFill>
                  <a:schemeClr val="bg1"/>
                </a:solidFill>
              </a:rPr>
              <a:t>at all, because they are one, and may relate both to</a:t>
            </a:r>
          </a:p>
          <a:p>
            <a:pPr lvl="1" indent="-457200"/>
            <a:r>
              <a:rPr lang="en-US" sz="3600" b="1" i="1" dirty="0">
                <a:solidFill>
                  <a:schemeClr val="bg1"/>
                </a:solidFill>
              </a:rPr>
              <a:t>David, and to David’s Lord.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  </a:t>
            </a: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148853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420325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 18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lvl="1" indent="-457200"/>
            <a:r>
              <a:rPr lang="en-US" sz="4800" b="1" dirty="0">
                <a:solidFill>
                  <a:schemeClr val="bg1"/>
                </a:solidFill>
              </a:rPr>
              <a:t>I</a:t>
            </a:r>
            <a:r>
              <a:rPr lang="en-US" sz="3200" b="1" dirty="0">
                <a:solidFill>
                  <a:schemeClr val="bg1"/>
                </a:solidFill>
              </a:rPr>
              <a:t>.  CONSTRAINS US TO ATTEMPT TO DISENTANGLE THE THREADS.</a:t>
            </a: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</a:t>
            </a:r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9377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420325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 18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571500" lvl="1" indent="-571500">
              <a:buAutoNum type="romanUcPeriod"/>
            </a:pPr>
            <a:r>
              <a:rPr lang="en-US" sz="3200" b="1" dirty="0">
                <a:solidFill>
                  <a:schemeClr val="bg1"/>
                </a:solidFill>
              </a:rPr>
              <a:t>CONSTRAINS US TO ATTEMPT TO DISENTANGLE THE THREADS.</a:t>
            </a:r>
          </a:p>
          <a:p>
            <a:pPr marL="0" lvl="1"/>
            <a:r>
              <a:rPr lang="en-US" sz="3200" b="1" dirty="0">
                <a:solidFill>
                  <a:schemeClr val="bg1"/>
                </a:solidFill>
              </a:rPr>
              <a:t>II.   CONTAINS SECTIONS WE CANNOT DISENTANGLE (50). 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099785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4203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 18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571500" lvl="1" indent="-571500">
              <a:buAutoNum type="romanUcPeriod"/>
            </a:pPr>
            <a:r>
              <a:rPr lang="en-US" sz="3200" b="1" dirty="0">
                <a:solidFill>
                  <a:schemeClr val="bg1"/>
                </a:solidFill>
              </a:rPr>
              <a:t>CONSTRAINS US TO ATTEMPT TO DISENTANGLE THE THREADS.</a:t>
            </a:r>
          </a:p>
          <a:p>
            <a:pPr marL="0" lvl="1"/>
            <a:r>
              <a:rPr lang="en-US" sz="3200" b="1" dirty="0">
                <a:solidFill>
                  <a:schemeClr val="bg1"/>
                </a:solidFill>
              </a:rPr>
              <a:t>II.   CONTAINS SECTIONS WE CANNOT DISENTANGLE (50). </a:t>
            </a:r>
          </a:p>
          <a:p>
            <a:pPr marL="0" lvl="1"/>
            <a:r>
              <a:rPr lang="en-US" sz="3200" b="1" dirty="0">
                <a:solidFill>
                  <a:schemeClr val="bg1"/>
                </a:solidFill>
              </a:rPr>
              <a:t>       A. </a:t>
            </a:r>
            <a:r>
              <a:rPr lang="en-US" sz="3200" b="1" i="1" dirty="0">
                <a:solidFill>
                  <a:schemeClr val="bg1"/>
                </a:solidFill>
              </a:rPr>
              <a:t>His anointed </a:t>
            </a:r>
            <a:endParaRPr lang="en-US" sz="3200" b="1" dirty="0">
              <a:solidFill>
                <a:schemeClr val="bg1"/>
              </a:solidFill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207896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4203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 18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571500" lvl="1" indent="-571500">
              <a:buAutoNum type="romanUcPeriod"/>
            </a:pPr>
            <a:r>
              <a:rPr lang="en-US" sz="3200" b="1" dirty="0">
                <a:solidFill>
                  <a:schemeClr val="bg1"/>
                </a:solidFill>
              </a:rPr>
              <a:t>CONSTRAINS US TO ATTEMPT TO DISENTANGLE THE THREADS.</a:t>
            </a:r>
          </a:p>
          <a:p>
            <a:pPr marL="0" lvl="1"/>
            <a:r>
              <a:rPr lang="en-US" sz="3200" b="1" dirty="0">
                <a:solidFill>
                  <a:schemeClr val="bg1"/>
                </a:solidFill>
              </a:rPr>
              <a:t>II.   CONTAINS SECTIONS WE CANNOT DISENTANGLE (50). </a:t>
            </a:r>
          </a:p>
          <a:p>
            <a:pPr marL="0" lvl="1"/>
            <a:r>
              <a:rPr lang="en-US" sz="3200" b="1" dirty="0">
                <a:solidFill>
                  <a:schemeClr val="bg1"/>
                </a:solidFill>
              </a:rPr>
              <a:t>       A. </a:t>
            </a:r>
            <a:r>
              <a:rPr lang="en-US" sz="3200" b="1" i="1" dirty="0">
                <a:solidFill>
                  <a:schemeClr val="bg1"/>
                </a:solidFill>
              </a:rPr>
              <a:t>His anointed </a:t>
            </a:r>
            <a:r>
              <a:rPr lang="en-US" sz="3200" b="1" dirty="0">
                <a:solidFill>
                  <a:schemeClr val="bg1"/>
                </a:solidFill>
              </a:rPr>
              <a:t>(Psalm 2:2).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060868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42032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 18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571500" lvl="1" indent="-571500">
              <a:buAutoNum type="romanUcPeriod"/>
            </a:pPr>
            <a:r>
              <a:rPr lang="en-US" sz="3200" b="1" dirty="0">
                <a:solidFill>
                  <a:schemeClr val="bg1"/>
                </a:solidFill>
              </a:rPr>
              <a:t>CONSTRAINS US TO ATTEMPT TO DISENTANGLE THE THREADS.</a:t>
            </a:r>
          </a:p>
          <a:p>
            <a:pPr marL="0" lvl="1"/>
            <a:r>
              <a:rPr lang="en-US" sz="3200" b="1" dirty="0">
                <a:solidFill>
                  <a:schemeClr val="bg1"/>
                </a:solidFill>
              </a:rPr>
              <a:t>II.   CONTAINS SECTIONS WE CANNOT DISENTANGLE (50). </a:t>
            </a:r>
          </a:p>
          <a:p>
            <a:pPr marL="0" lvl="1"/>
            <a:r>
              <a:rPr lang="en-US" sz="3200" b="1" dirty="0">
                <a:solidFill>
                  <a:schemeClr val="bg1"/>
                </a:solidFill>
              </a:rPr>
              <a:t>       A. </a:t>
            </a:r>
            <a:r>
              <a:rPr lang="en-US" sz="3200" b="1" i="1" dirty="0">
                <a:solidFill>
                  <a:schemeClr val="bg1"/>
                </a:solidFill>
              </a:rPr>
              <a:t>His anointed </a:t>
            </a:r>
            <a:r>
              <a:rPr lang="en-US" sz="3200" b="1" dirty="0">
                <a:solidFill>
                  <a:schemeClr val="bg1"/>
                </a:solidFill>
              </a:rPr>
              <a:t>(Psalm 2:2).</a:t>
            </a:r>
          </a:p>
          <a:p>
            <a:pPr marL="0" lvl="1"/>
            <a:r>
              <a:rPr lang="en-US" sz="3200" b="1" dirty="0">
                <a:solidFill>
                  <a:schemeClr val="bg1"/>
                </a:solidFill>
              </a:rPr>
              <a:t>       B. </a:t>
            </a:r>
            <a:r>
              <a:rPr lang="en-US" sz="3200" b="1" i="1" dirty="0">
                <a:solidFill>
                  <a:schemeClr val="bg1"/>
                </a:solidFill>
              </a:rPr>
              <a:t>David and his descendants </a:t>
            </a:r>
            <a:endParaRPr lang="en-US" sz="3600" b="1" dirty="0">
              <a:solidFill>
                <a:schemeClr val="bg1"/>
              </a:solidFill>
            </a:endParaRPr>
          </a:p>
          <a:p>
            <a:pPr lvl="1" indent="-457200"/>
            <a:r>
              <a:rPr lang="en-US" sz="3200" b="1" dirty="0">
                <a:solidFill>
                  <a:schemeClr val="bg1"/>
                </a:solidFill>
              </a:rPr>
              <a:t>	</a:t>
            </a:r>
            <a:endParaRPr lang="en-US" sz="3200" dirty="0"/>
          </a:p>
          <a:p>
            <a:pPr algn="l" rtl="0"/>
            <a:r>
              <a:rPr lang="en-US" sz="32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017176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42032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 18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571500" lvl="1" indent="-571500">
              <a:buAutoNum type="romanUcPeriod"/>
            </a:pPr>
            <a:r>
              <a:rPr lang="en-US" sz="3200" b="1" dirty="0">
                <a:solidFill>
                  <a:schemeClr val="bg1"/>
                </a:solidFill>
              </a:rPr>
              <a:t>CONSTRAINS US TO ATTEMPT TO DISENTANGLE THE THREADS.</a:t>
            </a:r>
          </a:p>
          <a:p>
            <a:pPr marL="0" lvl="1"/>
            <a:r>
              <a:rPr lang="en-US" sz="3200" b="1" dirty="0">
                <a:solidFill>
                  <a:schemeClr val="bg1"/>
                </a:solidFill>
              </a:rPr>
              <a:t>II.   CONTAINS SECTIONS WE CANNOT DISENTANGLE (50). </a:t>
            </a:r>
          </a:p>
          <a:p>
            <a:pPr marL="0" lvl="1"/>
            <a:r>
              <a:rPr lang="en-US" sz="3200" b="1" dirty="0">
                <a:solidFill>
                  <a:schemeClr val="bg1"/>
                </a:solidFill>
              </a:rPr>
              <a:t>       A. </a:t>
            </a:r>
            <a:r>
              <a:rPr lang="en-US" sz="3200" b="1" i="1" dirty="0">
                <a:solidFill>
                  <a:schemeClr val="bg1"/>
                </a:solidFill>
              </a:rPr>
              <a:t>His anointed </a:t>
            </a:r>
            <a:r>
              <a:rPr lang="en-US" sz="3200" b="1" dirty="0">
                <a:solidFill>
                  <a:schemeClr val="bg1"/>
                </a:solidFill>
              </a:rPr>
              <a:t>(Psalm 2:2).</a:t>
            </a:r>
          </a:p>
          <a:p>
            <a:pPr marL="0" lvl="1"/>
            <a:r>
              <a:rPr lang="en-US" sz="3200" b="1" dirty="0">
                <a:solidFill>
                  <a:schemeClr val="bg1"/>
                </a:solidFill>
              </a:rPr>
              <a:t>       B. </a:t>
            </a:r>
            <a:r>
              <a:rPr lang="en-US" sz="3200" b="1" i="1" dirty="0">
                <a:solidFill>
                  <a:schemeClr val="bg1"/>
                </a:solidFill>
              </a:rPr>
              <a:t>David and his descendants </a:t>
            </a:r>
            <a:r>
              <a:rPr lang="en-US" sz="3200" dirty="0">
                <a:solidFill>
                  <a:schemeClr val="bg1"/>
                </a:solidFill>
              </a:rPr>
              <a:t>(</a:t>
            </a:r>
            <a:r>
              <a:rPr lang="he-IL" sz="4400" dirty="0">
                <a:solidFill>
                  <a:schemeClr val="bg1"/>
                </a:solidFill>
                <a:latin typeface="SBL Hebrew" panose="02000000000000000000" pitchFamily="2" charset="-79"/>
              </a:rPr>
              <a:t>זֶרָע </a:t>
            </a:r>
            <a:r>
              <a:rPr lang="en-US" sz="4400" dirty="0">
                <a:solidFill>
                  <a:schemeClr val="bg1"/>
                </a:solidFill>
                <a:latin typeface="SBL Hebrew" panose="02000000000000000000" pitchFamily="2" charset="-79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SBL Hebrew" panose="02000000000000000000" pitchFamily="2" charset="-79"/>
              </a:rPr>
              <a:t>)</a:t>
            </a:r>
            <a:endParaRPr lang="he-IL" sz="3200" dirty="0">
              <a:solidFill>
                <a:schemeClr val="bg1"/>
              </a:solidFill>
              <a:latin typeface="SBL Hebrew" panose="02000000000000000000" pitchFamily="2" charset="-79"/>
            </a:endParaRPr>
          </a:p>
          <a:p>
            <a:pPr marL="0" lvl="1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238862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42032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 18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571500" lvl="1" indent="-571500">
              <a:buAutoNum type="romanUcPeriod"/>
            </a:pPr>
            <a:r>
              <a:rPr lang="en-US" sz="3200" b="1" dirty="0">
                <a:solidFill>
                  <a:schemeClr val="bg1"/>
                </a:solidFill>
              </a:rPr>
              <a:t>CONSTRAINS US TO ATTEMPT TO DISENTANGLE THE THREADS.</a:t>
            </a:r>
          </a:p>
          <a:p>
            <a:pPr marL="0" lvl="1"/>
            <a:r>
              <a:rPr lang="en-US" sz="3200" b="1" dirty="0">
                <a:solidFill>
                  <a:schemeClr val="bg1"/>
                </a:solidFill>
              </a:rPr>
              <a:t>II.   CONTAINS SECTIONS WE CANNOT DISENTANGLE (50). </a:t>
            </a:r>
          </a:p>
          <a:p>
            <a:pPr marL="0" lvl="1"/>
            <a:r>
              <a:rPr lang="en-US" sz="3200" b="1" dirty="0">
                <a:solidFill>
                  <a:schemeClr val="bg1"/>
                </a:solidFill>
              </a:rPr>
              <a:t>       A. </a:t>
            </a:r>
            <a:r>
              <a:rPr lang="en-US" sz="3200" b="1" i="1" dirty="0">
                <a:solidFill>
                  <a:schemeClr val="bg1"/>
                </a:solidFill>
              </a:rPr>
              <a:t>His anointed </a:t>
            </a:r>
            <a:r>
              <a:rPr lang="en-US" sz="3200" b="1" dirty="0">
                <a:solidFill>
                  <a:schemeClr val="bg1"/>
                </a:solidFill>
              </a:rPr>
              <a:t>(Psalm 2:2).</a:t>
            </a:r>
          </a:p>
          <a:p>
            <a:pPr marL="0" lvl="1"/>
            <a:r>
              <a:rPr lang="en-US" sz="3200" b="1" dirty="0">
                <a:solidFill>
                  <a:schemeClr val="bg1"/>
                </a:solidFill>
              </a:rPr>
              <a:t>       B. </a:t>
            </a:r>
            <a:r>
              <a:rPr lang="en-US" sz="3200" b="1" i="1" dirty="0">
                <a:solidFill>
                  <a:schemeClr val="bg1"/>
                </a:solidFill>
              </a:rPr>
              <a:t>David and his descendants </a:t>
            </a:r>
            <a:r>
              <a:rPr lang="en-US" sz="3200" dirty="0">
                <a:solidFill>
                  <a:schemeClr val="bg1"/>
                </a:solidFill>
              </a:rPr>
              <a:t>(</a:t>
            </a:r>
            <a:r>
              <a:rPr lang="he-IL" sz="4400" dirty="0">
                <a:solidFill>
                  <a:schemeClr val="bg1"/>
                </a:solidFill>
                <a:latin typeface="SBL Hebrew" panose="02000000000000000000" pitchFamily="2" charset="-79"/>
              </a:rPr>
              <a:t>זֶרָע </a:t>
            </a:r>
            <a:r>
              <a:rPr lang="en-US" sz="4400" dirty="0">
                <a:solidFill>
                  <a:schemeClr val="bg1"/>
                </a:solidFill>
                <a:latin typeface="SBL Hebrew" panose="02000000000000000000" pitchFamily="2" charset="-79"/>
              </a:rPr>
              <a:t> </a:t>
            </a:r>
            <a:r>
              <a:rPr lang="en-US" sz="3200" i="1" dirty="0">
                <a:solidFill>
                  <a:schemeClr val="bg1"/>
                </a:solidFill>
                <a:latin typeface="SBL Hebrew" panose="02000000000000000000" pitchFamily="2" charset="-79"/>
              </a:rPr>
              <a:t>seed </a:t>
            </a:r>
            <a:r>
              <a:rPr lang="en-US" sz="3200" dirty="0">
                <a:solidFill>
                  <a:schemeClr val="bg1"/>
                </a:solidFill>
                <a:latin typeface="SBL Hebrew" panose="02000000000000000000" pitchFamily="2" charset="-79"/>
              </a:rPr>
              <a:t>)</a:t>
            </a:r>
            <a:endParaRPr lang="he-IL" sz="3200" dirty="0">
              <a:solidFill>
                <a:schemeClr val="bg1"/>
              </a:solidFill>
              <a:latin typeface="SBL Hebrew" panose="02000000000000000000" pitchFamily="2" charset="-79"/>
            </a:endParaRPr>
          </a:p>
          <a:p>
            <a:pPr marL="0" lvl="1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067728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420325" cy="7048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 18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571500" lvl="1" indent="-571500">
              <a:buAutoNum type="romanUcPeriod"/>
            </a:pPr>
            <a:r>
              <a:rPr lang="en-US" sz="3200" b="1" dirty="0">
                <a:solidFill>
                  <a:schemeClr val="bg1"/>
                </a:solidFill>
              </a:rPr>
              <a:t>CONSTRAINS US TO ATTEMPT TO DISENTANGLE THE THREADS.</a:t>
            </a:r>
          </a:p>
          <a:p>
            <a:pPr marL="0" lvl="1"/>
            <a:r>
              <a:rPr lang="en-US" sz="3200" b="1" dirty="0">
                <a:solidFill>
                  <a:schemeClr val="bg1"/>
                </a:solidFill>
              </a:rPr>
              <a:t>II.   CONTAINS SECTIONS WE CANNOT DISENTANGLE (50). </a:t>
            </a:r>
          </a:p>
          <a:p>
            <a:pPr marL="0" lvl="1"/>
            <a:r>
              <a:rPr lang="en-US" sz="3200" b="1" dirty="0">
                <a:solidFill>
                  <a:schemeClr val="bg1"/>
                </a:solidFill>
              </a:rPr>
              <a:t>       A. </a:t>
            </a:r>
            <a:r>
              <a:rPr lang="en-US" sz="3200" b="1" i="1" dirty="0">
                <a:solidFill>
                  <a:schemeClr val="bg1"/>
                </a:solidFill>
              </a:rPr>
              <a:t>His anointed </a:t>
            </a:r>
            <a:r>
              <a:rPr lang="en-US" sz="3200" b="1" dirty="0">
                <a:solidFill>
                  <a:schemeClr val="bg1"/>
                </a:solidFill>
              </a:rPr>
              <a:t>(Psalm 2:2).</a:t>
            </a:r>
          </a:p>
          <a:p>
            <a:pPr marL="0" lvl="1"/>
            <a:r>
              <a:rPr lang="en-US" sz="3200" b="1" dirty="0">
                <a:solidFill>
                  <a:schemeClr val="bg1"/>
                </a:solidFill>
              </a:rPr>
              <a:t>       B. </a:t>
            </a:r>
            <a:r>
              <a:rPr lang="en-US" sz="3200" b="1" i="1" dirty="0">
                <a:solidFill>
                  <a:schemeClr val="bg1"/>
                </a:solidFill>
              </a:rPr>
              <a:t>David and his descendants </a:t>
            </a:r>
            <a:r>
              <a:rPr lang="en-US" sz="3200" dirty="0">
                <a:solidFill>
                  <a:schemeClr val="bg1"/>
                </a:solidFill>
              </a:rPr>
              <a:t>(</a:t>
            </a:r>
            <a:r>
              <a:rPr lang="he-IL" sz="4400" dirty="0">
                <a:solidFill>
                  <a:schemeClr val="bg1"/>
                </a:solidFill>
                <a:latin typeface="SBL Hebrew" panose="02000000000000000000" pitchFamily="2" charset="-79"/>
              </a:rPr>
              <a:t>זֶרָע </a:t>
            </a:r>
            <a:r>
              <a:rPr lang="en-US" sz="4400" dirty="0">
                <a:solidFill>
                  <a:schemeClr val="bg1"/>
                </a:solidFill>
                <a:latin typeface="SBL Hebrew" panose="02000000000000000000" pitchFamily="2" charset="-79"/>
              </a:rPr>
              <a:t> </a:t>
            </a:r>
            <a:r>
              <a:rPr lang="en-US" sz="3200" i="1" dirty="0">
                <a:solidFill>
                  <a:schemeClr val="bg1"/>
                </a:solidFill>
                <a:latin typeface="SBL Hebrew" panose="02000000000000000000" pitchFamily="2" charset="-79"/>
              </a:rPr>
              <a:t>seed </a:t>
            </a:r>
            <a:r>
              <a:rPr lang="en-US" sz="3200" dirty="0">
                <a:solidFill>
                  <a:schemeClr val="bg1"/>
                </a:solidFill>
                <a:latin typeface="SBL Hebrew" panose="02000000000000000000" pitchFamily="2" charset="-79"/>
              </a:rPr>
              <a:t>)</a:t>
            </a:r>
          </a:p>
          <a:p>
            <a:pPr marL="0" lvl="1"/>
            <a:endParaRPr lang="en-US" sz="3200" dirty="0">
              <a:solidFill>
                <a:schemeClr val="bg1"/>
              </a:solidFill>
              <a:latin typeface="SBL Hebrew" panose="02000000000000000000" pitchFamily="2" charset="-79"/>
            </a:endParaRPr>
          </a:p>
          <a:p>
            <a:pPr marL="0" lvl="1"/>
            <a:r>
              <a:rPr lang="en-US" sz="3200" b="1" i="0" u="none" strike="noStrike" baseline="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Now the promises were spoken to Abraham and to his seed. He does not say, "And to seeds," as </a:t>
            </a:r>
            <a:r>
              <a:rPr lang="en-US" sz="3200" b="1" i="1" u="none" strike="noStrike" baseline="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referring </a:t>
            </a:r>
            <a:r>
              <a:rPr lang="en-US" sz="3200" b="1" i="0" u="none" strike="noStrike" baseline="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to many, but </a:t>
            </a:r>
            <a:r>
              <a:rPr lang="en-US" sz="3200" b="1" i="1" u="none" strike="noStrike" baseline="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rather </a:t>
            </a:r>
            <a:r>
              <a:rPr lang="en-US" sz="3200" b="1" i="0" u="none" strike="noStrike" baseline="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to one, "And to your seed," that is, Christ (Gal. 3:16).</a:t>
            </a:r>
            <a:endParaRPr lang="en-US" sz="3200" b="1" dirty="0">
              <a:solidFill>
                <a:schemeClr val="bg1">
                  <a:lumMod val="95000"/>
                </a:schemeClr>
              </a:solidFill>
            </a:endParaRPr>
          </a:p>
          <a:p>
            <a:pPr marL="0" lvl="1"/>
            <a:endParaRPr lang="he-IL" sz="3200" dirty="0">
              <a:solidFill>
                <a:schemeClr val="bg1"/>
              </a:solidFill>
              <a:latin typeface="SBL Hebrew" panose="02000000000000000000" pitchFamily="2" charset="-79"/>
            </a:endParaRPr>
          </a:p>
          <a:p>
            <a:pPr marL="0" lvl="1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517139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42032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 18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571500" lvl="1" indent="-571500">
              <a:buAutoNum type="romanUcPeriod"/>
            </a:pPr>
            <a:r>
              <a:rPr lang="en-US" sz="3200" b="1" dirty="0">
                <a:solidFill>
                  <a:schemeClr val="bg1"/>
                </a:solidFill>
              </a:rPr>
              <a:t>CONSTRAINS US TO ATTEMPT TO DISENTANGLE THE THREADS.</a:t>
            </a:r>
          </a:p>
          <a:p>
            <a:pPr marL="0" lvl="1"/>
            <a:r>
              <a:rPr lang="en-US" sz="3200" b="1" dirty="0">
                <a:solidFill>
                  <a:schemeClr val="bg1"/>
                </a:solidFill>
              </a:rPr>
              <a:t>II.   CONTAINS SECTIONS WE CANNOT DISENTANGLE (50). </a:t>
            </a:r>
          </a:p>
          <a:p>
            <a:pPr marL="0" lvl="1"/>
            <a:r>
              <a:rPr lang="en-US" sz="3200" b="1" dirty="0">
                <a:solidFill>
                  <a:schemeClr val="bg1"/>
                </a:solidFill>
              </a:rPr>
              <a:t>       A. </a:t>
            </a:r>
            <a:r>
              <a:rPr lang="en-US" sz="3200" b="1" i="1" dirty="0">
                <a:solidFill>
                  <a:schemeClr val="bg1"/>
                </a:solidFill>
              </a:rPr>
              <a:t>His anointed </a:t>
            </a:r>
            <a:r>
              <a:rPr lang="en-US" sz="3200" b="1" dirty="0">
                <a:solidFill>
                  <a:schemeClr val="bg1"/>
                </a:solidFill>
              </a:rPr>
              <a:t>(Psalm 2:2).</a:t>
            </a:r>
          </a:p>
          <a:p>
            <a:pPr marL="0" lvl="1"/>
            <a:r>
              <a:rPr lang="en-US" sz="3200" b="1" dirty="0">
                <a:solidFill>
                  <a:schemeClr val="bg1"/>
                </a:solidFill>
              </a:rPr>
              <a:t>       B. </a:t>
            </a:r>
            <a:r>
              <a:rPr lang="en-US" sz="3200" b="1" i="1" dirty="0">
                <a:solidFill>
                  <a:schemeClr val="bg1"/>
                </a:solidFill>
              </a:rPr>
              <a:t>David and his descendants </a:t>
            </a:r>
            <a:r>
              <a:rPr lang="en-US" sz="3200" dirty="0">
                <a:solidFill>
                  <a:schemeClr val="bg1"/>
                </a:solidFill>
              </a:rPr>
              <a:t>(</a:t>
            </a:r>
            <a:r>
              <a:rPr lang="he-IL" sz="4400" dirty="0">
                <a:solidFill>
                  <a:schemeClr val="bg1"/>
                </a:solidFill>
                <a:latin typeface="SBL Hebrew" panose="02000000000000000000" pitchFamily="2" charset="-79"/>
              </a:rPr>
              <a:t>זֶרָע </a:t>
            </a:r>
            <a:r>
              <a:rPr lang="en-US" sz="4400" dirty="0">
                <a:solidFill>
                  <a:schemeClr val="bg1"/>
                </a:solidFill>
                <a:latin typeface="SBL Hebrew" panose="02000000000000000000" pitchFamily="2" charset="-79"/>
              </a:rPr>
              <a:t> </a:t>
            </a:r>
            <a:r>
              <a:rPr lang="en-US" sz="3200" i="1" dirty="0">
                <a:solidFill>
                  <a:schemeClr val="bg1"/>
                </a:solidFill>
                <a:latin typeface="SBL Hebrew" panose="02000000000000000000" pitchFamily="2" charset="-79"/>
              </a:rPr>
              <a:t>seed </a:t>
            </a:r>
            <a:r>
              <a:rPr lang="en-US" sz="3200" dirty="0">
                <a:solidFill>
                  <a:schemeClr val="bg1"/>
                </a:solidFill>
                <a:latin typeface="SBL Hebrew" panose="02000000000000000000" pitchFamily="2" charset="-79"/>
              </a:rPr>
              <a:t>)</a:t>
            </a:r>
          </a:p>
          <a:p>
            <a:pPr marL="0" lvl="1"/>
            <a:r>
              <a:rPr lang="en-US" sz="3200" dirty="0">
                <a:solidFill>
                  <a:schemeClr val="bg1"/>
                </a:solidFill>
                <a:latin typeface="SBL Hebrew" panose="02000000000000000000" pitchFamily="2" charset="-79"/>
              </a:rPr>
              <a:t>	  </a:t>
            </a:r>
            <a:r>
              <a:rPr lang="en-US" sz="3200" dirty="0" err="1">
                <a:solidFill>
                  <a:schemeClr val="bg1"/>
                </a:solidFill>
              </a:rPr>
              <a:t>Vv</a:t>
            </a:r>
            <a:r>
              <a:rPr lang="en-US" sz="3200" dirty="0">
                <a:solidFill>
                  <a:schemeClr val="bg1"/>
                </a:solidFill>
              </a:rPr>
              <a:t> 4-6</a:t>
            </a:r>
          </a:p>
          <a:p>
            <a:pPr marL="0" lvl="1"/>
            <a:endParaRPr lang="he-IL" sz="3200" dirty="0">
              <a:solidFill>
                <a:schemeClr val="bg1"/>
              </a:solidFill>
              <a:latin typeface="SBL Hebrew" panose="02000000000000000000" pitchFamily="2" charset="-79"/>
            </a:endParaRPr>
          </a:p>
          <a:p>
            <a:pPr marL="0" lvl="1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062828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205029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chemeClr val="bg1"/>
                </a:solidFill>
              </a:rPr>
              <a:t>He will have to disentangle the threads sometimes, and mark off that which belongs to David and that which relates to the Son of God.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</a:endParaRP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  </a:t>
            </a: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679323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20502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3600" b="1" i="1" dirty="0">
                <a:solidFill>
                  <a:schemeClr val="bg1"/>
                </a:solidFill>
              </a:rPr>
              <a:t>Frequently he will not be able to disentangle the threads</a:t>
            </a:r>
          </a:p>
          <a:p>
            <a:pPr lvl="1" indent="-457200"/>
            <a:r>
              <a:rPr lang="en-US" sz="3600" b="1" i="1" dirty="0">
                <a:solidFill>
                  <a:schemeClr val="bg1"/>
                </a:solidFill>
              </a:rPr>
              <a:t>at all, because they are one, and may relate both to</a:t>
            </a:r>
          </a:p>
          <a:p>
            <a:pPr lvl="1" indent="-457200"/>
            <a:r>
              <a:rPr lang="en-US" sz="3600" b="1" i="1" dirty="0">
                <a:solidFill>
                  <a:schemeClr val="bg1"/>
                </a:solidFill>
              </a:rPr>
              <a:t>David, and to David’s Lord.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  </a:t>
            </a: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981770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20502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3600" b="1" i="1" dirty="0">
                <a:solidFill>
                  <a:schemeClr val="bg1"/>
                </a:solidFill>
              </a:rPr>
              <a:t>This is meant to show us that the life of Christ is an epitome of the life of his people.   </a:t>
            </a:r>
            <a:endParaRPr lang="en-US" sz="3200" b="1" i="1" dirty="0"/>
          </a:p>
          <a:p>
            <a:endParaRPr lang="en-US" sz="3200" b="1" i="1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479239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4203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 18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571500" lvl="1" indent="-571500">
              <a:buAutoNum type="romanUcPeriod"/>
            </a:pPr>
            <a:r>
              <a:rPr lang="en-US" sz="3200" b="1" dirty="0">
                <a:solidFill>
                  <a:schemeClr val="bg1"/>
                </a:solidFill>
              </a:rPr>
              <a:t>CONSTRAINS US TO ATTEMPT TO DISENTANGLE THE THREADS.</a:t>
            </a:r>
          </a:p>
          <a:p>
            <a:pPr marL="0" lvl="1"/>
            <a:r>
              <a:rPr lang="en-US" sz="3200" b="1" dirty="0">
                <a:solidFill>
                  <a:schemeClr val="bg1"/>
                </a:solidFill>
              </a:rPr>
              <a:t>II.   CONTAINS SECTIONS WE CANNOT DISENTANGLE (50). </a:t>
            </a:r>
          </a:p>
          <a:p>
            <a:pPr marL="0" lvl="1"/>
            <a:endParaRPr lang="he-IL" sz="3200" dirty="0">
              <a:solidFill>
                <a:schemeClr val="bg1"/>
              </a:solidFill>
              <a:latin typeface="SBL Hebrew" panose="02000000000000000000" pitchFamily="2" charset="-79"/>
            </a:endParaRPr>
          </a:p>
          <a:p>
            <a:pPr marL="0" lvl="1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065368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4203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 18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571500" lvl="1" indent="-571500">
              <a:buAutoNum type="romanUcPeriod"/>
            </a:pPr>
            <a:r>
              <a:rPr lang="en-US" sz="3200" b="1" dirty="0">
                <a:solidFill>
                  <a:schemeClr val="bg1"/>
                </a:solidFill>
              </a:rPr>
              <a:t>CONSTRAINS US TO ATTEMPT TO DISENTANGLE THE THREADS.</a:t>
            </a:r>
          </a:p>
          <a:p>
            <a:pPr marL="0" lvl="1"/>
            <a:r>
              <a:rPr lang="en-US" sz="3200" b="1" dirty="0">
                <a:solidFill>
                  <a:schemeClr val="bg1"/>
                </a:solidFill>
              </a:rPr>
              <a:t>II.   CONTAINS SECTIONS WE CANNOT DISENTANGLE (50). </a:t>
            </a:r>
          </a:p>
          <a:p>
            <a:pPr marL="0" lvl="1"/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III.  REVEALS WAYS IN WHICH HIS LIFE EPITOMIZES OURS.</a:t>
            </a:r>
            <a:endParaRPr lang="he-IL" sz="32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0" lvl="1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287241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420325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 18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571500" lvl="1" indent="-571500">
              <a:buAutoNum type="romanUcPeriod"/>
            </a:pPr>
            <a:r>
              <a:rPr lang="en-US" sz="3200" b="1" dirty="0">
                <a:solidFill>
                  <a:schemeClr val="bg1"/>
                </a:solidFill>
              </a:rPr>
              <a:t>CONSTRAINS US TO ATTEMPT TO DISENTANGLE THE THREADS.</a:t>
            </a:r>
          </a:p>
          <a:p>
            <a:pPr marL="0" lvl="1"/>
            <a:r>
              <a:rPr lang="en-US" sz="3200" b="1" dirty="0">
                <a:solidFill>
                  <a:schemeClr val="bg1"/>
                </a:solidFill>
              </a:rPr>
              <a:t>II.   CONTAINS SECTIONS WE CANNOT DISENTANGLE (50). </a:t>
            </a:r>
          </a:p>
          <a:p>
            <a:pPr marL="571500" lvl="1" indent="-571500">
              <a:buAutoNum type="romanUcPeriod" startAt="3"/>
            </a:pP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REVEALS WAYS IN WHICH HIS LIFE EPITOMIZES OURS.</a:t>
            </a:r>
          </a:p>
          <a:p>
            <a:pPr marL="0" lvl="1"/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      </a:t>
            </a:r>
            <a:r>
              <a:rPr lang="en-US" sz="3200" b="1" dirty="0" err="1">
                <a:solidFill>
                  <a:schemeClr val="bg1"/>
                </a:solidFill>
                <a:cs typeface="Arial" panose="020B0604020202020204" pitchFamily="34" charset="0"/>
              </a:rPr>
              <a:t>Vv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 1-3 </a:t>
            </a:r>
            <a:endParaRPr lang="he-IL" sz="32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0" lvl="1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477232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420325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 18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571500" lvl="1" indent="-571500">
              <a:buAutoNum type="romanUcPeriod"/>
            </a:pPr>
            <a:r>
              <a:rPr lang="en-US" sz="3200" b="1" dirty="0">
                <a:solidFill>
                  <a:schemeClr val="bg1"/>
                </a:solidFill>
              </a:rPr>
              <a:t>CONSTRAINS US TO ATTEMPT TO DISENTANGLE THE THREADS.</a:t>
            </a:r>
          </a:p>
          <a:p>
            <a:pPr marL="0" lvl="1"/>
            <a:r>
              <a:rPr lang="en-US" sz="3200" b="1" dirty="0">
                <a:solidFill>
                  <a:schemeClr val="bg1"/>
                </a:solidFill>
              </a:rPr>
              <a:t>II.   CONTAINS SECTIONS WE CANNOT DISENTANGLE (50). </a:t>
            </a:r>
          </a:p>
          <a:p>
            <a:pPr marL="571500" lvl="1" indent="-571500">
              <a:buAutoNum type="romanUcPeriod" startAt="3"/>
            </a:pP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REVEALS WAYS IN WHICH HIS LIFE EPITOMIZES OURS.</a:t>
            </a:r>
          </a:p>
          <a:p>
            <a:pPr marL="0" lvl="1"/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      </a:t>
            </a:r>
            <a:r>
              <a:rPr lang="en-US" sz="3200" b="1" dirty="0" err="1">
                <a:solidFill>
                  <a:schemeClr val="bg1"/>
                </a:solidFill>
                <a:cs typeface="Arial" panose="020B0604020202020204" pitchFamily="34" charset="0"/>
              </a:rPr>
              <a:t>Vv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 1-3  </a:t>
            </a:r>
            <a:r>
              <a:rPr lang="en-US" sz="3200" b="1" i="1" dirty="0">
                <a:solidFill>
                  <a:schemeClr val="bg1"/>
                </a:solidFill>
                <a:cs typeface="Arial" panose="020B0604020202020204" pitchFamily="34" charset="0"/>
              </a:rPr>
              <a:t>I love You, O LORD. . . </a:t>
            </a:r>
            <a:endParaRPr lang="he-IL" sz="32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0" lvl="1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705787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420325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Psalm 18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571500" lvl="1" indent="-571500">
              <a:buAutoNum type="romanUcPeriod"/>
            </a:pPr>
            <a:r>
              <a:rPr lang="en-US" sz="3200" b="1" dirty="0">
                <a:solidFill>
                  <a:schemeClr val="bg1"/>
                </a:solidFill>
              </a:rPr>
              <a:t>CONSTRAINS US TO ATTEMPT TO DISENTANGLE THE THREADS.</a:t>
            </a:r>
          </a:p>
          <a:p>
            <a:pPr marL="0" lvl="1"/>
            <a:r>
              <a:rPr lang="en-US" sz="3200" b="1" dirty="0">
                <a:solidFill>
                  <a:schemeClr val="bg1"/>
                </a:solidFill>
              </a:rPr>
              <a:t>II.   CONTAINS SECTIONS WE CANNOT DISENTANGLE (50). </a:t>
            </a:r>
          </a:p>
          <a:p>
            <a:pPr marL="571500" lvl="1" indent="-571500">
              <a:buAutoNum type="romanUcPeriod" startAt="3"/>
            </a:pP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REVEALS WAYS IN WHICH HIS LIFE EPITOMIZES OURS.</a:t>
            </a:r>
          </a:p>
          <a:p>
            <a:pPr marL="0" lvl="1"/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      </a:t>
            </a:r>
            <a:r>
              <a:rPr lang="en-US" sz="3200" b="1" dirty="0" err="1">
                <a:solidFill>
                  <a:schemeClr val="bg1"/>
                </a:solidFill>
                <a:cs typeface="Arial" panose="020B0604020202020204" pitchFamily="34" charset="0"/>
              </a:rPr>
              <a:t>Vv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 1-3  </a:t>
            </a:r>
            <a:r>
              <a:rPr lang="en-US" sz="3200" b="1" i="1" dirty="0">
                <a:solidFill>
                  <a:schemeClr val="bg1"/>
                </a:solidFill>
                <a:cs typeface="Arial" panose="020B0604020202020204" pitchFamily="34" charset="0"/>
              </a:rPr>
              <a:t>I love You, O LORD. . . in Whom I  take refuge</a:t>
            </a:r>
            <a:endParaRPr lang="he-IL" sz="32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0" lvl="1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373961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2050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</a:rPr>
              <a:t>How much of Psalm 18 concerns our Lord? 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</a:endParaRP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  </a:t>
            </a: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162962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2050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</a:rPr>
              <a:t>How much of Psalm 18 concerns our Lord? 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</a:endParaRP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I.   OUR LORD’S CONCEPTION? 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026089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205029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</a:rPr>
              <a:t>How much of Psalm 18 concerns our Lord? 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</a:endParaRP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I.   OUR LORD’S CONCEPTION?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II.  THE APOSTLES’ CONCEPTION (Romans 15:9).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  </a:t>
            </a: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999330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205029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</a:rPr>
              <a:t>How much of Psalm 18 concerns our Lord? 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</a:endParaRP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I.   OUR LORD’S CONCEPTION?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II.  THE APOSTLES’ CONCEPTION (Romans 15:9).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III. OUR CONCEPTION?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          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  </a:t>
            </a: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6659045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205029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</a:rPr>
              <a:t>How much of Psalm 18 concerns our Lord? 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</a:endParaRP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I.   OUR LORD’S CONCEPTION?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II.  THE APOSTLES’ CONCEPTION (Romans 15:9).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III. OUR CONCEPTION?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      A. Occasionally A Verse Is Messianic?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          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  </a:t>
            </a: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3123365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205029" cy="735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</a:rPr>
              <a:t>How much of Psalm 18 concerns our Lord? 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</a:endParaRP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I.   OUR LORD’S CONCEPTION?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II.  THE APOSTLES’ CONCEPTION (Romans 15:9).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III. OUR CONCEPTION?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      A. Occasionally A Verse Is Messianic?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      B. Pervasively Messianic?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    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  </a:t>
            </a: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7315710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205029" cy="901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</a:rPr>
              <a:t>How much of Psalm 18 concerns our Lord? 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</a:endParaRP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I.   OUR LORD’S CONCEPTION?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II.  THE APOSTLES’ CONCEPTION (Romans 15:9).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III. OUR CONCEPTION?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      A. Occasionally A Verse Is Messianic?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      B. Pervasively Messianic?</a:t>
            </a:r>
          </a:p>
          <a:p>
            <a:pPr marL="0" lvl="1"/>
            <a:endParaRPr lang="en-US" sz="3600" b="1" dirty="0">
              <a:solidFill>
                <a:schemeClr val="bg1"/>
              </a:solidFill>
            </a:endParaRP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 We tend to read entire Book in terms of Psalm 1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and only occasionally find Him (Psalm 2).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    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  </a:t>
            </a: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6627302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205029" cy="8463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</a:rPr>
              <a:t>How much of Psalm 18 concerns our Lord? 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</a:endParaRP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I.   OUR LORD’S CONCEPTION?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II.  THE APOSTLES’ CONCEPTION (Romans 15:9).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III. OUR CONCEPTION?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      A. Occasionally A Verse Is Messianic?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      B. Pervasively Messianic?</a:t>
            </a:r>
          </a:p>
          <a:p>
            <a:pPr marL="0" lvl="1"/>
            <a:endParaRPr lang="en-US" sz="3600" b="1" dirty="0">
              <a:solidFill>
                <a:schemeClr val="bg1"/>
              </a:solidFill>
            </a:endParaRP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 He taught to read in terms of Psalm 2,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    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  </a:t>
            </a: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3554545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205029" cy="901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</a:rPr>
              <a:t>How much of Psalm 18 concerns our Lord? 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</a:endParaRP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I.   OUR LORD’S CONCEPTION?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II.  THE APOSTLES’ CONCEPTION (Romans 15:9).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III. OUR CONCEPTION?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      A. Occasionally A Verse Is Messianic?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      B. Pervasively Messianic?</a:t>
            </a:r>
          </a:p>
          <a:p>
            <a:pPr marL="0" lvl="1"/>
            <a:endParaRPr lang="en-US" sz="3600" b="1" dirty="0">
              <a:solidFill>
                <a:schemeClr val="bg1"/>
              </a:solidFill>
            </a:endParaRP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 He taught to read in terms of Psalm 2, and then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to find ourselves (Psalm 1).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    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  </a:t>
            </a: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0617141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F05C2D-56C3-478D-9A53-73711F74ADA1}"/>
              </a:ext>
            </a:extLst>
          </p:cNvPr>
          <p:cNvSpPr txBox="1"/>
          <p:nvPr/>
        </p:nvSpPr>
        <p:spPr>
          <a:xfrm>
            <a:off x="619275" y="406400"/>
            <a:ext cx="11205029" cy="901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4400" b="1" dirty="0">
                <a:solidFill>
                  <a:schemeClr val="bg1"/>
                </a:solidFill>
              </a:rPr>
              <a:t>How much of Psalm 18 concerns our Lord? </a:t>
            </a:r>
          </a:p>
          <a:p>
            <a:pPr lvl="1" indent="-457200"/>
            <a:endParaRPr lang="en-US" sz="4400" b="1" dirty="0">
              <a:solidFill>
                <a:schemeClr val="bg1"/>
              </a:solidFill>
            </a:endParaRP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I.   OUR LORD’S CONCEPTION?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II.  THE APOSTLES’ CONCEPTION (Romans 15:9).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III. OUR CONCEPTION?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      A. Occasionally A Verse Is Messianic?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      B. Pervasively Messianic?</a:t>
            </a:r>
          </a:p>
          <a:p>
            <a:pPr marL="0" lvl="1"/>
            <a:endParaRPr lang="en-US" sz="3600" b="1" dirty="0">
              <a:solidFill>
                <a:schemeClr val="bg1"/>
              </a:solidFill>
            </a:endParaRP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</a:t>
            </a:r>
            <a:r>
              <a:rPr lang="en-US" sz="3600" b="1" i="1" dirty="0">
                <a:solidFill>
                  <a:schemeClr val="bg1"/>
                </a:solidFill>
              </a:rPr>
              <a:t>Keep your left eye on David, and your right eye</a:t>
            </a:r>
          </a:p>
          <a:p>
            <a:pPr marL="0" lvl="1"/>
            <a:r>
              <a:rPr lang="en-US" sz="3600" b="1" i="1" dirty="0">
                <a:solidFill>
                  <a:schemeClr val="bg1"/>
                </a:solidFill>
              </a:rPr>
              <a:t>	full of Christ. </a:t>
            </a:r>
            <a:endParaRPr lang="en-US" sz="3600" b="1" dirty="0">
              <a:solidFill>
                <a:schemeClr val="bg1"/>
              </a:solidFill>
            </a:endParaRP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     </a:t>
            </a:r>
          </a:p>
          <a:p>
            <a:pPr marL="0" lvl="1"/>
            <a:r>
              <a:rPr lang="en-US" sz="3600" b="1" dirty="0">
                <a:solidFill>
                  <a:schemeClr val="bg1"/>
                </a:solidFill>
              </a:rPr>
              <a:t>	   </a:t>
            </a: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970416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026976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132673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894333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158151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743987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197673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460819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6275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2331</Words>
  <Application>Microsoft Office PowerPoint</Application>
  <PresentationFormat>Widescreen</PresentationFormat>
  <Paragraphs>435</Paragraphs>
  <Slides>70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6" baseType="lpstr">
      <vt:lpstr>Arial</vt:lpstr>
      <vt:lpstr>Bookman Old Style</vt:lpstr>
      <vt:lpstr>Calibri</vt:lpstr>
      <vt:lpstr>Calibri Light</vt:lpstr>
      <vt:lpstr>SBL Hebrew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Minnick</dc:creator>
  <cp:lastModifiedBy>av-music (Sound Room)</cp:lastModifiedBy>
  <cp:revision>11</cp:revision>
  <dcterms:created xsi:type="dcterms:W3CDTF">2020-09-06T19:04:30Z</dcterms:created>
  <dcterms:modified xsi:type="dcterms:W3CDTF">2020-09-06T21:20:42Z</dcterms:modified>
</cp:coreProperties>
</file>