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64" r:id="rId3"/>
    <p:sldId id="288" r:id="rId4"/>
    <p:sldId id="267" r:id="rId5"/>
    <p:sldId id="290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89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4484A"/>
    <a:srgbClr val="F9F4E4"/>
    <a:srgbClr val="DB8255"/>
    <a:srgbClr val="688A80"/>
    <a:srgbClr val="669D87"/>
    <a:srgbClr val="BC8172"/>
    <a:srgbClr val="F2A7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C1C3E1-A1D4-8040-9F5E-427504288806}" v="12" dt="2023-07-05T01:25:18.9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46"/>
    <p:restoredTop sz="94719"/>
  </p:normalViewPr>
  <p:slideViewPr>
    <p:cSldViewPr snapToGrid="0" showGuides="1">
      <p:cViewPr varScale="1">
        <p:scale>
          <a:sx n="103" d="100"/>
          <a:sy n="103" d="100"/>
        </p:scale>
        <p:origin x="117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2CD262-E989-A044-A4EF-5F3B0B10A37D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EAE525-2AAB-6943-BFD7-BF585002521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79932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EAE525-2AAB-6943-BFD7-BF5850025212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9948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EAE525-2AAB-6943-BFD7-BF5850025212}" type="slidenum">
              <a:rPr lang="pt-BR" smtClean="0"/>
              <a:t>13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18876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209FF2-174D-E4BB-3B49-989A872BF3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867FBF3-77B5-67FB-E1A4-ED66824012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290CBC3-463D-89D6-30D7-D1EFCB0A2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CCFAE55-6C76-7C98-B24B-B20A8C8EA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6364592-127E-05FB-D3CA-772BBD299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832423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16E2E1-54B2-7F79-04E8-1386EAF12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EEB3330-0EFA-373A-E6C0-5B3D54E30B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89B1249-3634-73D6-3891-8394B384DF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3DD18C3A-D3AD-5B90-096E-792464E057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E6066928-EA4A-35A4-EFD3-32485CDE188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F866E55F-FB02-4F25-42D2-930A11E8A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776541B-FE0F-B625-AE1B-F30EB0FFE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C405CC8-4E27-0E00-05DB-FDE90F31C3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72275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D96270-72D4-ED27-2F69-79137000E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84A7090-45E8-8B47-0ADD-97AD65E26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E46031A-4723-24BD-628C-1B0799442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4E399419-A2C8-972C-3112-3EAABA438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8172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A245D1E7-7323-0BF1-8EBB-6472C7910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EC8AD8F8-7FAE-2823-1EF7-5C7070A71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AC54BEF-5879-0539-2428-570BF087F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12113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D45410-3896-F821-6C89-81711D425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206C1B5-F5F5-B8E8-5AF6-7AADED8311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5914F58-80EF-49CE-9B5A-056B2E00A3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6DB18BA-DEF4-78C2-A7BF-F0F5579D6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376863E-43FC-2CFE-8141-212B05451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E699B30-115C-3D30-C2B7-56FF15FAF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99128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EC3B27-E834-38F7-A240-4ABDCFD7B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2E92D30-D5DB-9B90-A58D-D27A2161EC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8FA15AC-9D9D-4D05-EF21-9E42116A0A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BC7B6E0-FEA9-F92C-6730-A33191F22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95C9EB2-AAB8-284C-18CE-673EF92ED3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BC68C65-BBDA-E25A-34A9-C662BD069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27504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0DFE7EB-7951-D6BE-1BB7-95E40E22C1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BC5EE9E-AE2B-1884-CFB4-A3BD9FCCE2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E28217B-D746-3B87-F901-BFF2632257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E59033F-4896-F2D6-7629-C8A1F7BF6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B7D082A-7F3B-A102-EDBC-95A278726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674497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F2A3D5B-B9E3-B67D-82B4-E95F0DFF392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97B5374-C96D-01D3-71AF-21CBD5FBF8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9C1C397-CA4A-F109-3673-D150E876C2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186BEA4-F849-7122-265C-264EDECE3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2AC43EC-2B9B-7EBE-15AE-BB99C52BE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7925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lide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3885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46DE23-820C-B6FF-6367-4FC7E24E7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E4634ED-045B-604C-1516-A2ACCFAE9D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B3A6338-E335-4BDB-D70E-0900CC624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81FEBE2-1B9F-9968-87F3-98EFC8A9A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D9BE014-D5B5-73CE-6A93-E83369094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3671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ítulo e Conteúd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Texto&#10;&#10;Descrição gerada automaticamente">
            <a:extLst>
              <a:ext uri="{FF2B5EF4-FFF2-40B4-BE49-F238E27FC236}">
                <a16:creationId xmlns:a16="http://schemas.microsoft.com/office/drawing/2014/main" id="{BFDEE53C-DE92-0EAB-8578-9CD56BDA92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7846DE23-820C-B6FF-6367-4FC7E24E7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E4634ED-045B-604C-1516-A2ACCFAE9D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B3A6338-E335-4BDB-D70E-0900CC624F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81FEBE2-1B9F-9968-87F3-98EFC8A9A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D9BE014-D5B5-73CE-6A93-E83369094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3FF9274D-3474-39F6-00D6-2C869DB1272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11509262" y="6356350"/>
            <a:ext cx="603475" cy="481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39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">
    <p:bg>
      <p:bgPr>
        <a:blipFill dpi="0" rotWithShape="1">
          <a:blip r:embed="rId2">
            <a:alphaModFix amt="79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no interior, pequeno, azulejado, chuveiro&#10;&#10;Descrição gerada automaticamente">
            <a:extLst>
              <a:ext uri="{FF2B5EF4-FFF2-40B4-BE49-F238E27FC236}">
                <a16:creationId xmlns:a16="http://schemas.microsoft.com/office/drawing/2014/main" id="{E9CED68B-928B-DF85-F9EA-619AB492FF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87E808B-2D1B-5A4D-D0E2-C0E10871CA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3236" y="770824"/>
            <a:ext cx="5257800" cy="4939834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200">
                <a:latin typeface="+mj-lt"/>
              </a:defRPr>
            </a:lvl1pPr>
            <a:lvl2pPr marL="180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2800"/>
            </a:lvl2pPr>
            <a:lvl3pPr marL="230400" indent="-228600" algn="ctr">
              <a:lnSpc>
                <a:spcPct val="100000"/>
              </a:lnSpc>
              <a:spcBef>
                <a:spcPts val="2500"/>
              </a:spcBef>
              <a:buFont typeface="Fonte do Sistema Regular"/>
              <a:buChar char="–"/>
              <a:defRPr>
                <a:solidFill>
                  <a:srgbClr val="DB8255"/>
                </a:solidFill>
              </a:defRPr>
            </a:lvl3pPr>
            <a:lvl4pPr marL="0" indent="0" algn="ctr">
              <a:spcAft>
                <a:spcPts val="600"/>
              </a:spcAft>
              <a:buNone/>
              <a:defRPr sz="4800" b="1" i="0" cap="all" baseline="0">
                <a:solidFill>
                  <a:srgbClr val="84484A"/>
                </a:solidFill>
                <a:latin typeface="Franklin Gothic Demi Cond" panose="020B0603020102020204" pitchFamily="34" charset="0"/>
              </a:defRPr>
            </a:lvl4pPr>
            <a:lvl5pPr marL="0" indent="0" algn="ctr">
              <a:lnSpc>
                <a:spcPct val="100000"/>
              </a:lnSpc>
              <a:spcAft>
                <a:spcPts val="1200"/>
              </a:spcAft>
              <a:buNone/>
              <a:defRPr sz="3200" cap="all" baseline="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AC6F2BDE-0590-4F5C-2D7F-A6961F0A754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509262" y="6356350"/>
            <a:ext cx="603475" cy="481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7730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ull">
    <p:bg>
      <p:bgPr>
        <a:blipFill dpi="0" rotWithShape="1">
          <a:blip r:embed="rId2" cstate="screen">
            <a:alphaModFix amt="79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no interior, pequeno, azulejado, chuveiro&#10;&#10;Descrição gerada automaticamente">
            <a:extLst>
              <a:ext uri="{FF2B5EF4-FFF2-40B4-BE49-F238E27FC236}">
                <a16:creationId xmlns:a16="http://schemas.microsoft.com/office/drawing/2014/main" id="{E9CED68B-928B-DF85-F9EA-619AB492FF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87E808B-2D1B-5A4D-D0E2-C0E10871CA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6424" y="770824"/>
            <a:ext cx="6194612" cy="4939834"/>
          </a:xfrm>
        </p:spPr>
        <p:txBody>
          <a:bodyPr anchor="ctr"/>
          <a:lstStyle>
            <a:lvl1pPr marL="0" indent="0" algn="l">
              <a:lnSpc>
                <a:spcPct val="150000"/>
              </a:lnSpc>
              <a:spcAft>
                <a:spcPts val="1200"/>
              </a:spcAft>
              <a:buNone/>
              <a:defRPr sz="3200" i="1">
                <a:latin typeface="Georgia" panose="02040502050405020303" pitchFamily="18" charset="0"/>
              </a:defRPr>
            </a:lvl1pPr>
            <a:lvl2pPr marL="1800" indent="0" algn="l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2800"/>
            </a:lvl2pPr>
            <a:lvl3pPr marL="230400" indent="-228600" algn="l">
              <a:lnSpc>
                <a:spcPct val="100000"/>
              </a:lnSpc>
              <a:spcBef>
                <a:spcPts val="2500"/>
              </a:spcBef>
              <a:buFont typeface="Fonte do Sistema Regular"/>
              <a:buChar char="–"/>
              <a:defRPr>
                <a:solidFill>
                  <a:srgbClr val="DB8255"/>
                </a:solidFill>
              </a:defRPr>
            </a:lvl3pPr>
            <a:lvl4pPr marL="0" indent="0" algn="l">
              <a:spcAft>
                <a:spcPts val="600"/>
              </a:spcAft>
              <a:buNone/>
              <a:defRPr sz="4800" b="1" i="0">
                <a:solidFill>
                  <a:srgbClr val="84484A"/>
                </a:solidFill>
                <a:latin typeface="Franklin Gothic Demi Cond" panose="020B0603020102020204" pitchFamily="34" charset="0"/>
              </a:defRPr>
            </a:lvl4pPr>
            <a:lvl5pPr marL="0" indent="0" algn="l">
              <a:lnSpc>
                <a:spcPct val="100000"/>
              </a:lnSpc>
              <a:spcAft>
                <a:spcPts val="1200"/>
              </a:spcAft>
              <a:buNone/>
              <a:defRPr sz="3200" cap="all" baseline="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AC6F2BDE-0590-4F5C-2D7F-A6961F0A754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11509262" y="6356350"/>
            <a:ext cx="603475" cy="481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3923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full">
    <p:bg>
      <p:bgPr>
        <a:blipFill dpi="0" rotWithShape="1">
          <a:blip r:embed="rId2">
            <a:alphaModFix amt="79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Uma imagem contendo no interior, pequeno, azulejado, chuveiro&#10;&#10;Descrição gerada automaticamente">
            <a:extLst>
              <a:ext uri="{FF2B5EF4-FFF2-40B4-BE49-F238E27FC236}">
                <a16:creationId xmlns:a16="http://schemas.microsoft.com/office/drawing/2014/main" id="{E9CED68B-928B-DF85-F9EA-619AB492FF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87E808B-2D1B-5A4D-D0E2-C0E10871CA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118" y="717036"/>
            <a:ext cx="5257800" cy="4939834"/>
          </a:xfr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>
                <a:latin typeface="+mj-lt"/>
              </a:defRPr>
            </a:lvl1pPr>
            <a:lvl2pPr marL="180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  <a:defRPr sz="2800"/>
            </a:lvl2pPr>
            <a:lvl3pPr marL="230400" indent="-228600" algn="ctr">
              <a:lnSpc>
                <a:spcPct val="100000"/>
              </a:lnSpc>
              <a:spcBef>
                <a:spcPts val="2500"/>
              </a:spcBef>
              <a:buFont typeface="Fonte do Sistema Regular"/>
              <a:buChar char="–"/>
              <a:defRPr/>
            </a:lvl3pPr>
            <a:lvl4pPr marL="0" indent="0" algn="ctr">
              <a:spcAft>
                <a:spcPts val="600"/>
              </a:spcAft>
              <a:buNone/>
              <a:defRPr sz="4800" b="1" i="0">
                <a:latin typeface="Franklin Gothic Demi Cond" panose="020B0603020102020204" pitchFamily="34" charset="0"/>
              </a:defRPr>
            </a:lvl4pPr>
            <a:lvl5pPr marL="0" indent="0" algn="ctr">
              <a:lnSpc>
                <a:spcPct val="100000"/>
              </a:lnSpc>
              <a:spcAft>
                <a:spcPts val="1200"/>
              </a:spcAft>
              <a:buNone/>
              <a:defRPr sz="3200" cap="all" baseline="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AC6F2BDE-0590-4F5C-2D7F-A6961F0A754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88226" y="6302561"/>
            <a:ext cx="603475" cy="481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3411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E27088-58EF-DE9D-C805-F64105B14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035" y="1515035"/>
            <a:ext cx="10300447" cy="3702423"/>
          </a:xfrm>
        </p:spPr>
        <p:txBody>
          <a:bodyPr anchor="ctr">
            <a:normAutofit/>
          </a:bodyPr>
          <a:lstStyle>
            <a:lvl1pPr algn="ctr">
              <a:defRPr sz="7200"/>
            </a:lvl1pPr>
          </a:lstStyle>
          <a:p>
            <a:r>
              <a:rPr lang="pt-BR" dirty="0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39270446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DC8EA3-E4AF-1C5D-504D-50F0590B0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979D03A-9A79-10C7-90DB-4FEE629AB7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A081693-7353-7EE8-2045-59F6A2B7F2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901455C-A938-00AE-0D41-98D61E336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F340552-62CA-E527-DF6D-ABAE88C45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4950913-4556-D418-C123-41A11D9BC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16369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E8997DF6-EEC9-E8CB-01F7-139221EE6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FBB7948-18A8-D6C6-B573-3BA577FE62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746CDEE-A797-C5C5-F8C8-718FA0B518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87D66D-7EAB-4349-A54C-80178450067B}" type="datetimeFigureOut">
              <a:rPr lang="pt-BR" smtClean="0"/>
              <a:t>20/07/2023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5D0181F-BE09-980F-0DF3-1223EB0361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7AA4439-BF68-F15B-10F6-A150B8A0AC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D3208C-85ED-9243-B4BE-D5ED82B45FF6}" type="slidenum">
              <a:rPr lang="pt-BR" smtClean="0"/>
              <a:t>‹nº›</a:t>
            </a:fld>
            <a:endParaRPr lang="pt-BR"/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BD2A5CD0-B92F-5AB6-4E78-AC1BCE387C31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>
          <a:xfrm>
            <a:off x="11509262" y="6356350"/>
            <a:ext cx="603475" cy="481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48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1" r:id="rId4"/>
    <p:sldLayoutId id="2147483663" r:id="rId5"/>
    <p:sldLayoutId id="2147483665" r:id="rId6"/>
    <p:sldLayoutId id="2147483664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cap="all" baseline="0">
          <a:solidFill>
            <a:srgbClr val="84484A"/>
          </a:solidFill>
          <a:latin typeface="Franklin Gothic Demi Cond" panose="020B0603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84484A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84484A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84484A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84484A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84484A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6568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F2F87577-EE4A-B7BD-26C0-C68B9D041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1346" y="819026"/>
            <a:ext cx="8273514" cy="5019675"/>
          </a:xfrm>
        </p:spPr>
        <p:txBody>
          <a:bodyPr/>
          <a:lstStyle/>
          <a:p>
            <a:pPr lvl="3"/>
            <a:r>
              <a:rPr lang="es-419" dirty="0"/>
              <a:t>muchas veces, son las visitas quienes toman la iniciativa al entrar en nuestra iglesia.</a:t>
            </a:r>
          </a:p>
        </p:txBody>
      </p:sp>
    </p:spTree>
    <p:extLst>
      <p:ext uri="{BB962C8B-B14F-4D97-AF65-F5344CB8AC3E}">
        <p14:creationId xmlns:p14="http://schemas.microsoft.com/office/powerpoint/2010/main" val="142950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7E636FF9-A1CC-3382-D4EF-000D007D53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614" y="460320"/>
            <a:ext cx="6033188" cy="4939834"/>
          </a:xfrm>
        </p:spPr>
        <p:txBody>
          <a:bodyPr/>
          <a:lstStyle/>
          <a:p>
            <a:r>
              <a:rPr lang="es-419" dirty="0"/>
              <a:t>¿Y cómo fue recibido Moisés? </a:t>
            </a:r>
          </a:p>
          <a:p>
            <a:r>
              <a:rPr lang="es-419" dirty="0"/>
              <a:t>Aparentemente, no fue tan bien recibido.</a:t>
            </a:r>
          </a:p>
          <a:p>
            <a:r>
              <a:rPr lang="es-419" dirty="0"/>
              <a:t>¿Será que hemos hecho lo mismo con algunas visitas que llegan a nuestra iglesia?</a:t>
            </a:r>
          </a:p>
        </p:txBody>
      </p:sp>
    </p:spTree>
    <p:extLst>
      <p:ext uri="{BB962C8B-B14F-4D97-AF65-F5344CB8AC3E}">
        <p14:creationId xmlns:p14="http://schemas.microsoft.com/office/powerpoint/2010/main" val="3605471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6079D0A0-86F9-584A-E007-3E47A3B38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110" y="1577788"/>
            <a:ext cx="11073780" cy="3702423"/>
          </a:xfrm>
        </p:spPr>
        <p:txBody>
          <a:bodyPr>
            <a:normAutofit fontScale="90000"/>
          </a:bodyPr>
          <a:lstStyle/>
          <a:p>
            <a:r>
              <a:rPr lang="es-419" dirty="0"/>
              <a:t>¿Será que una visita tratada así se quedará o regresará    a nuestra iglesia?</a:t>
            </a:r>
          </a:p>
        </p:txBody>
      </p:sp>
    </p:spTree>
    <p:extLst>
      <p:ext uri="{BB962C8B-B14F-4D97-AF65-F5344CB8AC3E}">
        <p14:creationId xmlns:p14="http://schemas.microsoft.com/office/powerpoint/2010/main" val="192307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C35C190-93B2-3C90-6E10-71803447C0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5694" y="308759"/>
            <a:ext cx="9583386" cy="6858000"/>
          </a:xfrm>
        </p:spPr>
        <p:txBody>
          <a:bodyPr/>
          <a:lstStyle/>
          <a:p>
            <a:pPr lvl="3"/>
            <a:r>
              <a:rPr lang="es-419" dirty="0"/>
              <a:t>2. RECEPCIÓN “DENTRO DE LA IGLESIA”.</a:t>
            </a:r>
          </a:p>
          <a:p>
            <a:pPr lvl="3"/>
            <a:endParaRPr lang="es-419" dirty="0"/>
          </a:p>
          <a:p>
            <a:pPr lvl="3"/>
            <a:r>
              <a:rPr lang="es-419" dirty="0"/>
              <a:t>Éxodo 2:18-20.</a:t>
            </a:r>
          </a:p>
          <a:p>
            <a:pPr lvl="4"/>
            <a:r>
              <a:rPr lang="es-419" dirty="0"/>
              <a:t> un amigo de Dios trata de</a:t>
            </a:r>
            <a:br>
              <a:rPr lang="es-419" dirty="0"/>
            </a:br>
            <a:r>
              <a:rPr lang="es-419" dirty="0"/>
              <a:t>ser amigo de todos. </a:t>
            </a:r>
          </a:p>
        </p:txBody>
      </p:sp>
    </p:spTree>
    <p:extLst>
      <p:ext uri="{BB962C8B-B14F-4D97-AF65-F5344CB8AC3E}">
        <p14:creationId xmlns:p14="http://schemas.microsoft.com/office/powerpoint/2010/main" val="93630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B0112A95-404C-2D07-D4D1-1CA9A3A73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2011" y="818325"/>
            <a:ext cx="6825285" cy="4939834"/>
          </a:xfrm>
        </p:spPr>
        <p:txBody>
          <a:bodyPr/>
          <a:lstStyle/>
          <a:p>
            <a:r>
              <a:rPr lang="es-419" dirty="0"/>
              <a:t>Cuando alguien viene a la iglesia, ¿cómo debe ser recibido del lado de afuera, en la recepción, y del lado de adentro, por cada uno de nosotros? </a:t>
            </a:r>
          </a:p>
        </p:txBody>
      </p:sp>
    </p:spTree>
    <p:extLst>
      <p:ext uri="{BB962C8B-B14F-4D97-AF65-F5344CB8AC3E}">
        <p14:creationId xmlns:p14="http://schemas.microsoft.com/office/powerpoint/2010/main" val="1299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01BFB290-3AEE-E7DC-3B3A-4198C49190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013" y="959083"/>
            <a:ext cx="7552707" cy="4939834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s-419" dirty="0"/>
              <a:t>¿Y qué hacemos al terminar el culto? </a:t>
            </a:r>
          </a:p>
          <a:p>
            <a:pPr>
              <a:spcAft>
                <a:spcPts val="600"/>
              </a:spcAft>
            </a:pPr>
            <a:r>
              <a:rPr lang="es-419" dirty="0"/>
              <a:t>¿Invitamos al amigo visitante             a almorzar? </a:t>
            </a:r>
          </a:p>
          <a:p>
            <a:pPr>
              <a:spcAft>
                <a:spcPts val="1200"/>
              </a:spcAft>
            </a:pPr>
            <a:r>
              <a:rPr lang="es-419" dirty="0"/>
              <a:t>¿Le hacemos una invitación a un programa de la tarde en la iglesia o la noche del sábado?</a:t>
            </a:r>
          </a:p>
        </p:txBody>
      </p:sp>
    </p:spTree>
    <p:extLst>
      <p:ext uri="{BB962C8B-B14F-4D97-AF65-F5344CB8AC3E}">
        <p14:creationId xmlns:p14="http://schemas.microsoft.com/office/powerpoint/2010/main" val="4041445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85F89F94-7259-3344-CB21-0D1854E582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959083"/>
            <a:ext cx="6068290" cy="4939834"/>
          </a:xfrm>
        </p:spPr>
        <p:txBody>
          <a:bodyPr/>
          <a:lstStyle/>
          <a:p>
            <a:r>
              <a:rPr lang="es-419" dirty="0"/>
              <a:t>¿Hemos extendido intencionalmente la invitación para que la persona que nos visita participe de las actividades de la familia de la iglesia? </a:t>
            </a:r>
          </a:p>
        </p:txBody>
      </p:sp>
    </p:spTree>
    <p:extLst>
      <p:ext uri="{BB962C8B-B14F-4D97-AF65-F5344CB8AC3E}">
        <p14:creationId xmlns:p14="http://schemas.microsoft.com/office/powerpoint/2010/main" val="334326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DDDA3E16-5A17-F63E-0F78-A95F177ACC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419" dirty="0"/>
              <a:t>Durante la semana, ¿hemos entrado en contacto con los amigos que nos visitaron?</a:t>
            </a:r>
          </a:p>
        </p:txBody>
      </p:sp>
    </p:spTree>
    <p:extLst>
      <p:ext uri="{BB962C8B-B14F-4D97-AF65-F5344CB8AC3E}">
        <p14:creationId xmlns:p14="http://schemas.microsoft.com/office/powerpoint/2010/main" val="73730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54135D74-4352-26AC-F6CB-BBD8D8A9B3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419" dirty="0"/>
              <a:t>¿Nuestra iglesia                      se preocupa por atender las necesidades de los amigos visitantes?</a:t>
            </a:r>
          </a:p>
        </p:txBody>
      </p:sp>
    </p:spTree>
    <p:extLst>
      <p:ext uri="{BB962C8B-B14F-4D97-AF65-F5344CB8AC3E}">
        <p14:creationId xmlns:p14="http://schemas.microsoft.com/office/powerpoint/2010/main" val="69252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8F5A2C00-9B6C-D020-00E2-64569A13E3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419" dirty="0"/>
              <a:t>Alguien que es tratado atenta y cariñosamente seguramente se sentirá muy bien en nuestro medio. </a:t>
            </a:r>
          </a:p>
        </p:txBody>
      </p:sp>
    </p:spTree>
    <p:extLst>
      <p:ext uri="{BB962C8B-B14F-4D97-AF65-F5344CB8AC3E}">
        <p14:creationId xmlns:p14="http://schemas.microsoft.com/office/powerpoint/2010/main" val="3356643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126B19B-EA0D-5558-39F1-7DD1E4D720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94251" y="602664"/>
            <a:ext cx="4647327" cy="2518380"/>
          </a:xfrm>
        </p:spPr>
        <p:txBody>
          <a:bodyPr>
            <a:normAutofit fontScale="92500" lnSpcReduction="20000"/>
          </a:bodyPr>
          <a:lstStyle/>
          <a:p>
            <a:r>
              <a:rPr lang="es-419" dirty="0"/>
              <a:t>“¿No sería mejor y más práctico reunir solo al equipo de recepción de nuestra iglesia y hacer una reunión de capacitación con ellos?”.</a:t>
            </a:r>
          </a:p>
        </p:txBody>
      </p:sp>
    </p:spTree>
    <p:extLst>
      <p:ext uri="{BB962C8B-B14F-4D97-AF65-F5344CB8AC3E}">
        <p14:creationId xmlns:p14="http://schemas.microsoft.com/office/powerpoint/2010/main" val="128354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A595D287-153F-2FDB-6F58-0FE2E4F1BF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734" y="959083"/>
            <a:ext cx="7446352" cy="4939834"/>
          </a:xfrm>
        </p:spPr>
        <p:txBody>
          <a:bodyPr>
            <a:normAutofit/>
          </a:bodyPr>
          <a:lstStyle/>
          <a:p>
            <a:r>
              <a:rPr lang="es-419" dirty="0"/>
              <a:t>La verdad es que muchas veces podemos estar recibiendo por primera vez en nuestra congregación a un futuro líder de la iglesia que Dios eligió para una gran obra, y ni siquiera lo imaginamos. </a:t>
            </a:r>
          </a:p>
        </p:txBody>
      </p:sp>
    </p:spTree>
    <p:extLst>
      <p:ext uri="{BB962C8B-B14F-4D97-AF65-F5344CB8AC3E}">
        <p14:creationId xmlns:p14="http://schemas.microsoft.com/office/powerpoint/2010/main" val="1862981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87E731B4-1BDF-27D9-A470-086EA0F172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3236" y="770824"/>
            <a:ext cx="5257800" cy="4939834"/>
          </a:xfrm>
        </p:spPr>
        <p:txBody>
          <a:bodyPr/>
          <a:lstStyle/>
          <a:p>
            <a:r>
              <a:rPr lang="es-419" dirty="0"/>
              <a:t>Les quiero contar la historia de </a:t>
            </a:r>
            <a:r>
              <a:rPr lang="es-419" dirty="0" err="1"/>
              <a:t>Leidiane</a:t>
            </a:r>
            <a:r>
              <a:rPr lang="es-419" dirty="0"/>
              <a:t> Medeiros. </a:t>
            </a:r>
          </a:p>
        </p:txBody>
      </p:sp>
    </p:spTree>
    <p:extLst>
      <p:ext uri="{BB962C8B-B14F-4D97-AF65-F5344CB8AC3E}">
        <p14:creationId xmlns:p14="http://schemas.microsoft.com/office/powerpoint/2010/main" val="285313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1CF1FF21-D6C2-F793-B17F-9955E77405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118" y="717036"/>
            <a:ext cx="5831308" cy="4939834"/>
          </a:xfrm>
        </p:spPr>
        <p:txBody>
          <a:bodyPr/>
          <a:lstStyle/>
          <a:p>
            <a:r>
              <a:rPr lang="es-419" dirty="0"/>
              <a:t>Que Dios nos ayude a entender que todos somos parte del equipo de recepción de nuestra iglesia.</a:t>
            </a:r>
          </a:p>
        </p:txBody>
      </p:sp>
    </p:spTree>
    <p:extLst>
      <p:ext uri="{BB962C8B-B14F-4D97-AF65-F5344CB8AC3E}">
        <p14:creationId xmlns:p14="http://schemas.microsoft.com/office/powerpoint/2010/main" val="3402838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5E695D47-4D06-2942-52D7-8AA085AB4B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10636" y="771525"/>
            <a:ext cx="7009840" cy="4938713"/>
          </a:xfrm>
        </p:spPr>
        <p:txBody>
          <a:bodyPr>
            <a:normAutofit fontScale="85000" lnSpcReduction="10000"/>
          </a:bodyPr>
          <a:lstStyle/>
          <a:p>
            <a:r>
              <a:rPr lang="es-419" dirty="0"/>
              <a:t>“Sólo el método de Cristo será el que dará éxito para llegar a la gente. El Salvador trataba con los hombres como quien deseaba hacerles bien. Les mostraba simpatía, atendía a sus necesidades y se ganaba su confianza. Entonces les decía: “Seguidme”.</a:t>
            </a:r>
          </a:p>
          <a:p>
            <a:pPr lvl="2"/>
            <a:r>
              <a:rPr lang="es-419" dirty="0"/>
              <a:t>El ministerio de curación, p. 102.</a:t>
            </a:r>
          </a:p>
        </p:txBody>
      </p:sp>
    </p:spTree>
    <p:extLst>
      <p:ext uri="{BB962C8B-B14F-4D97-AF65-F5344CB8AC3E}">
        <p14:creationId xmlns:p14="http://schemas.microsoft.com/office/powerpoint/2010/main" val="1957669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813F7A7E-6F26-63C2-ABD6-430A5B7FB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3236" y="770824"/>
            <a:ext cx="5486458" cy="4939834"/>
          </a:xfrm>
        </p:spPr>
        <p:txBody>
          <a:bodyPr/>
          <a:lstStyle/>
          <a:p>
            <a:r>
              <a:rPr lang="es-419" dirty="0"/>
              <a:t>Que nos unamos en la misión de proclamar el evangelio   del Reino a toda criatura,        y entonces veremos el   regreso de Jesús                    en nuestra generación.</a:t>
            </a:r>
          </a:p>
        </p:txBody>
      </p:sp>
    </p:spTree>
    <p:extLst>
      <p:ext uri="{BB962C8B-B14F-4D97-AF65-F5344CB8AC3E}">
        <p14:creationId xmlns:p14="http://schemas.microsoft.com/office/powerpoint/2010/main" val="266924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24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BD3F5F2D-B5C0-FD5A-3FFA-C6CE1441F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035" y="1515035"/>
            <a:ext cx="10300447" cy="3702423"/>
          </a:xfrm>
        </p:spPr>
        <p:txBody>
          <a:bodyPr/>
          <a:lstStyle/>
          <a:p>
            <a:r>
              <a:rPr lang="es-419" dirty="0"/>
              <a:t>todos somos parte del equipo de recepción.</a:t>
            </a:r>
          </a:p>
        </p:txBody>
      </p:sp>
    </p:spTree>
    <p:extLst>
      <p:ext uri="{BB962C8B-B14F-4D97-AF65-F5344CB8AC3E}">
        <p14:creationId xmlns:p14="http://schemas.microsoft.com/office/powerpoint/2010/main" val="109245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A142ED11-E3CC-E870-2D4A-42FFA85B93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87" y="717036"/>
            <a:ext cx="5490882" cy="4939834"/>
          </a:xfrm>
        </p:spPr>
        <p:txBody>
          <a:bodyPr/>
          <a:lstStyle/>
          <a:p>
            <a:r>
              <a:rPr lang="es-419" dirty="0"/>
              <a:t>Lo ideal es que sucedan las dos cosas: que la persona sea bien recibida en la puerta y bien acogida dentro de la iglesia. </a:t>
            </a:r>
          </a:p>
        </p:txBody>
      </p:sp>
    </p:spTree>
    <p:extLst>
      <p:ext uri="{BB962C8B-B14F-4D97-AF65-F5344CB8AC3E}">
        <p14:creationId xmlns:p14="http://schemas.microsoft.com/office/powerpoint/2010/main" val="377722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A61F3DD4-EC22-2DC3-A750-C12809552D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42016" y="1016228"/>
            <a:ext cx="6742383" cy="5015549"/>
          </a:xfrm>
        </p:spPr>
        <p:txBody>
          <a:bodyPr>
            <a:normAutofit/>
          </a:bodyPr>
          <a:lstStyle/>
          <a:p>
            <a:pPr lvl="3"/>
            <a:r>
              <a:rPr lang="es-419" dirty="0"/>
              <a:t>1. RECEPCIÓN EN LA “PUERTA DE LA IGLESIA”.</a:t>
            </a:r>
          </a:p>
          <a:p>
            <a:pPr lvl="3"/>
            <a:endParaRPr lang="es-419" i="1" dirty="0">
              <a:effectLst/>
              <a:latin typeface="Barlow" pitchFamily="2" charset="77"/>
            </a:endParaRPr>
          </a:p>
          <a:p>
            <a:pPr lvl="3"/>
            <a:r>
              <a:rPr lang="es-419" dirty="0">
                <a:effectLst/>
                <a:latin typeface="Barlow" pitchFamily="2" charset="77"/>
              </a:rPr>
              <a:t>Éxodo</a:t>
            </a:r>
            <a:r>
              <a:rPr lang="es-419" dirty="0"/>
              <a:t> 2:15-21.</a:t>
            </a:r>
          </a:p>
          <a:p>
            <a:pPr lvl="1"/>
            <a:r>
              <a:rPr lang="es-419" dirty="0"/>
              <a:t> En la época de los patriarcas la vida religiosa transcurría en el ámbito del hogar.</a:t>
            </a:r>
          </a:p>
        </p:txBody>
      </p:sp>
    </p:spTree>
    <p:extLst>
      <p:ext uri="{BB962C8B-B14F-4D97-AF65-F5344CB8AC3E}">
        <p14:creationId xmlns:p14="http://schemas.microsoft.com/office/powerpoint/2010/main" val="357659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FDE0612A-3721-2A43-23B9-B1338D1EA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7048" y="473137"/>
            <a:ext cx="5047013" cy="5127953"/>
          </a:xfrm>
        </p:spPr>
        <p:txBody>
          <a:bodyPr>
            <a:normAutofit/>
          </a:bodyPr>
          <a:lstStyle/>
          <a:p>
            <a:r>
              <a:rPr lang="es-419" dirty="0"/>
              <a:t>Moisés puede representar  a nuestros           </a:t>
            </a:r>
            <a:r>
              <a:rPr lang="es-419" sz="4400" b="1" dirty="0"/>
              <a:t>AMIGOS VISITANTES </a:t>
            </a:r>
            <a:r>
              <a:rPr lang="es-419" dirty="0"/>
              <a:t>que vienen a la iglesia.</a:t>
            </a:r>
          </a:p>
        </p:txBody>
      </p:sp>
    </p:spTree>
    <p:extLst>
      <p:ext uri="{BB962C8B-B14F-4D97-AF65-F5344CB8AC3E}">
        <p14:creationId xmlns:p14="http://schemas.microsoft.com/office/powerpoint/2010/main" val="295491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0ACEDE5D-72E3-B9BD-1FF8-CBDC366AE9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6960" y="824613"/>
            <a:ext cx="4653613" cy="4527317"/>
          </a:xfrm>
        </p:spPr>
        <p:txBody>
          <a:bodyPr/>
          <a:lstStyle/>
          <a:p>
            <a:r>
              <a:rPr lang="es-419" dirty="0"/>
              <a:t>Jetro, que era el sacerdote, cumpliría el papel de nuestros </a:t>
            </a:r>
            <a:r>
              <a:rPr lang="es-419" sz="4400" b="1" dirty="0">
                <a:effectLst/>
              </a:rPr>
              <a:t>PASTORES</a:t>
            </a:r>
            <a:r>
              <a:rPr lang="es-419" sz="4400" b="1" i="1" dirty="0">
                <a:latin typeface="Barlow" pitchFamily="2" charset="77"/>
              </a:rPr>
              <a:t> </a:t>
            </a:r>
            <a:r>
              <a:rPr lang="es-419" dirty="0"/>
              <a:t>hoy.</a:t>
            </a:r>
          </a:p>
        </p:txBody>
      </p:sp>
    </p:spTree>
    <p:extLst>
      <p:ext uri="{BB962C8B-B14F-4D97-AF65-F5344CB8AC3E}">
        <p14:creationId xmlns:p14="http://schemas.microsoft.com/office/powerpoint/2010/main" val="2294757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5626E92E-7B48-696C-1AE6-C1EC69BDB7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0810" y="1929987"/>
            <a:ext cx="5225143" cy="3639294"/>
          </a:xfrm>
        </p:spPr>
        <p:txBody>
          <a:bodyPr/>
          <a:lstStyle/>
          <a:p>
            <a:r>
              <a:rPr lang="es-419" dirty="0"/>
              <a:t>Y representamos a nuestras </a:t>
            </a:r>
            <a:r>
              <a:rPr lang="es-419" sz="4400" b="1" dirty="0"/>
              <a:t>IGLESIAS</a:t>
            </a:r>
            <a:r>
              <a:rPr lang="es-419" dirty="0"/>
              <a:t>              actuales con Madián.</a:t>
            </a:r>
          </a:p>
        </p:txBody>
      </p:sp>
    </p:spTree>
    <p:extLst>
      <p:ext uri="{BB962C8B-B14F-4D97-AF65-F5344CB8AC3E}">
        <p14:creationId xmlns:p14="http://schemas.microsoft.com/office/powerpoint/2010/main" val="2327186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1FD9D6B9-A59E-9300-6B33-4D80855BE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5117" y="717036"/>
            <a:ext cx="5855059" cy="4939834"/>
          </a:xfrm>
        </p:spPr>
        <p:txBody>
          <a:bodyPr/>
          <a:lstStyle/>
          <a:p>
            <a:r>
              <a:rPr lang="es-419" dirty="0"/>
              <a:t>Así como nosotros, todas las personas que vienen a la iglesia tienen derecho a la salvación en Cristo Jesús.</a:t>
            </a:r>
          </a:p>
        </p:txBody>
      </p:sp>
    </p:spTree>
    <p:extLst>
      <p:ext uri="{BB962C8B-B14F-4D97-AF65-F5344CB8AC3E}">
        <p14:creationId xmlns:p14="http://schemas.microsoft.com/office/powerpoint/2010/main" val="53982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67f46b3b2321bc14d09d2e979ecc836f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dd2a0a0eab5a26ba825fba841632d9f9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E2E997D-9B77-4DE4-ACCB-F866CBEE57F8}"/>
</file>

<file path=customXml/itemProps2.xml><?xml version="1.0" encoding="utf-8"?>
<ds:datastoreItem xmlns:ds="http://schemas.openxmlformats.org/officeDocument/2006/customXml" ds:itemID="{748C8365-C1A6-4EF7-8C47-2AAD31338729}"/>
</file>

<file path=docProps/app.xml><?xml version="1.0" encoding="utf-8"?>
<Properties xmlns="http://schemas.openxmlformats.org/officeDocument/2006/extended-properties" xmlns:vt="http://schemas.openxmlformats.org/officeDocument/2006/docPropsVTypes">
  <TotalTime>614</TotalTime>
  <Words>526</Words>
  <Application>Microsoft Office PowerPoint</Application>
  <PresentationFormat>Widescreen</PresentationFormat>
  <Paragraphs>36</Paragraphs>
  <Slides>25</Slides>
  <Notes>2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25</vt:i4>
      </vt:variant>
    </vt:vector>
  </HeadingPairs>
  <TitlesOfParts>
    <vt:vector size="34" baseType="lpstr">
      <vt:lpstr>Arial</vt:lpstr>
      <vt:lpstr>Barlow</vt:lpstr>
      <vt:lpstr>Calibri</vt:lpstr>
      <vt:lpstr>Fonte do Sistema Regular</vt:lpstr>
      <vt:lpstr>Franklin Gothic Book</vt:lpstr>
      <vt:lpstr>Franklin Gothic Demi Cond</vt:lpstr>
      <vt:lpstr>Franklin Gothic Medium</vt:lpstr>
      <vt:lpstr>Georgia</vt:lpstr>
      <vt:lpstr>Tema do Office</vt:lpstr>
      <vt:lpstr>Apresentação do PowerPoint</vt:lpstr>
      <vt:lpstr>Apresentação do PowerPoint</vt:lpstr>
      <vt:lpstr>todos somos parte del equipo de recepción.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¿Será que una visita tratada así se quedará o regresará    a nuestra iglesia?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¿Nuestra iglesia                      se preocupa por atender las necesidades de los amigos visitantes?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marcos aurelio gularte de castro</dc:creator>
  <cp:lastModifiedBy>DSA - Diana Steffen</cp:lastModifiedBy>
  <cp:revision>6</cp:revision>
  <dcterms:created xsi:type="dcterms:W3CDTF">2023-07-03T17:46:49Z</dcterms:created>
  <dcterms:modified xsi:type="dcterms:W3CDTF">2023-07-20T18:59:45Z</dcterms:modified>
</cp:coreProperties>
</file>