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78" r:id="rId4"/>
    <p:sldId id="258" r:id="rId5"/>
    <p:sldId id="259" r:id="rId6"/>
    <p:sldId id="277" r:id="rId7"/>
    <p:sldId id="260" r:id="rId8"/>
    <p:sldId id="261" r:id="rId9"/>
    <p:sldId id="262" r:id="rId10"/>
    <p:sldId id="263" r:id="rId11"/>
    <p:sldId id="276" r:id="rId12"/>
    <p:sldId id="264" r:id="rId13"/>
    <p:sldId id="273" r:id="rId14"/>
    <p:sldId id="265" r:id="rId15"/>
    <p:sldId id="266" r:id="rId16"/>
    <p:sldId id="267" r:id="rId17"/>
    <p:sldId id="268" r:id="rId18"/>
    <p:sldId id="269" r:id="rId19"/>
    <p:sldId id="270" r:id="rId20"/>
    <p:sldId id="271" r:id="rId21"/>
    <p:sldId id="275" r:id="rId22"/>
    <p:sldId id="274" r:id="rId23"/>
    <p:sldId id="272" r:id="rId24"/>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8556"/>
    <a:srgbClr val="39897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8736" autoAdjust="0"/>
  </p:normalViewPr>
  <p:slideViewPr>
    <p:cSldViewPr snapToGrid="0">
      <p:cViewPr>
        <p:scale>
          <a:sx n="100" d="100"/>
          <a:sy n="100" d="100"/>
        </p:scale>
        <p:origin x="99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C251F5-50FF-45B9-B34D-FE1D547DC69F}" type="datetimeFigureOut">
              <a:rPr lang="pt-BR" smtClean="0"/>
              <a:t>31/10/2022</a:t>
            </a:fld>
            <a:endParaRPr lang="pt-BR"/>
          </a:p>
        </p:txBody>
      </p:sp>
      <p:sp>
        <p:nvSpPr>
          <p:cNvPr id="4" name="Espaço Reservado para Imagem de Sli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952ED7-086A-4564-AB99-A4D4283122B2}" type="slidenum">
              <a:rPr lang="pt-BR" smtClean="0"/>
              <a:t>‹nº›</a:t>
            </a:fld>
            <a:endParaRPr lang="pt-BR"/>
          </a:p>
        </p:txBody>
      </p:sp>
    </p:spTree>
    <p:extLst>
      <p:ext uri="{BB962C8B-B14F-4D97-AF65-F5344CB8AC3E}">
        <p14:creationId xmlns:p14="http://schemas.microsoft.com/office/powerpoint/2010/main" val="1838524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pt-BR" sz="1800" dirty="0">
                <a:effectLst/>
                <a:latin typeface="Verdana" panose="020B0604030504040204" pitchFamily="34" charset="0"/>
                <a:ea typeface="Calibri" panose="020F0502020204030204" pitchFamily="34" charset="0"/>
                <a:cs typeface="Times New Roman" panose="02020603050405020304" pitchFamily="18" charset="0"/>
              </a:rPr>
              <a:t>O objetivo deste </a:t>
            </a:r>
            <a:r>
              <a:rPr lang="pt-BR" sz="1800" dirty="0" err="1">
                <a:effectLst/>
                <a:latin typeface="Verdana" panose="020B0604030504040204" pitchFamily="34" charset="0"/>
                <a:ea typeface="Calibri" panose="020F0502020204030204" pitchFamily="34" charset="0"/>
                <a:cs typeface="Times New Roman" panose="02020603050405020304" pitchFamily="18" charset="0"/>
              </a:rPr>
              <a:t>planner</a:t>
            </a:r>
            <a:r>
              <a:rPr lang="pt-BR" sz="1800" dirty="0">
                <a:effectLst/>
                <a:latin typeface="Verdana" panose="020B0604030504040204" pitchFamily="34" charset="0"/>
                <a:ea typeface="Calibri" panose="020F0502020204030204" pitchFamily="34" charset="0"/>
                <a:cs typeface="Times New Roman" panose="02020603050405020304" pitchFamily="18" charset="0"/>
              </a:rPr>
              <a:t> é que cada líder do Ministério da Recepção tenha ferramentas que o ajudem a alcançar melhores resultados na vida pessoa e  no  ministério. As ferramentas convergem com as estratégias para ter uma igreja acolhedora.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1</a:t>
            </a:fld>
            <a:endParaRPr lang="pt-BR"/>
          </a:p>
        </p:txBody>
      </p:sp>
    </p:spTree>
    <p:extLst>
      <p:ext uri="{BB962C8B-B14F-4D97-AF65-F5344CB8AC3E}">
        <p14:creationId xmlns:p14="http://schemas.microsoft.com/office/powerpoint/2010/main" val="2133138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419" sz="1800" dirty="0">
                <a:effectLst/>
                <a:latin typeface="Calibri" panose="020F0502020204030204" pitchFamily="34" charset="0"/>
                <a:ea typeface="Calibri" panose="020F0502020204030204" pitchFamily="34" charset="0"/>
                <a:cs typeface="Myanmar Text" panose="020B0502040204020203" pitchFamily="34" charset="0"/>
              </a:rPr>
              <a:t>La agenda 2023 se encuentra en el calendario del planificador. Para continuar usando tu planificador en 2024, puedes descargar el calendario de la División Sudamericana -y de tu Campo- y pegarlo en el espacio destinado para ello. </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11</a:t>
            </a:fld>
            <a:endParaRPr lang="pt-BR"/>
          </a:p>
        </p:txBody>
      </p:sp>
    </p:spTree>
    <p:extLst>
      <p:ext uri="{BB962C8B-B14F-4D97-AF65-F5344CB8AC3E}">
        <p14:creationId xmlns:p14="http://schemas.microsoft.com/office/powerpoint/2010/main" val="28244739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l"/>
            <a:r>
              <a:rPr lang="es-ES" sz="1800" dirty="0">
                <a:effectLst/>
                <a:latin typeface="Verdana" panose="020B0604030504040204" pitchFamily="34" charset="0"/>
                <a:ea typeface="Calibri" panose="020F0502020204030204" pitchFamily="34" charset="0"/>
                <a:cs typeface="Times New Roman" panose="02020603050405020304" pitchFamily="18" charset="0"/>
              </a:rPr>
              <a:t>CALENDARIO MENSUAL Y SEMANAL </a:t>
            </a:r>
            <a:br>
              <a:rPr lang="es-ES" sz="1800" dirty="0">
                <a:effectLst/>
                <a:latin typeface="Verdana" panose="020B0604030504040204" pitchFamily="34" charset="0"/>
                <a:ea typeface="Calibri" panose="020F0502020204030204" pitchFamily="34" charset="0"/>
                <a:cs typeface="Times New Roman" panose="02020603050405020304" pitchFamily="18" charset="0"/>
              </a:rPr>
            </a:br>
            <a:r>
              <a:rPr lang="es-419" sz="1800" dirty="0">
                <a:effectLst/>
                <a:latin typeface="Calibri" panose="020F0502020204030204" pitchFamily="34" charset="0"/>
                <a:ea typeface="Calibri" panose="020F0502020204030204" pitchFamily="34" charset="0"/>
                <a:cs typeface="Myanmar Text" panose="020B0502040204020203" pitchFamily="34" charset="0"/>
              </a:rPr>
              <a:t>Para facilitar su uso, el calendario mensual ahora se muestra en dos páginas, ampliando el espacio para anotaciones.</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a:p>
            <a:pPr algn="just"/>
            <a:r>
              <a:rPr lang="es-419" sz="1800" dirty="0">
                <a:effectLst/>
                <a:latin typeface="Calibri" panose="020F0502020204030204" pitchFamily="34" charset="0"/>
                <a:ea typeface="Calibri" panose="020F0502020204030204" pitchFamily="34" charset="0"/>
                <a:cs typeface="Myanmar Text" panose="020B0502040204020203" pitchFamily="34" charset="0"/>
              </a:rPr>
              <a:t>Se mantuvieron recordatorios del Ministerio de la Recepción y de la fidelidad, así como el espacio para anotaciones. </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12</a:t>
            </a:fld>
            <a:endParaRPr lang="pt-BR"/>
          </a:p>
        </p:txBody>
      </p:sp>
    </p:spTree>
    <p:extLst>
      <p:ext uri="{BB962C8B-B14F-4D97-AF65-F5344CB8AC3E}">
        <p14:creationId xmlns:p14="http://schemas.microsoft.com/office/powerpoint/2010/main" val="3008549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419" sz="1800" dirty="0">
                <a:effectLst/>
                <a:latin typeface="Calibri" panose="020F0502020204030204" pitchFamily="34" charset="0"/>
                <a:ea typeface="Calibri" panose="020F0502020204030204" pitchFamily="34" charset="0"/>
                <a:cs typeface="Myanmar Text" panose="020B0502040204020203" pitchFamily="34" charset="0"/>
              </a:rPr>
              <a:t>El calendario semanal trae el mayor cambio con respecto a la versión 2022 del planificador de Recepción. Para tener su uso bianual, los días de la semana no se colocan numéricamente. Ahora, encontrarás espacios para anotar el día del mes correspondiente, lo que te permitirá reutilizar los espacios en el 2024. </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a:p>
            <a:pPr algn="just"/>
            <a:r>
              <a:rPr lang="es-419" sz="1800" dirty="0">
                <a:effectLst/>
                <a:latin typeface="Calibri" panose="020F0502020204030204" pitchFamily="34" charset="0"/>
                <a:ea typeface="Calibri" panose="020F0502020204030204" pitchFamily="34" charset="0"/>
                <a:cs typeface="Myanmar Text" panose="020B0502040204020203" pitchFamily="34" charset="0"/>
              </a:rPr>
              <a:t>Seguirán disponibles las herramientas de comunión personal y familiar, así como listas de verificación del Ministerio de la Recepción. </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a:p>
            <a:br>
              <a:rPr lang="pt-BR" sz="1200" dirty="0">
                <a:effectLst/>
                <a:latin typeface="Verdana" panose="020B0604030504040204" pitchFamily="34" charset="0"/>
                <a:ea typeface="Calibri" panose="020F0502020204030204" pitchFamily="34" charset="0"/>
                <a:cs typeface="Times New Roman" panose="02020603050405020304" pitchFamily="18" charset="0"/>
              </a:rPr>
            </a:br>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13</a:t>
            </a:fld>
            <a:endParaRPr lang="pt-BR"/>
          </a:p>
        </p:txBody>
      </p:sp>
    </p:spTree>
    <p:extLst>
      <p:ext uri="{BB962C8B-B14F-4D97-AF65-F5344CB8AC3E}">
        <p14:creationId xmlns:p14="http://schemas.microsoft.com/office/powerpoint/2010/main" val="2672020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Para que el trabajo se haga bien en las iglesias, se creó un plan de actividades y rutinas a desarrollar en la iglesia cada semana, cada mes y cada trimestre, y todas las herramientas del planificador ayudan en este sentido.</a:t>
            </a:r>
            <a:endParaRPr lang="pt-BR" sz="1800" dirty="0"/>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14</a:t>
            </a:fld>
            <a:endParaRPr lang="pt-BR"/>
          </a:p>
        </p:txBody>
      </p:sp>
    </p:spTree>
    <p:extLst>
      <p:ext uri="{BB962C8B-B14F-4D97-AF65-F5344CB8AC3E}">
        <p14:creationId xmlns:p14="http://schemas.microsoft.com/office/powerpoint/2010/main" val="35137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El Ministerio de Recepción tiene rutinas y están en forma de herramientas en el planificador semanal. Hay espacio para anotar los nombres de las personas que estarán en la recepción, anotar los contactos de los visitantes, así como recordatorios sobre el horario, contacto después de la presencia del visitante en la iglesia, y la dirección de peticiones de oración y Biblia. estudios.</a:t>
            </a:r>
            <a:endParaRPr lang="pt-BR" sz="1800" dirty="0"/>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15</a:t>
            </a:fld>
            <a:endParaRPr lang="pt-BR"/>
          </a:p>
        </p:txBody>
      </p:sp>
    </p:spTree>
    <p:extLst>
      <p:ext uri="{BB962C8B-B14F-4D97-AF65-F5344CB8AC3E}">
        <p14:creationId xmlns:p14="http://schemas.microsoft.com/office/powerpoint/2010/main" val="24042325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Hay actividades que se deben realizar cada mes, organizando el departamento. El calendario mensual también incluye fechas de la División Sudamericana, lo que le ayuda a programar fechas especiales.</a:t>
            </a:r>
          </a:p>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Herramientas que le recuerdan los pasos a seguir.</a:t>
            </a:r>
            <a:endParaRPr lang="pt-BR" sz="1800" dirty="0"/>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16</a:t>
            </a:fld>
            <a:endParaRPr lang="pt-BR"/>
          </a:p>
        </p:txBody>
      </p:sp>
    </p:spTree>
    <p:extLst>
      <p:ext uri="{BB962C8B-B14F-4D97-AF65-F5344CB8AC3E}">
        <p14:creationId xmlns:p14="http://schemas.microsoft.com/office/powerpoint/2010/main" val="358714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En la agenda mensual tiene el espacio para anotar si ha devuelto los diezmos y las ofrendas, y también recuerde hacer la lista del personal mensual, verifique el material de recepción para ver si falta algo y también envíe las tarjetas de la Iglesia de bienvenida a los miembros. que le será enviado por WhatsApp.</a:t>
            </a:r>
            <a:endParaRPr lang="pt-BR" sz="1800" dirty="0"/>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17</a:t>
            </a:fld>
            <a:endParaRPr lang="pt-BR"/>
          </a:p>
        </p:txBody>
      </p:sp>
    </p:spTree>
    <p:extLst>
      <p:ext uri="{BB962C8B-B14F-4D97-AF65-F5344CB8AC3E}">
        <p14:creationId xmlns:p14="http://schemas.microsoft.com/office/powerpoint/2010/main" val="40693307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Al comienzo de cada trimestre, es el momento de revisar el trabajo, capacitar al equipo y establecer nuevas metas. Es por eso que el planificador trae la página llamada Revisión trimestral trimestralmente. La idea es utilizar este espacio para anotar qué está funcionando en la recepción y qué necesita cambiar.</a:t>
            </a:r>
            <a:endParaRPr lang="pt-BR" sz="1800" dirty="0"/>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18</a:t>
            </a:fld>
            <a:endParaRPr lang="pt-BR"/>
          </a:p>
        </p:txBody>
      </p:sp>
    </p:spTree>
    <p:extLst>
      <p:ext uri="{BB962C8B-B14F-4D97-AF65-F5344CB8AC3E}">
        <p14:creationId xmlns:p14="http://schemas.microsoft.com/office/powerpoint/2010/main" val="5098299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419" sz="1800" dirty="0">
                <a:effectLst/>
                <a:latin typeface="Calibri" panose="020F0502020204030204" pitchFamily="34" charset="0"/>
                <a:ea typeface="Calibri" panose="020F0502020204030204" pitchFamily="34" charset="0"/>
                <a:cs typeface="Myanmar Text" panose="020B0502040204020203" pitchFamily="34" charset="0"/>
              </a:rPr>
              <a:t>Cada trimestre, realiza la reunión trimestral de planificación, analizando los resultados obtenidos y estableciendo nuevos planes o metas. Recuerda que la herramienta se repite para el año 2024, con un nuevo color. </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19</a:t>
            </a:fld>
            <a:endParaRPr lang="pt-BR"/>
          </a:p>
        </p:txBody>
      </p:sp>
    </p:spTree>
    <p:extLst>
      <p:ext uri="{BB962C8B-B14F-4D97-AF65-F5344CB8AC3E}">
        <p14:creationId xmlns:p14="http://schemas.microsoft.com/office/powerpoint/2010/main" val="312687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s-ES" dirty="0"/>
              <a:t>CONTENIDO</a:t>
            </a:r>
          </a:p>
          <a:p>
            <a:r>
              <a:rPr lang="es-ES" dirty="0"/>
              <a:t>A partir de la página 146, comienza la parte de contenido del planificador, que son pautas para que el departamento esté bien administrado, dentro del propósito establecido por la Iglesia.</a:t>
            </a:r>
          </a:p>
          <a:p>
            <a:r>
              <a:rPr lang="es-ES" dirty="0"/>
              <a:t>En esta parte encontrarás las atribuciones de cada miembro del equipo de recepción, orientación para formar tu equipo, presentación de los ministerios de apoyo al Ministerio de Recepción, etc.</a:t>
            </a:r>
          </a:p>
          <a:p>
            <a:r>
              <a:rPr lang="es-ES" dirty="0"/>
              <a:t>También verá detalles que hacen que la experiencia del visitante sea exitosa en la iglesia y los consejos de empoderamiento de la iglesia. Este es un material que ciertamente marcará una gran diferencia en su ministerio.</a:t>
            </a:r>
          </a:p>
          <a:p>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dirty="0">
                <a:effectLst/>
                <a:latin typeface="Calibri" panose="020F0502020204030204" pitchFamily="34" charset="0"/>
                <a:ea typeface="Calibri" panose="020F0502020204030204" pitchFamily="34" charset="0"/>
                <a:cs typeface="Myanmar Text" panose="020B0502040204020203" pitchFamily="34" charset="0"/>
              </a:rPr>
              <a:t>Los contenidos de 2022 se pusieron a disposición en el sitio web para que tengas nuevos artículos y herramientas en 2023 y 2024. Utiliza el código QR para acceder a estos materiales en el sitio web de la División Sudamericana. </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a:p>
            <a:endParaRPr lang="pt-BR" dirty="0"/>
          </a:p>
          <a:p>
            <a:pPr algn="just"/>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20</a:t>
            </a:fld>
            <a:endParaRPr lang="pt-BR"/>
          </a:p>
        </p:txBody>
      </p:sp>
    </p:spTree>
    <p:extLst>
      <p:ext uri="{BB962C8B-B14F-4D97-AF65-F5344CB8AC3E}">
        <p14:creationId xmlns:p14="http://schemas.microsoft.com/office/powerpoint/2010/main" val="2638152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Las herramientas disponibles en el planificador le recuerdan las rutinas del departamento, las fechas importantes del calendario de la Iglesia y también contribuyen a organizar su vida personal, profesional y espiritual.</a:t>
            </a:r>
          </a:p>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Además de las herramientas, el planificador ofrece contenido de capacitación para el líder, el equipo y los miembros.</a:t>
            </a:r>
            <a:endParaRPr lang="pt-BR" sz="1800" dirty="0"/>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2</a:t>
            </a:fld>
            <a:endParaRPr lang="pt-BR"/>
          </a:p>
        </p:txBody>
      </p:sp>
    </p:spTree>
    <p:extLst>
      <p:ext uri="{BB962C8B-B14F-4D97-AF65-F5344CB8AC3E}">
        <p14:creationId xmlns:p14="http://schemas.microsoft.com/office/powerpoint/2010/main" val="15627030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419" sz="1800" dirty="0">
                <a:effectLst/>
                <a:latin typeface="Calibri" panose="020F0502020204030204" pitchFamily="34" charset="0"/>
                <a:ea typeface="Calibri" panose="020F0502020204030204" pitchFamily="34" charset="0"/>
                <a:cs typeface="Myanmar Text" panose="020B0502040204020203" pitchFamily="34" charset="0"/>
              </a:rPr>
              <a:t>En la página 152 encontrarás la lista de materiales que necesitas proporcionar para atender de la mejor manera a los amigos que visitan las iglesias. Aprovecha la herramienta para hacer el control mensual y no dejar faltar nada. Utiliza también la lista de verificación semestral de otros elementos que mejoran las acciones del Ministerio de la Recepción. </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21</a:t>
            </a:fld>
            <a:endParaRPr lang="pt-BR"/>
          </a:p>
        </p:txBody>
      </p:sp>
    </p:spTree>
    <p:extLst>
      <p:ext uri="{BB962C8B-B14F-4D97-AF65-F5344CB8AC3E}">
        <p14:creationId xmlns:p14="http://schemas.microsoft.com/office/powerpoint/2010/main" val="12492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419" sz="1800" dirty="0">
                <a:effectLst/>
                <a:latin typeface="Calibri" panose="020F0502020204030204" pitchFamily="34" charset="0"/>
                <a:ea typeface="Calibri" panose="020F0502020204030204" pitchFamily="34" charset="0"/>
                <a:cs typeface="Myanmar Text" panose="020B0502040204020203" pitchFamily="34" charset="0"/>
              </a:rPr>
              <a:t>Usa </a:t>
            </a:r>
            <a:r>
              <a:rPr lang="es-419" sz="1800" i="1" dirty="0">
                <a:effectLst/>
                <a:latin typeface="Calibri" panose="020F0502020204030204" pitchFamily="34" charset="0"/>
                <a:ea typeface="Calibri" panose="020F0502020204030204" pitchFamily="34" charset="0"/>
                <a:cs typeface="Myanmar Text" panose="020B0502040204020203" pitchFamily="34" charset="0"/>
              </a:rPr>
              <a:t>el </a:t>
            </a:r>
            <a:r>
              <a:rPr lang="es-419" sz="1800" i="1" dirty="0" err="1">
                <a:effectLst/>
                <a:latin typeface="Calibri" panose="020F0502020204030204" pitchFamily="34" charset="0"/>
                <a:ea typeface="Calibri" panose="020F0502020204030204" pitchFamily="34" charset="0"/>
                <a:cs typeface="Myanmar Text" panose="020B0502040204020203" pitchFamily="34" charset="0"/>
              </a:rPr>
              <a:t>Bible</a:t>
            </a:r>
            <a:r>
              <a:rPr lang="es-419" sz="1800" i="1" dirty="0">
                <a:effectLst/>
                <a:latin typeface="Calibri" panose="020F0502020204030204" pitchFamily="34" charset="0"/>
                <a:ea typeface="Calibri" panose="020F0502020204030204" pitchFamily="34" charset="0"/>
                <a:cs typeface="Myanmar Text" panose="020B0502040204020203" pitchFamily="34" charset="0"/>
              </a:rPr>
              <a:t> Plan</a:t>
            </a:r>
            <a:r>
              <a:rPr lang="es-419" sz="1800" dirty="0">
                <a:effectLst/>
                <a:latin typeface="Calibri" panose="020F0502020204030204" pitchFamily="34" charset="0"/>
                <a:ea typeface="Calibri" panose="020F0502020204030204" pitchFamily="34" charset="0"/>
                <a:cs typeface="Myanmar Text" panose="020B0502040204020203" pitchFamily="34" charset="0"/>
              </a:rPr>
              <a:t> durante tu momento de devoción, leyendo la Biblia combinada con los libros de Elena de White. </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22</a:t>
            </a:fld>
            <a:endParaRPr lang="pt-BR"/>
          </a:p>
        </p:txBody>
      </p:sp>
    </p:spTree>
    <p:extLst>
      <p:ext uri="{BB962C8B-B14F-4D97-AF65-F5344CB8AC3E}">
        <p14:creationId xmlns:p14="http://schemas.microsoft.com/office/powerpoint/2010/main" val="2565066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spcAft>
                <a:spcPts val="1200"/>
              </a:spcAft>
            </a:pPr>
            <a:r>
              <a:rPr lang="es-419" sz="1800" dirty="0">
                <a:solidFill>
                  <a:srgbClr val="000000"/>
                </a:solidFill>
                <a:effectLst/>
                <a:latin typeface="Calibri" panose="020F0502020204030204" pitchFamily="34" charset="0"/>
                <a:ea typeface="Calibri" panose="020F0502020204030204" pitchFamily="34" charset="0"/>
                <a:cs typeface="Myanmar Text" panose="020B0502040204020203" pitchFamily="34" charset="0"/>
              </a:rPr>
              <a:t>Para servir mejor a la Iglesia, esta edición del planificador es bianual, es decir, se utilizará durante dos años. Por lo tanto, se han realizado algunos cambios en el diseño y, para que el uso sea más intuitivo, las herramientas tienen diferentes colores para cada año.  </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3</a:t>
            </a:fld>
            <a:endParaRPr lang="pt-BR"/>
          </a:p>
        </p:txBody>
      </p:sp>
    </p:spTree>
    <p:extLst>
      <p:ext uri="{BB962C8B-B14F-4D97-AF65-F5344CB8AC3E}">
        <p14:creationId xmlns:p14="http://schemas.microsoft.com/office/powerpoint/2010/main" val="1273752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Después de completar los datos personales, hay una explicación de cómo usar el planificador y varias herramientas para el análisis del líder de la recepción en diversas áreas de la vida.</a:t>
            </a:r>
            <a:endParaRPr lang="pt-BR" sz="1800" dirty="0"/>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4</a:t>
            </a:fld>
            <a:endParaRPr lang="pt-BR"/>
          </a:p>
        </p:txBody>
      </p:sp>
    </p:spTree>
    <p:extLst>
      <p:ext uri="{BB962C8B-B14F-4D97-AF65-F5344CB8AC3E}">
        <p14:creationId xmlns:p14="http://schemas.microsoft.com/office/powerpoint/2010/main" val="28123326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419" sz="1800" dirty="0">
                <a:effectLst/>
                <a:latin typeface="Calibri" panose="020F0502020204030204" pitchFamily="34" charset="0"/>
                <a:ea typeface="Calibri" panose="020F0502020204030204" pitchFamily="34" charset="0"/>
                <a:cs typeface="Myanmar Text" panose="020B0502040204020203" pitchFamily="34" charset="0"/>
              </a:rPr>
              <a:t>Desde el comienzo del planificador es posible ver cómo utilizarlo, conociendo las principales herramientas, como las que ayudan a mantener la rutina de comunión y también del desarrollo personal. También están las indicaciones de las páginas con contenido para el líder de la recepción. </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5</a:t>
            </a:fld>
            <a:endParaRPr lang="pt-BR"/>
          </a:p>
        </p:txBody>
      </p:sp>
    </p:spTree>
    <p:extLst>
      <p:ext uri="{BB962C8B-B14F-4D97-AF65-F5344CB8AC3E}">
        <p14:creationId xmlns:p14="http://schemas.microsoft.com/office/powerpoint/2010/main" val="2519650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419" sz="1800" dirty="0">
                <a:effectLst/>
                <a:latin typeface="Calibri" panose="020F0502020204030204" pitchFamily="34" charset="0"/>
                <a:ea typeface="Calibri" panose="020F0502020204030204" pitchFamily="34" charset="0"/>
                <a:cs typeface="Myanmar Text" panose="020B0502040204020203" pitchFamily="34" charset="0"/>
              </a:rPr>
              <a:t>Dos herramientas ayudan a mantener una vida más organizada al colocar nuestra rutina en un cuadro y en otro, la planificación financiera, personal o familiar. </a:t>
            </a:r>
            <a:endParaRPr lang="pt-BR" sz="1800" dirty="0">
              <a:effectLst/>
              <a:latin typeface="Calibri" panose="020F0502020204030204" pitchFamily="34" charset="0"/>
              <a:ea typeface="Calibri" panose="020F0502020204030204" pitchFamily="34" charset="0"/>
              <a:cs typeface="Myanmar Text" panose="020B0502040204020203" pitchFamily="34" charset="0"/>
            </a:endParaRPr>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6</a:t>
            </a:fld>
            <a:endParaRPr lang="pt-BR"/>
          </a:p>
        </p:txBody>
      </p:sp>
    </p:spTree>
    <p:extLst>
      <p:ext uri="{BB962C8B-B14F-4D97-AF65-F5344CB8AC3E}">
        <p14:creationId xmlns:p14="http://schemas.microsoft.com/office/powerpoint/2010/main" val="2475521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Una de las herramientas que ayudan al coordinador de recepción es el análisis de la iglesia, basado en la matriz, que señala fortalezas y oportunidades versus debilidades y amenazas, para que se creen los planes estratégicos personalizados de cada iglesia. Este planificador también proporciona indicaciones de materiales adicionales que se encuentran en el sitio web de la División Sudamericana, al que se puede acceder mediante un código QR.</a:t>
            </a:r>
            <a:endParaRPr lang="pt-BR" sz="1800" dirty="0"/>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8</a:t>
            </a:fld>
            <a:endParaRPr lang="pt-BR"/>
          </a:p>
        </p:txBody>
      </p:sp>
    </p:spTree>
    <p:extLst>
      <p:ext uri="{BB962C8B-B14F-4D97-AF65-F5344CB8AC3E}">
        <p14:creationId xmlns:p14="http://schemas.microsoft.com/office/powerpoint/2010/main" val="3141843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Cuando comience el año, haz el análisis personal y haz planes para alcanzar la meta que deseas. Regrese a esta página a mediados de año y en diciembre para ver si lo logró.</a:t>
            </a:r>
            <a:endParaRPr lang="pt-BR" sz="1800" dirty="0"/>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9</a:t>
            </a:fld>
            <a:endParaRPr lang="pt-BR"/>
          </a:p>
        </p:txBody>
      </p:sp>
    </p:spTree>
    <p:extLst>
      <p:ext uri="{BB962C8B-B14F-4D97-AF65-F5344CB8AC3E}">
        <p14:creationId xmlns:p14="http://schemas.microsoft.com/office/powerpoint/2010/main" val="851294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algn="just"/>
            <a:r>
              <a:rPr lang="es-ES" sz="1800" dirty="0">
                <a:effectLst/>
                <a:latin typeface="Verdana" panose="020B0604030504040204" pitchFamily="34" charset="0"/>
                <a:ea typeface="Calibri" panose="020F0502020204030204" pitchFamily="34" charset="0"/>
                <a:cs typeface="Times New Roman" panose="02020603050405020304" pitchFamily="18" charset="0"/>
              </a:rPr>
              <a:t>También cuide las finanzas de su familia con este planificador. Para ser buenos líderes es fundamental tener una vida armoniosa.</a:t>
            </a:r>
            <a:r>
              <a:rPr lang="pt-BR" sz="1800" dirty="0">
                <a:effectLst/>
                <a:latin typeface="Verdana" panose="020B0604030504040204" pitchFamily="34" charset="0"/>
                <a:ea typeface="Calibri" panose="020F0502020204030204" pitchFamily="34" charset="0"/>
                <a:cs typeface="Times New Roman" panose="02020603050405020304" pitchFamily="18" charset="0"/>
              </a:rPr>
              <a:t>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pt-BR" sz="1800" dirty="0">
                <a:effectLst/>
                <a:latin typeface="Verdana" panose="020B0604030504040204" pitchFamily="34" charset="0"/>
                <a:ea typeface="Calibri" panose="020F0502020204030204" pitchFamily="34" charset="0"/>
                <a:cs typeface="Times New Roman" panose="02020603050405020304" pitchFamily="18" charset="0"/>
              </a:rPr>
              <a:t> </a:t>
            </a:r>
            <a:endParaRPr lang="pt-BR"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pt-BR" dirty="0"/>
          </a:p>
        </p:txBody>
      </p:sp>
      <p:sp>
        <p:nvSpPr>
          <p:cNvPr id="4" name="Espaço Reservado para Número de Slide 3"/>
          <p:cNvSpPr>
            <a:spLocks noGrp="1"/>
          </p:cNvSpPr>
          <p:nvPr>
            <p:ph type="sldNum" sz="quarter" idx="5"/>
          </p:nvPr>
        </p:nvSpPr>
        <p:spPr/>
        <p:txBody>
          <a:bodyPr/>
          <a:lstStyle/>
          <a:p>
            <a:fld id="{4A952ED7-086A-4564-AB99-A4D4283122B2}" type="slidenum">
              <a:rPr lang="pt-BR" smtClean="0"/>
              <a:t>10</a:t>
            </a:fld>
            <a:endParaRPr lang="pt-BR"/>
          </a:p>
        </p:txBody>
      </p:sp>
    </p:spTree>
    <p:extLst>
      <p:ext uri="{BB962C8B-B14F-4D97-AF65-F5344CB8AC3E}">
        <p14:creationId xmlns:p14="http://schemas.microsoft.com/office/powerpoint/2010/main" val="38137101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lide de Título">
    <p:spTree>
      <p:nvGrpSpPr>
        <p:cNvPr id="1" name=""/>
        <p:cNvGrpSpPr/>
        <p:nvPr/>
      </p:nvGrpSpPr>
      <p:grpSpPr>
        <a:xfrm>
          <a:off x="0" y="0"/>
          <a:ext cx="0" cy="0"/>
          <a:chOff x="0" y="0"/>
          <a:chExt cx="0" cy="0"/>
        </a:xfrm>
      </p:grpSpPr>
      <p:pic>
        <p:nvPicPr>
          <p:cNvPr id="8" name="Imagem 7" descr="Uma imagem contendo parede de papel, vaca, alinhado, grupo&#10;&#10;Descrição gerada automaticamente">
            <a:extLst>
              <a:ext uri="{FF2B5EF4-FFF2-40B4-BE49-F238E27FC236}">
                <a16:creationId xmlns:a16="http://schemas.microsoft.com/office/drawing/2014/main" id="{D9C68336-6C13-45AB-B3AF-DC4B7E27D63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1632908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7E9E972-086C-4CA3-9358-946CB1E3A2D4}"/>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B3955C73-7D73-4517-87CE-160A9A368F8F}"/>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D63A0989-EE3B-4342-AA59-04A670EF8909}"/>
              </a:ext>
            </a:extLst>
          </p:cNvPr>
          <p:cNvSpPr>
            <a:spLocks noGrp="1"/>
          </p:cNvSpPr>
          <p:nvPr>
            <p:ph type="dt" sz="half" idx="10"/>
          </p:nvPr>
        </p:nvSpPr>
        <p:spPr/>
        <p:txBody>
          <a:bodyPr/>
          <a:lstStyle/>
          <a:p>
            <a:fld id="{6722182B-8178-4AA6-9A48-1CECB90EEBC9}" type="datetimeFigureOut">
              <a:rPr lang="pt-BR" smtClean="0"/>
              <a:t>31/10/2022</a:t>
            </a:fld>
            <a:endParaRPr lang="pt-BR"/>
          </a:p>
        </p:txBody>
      </p:sp>
      <p:sp>
        <p:nvSpPr>
          <p:cNvPr id="5" name="Espaço Reservado para Rodapé 4">
            <a:extLst>
              <a:ext uri="{FF2B5EF4-FFF2-40B4-BE49-F238E27FC236}">
                <a16:creationId xmlns:a16="http://schemas.microsoft.com/office/drawing/2014/main" id="{FF0122E2-8BC8-4109-B90B-46C7F58CF6CC}"/>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EA41234D-7CA7-43D2-A07D-54C404683105}"/>
              </a:ext>
            </a:extLst>
          </p:cNvPr>
          <p:cNvSpPr>
            <a:spLocks noGrp="1"/>
          </p:cNvSpPr>
          <p:nvPr>
            <p:ph type="sldNum" sz="quarter" idx="12"/>
          </p:nvPr>
        </p:nvSpPr>
        <p:spPr/>
        <p:txBody>
          <a:bodyPr/>
          <a:lstStyle/>
          <a:p>
            <a:fld id="{310177A0-4E0A-4658-9859-B6BF9C424D73}" type="slidenum">
              <a:rPr lang="pt-BR" smtClean="0"/>
              <a:t>‹nº›</a:t>
            </a:fld>
            <a:endParaRPr lang="pt-BR"/>
          </a:p>
        </p:txBody>
      </p:sp>
    </p:spTree>
    <p:extLst>
      <p:ext uri="{BB962C8B-B14F-4D97-AF65-F5344CB8AC3E}">
        <p14:creationId xmlns:p14="http://schemas.microsoft.com/office/powerpoint/2010/main" val="3860898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67FFF7E-C96D-41A3-ADA3-3D9F0430A70C}"/>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9492D642-6DFE-47F1-ACAB-34C4824F0F28}"/>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BAAB1917-5AB4-4559-B41B-AB8D238855A1}"/>
              </a:ext>
            </a:extLst>
          </p:cNvPr>
          <p:cNvSpPr>
            <a:spLocks noGrp="1"/>
          </p:cNvSpPr>
          <p:nvPr>
            <p:ph type="dt" sz="half" idx="10"/>
          </p:nvPr>
        </p:nvSpPr>
        <p:spPr/>
        <p:txBody>
          <a:bodyPr/>
          <a:lstStyle/>
          <a:p>
            <a:fld id="{6722182B-8178-4AA6-9A48-1CECB90EEBC9}" type="datetimeFigureOut">
              <a:rPr lang="pt-BR" smtClean="0"/>
              <a:t>31/10/2022</a:t>
            </a:fld>
            <a:endParaRPr lang="pt-BR"/>
          </a:p>
        </p:txBody>
      </p:sp>
      <p:sp>
        <p:nvSpPr>
          <p:cNvPr id="5" name="Espaço Reservado para Rodapé 4">
            <a:extLst>
              <a:ext uri="{FF2B5EF4-FFF2-40B4-BE49-F238E27FC236}">
                <a16:creationId xmlns:a16="http://schemas.microsoft.com/office/drawing/2014/main" id="{4D7770AE-10E4-4C22-84C1-B40B4BC89B46}"/>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226DE5A9-55C3-4A96-A826-CC5EB339403C}"/>
              </a:ext>
            </a:extLst>
          </p:cNvPr>
          <p:cNvSpPr>
            <a:spLocks noGrp="1"/>
          </p:cNvSpPr>
          <p:nvPr>
            <p:ph type="sldNum" sz="quarter" idx="12"/>
          </p:nvPr>
        </p:nvSpPr>
        <p:spPr/>
        <p:txBody>
          <a:bodyPr/>
          <a:lstStyle/>
          <a:p>
            <a:fld id="{310177A0-4E0A-4658-9859-B6BF9C424D73}" type="slidenum">
              <a:rPr lang="pt-BR" smtClean="0"/>
              <a:t>‹nº›</a:t>
            </a:fld>
            <a:endParaRPr lang="pt-BR"/>
          </a:p>
        </p:txBody>
      </p:sp>
    </p:spTree>
    <p:extLst>
      <p:ext uri="{BB962C8B-B14F-4D97-AF65-F5344CB8AC3E}">
        <p14:creationId xmlns:p14="http://schemas.microsoft.com/office/powerpoint/2010/main" val="2737932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e Conteúdo">
    <p:spTree>
      <p:nvGrpSpPr>
        <p:cNvPr id="1" name=""/>
        <p:cNvGrpSpPr/>
        <p:nvPr/>
      </p:nvGrpSpPr>
      <p:grpSpPr>
        <a:xfrm>
          <a:off x="0" y="0"/>
          <a:ext cx="0" cy="0"/>
          <a:chOff x="0" y="0"/>
          <a:chExt cx="0" cy="0"/>
        </a:xfrm>
      </p:grpSpPr>
      <p:pic>
        <p:nvPicPr>
          <p:cNvPr id="8" name="Imagem 7" descr="Interface gráfica do usuário, Aplicativo&#10;&#10;Descrição gerada automaticamente">
            <a:extLst>
              <a:ext uri="{FF2B5EF4-FFF2-40B4-BE49-F238E27FC236}">
                <a16:creationId xmlns:a16="http://schemas.microsoft.com/office/drawing/2014/main" id="{D75C6881-B86C-BBFF-66D9-9320EA224A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0856160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abeçalho da Seção">
    <p:spTree>
      <p:nvGrpSpPr>
        <p:cNvPr id="1" name=""/>
        <p:cNvGrpSpPr/>
        <p:nvPr/>
      </p:nvGrpSpPr>
      <p:grpSpPr>
        <a:xfrm>
          <a:off x="0" y="0"/>
          <a:ext cx="0" cy="0"/>
          <a:chOff x="0" y="0"/>
          <a:chExt cx="0" cy="0"/>
        </a:xfrm>
      </p:grpSpPr>
      <p:pic>
        <p:nvPicPr>
          <p:cNvPr id="8" name="Imagem 7" descr="Interface gráfica do usuário&#10;&#10;Descrição gerada automaticamente com confiança baixa">
            <a:extLst>
              <a:ext uri="{FF2B5EF4-FFF2-40B4-BE49-F238E27FC236}">
                <a16:creationId xmlns:a16="http://schemas.microsoft.com/office/drawing/2014/main" id="{1DF68025-5CFE-25DD-DF58-3D14616CF0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87676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uas Partes de Conteúdo">
    <p:spTree>
      <p:nvGrpSpPr>
        <p:cNvPr id="1" name=""/>
        <p:cNvGrpSpPr/>
        <p:nvPr/>
      </p:nvGrpSpPr>
      <p:grpSpPr>
        <a:xfrm>
          <a:off x="0" y="0"/>
          <a:ext cx="0" cy="0"/>
          <a:chOff x="0" y="0"/>
          <a:chExt cx="0" cy="0"/>
        </a:xfrm>
      </p:grpSpPr>
      <p:pic>
        <p:nvPicPr>
          <p:cNvPr id="9" name="Imagem 8" descr="Gráfico, Linha do tempo&#10;&#10;Descrição gerada automaticamente">
            <a:extLst>
              <a:ext uri="{FF2B5EF4-FFF2-40B4-BE49-F238E27FC236}">
                <a16:creationId xmlns:a16="http://schemas.microsoft.com/office/drawing/2014/main" id="{37A50184-D9FE-F436-E6CF-467AC71709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57"/>
            <a:ext cx="12192000" cy="6856286"/>
          </a:xfrm>
          <a:prstGeom prst="rect">
            <a:avLst/>
          </a:prstGeom>
        </p:spPr>
      </p:pic>
    </p:spTree>
    <p:extLst>
      <p:ext uri="{BB962C8B-B14F-4D97-AF65-F5344CB8AC3E}">
        <p14:creationId xmlns:p14="http://schemas.microsoft.com/office/powerpoint/2010/main" val="2947931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ção">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3601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oment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809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222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údo com Legenda">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057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39CC6A-6EC8-46BF-A618-DD56E5FF3861}"/>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FA880AFF-D44E-4C29-AAFE-6A8F680B90C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A4D580A9-7BCC-4218-AD74-988D8CCEE4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EDFB9BCB-021E-44B8-B458-14ABD5446AD0}"/>
              </a:ext>
            </a:extLst>
          </p:cNvPr>
          <p:cNvSpPr>
            <a:spLocks noGrp="1"/>
          </p:cNvSpPr>
          <p:nvPr>
            <p:ph type="dt" sz="half" idx="10"/>
          </p:nvPr>
        </p:nvSpPr>
        <p:spPr/>
        <p:txBody>
          <a:bodyPr/>
          <a:lstStyle/>
          <a:p>
            <a:fld id="{6722182B-8178-4AA6-9A48-1CECB90EEBC9}" type="datetimeFigureOut">
              <a:rPr lang="pt-BR" smtClean="0"/>
              <a:t>31/10/2022</a:t>
            </a:fld>
            <a:endParaRPr lang="pt-BR"/>
          </a:p>
        </p:txBody>
      </p:sp>
      <p:sp>
        <p:nvSpPr>
          <p:cNvPr id="6" name="Espaço Reservado para Rodapé 5">
            <a:extLst>
              <a:ext uri="{FF2B5EF4-FFF2-40B4-BE49-F238E27FC236}">
                <a16:creationId xmlns:a16="http://schemas.microsoft.com/office/drawing/2014/main" id="{62EA8FCA-2C28-4430-9A8D-684F479F889F}"/>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1ED3A511-ECBF-4930-B042-73F433296FC4}"/>
              </a:ext>
            </a:extLst>
          </p:cNvPr>
          <p:cNvSpPr>
            <a:spLocks noGrp="1"/>
          </p:cNvSpPr>
          <p:nvPr>
            <p:ph type="sldNum" sz="quarter" idx="12"/>
          </p:nvPr>
        </p:nvSpPr>
        <p:spPr/>
        <p:txBody>
          <a:bodyPr/>
          <a:lstStyle/>
          <a:p>
            <a:fld id="{310177A0-4E0A-4658-9859-B6BF9C424D73}" type="slidenum">
              <a:rPr lang="pt-BR" smtClean="0"/>
              <a:t>‹nº›</a:t>
            </a:fld>
            <a:endParaRPr lang="pt-BR"/>
          </a:p>
        </p:txBody>
      </p:sp>
    </p:spTree>
    <p:extLst>
      <p:ext uri="{BB962C8B-B14F-4D97-AF65-F5344CB8AC3E}">
        <p14:creationId xmlns:p14="http://schemas.microsoft.com/office/powerpoint/2010/main" val="6699227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19E5FE32-6A73-47A1-A038-BD19049CD6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34896917-B3B4-4BDB-A0DD-F2B04F9AAE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B38FF17A-D1FC-4242-BE41-6D7FED672B3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22182B-8178-4AA6-9A48-1CECB90EEBC9}" type="datetimeFigureOut">
              <a:rPr lang="pt-BR" smtClean="0"/>
              <a:t>31/10/2022</a:t>
            </a:fld>
            <a:endParaRPr lang="pt-BR"/>
          </a:p>
        </p:txBody>
      </p:sp>
      <p:sp>
        <p:nvSpPr>
          <p:cNvPr id="5" name="Espaço Reservado para Rodapé 4">
            <a:extLst>
              <a:ext uri="{FF2B5EF4-FFF2-40B4-BE49-F238E27FC236}">
                <a16:creationId xmlns:a16="http://schemas.microsoft.com/office/drawing/2014/main" id="{3C625370-01B1-4FA5-B772-CCD9576C56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7A66AF55-9160-400C-98F1-892818EA23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0177A0-4E0A-4658-9859-B6BF9C424D73}" type="slidenum">
              <a:rPr lang="pt-BR" smtClean="0"/>
              <a:t>‹nº›</a:t>
            </a:fld>
            <a:endParaRPr lang="pt-BR"/>
          </a:p>
        </p:txBody>
      </p:sp>
    </p:spTree>
    <p:extLst>
      <p:ext uri="{BB962C8B-B14F-4D97-AF65-F5344CB8AC3E}">
        <p14:creationId xmlns:p14="http://schemas.microsoft.com/office/powerpoint/2010/main" val="2798610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descr="Placa vermelha com letras brancas em fundo preto&#10;&#10;Descrição gerada automaticamente com confiança média">
            <a:extLst>
              <a:ext uri="{FF2B5EF4-FFF2-40B4-BE49-F238E27FC236}">
                <a16:creationId xmlns:a16="http://schemas.microsoft.com/office/drawing/2014/main" id="{2AD5AD1B-50EB-C0F1-B821-26D32B9CB7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5898" y="2339340"/>
            <a:ext cx="1600203" cy="540102"/>
          </a:xfrm>
          <a:prstGeom prst="rect">
            <a:avLst/>
          </a:prstGeom>
        </p:spPr>
      </p:pic>
    </p:spTree>
    <p:extLst>
      <p:ext uri="{BB962C8B-B14F-4D97-AF65-F5344CB8AC3E}">
        <p14:creationId xmlns:p14="http://schemas.microsoft.com/office/powerpoint/2010/main" val="32682692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834E55C7-A032-6E3F-F2C4-893A594D6F0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48777" y="-417600"/>
            <a:ext cx="7693200" cy="7693200"/>
          </a:xfrm>
          <a:prstGeom prst="rect">
            <a:avLst/>
          </a:prstGeom>
        </p:spPr>
      </p:pic>
    </p:spTree>
    <p:extLst>
      <p:ext uri="{BB962C8B-B14F-4D97-AF65-F5344CB8AC3E}">
        <p14:creationId xmlns:p14="http://schemas.microsoft.com/office/powerpoint/2010/main" val="18148009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6D9F0906-F266-A4BB-CAE3-80324537540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2673" y="559800"/>
            <a:ext cx="7996602" cy="5738400"/>
          </a:xfrm>
          <a:prstGeom prst="rect">
            <a:avLst/>
          </a:prstGeom>
        </p:spPr>
      </p:pic>
    </p:spTree>
    <p:extLst>
      <p:ext uri="{BB962C8B-B14F-4D97-AF65-F5344CB8AC3E}">
        <p14:creationId xmlns:p14="http://schemas.microsoft.com/office/powerpoint/2010/main" val="957039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A2EE0A63-522D-D14C-0F0A-FDFA089FFEB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49248" y="559800"/>
            <a:ext cx="7996602" cy="5738400"/>
          </a:xfrm>
          <a:prstGeom prst="rect">
            <a:avLst/>
          </a:prstGeom>
        </p:spPr>
      </p:pic>
    </p:spTree>
    <p:extLst>
      <p:ext uri="{BB962C8B-B14F-4D97-AF65-F5344CB8AC3E}">
        <p14:creationId xmlns:p14="http://schemas.microsoft.com/office/powerpoint/2010/main" val="2197572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65BAEFC2-9FB3-1685-DBE6-7AB6F6AB111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42757" y="559800"/>
            <a:ext cx="7996602" cy="5738400"/>
          </a:xfrm>
          <a:prstGeom prst="rect">
            <a:avLst/>
          </a:prstGeom>
        </p:spPr>
      </p:pic>
    </p:spTree>
    <p:extLst>
      <p:ext uri="{BB962C8B-B14F-4D97-AF65-F5344CB8AC3E}">
        <p14:creationId xmlns:p14="http://schemas.microsoft.com/office/powerpoint/2010/main" val="4080405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37FC546F-BFA8-BDEA-4694-C93F9B4670B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93977" y="940626"/>
            <a:ext cx="2404045" cy="1453899"/>
          </a:xfrm>
          <a:prstGeom prst="rect">
            <a:avLst/>
          </a:prstGeom>
        </p:spPr>
      </p:pic>
      <p:pic>
        <p:nvPicPr>
          <p:cNvPr id="6" name="Imagem 5">
            <a:extLst>
              <a:ext uri="{FF2B5EF4-FFF2-40B4-BE49-F238E27FC236}">
                <a16:creationId xmlns:a16="http://schemas.microsoft.com/office/drawing/2014/main" id="{5050D589-8005-1B71-6716-3754C58212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95840" y="4081284"/>
            <a:ext cx="613633" cy="683221"/>
          </a:xfrm>
          <a:prstGeom prst="rect">
            <a:avLst/>
          </a:prstGeom>
        </p:spPr>
      </p:pic>
      <p:pic>
        <p:nvPicPr>
          <p:cNvPr id="8" name="Imagem 7">
            <a:extLst>
              <a:ext uri="{FF2B5EF4-FFF2-40B4-BE49-F238E27FC236}">
                <a16:creationId xmlns:a16="http://schemas.microsoft.com/office/drawing/2014/main" id="{C494DB76-0FF3-7E0D-5365-7EDB749EA7B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003917" y="4132432"/>
            <a:ext cx="714517" cy="632073"/>
          </a:xfrm>
          <a:prstGeom prst="rect">
            <a:avLst/>
          </a:prstGeom>
        </p:spPr>
      </p:pic>
      <p:pic>
        <p:nvPicPr>
          <p:cNvPr id="10" name="Imagem 9">
            <a:extLst>
              <a:ext uri="{FF2B5EF4-FFF2-40B4-BE49-F238E27FC236}">
                <a16:creationId xmlns:a16="http://schemas.microsoft.com/office/drawing/2014/main" id="{F531D5F7-54D1-9CE5-2076-BED0D5E170C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46144" y="4132432"/>
            <a:ext cx="714519" cy="703277"/>
          </a:xfrm>
          <a:prstGeom prst="rect">
            <a:avLst/>
          </a:prstGeom>
        </p:spPr>
      </p:pic>
      <p:sp>
        <p:nvSpPr>
          <p:cNvPr id="11" name="CaixaDeTexto 10">
            <a:extLst>
              <a:ext uri="{FF2B5EF4-FFF2-40B4-BE49-F238E27FC236}">
                <a16:creationId xmlns:a16="http://schemas.microsoft.com/office/drawing/2014/main" id="{38BD1F8A-C3B8-EDE9-D0FB-E6EE0271CF0B}"/>
              </a:ext>
            </a:extLst>
          </p:cNvPr>
          <p:cNvSpPr txBox="1"/>
          <p:nvPr/>
        </p:nvSpPr>
        <p:spPr>
          <a:xfrm>
            <a:off x="2391241" y="2930249"/>
            <a:ext cx="7409515" cy="400110"/>
          </a:xfrm>
          <a:prstGeom prst="rect">
            <a:avLst/>
          </a:prstGeom>
          <a:noFill/>
        </p:spPr>
        <p:txBody>
          <a:bodyPr wrap="square" rtlCol="0">
            <a:spAutoFit/>
          </a:bodyPr>
          <a:lstStyle/>
          <a:p>
            <a:pPr algn="ctr"/>
            <a:r>
              <a:rPr lang="pt-BR" sz="2000" b="1" dirty="0">
                <a:solidFill>
                  <a:srgbClr val="DE8556"/>
                </a:solidFill>
                <a:latin typeface="Open Sans" panose="020B0606030504020204" pitchFamily="34" charset="0"/>
                <a:ea typeface="Open Sans" panose="020B0606030504020204" pitchFamily="34" charset="0"/>
                <a:cs typeface="Open Sans" panose="020B0606030504020204" pitchFamily="34" charset="0"/>
              </a:rPr>
              <a:t>ACCIONES PERIÓDICAS DEL MINISTERIO DE RECEPCIÓN</a:t>
            </a:r>
          </a:p>
        </p:txBody>
      </p:sp>
      <p:sp>
        <p:nvSpPr>
          <p:cNvPr id="12" name="Elipse 11">
            <a:extLst>
              <a:ext uri="{FF2B5EF4-FFF2-40B4-BE49-F238E27FC236}">
                <a16:creationId xmlns:a16="http://schemas.microsoft.com/office/drawing/2014/main" id="{3BADE0F6-6CDD-4379-8974-B5A4AE5B00DA}"/>
              </a:ext>
            </a:extLst>
          </p:cNvPr>
          <p:cNvSpPr/>
          <p:nvPr/>
        </p:nvSpPr>
        <p:spPr>
          <a:xfrm>
            <a:off x="2420285" y="4263802"/>
            <a:ext cx="371690" cy="369332"/>
          </a:xfrm>
          <a:prstGeom prst="ellipse">
            <a:avLst/>
          </a:prstGeom>
          <a:solidFill>
            <a:srgbClr val="DE8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rgbClr val="DE8556"/>
              </a:solidFill>
            </a:endParaRPr>
          </a:p>
        </p:txBody>
      </p:sp>
      <p:sp>
        <p:nvSpPr>
          <p:cNvPr id="13" name="CaixaDeTexto 12">
            <a:extLst>
              <a:ext uri="{FF2B5EF4-FFF2-40B4-BE49-F238E27FC236}">
                <a16:creationId xmlns:a16="http://schemas.microsoft.com/office/drawing/2014/main" id="{14854F8F-7078-A149-CE19-0E002C3A7B5E}"/>
              </a:ext>
            </a:extLst>
          </p:cNvPr>
          <p:cNvSpPr txBox="1"/>
          <p:nvPr/>
        </p:nvSpPr>
        <p:spPr>
          <a:xfrm>
            <a:off x="2453636" y="4263802"/>
            <a:ext cx="304988" cy="369332"/>
          </a:xfrm>
          <a:prstGeom prst="rect">
            <a:avLst/>
          </a:prstGeom>
          <a:noFill/>
        </p:spPr>
        <p:txBody>
          <a:bodyPr wrap="square" rtlCol="0">
            <a:spAutoFit/>
          </a:bodyPr>
          <a:lstStyle/>
          <a:p>
            <a:pPr algn="ctr"/>
            <a:r>
              <a:rPr lang="pt-BR" b="1" dirty="0">
                <a:solidFill>
                  <a:schemeClr val="bg1"/>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15" name="Retângulo 14">
            <a:extLst>
              <a:ext uri="{FF2B5EF4-FFF2-40B4-BE49-F238E27FC236}">
                <a16:creationId xmlns:a16="http://schemas.microsoft.com/office/drawing/2014/main" id="{6188A2FA-8F15-BC62-7336-25795A9B7BB7}"/>
              </a:ext>
            </a:extLst>
          </p:cNvPr>
          <p:cNvSpPr/>
          <p:nvPr/>
        </p:nvSpPr>
        <p:spPr>
          <a:xfrm>
            <a:off x="2216862" y="4915458"/>
            <a:ext cx="1761893" cy="334536"/>
          </a:xfrm>
          <a:prstGeom prst="rect">
            <a:avLst/>
          </a:prstGeom>
          <a:solidFill>
            <a:srgbClr val="398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CaixaDeTexto 15">
            <a:extLst>
              <a:ext uri="{FF2B5EF4-FFF2-40B4-BE49-F238E27FC236}">
                <a16:creationId xmlns:a16="http://schemas.microsoft.com/office/drawing/2014/main" id="{A101037C-BEBA-FF30-E84F-4C2D2ADA01A7}"/>
              </a:ext>
            </a:extLst>
          </p:cNvPr>
          <p:cNvSpPr txBox="1"/>
          <p:nvPr/>
        </p:nvSpPr>
        <p:spPr>
          <a:xfrm>
            <a:off x="2216861" y="4940973"/>
            <a:ext cx="1761894" cy="276999"/>
          </a:xfrm>
          <a:prstGeom prst="rect">
            <a:avLst/>
          </a:prstGeom>
          <a:noFill/>
        </p:spPr>
        <p:txBody>
          <a:bodyPr wrap="square" rtlCol="0">
            <a:spAutoFit/>
          </a:bodyPr>
          <a:lstStyle/>
          <a:p>
            <a:pPr algn="ctr"/>
            <a:r>
              <a:rPr lang="pt-BR"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SEMANAL</a:t>
            </a:r>
          </a:p>
        </p:txBody>
      </p:sp>
      <p:sp>
        <p:nvSpPr>
          <p:cNvPr id="17" name="Retângulo 16">
            <a:extLst>
              <a:ext uri="{FF2B5EF4-FFF2-40B4-BE49-F238E27FC236}">
                <a16:creationId xmlns:a16="http://schemas.microsoft.com/office/drawing/2014/main" id="{F8926682-58B7-30A3-7A11-98044911C2FC}"/>
              </a:ext>
            </a:extLst>
          </p:cNvPr>
          <p:cNvSpPr/>
          <p:nvPr/>
        </p:nvSpPr>
        <p:spPr>
          <a:xfrm>
            <a:off x="1943565" y="3813717"/>
            <a:ext cx="2292690" cy="1748511"/>
          </a:xfrm>
          <a:prstGeom prst="rect">
            <a:avLst/>
          </a:prstGeom>
          <a:noFill/>
          <a:ln w="28575">
            <a:solidFill>
              <a:srgbClr val="3989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Retângulo 17">
            <a:extLst>
              <a:ext uri="{FF2B5EF4-FFF2-40B4-BE49-F238E27FC236}">
                <a16:creationId xmlns:a16="http://schemas.microsoft.com/office/drawing/2014/main" id="{3D7BF835-8A84-969D-85CC-F73D6227FBEE}"/>
              </a:ext>
            </a:extLst>
          </p:cNvPr>
          <p:cNvSpPr/>
          <p:nvPr/>
        </p:nvSpPr>
        <p:spPr>
          <a:xfrm>
            <a:off x="5267604" y="4902078"/>
            <a:ext cx="1761893" cy="334536"/>
          </a:xfrm>
          <a:prstGeom prst="rect">
            <a:avLst/>
          </a:prstGeom>
          <a:solidFill>
            <a:srgbClr val="398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CaixaDeTexto 18">
            <a:extLst>
              <a:ext uri="{FF2B5EF4-FFF2-40B4-BE49-F238E27FC236}">
                <a16:creationId xmlns:a16="http://schemas.microsoft.com/office/drawing/2014/main" id="{9F97454A-B83D-7968-E025-F325616883A6}"/>
              </a:ext>
            </a:extLst>
          </p:cNvPr>
          <p:cNvSpPr txBox="1"/>
          <p:nvPr/>
        </p:nvSpPr>
        <p:spPr>
          <a:xfrm>
            <a:off x="5267603" y="4927593"/>
            <a:ext cx="1761894" cy="276999"/>
          </a:xfrm>
          <a:prstGeom prst="rect">
            <a:avLst/>
          </a:prstGeom>
          <a:noFill/>
        </p:spPr>
        <p:txBody>
          <a:bodyPr wrap="square" rtlCol="0">
            <a:spAutoFit/>
          </a:bodyPr>
          <a:lstStyle/>
          <a:p>
            <a:pPr algn="ctr"/>
            <a:r>
              <a:rPr lang="pt-BR"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MENSUAL</a:t>
            </a:r>
          </a:p>
        </p:txBody>
      </p:sp>
      <p:sp>
        <p:nvSpPr>
          <p:cNvPr id="20" name="Retângulo 19">
            <a:extLst>
              <a:ext uri="{FF2B5EF4-FFF2-40B4-BE49-F238E27FC236}">
                <a16:creationId xmlns:a16="http://schemas.microsoft.com/office/drawing/2014/main" id="{46E3C46C-164B-F551-3DC5-D9BFFE03C739}"/>
              </a:ext>
            </a:extLst>
          </p:cNvPr>
          <p:cNvSpPr/>
          <p:nvPr/>
        </p:nvSpPr>
        <p:spPr>
          <a:xfrm>
            <a:off x="8213245" y="4911670"/>
            <a:ext cx="1761893" cy="334536"/>
          </a:xfrm>
          <a:prstGeom prst="rect">
            <a:avLst/>
          </a:prstGeom>
          <a:solidFill>
            <a:srgbClr val="398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1" name="CaixaDeTexto 20">
            <a:extLst>
              <a:ext uri="{FF2B5EF4-FFF2-40B4-BE49-F238E27FC236}">
                <a16:creationId xmlns:a16="http://schemas.microsoft.com/office/drawing/2014/main" id="{518869A6-7A6F-DC33-1FB8-0604FF4BC267}"/>
              </a:ext>
            </a:extLst>
          </p:cNvPr>
          <p:cNvSpPr txBox="1"/>
          <p:nvPr/>
        </p:nvSpPr>
        <p:spPr>
          <a:xfrm>
            <a:off x="8213244" y="4937185"/>
            <a:ext cx="1761894" cy="276999"/>
          </a:xfrm>
          <a:prstGeom prst="rect">
            <a:avLst/>
          </a:prstGeom>
          <a:noFill/>
        </p:spPr>
        <p:txBody>
          <a:bodyPr wrap="square" rtlCol="0">
            <a:spAutoFit/>
          </a:bodyPr>
          <a:lstStyle/>
          <a:p>
            <a:pPr algn="ctr"/>
            <a:r>
              <a:rPr lang="pt-BR"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TRIMESTRAL</a:t>
            </a:r>
          </a:p>
        </p:txBody>
      </p:sp>
      <p:sp>
        <p:nvSpPr>
          <p:cNvPr id="22" name="Elipse 21">
            <a:extLst>
              <a:ext uri="{FF2B5EF4-FFF2-40B4-BE49-F238E27FC236}">
                <a16:creationId xmlns:a16="http://schemas.microsoft.com/office/drawing/2014/main" id="{EDDC2CA1-7A75-55BD-06CE-7FBB4E320226}"/>
              </a:ext>
            </a:extLst>
          </p:cNvPr>
          <p:cNvSpPr/>
          <p:nvPr/>
        </p:nvSpPr>
        <p:spPr>
          <a:xfrm>
            <a:off x="5449528" y="4262126"/>
            <a:ext cx="371690" cy="369332"/>
          </a:xfrm>
          <a:prstGeom prst="ellipse">
            <a:avLst/>
          </a:prstGeom>
          <a:solidFill>
            <a:srgbClr val="DE8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rgbClr val="DE8556"/>
              </a:solidFill>
            </a:endParaRPr>
          </a:p>
        </p:txBody>
      </p:sp>
      <p:sp>
        <p:nvSpPr>
          <p:cNvPr id="23" name="CaixaDeTexto 22">
            <a:extLst>
              <a:ext uri="{FF2B5EF4-FFF2-40B4-BE49-F238E27FC236}">
                <a16:creationId xmlns:a16="http://schemas.microsoft.com/office/drawing/2014/main" id="{C8E55A9B-9DA6-155A-89E7-8CF78CCE8B2F}"/>
              </a:ext>
            </a:extLst>
          </p:cNvPr>
          <p:cNvSpPr txBox="1"/>
          <p:nvPr/>
        </p:nvSpPr>
        <p:spPr>
          <a:xfrm>
            <a:off x="5482879" y="4262126"/>
            <a:ext cx="304988" cy="369332"/>
          </a:xfrm>
          <a:prstGeom prst="rect">
            <a:avLst/>
          </a:prstGeom>
          <a:noFill/>
        </p:spPr>
        <p:txBody>
          <a:bodyPr wrap="square" rtlCol="0">
            <a:spAutoFit/>
          </a:bodyPr>
          <a:lstStyle/>
          <a:p>
            <a:pPr algn="ctr"/>
            <a:r>
              <a:rPr lang="pt-BR" b="1" dirty="0">
                <a:solidFill>
                  <a:schemeClr val="bg1"/>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24" name="Elipse 23">
            <a:extLst>
              <a:ext uri="{FF2B5EF4-FFF2-40B4-BE49-F238E27FC236}">
                <a16:creationId xmlns:a16="http://schemas.microsoft.com/office/drawing/2014/main" id="{EE680533-B0C2-2758-921A-C70238043839}"/>
              </a:ext>
            </a:extLst>
          </p:cNvPr>
          <p:cNvSpPr/>
          <p:nvPr/>
        </p:nvSpPr>
        <p:spPr>
          <a:xfrm>
            <a:off x="8469456" y="4264717"/>
            <a:ext cx="371690" cy="369332"/>
          </a:xfrm>
          <a:prstGeom prst="ellipse">
            <a:avLst/>
          </a:prstGeom>
          <a:solidFill>
            <a:srgbClr val="DE8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rgbClr val="DE8556"/>
              </a:solidFill>
            </a:endParaRPr>
          </a:p>
        </p:txBody>
      </p:sp>
      <p:sp>
        <p:nvSpPr>
          <p:cNvPr id="25" name="CaixaDeTexto 24">
            <a:extLst>
              <a:ext uri="{FF2B5EF4-FFF2-40B4-BE49-F238E27FC236}">
                <a16:creationId xmlns:a16="http://schemas.microsoft.com/office/drawing/2014/main" id="{5057B526-60A1-E310-E354-8CABD132D070}"/>
              </a:ext>
            </a:extLst>
          </p:cNvPr>
          <p:cNvSpPr txBox="1"/>
          <p:nvPr/>
        </p:nvSpPr>
        <p:spPr>
          <a:xfrm>
            <a:off x="8502807" y="4264717"/>
            <a:ext cx="304988" cy="369332"/>
          </a:xfrm>
          <a:prstGeom prst="rect">
            <a:avLst/>
          </a:prstGeom>
          <a:noFill/>
        </p:spPr>
        <p:txBody>
          <a:bodyPr wrap="square" rtlCol="0">
            <a:spAutoFit/>
          </a:bodyPr>
          <a:lstStyle/>
          <a:p>
            <a:pPr algn="ctr"/>
            <a:r>
              <a:rPr lang="pt-BR" b="1" dirty="0">
                <a:solidFill>
                  <a:schemeClr val="bg1"/>
                </a:solidFill>
                <a:latin typeface="Open Sans" panose="020B0606030504020204" pitchFamily="34" charset="0"/>
                <a:ea typeface="Open Sans" panose="020B0606030504020204" pitchFamily="34" charset="0"/>
                <a:cs typeface="Open Sans" panose="020B0606030504020204" pitchFamily="34" charset="0"/>
              </a:rPr>
              <a:t>3</a:t>
            </a:r>
          </a:p>
        </p:txBody>
      </p:sp>
    </p:spTree>
    <p:extLst>
      <p:ext uri="{BB962C8B-B14F-4D97-AF65-F5344CB8AC3E}">
        <p14:creationId xmlns:p14="http://schemas.microsoft.com/office/powerpoint/2010/main" val="3452319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27A33746-4F3E-47AE-8864-00E0ECBF2A8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047875" y="-417600"/>
            <a:ext cx="7693200" cy="7693200"/>
          </a:xfrm>
          <a:prstGeom prst="rect">
            <a:avLst/>
          </a:prstGeom>
        </p:spPr>
      </p:pic>
      <p:sp>
        <p:nvSpPr>
          <p:cNvPr id="2" name="CaixaDeTexto 1">
            <a:extLst>
              <a:ext uri="{FF2B5EF4-FFF2-40B4-BE49-F238E27FC236}">
                <a16:creationId xmlns:a16="http://schemas.microsoft.com/office/drawing/2014/main" id="{E85B8D69-4547-27BB-8C80-7FBC90908263}"/>
              </a:ext>
            </a:extLst>
          </p:cNvPr>
          <p:cNvSpPr txBox="1"/>
          <p:nvPr/>
        </p:nvSpPr>
        <p:spPr>
          <a:xfrm>
            <a:off x="7976837" y="2905780"/>
            <a:ext cx="3839276" cy="523220"/>
          </a:xfrm>
          <a:prstGeom prst="rect">
            <a:avLst/>
          </a:prstGeom>
          <a:noFill/>
        </p:spPr>
        <p:txBody>
          <a:bodyPr wrap="square" rtlCol="0">
            <a:spAutoFit/>
          </a:bodyPr>
          <a:lstStyle/>
          <a:p>
            <a:pPr algn="ctr"/>
            <a:r>
              <a:rPr lang="pt-BR" sz="2800" b="1" dirty="0">
                <a:solidFill>
                  <a:srgbClr val="DE8556"/>
                </a:solidFill>
                <a:latin typeface="Open Sans" panose="020B0606030504020204" pitchFamily="34" charset="0"/>
                <a:ea typeface="Open Sans" panose="020B0606030504020204" pitchFamily="34" charset="0"/>
                <a:cs typeface="Open Sans" panose="020B0606030504020204" pitchFamily="34" charset="0"/>
              </a:rPr>
              <a:t>ACCIÓN SEMANAL</a:t>
            </a:r>
          </a:p>
        </p:txBody>
      </p:sp>
    </p:spTree>
    <p:extLst>
      <p:ext uri="{BB962C8B-B14F-4D97-AF65-F5344CB8AC3E}">
        <p14:creationId xmlns:p14="http://schemas.microsoft.com/office/powerpoint/2010/main" val="3048811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ângulo 11">
            <a:extLst>
              <a:ext uri="{FF2B5EF4-FFF2-40B4-BE49-F238E27FC236}">
                <a16:creationId xmlns:a16="http://schemas.microsoft.com/office/drawing/2014/main" id="{70FE8724-0315-D80B-D60C-A8AADCF379B6}"/>
              </a:ext>
            </a:extLst>
          </p:cNvPr>
          <p:cNvSpPr/>
          <p:nvPr/>
        </p:nvSpPr>
        <p:spPr>
          <a:xfrm>
            <a:off x="5002205" y="3813717"/>
            <a:ext cx="2292690" cy="1748511"/>
          </a:xfrm>
          <a:prstGeom prst="rect">
            <a:avLst/>
          </a:prstGeom>
          <a:noFill/>
          <a:ln w="28575">
            <a:solidFill>
              <a:srgbClr val="3989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1" name="Imagem 20">
            <a:extLst>
              <a:ext uri="{FF2B5EF4-FFF2-40B4-BE49-F238E27FC236}">
                <a16:creationId xmlns:a16="http://schemas.microsoft.com/office/drawing/2014/main" id="{0F52E163-BA26-2EC4-B411-BAD811B1FB8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93977" y="940626"/>
            <a:ext cx="2404045" cy="1453899"/>
          </a:xfrm>
          <a:prstGeom prst="rect">
            <a:avLst/>
          </a:prstGeom>
        </p:spPr>
      </p:pic>
      <p:pic>
        <p:nvPicPr>
          <p:cNvPr id="22" name="Imagem 21">
            <a:extLst>
              <a:ext uri="{FF2B5EF4-FFF2-40B4-BE49-F238E27FC236}">
                <a16:creationId xmlns:a16="http://schemas.microsoft.com/office/drawing/2014/main" id="{38D29FD3-38FA-DA75-1EC5-31E1C22B231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95840" y="4081284"/>
            <a:ext cx="613633" cy="683221"/>
          </a:xfrm>
          <a:prstGeom prst="rect">
            <a:avLst/>
          </a:prstGeom>
        </p:spPr>
      </p:pic>
      <p:pic>
        <p:nvPicPr>
          <p:cNvPr id="23" name="Imagem 22">
            <a:extLst>
              <a:ext uri="{FF2B5EF4-FFF2-40B4-BE49-F238E27FC236}">
                <a16:creationId xmlns:a16="http://schemas.microsoft.com/office/drawing/2014/main" id="{8B370D02-A8F0-E58F-D2E4-34EF08A9799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003917" y="4132432"/>
            <a:ext cx="714517" cy="632073"/>
          </a:xfrm>
          <a:prstGeom prst="rect">
            <a:avLst/>
          </a:prstGeom>
        </p:spPr>
      </p:pic>
      <p:pic>
        <p:nvPicPr>
          <p:cNvPr id="24" name="Imagem 23">
            <a:extLst>
              <a:ext uri="{FF2B5EF4-FFF2-40B4-BE49-F238E27FC236}">
                <a16:creationId xmlns:a16="http://schemas.microsoft.com/office/drawing/2014/main" id="{287F2BBB-7835-82EE-0DB4-231CB97195E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46144" y="4132432"/>
            <a:ext cx="714519" cy="703277"/>
          </a:xfrm>
          <a:prstGeom prst="rect">
            <a:avLst/>
          </a:prstGeom>
        </p:spPr>
      </p:pic>
      <p:sp>
        <p:nvSpPr>
          <p:cNvPr id="25" name="CaixaDeTexto 24">
            <a:extLst>
              <a:ext uri="{FF2B5EF4-FFF2-40B4-BE49-F238E27FC236}">
                <a16:creationId xmlns:a16="http://schemas.microsoft.com/office/drawing/2014/main" id="{9FD77A29-3823-E843-D32B-74E552FEA837}"/>
              </a:ext>
            </a:extLst>
          </p:cNvPr>
          <p:cNvSpPr txBox="1"/>
          <p:nvPr/>
        </p:nvSpPr>
        <p:spPr>
          <a:xfrm>
            <a:off x="2391241" y="2930249"/>
            <a:ext cx="7409515" cy="400110"/>
          </a:xfrm>
          <a:prstGeom prst="rect">
            <a:avLst/>
          </a:prstGeom>
          <a:noFill/>
        </p:spPr>
        <p:txBody>
          <a:bodyPr wrap="square" rtlCol="0">
            <a:spAutoFit/>
          </a:bodyPr>
          <a:lstStyle/>
          <a:p>
            <a:pPr algn="ctr"/>
            <a:r>
              <a:rPr lang="pt-BR" sz="2000" b="1" dirty="0">
                <a:solidFill>
                  <a:srgbClr val="DE8556"/>
                </a:solidFill>
                <a:latin typeface="Open Sans" panose="020B0606030504020204" pitchFamily="34" charset="0"/>
                <a:ea typeface="Open Sans" panose="020B0606030504020204" pitchFamily="34" charset="0"/>
                <a:cs typeface="Open Sans" panose="020B0606030504020204" pitchFamily="34" charset="0"/>
              </a:rPr>
              <a:t>ACCIONES PERIÓDICAS DEL MINISTERIO DE RECEPCIÓN</a:t>
            </a:r>
          </a:p>
        </p:txBody>
      </p:sp>
      <p:sp>
        <p:nvSpPr>
          <p:cNvPr id="26" name="Elipse 25">
            <a:extLst>
              <a:ext uri="{FF2B5EF4-FFF2-40B4-BE49-F238E27FC236}">
                <a16:creationId xmlns:a16="http://schemas.microsoft.com/office/drawing/2014/main" id="{4C7B97A5-08CB-C1DF-7B23-A96B76AE4E05}"/>
              </a:ext>
            </a:extLst>
          </p:cNvPr>
          <p:cNvSpPr/>
          <p:nvPr/>
        </p:nvSpPr>
        <p:spPr>
          <a:xfrm>
            <a:off x="2420285" y="4263802"/>
            <a:ext cx="371690" cy="369332"/>
          </a:xfrm>
          <a:prstGeom prst="ellipse">
            <a:avLst/>
          </a:prstGeom>
          <a:solidFill>
            <a:srgbClr val="DE8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rgbClr val="DE8556"/>
              </a:solidFill>
            </a:endParaRPr>
          </a:p>
        </p:txBody>
      </p:sp>
      <p:sp>
        <p:nvSpPr>
          <p:cNvPr id="27" name="CaixaDeTexto 26">
            <a:extLst>
              <a:ext uri="{FF2B5EF4-FFF2-40B4-BE49-F238E27FC236}">
                <a16:creationId xmlns:a16="http://schemas.microsoft.com/office/drawing/2014/main" id="{EAA306A0-6207-3B70-6373-C8AE247488E6}"/>
              </a:ext>
            </a:extLst>
          </p:cNvPr>
          <p:cNvSpPr txBox="1"/>
          <p:nvPr/>
        </p:nvSpPr>
        <p:spPr>
          <a:xfrm>
            <a:off x="2453636" y="4263802"/>
            <a:ext cx="304988" cy="369332"/>
          </a:xfrm>
          <a:prstGeom prst="rect">
            <a:avLst/>
          </a:prstGeom>
          <a:noFill/>
        </p:spPr>
        <p:txBody>
          <a:bodyPr wrap="square" rtlCol="0">
            <a:spAutoFit/>
          </a:bodyPr>
          <a:lstStyle/>
          <a:p>
            <a:pPr algn="ctr"/>
            <a:r>
              <a:rPr lang="pt-BR" b="1" dirty="0">
                <a:solidFill>
                  <a:schemeClr val="bg1"/>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28" name="Retângulo 27">
            <a:extLst>
              <a:ext uri="{FF2B5EF4-FFF2-40B4-BE49-F238E27FC236}">
                <a16:creationId xmlns:a16="http://schemas.microsoft.com/office/drawing/2014/main" id="{58778E96-C24F-2945-216A-D9D2003D5AF9}"/>
              </a:ext>
            </a:extLst>
          </p:cNvPr>
          <p:cNvSpPr/>
          <p:nvPr/>
        </p:nvSpPr>
        <p:spPr>
          <a:xfrm>
            <a:off x="2216862" y="4915458"/>
            <a:ext cx="1761893" cy="334536"/>
          </a:xfrm>
          <a:prstGeom prst="rect">
            <a:avLst/>
          </a:prstGeom>
          <a:solidFill>
            <a:srgbClr val="398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9" name="CaixaDeTexto 28">
            <a:extLst>
              <a:ext uri="{FF2B5EF4-FFF2-40B4-BE49-F238E27FC236}">
                <a16:creationId xmlns:a16="http://schemas.microsoft.com/office/drawing/2014/main" id="{828FEFEE-18E0-9D7D-A7DF-FD791D3A6FD2}"/>
              </a:ext>
            </a:extLst>
          </p:cNvPr>
          <p:cNvSpPr txBox="1"/>
          <p:nvPr/>
        </p:nvSpPr>
        <p:spPr>
          <a:xfrm>
            <a:off x="2216861" y="4940973"/>
            <a:ext cx="1761894" cy="276999"/>
          </a:xfrm>
          <a:prstGeom prst="rect">
            <a:avLst/>
          </a:prstGeom>
          <a:noFill/>
        </p:spPr>
        <p:txBody>
          <a:bodyPr wrap="square" rtlCol="0">
            <a:spAutoFit/>
          </a:bodyPr>
          <a:lstStyle/>
          <a:p>
            <a:pPr algn="ctr"/>
            <a:r>
              <a:rPr lang="pt-BR"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SEMANAL</a:t>
            </a:r>
          </a:p>
        </p:txBody>
      </p:sp>
      <p:sp>
        <p:nvSpPr>
          <p:cNvPr id="30" name="Retângulo 29">
            <a:extLst>
              <a:ext uri="{FF2B5EF4-FFF2-40B4-BE49-F238E27FC236}">
                <a16:creationId xmlns:a16="http://schemas.microsoft.com/office/drawing/2014/main" id="{2F1809C6-FEDA-51F5-E235-44F5C86E8572}"/>
              </a:ext>
            </a:extLst>
          </p:cNvPr>
          <p:cNvSpPr/>
          <p:nvPr/>
        </p:nvSpPr>
        <p:spPr>
          <a:xfrm>
            <a:off x="5267604" y="4902078"/>
            <a:ext cx="1761893" cy="334536"/>
          </a:xfrm>
          <a:prstGeom prst="rect">
            <a:avLst/>
          </a:prstGeom>
          <a:solidFill>
            <a:srgbClr val="398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1" name="CaixaDeTexto 30">
            <a:extLst>
              <a:ext uri="{FF2B5EF4-FFF2-40B4-BE49-F238E27FC236}">
                <a16:creationId xmlns:a16="http://schemas.microsoft.com/office/drawing/2014/main" id="{1DDB8496-EAE3-6D2E-55CD-890C1AE9FFB5}"/>
              </a:ext>
            </a:extLst>
          </p:cNvPr>
          <p:cNvSpPr txBox="1"/>
          <p:nvPr/>
        </p:nvSpPr>
        <p:spPr>
          <a:xfrm>
            <a:off x="5267603" y="4927593"/>
            <a:ext cx="1761894" cy="276999"/>
          </a:xfrm>
          <a:prstGeom prst="rect">
            <a:avLst/>
          </a:prstGeom>
          <a:noFill/>
        </p:spPr>
        <p:txBody>
          <a:bodyPr wrap="square" rtlCol="0">
            <a:spAutoFit/>
          </a:bodyPr>
          <a:lstStyle/>
          <a:p>
            <a:pPr algn="ctr"/>
            <a:r>
              <a:rPr lang="pt-BR"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MENSUAL</a:t>
            </a:r>
          </a:p>
        </p:txBody>
      </p:sp>
      <p:sp>
        <p:nvSpPr>
          <p:cNvPr id="32" name="Retângulo 31">
            <a:extLst>
              <a:ext uri="{FF2B5EF4-FFF2-40B4-BE49-F238E27FC236}">
                <a16:creationId xmlns:a16="http://schemas.microsoft.com/office/drawing/2014/main" id="{B397738E-E08C-B9EE-C625-8406FCA6A0DD}"/>
              </a:ext>
            </a:extLst>
          </p:cNvPr>
          <p:cNvSpPr/>
          <p:nvPr/>
        </p:nvSpPr>
        <p:spPr>
          <a:xfrm>
            <a:off x="8213245" y="4911670"/>
            <a:ext cx="1761893" cy="334536"/>
          </a:xfrm>
          <a:prstGeom prst="rect">
            <a:avLst/>
          </a:prstGeom>
          <a:solidFill>
            <a:srgbClr val="398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3" name="CaixaDeTexto 32">
            <a:extLst>
              <a:ext uri="{FF2B5EF4-FFF2-40B4-BE49-F238E27FC236}">
                <a16:creationId xmlns:a16="http://schemas.microsoft.com/office/drawing/2014/main" id="{50D619ED-597D-0EEC-7D7B-A26BC6E3D9B1}"/>
              </a:ext>
            </a:extLst>
          </p:cNvPr>
          <p:cNvSpPr txBox="1"/>
          <p:nvPr/>
        </p:nvSpPr>
        <p:spPr>
          <a:xfrm>
            <a:off x="8213244" y="4937185"/>
            <a:ext cx="1761894" cy="276999"/>
          </a:xfrm>
          <a:prstGeom prst="rect">
            <a:avLst/>
          </a:prstGeom>
          <a:noFill/>
        </p:spPr>
        <p:txBody>
          <a:bodyPr wrap="square" rtlCol="0">
            <a:spAutoFit/>
          </a:bodyPr>
          <a:lstStyle/>
          <a:p>
            <a:pPr algn="ctr"/>
            <a:r>
              <a:rPr lang="pt-BR"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TRIMESTRAL</a:t>
            </a:r>
          </a:p>
        </p:txBody>
      </p:sp>
      <p:sp>
        <p:nvSpPr>
          <p:cNvPr id="34" name="Elipse 33">
            <a:extLst>
              <a:ext uri="{FF2B5EF4-FFF2-40B4-BE49-F238E27FC236}">
                <a16:creationId xmlns:a16="http://schemas.microsoft.com/office/drawing/2014/main" id="{B486C96A-E2CC-363F-020C-88F548E5D276}"/>
              </a:ext>
            </a:extLst>
          </p:cNvPr>
          <p:cNvSpPr/>
          <p:nvPr/>
        </p:nvSpPr>
        <p:spPr>
          <a:xfrm>
            <a:off x="5449528" y="4262126"/>
            <a:ext cx="371690" cy="369332"/>
          </a:xfrm>
          <a:prstGeom prst="ellipse">
            <a:avLst/>
          </a:prstGeom>
          <a:solidFill>
            <a:srgbClr val="DE8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rgbClr val="DE8556"/>
              </a:solidFill>
            </a:endParaRPr>
          </a:p>
        </p:txBody>
      </p:sp>
      <p:sp>
        <p:nvSpPr>
          <p:cNvPr id="35" name="CaixaDeTexto 34">
            <a:extLst>
              <a:ext uri="{FF2B5EF4-FFF2-40B4-BE49-F238E27FC236}">
                <a16:creationId xmlns:a16="http://schemas.microsoft.com/office/drawing/2014/main" id="{F0A6AC88-6626-8778-7120-EB3A783ADB69}"/>
              </a:ext>
            </a:extLst>
          </p:cNvPr>
          <p:cNvSpPr txBox="1"/>
          <p:nvPr/>
        </p:nvSpPr>
        <p:spPr>
          <a:xfrm>
            <a:off x="5482879" y="4262126"/>
            <a:ext cx="304988" cy="369332"/>
          </a:xfrm>
          <a:prstGeom prst="rect">
            <a:avLst/>
          </a:prstGeom>
          <a:noFill/>
        </p:spPr>
        <p:txBody>
          <a:bodyPr wrap="square" rtlCol="0">
            <a:spAutoFit/>
          </a:bodyPr>
          <a:lstStyle/>
          <a:p>
            <a:pPr algn="ctr"/>
            <a:r>
              <a:rPr lang="pt-BR" b="1" dirty="0">
                <a:solidFill>
                  <a:schemeClr val="bg1"/>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6" name="Elipse 35">
            <a:extLst>
              <a:ext uri="{FF2B5EF4-FFF2-40B4-BE49-F238E27FC236}">
                <a16:creationId xmlns:a16="http://schemas.microsoft.com/office/drawing/2014/main" id="{AAE52FAF-5FA4-97F9-CF72-145F0FEECEA3}"/>
              </a:ext>
            </a:extLst>
          </p:cNvPr>
          <p:cNvSpPr/>
          <p:nvPr/>
        </p:nvSpPr>
        <p:spPr>
          <a:xfrm>
            <a:off x="8469456" y="4264717"/>
            <a:ext cx="371690" cy="369332"/>
          </a:xfrm>
          <a:prstGeom prst="ellipse">
            <a:avLst/>
          </a:prstGeom>
          <a:solidFill>
            <a:srgbClr val="DE8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rgbClr val="DE8556"/>
              </a:solidFill>
            </a:endParaRPr>
          </a:p>
        </p:txBody>
      </p:sp>
      <p:sp>
        <p:nvSpPr>
          <p:cNvPr id="37" name="CaixaDeTexto 36">
            <a:extLst>
              <a:ext uri="{FF2B5EF4-FFF2-40B4-BE49-F238E27FC236}">
                <a16:creationId xmlns:a16="http://schemas.microsoft.com/office/drawing/2014/main" id="{0F4F9DBC-4551-9D3D-FCA3-06BCEDC4F62E}"/>
              </a:ext>
            </a:extLst>
          </p:cNvPr>
          <p:cNvSpPr txBox="1"/>
          <p:nvPr/>
        </p:nvSpPr>
        <p:spPr>
          <a:xfrm>
            <a:off x="8502807" y="4264717"/>
            <a:ext cx="304988" cy="369332"/>
          </a:xfrm>
          <a:prstGeom prst="rect">
            <a:avLst/>
          </a:prstGeom>
          <a:noFill/>
        </p:spPr>
        <p:txBody>
          <a:bodyPr wrap="square" rtlCol="0">
            <a:spAutoFit/>
          </a:bodyPr>
          <a:lstStyle/>
          <a:p>
            <a:pPr algn="ctr"/>
            <a:r>
              <a:rPr lang="pt-BR" b="1" dirty="0">
                <a:solidFill>
                  <a:schemeClr val="bg1"/>
                </a:solidFill>
                <a:latin typeface="Open Sans" panose="020B0606030504020204" pitchFamily="34" charset="0"/>
                <a:ea typeface="Open Sans" panose="020B0606030504020204" pitchFamily="34" charset="0"/>
                <a:cs typeface="Open Sans" panose="020B0606030504020204" pitchFamily="34" charset="0"/>
              </a:rPr>
              <a:t>3</a:t>
            </a:r>
          </a:p>
        </p:txBody>
      </p:sp>
    </p:spTree>
    <p:extLst>
      <p:ext uri="{BB962C8B-B14F-4D97-AF65-F5344CB8AC3E}">
        <p14:creationId xmlns:p14="http://schemas.microsoft.com/office/powerpoint/2010/main" val="29748254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ixaDeTexto 1">
            <a:extLst>
              <a:ext uri="{FF2B5EF4-FFF2-40B4-BE49-F238E27FC236}">
                <a16:creationId xmlns:a16="http://schemas.microsoft.com/office/drawing/2014/main" id="{66A63FB8-782F-0730-54CA-D0DB2B030425}"/>
              </a:ext>
            </a:extLst>
          </p:cNvPr>
          <p:cNvSpPr txBox="1"/>
          <p:nvPr/>
        </p:nvSpPr>
        <p:spPr>
          <a:xfrm>
            <a:off x="2621959" y="354216"/>
            <a:ext cx="3839276" cy="523220"/>
          </a:xfrm>
          <a:prstGeom prst="rect">
            <a:avLst/>
          </a:prstGeom>
          <a:noFill/>
        </p:spPr>
        <p:txBody>
          <a:bodyPr wrap="square" rtlCol="0">
            <a:spAutoFit/>
          </a:bodyPr>
          <a:lstStyle/>
          <a:p>
            <a:pPr algn="ctr"/>
            <a:r>
              <a:rPr lang="pt-BR" sz="2800" b="1" dirty="0">
                <a:solidFill>
                  <a:srgbClr val="DE8556"/>
                </a:solidFill>
                <a:latin typeface="Open Sans" panose="020B0606030504020204" pitchFamily="34" charset="0"/>
                <a:ea typeface="Open Sans" panose="020B0606030504020204" pitchFamily="34" charset="0"/>
                <a:cs typeface="Open Sans" panose="020B0606030504020204" pitchFamily="34" charset="0"/>
              </a:rPr>
              <a:t>ACCIÓN MENSUAL</a:t>
            </a:r>
          </a:p>
        </p:txBody>
      </p:sp>
      <p:pic>
        <p:nvPicPr>
          <p:cNvPr id="4" name="Imagem 3">
            <a:extLst>
              <a:ext uri="{FF2B5EF4-FFF2-40B4-BE49-F238E27FC236}">
                <a16:creationId xmlns:a16="http://schemas.microsoft.com/office/drawing/2014/main" id="{3EFC9A36-49D4-E139-7B9A-9930BA27E5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43296" y="877436"/>
            <a:ext cx="7996602" cy="5738400"/>
          </a:xfrm>
          <a:prstGeom prst="rect">
            <a:avLst/>
          </a:prstGeom>
        </p:spPr>
      </p:pic>
    </p:spTree>
    <p:extLst>
      <p:ext uri="{BB962C8B-B14F-4D97-AF65-F5344CB8AC3E}">
        <p14:creationId xmlns:p14="http://schemas.microsoft.com/office/powerpoint/2010/main" val="27741832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ângulo 12">
            <a:extLst>
              <a:ext uri="{FF2B5EF4-FFF2-40B4-BE49-F238E27FC236}">
                <a16:creationId xmlns:a16="http://schemas.microsoft.com/office/drawing/2014/main" id="{9D96AA07-84C3-F6B3-ECC9-CACA9248E702}"/>
              </a:ext>
            </a:extLst>
          </p:cNvPr>
          <p:cNvSpPr/>
          <p:nvPr/>
        </p:nvSpPr>
        <p:spPr>
          <a:xfrm>
            <a:off x="7937958" y="3813717"/>
            <a:ext cx="2292690" cy="1748511"/>
          </a:xfrm>
          <a:prstGeom prst="rect">
            <a:avLst/>
          </a:prstGeom>
          <a:noFill/>
          <a:ln w="28575">
            <a:solidFill>
              <a:srgbClr val="3989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2" name="Imagem 21">
            <a:extLst>
              <a:ext uri="{FF2B5EF4-FFF2-40B4-BE49-F238E27FC236}">
                <a16:creationId xmlns:a16="http://schemas.microsoft.com/office/drawing/2014/main" id="{1D50C8EF-5359-0013-A120-5BEF93190EC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93977" y="940626"/>
            <a:ext cx="2404045" cy="1453899"/>
          </a:xfrm>
          <a:prstGeom prst="rect">
            <a:avLst/>
          </a:prstGeom>
        </p:spPr>
      </p:pic>
      <p:pic>
        <p:nvPicPr>
          <p:cNvPr id="23" name="Imagem 22">
            <a:extLst>
              <a:ext uri="{FF2B5EF4-FFF2-40B4-BE49-F238E27FC236}">
                <a16:creationId xmlns:a16="http://schemas.microsoft.com/office/drawing/2014/main" id="{C66A5CB7-4C95-12D6-1FB5-2738F83D711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995840" y="4081284"/>
            <a:ext cx="613633" cy="683221"/>
          </a:xfrm>
          <a:prstGeom prst="rect">
            <a:avLst/>
          </a:prstGeom>
        </p:spPr>
      </p:pic>
      <p:pic>
        <p:nvPicPr>
          <p:cNvPr id="24" name="Imagem 23">
            <a:extLst>
              <a:ext uri="{FF2B5EF4-FFF2-40B4-BE49-F238E27FC236}">
                <a16:creationId xmlns:a16="http://schemas.microsoft.com/office/drawing/2014/main" id="{F654BCDA-A782-7D51-99AB-199B4B9DBB4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003917" y="4132432"/>
            <a:ext cx="714517" cy="632073"/>
          </a:xfrm>
          <a:prstGeom prst="rect">
            <a:avLst/>
          </a:prstGeom>
        </p:spPr>
      </p:pic>
      <p:pic>
        <p:nvPicPr>
          <p:cNvPr id="25" name="Imagem 24">
            <a:extLst>
              <a:ext uri="{FF2B5EF4-FFF2-40B4-BE49-F238E27FC236}">
                <a16:creationId xmlns:a16="http://schemas.microsoft.com/office/drawing/2014/main" id="{BE619EE6-763F-2247-3D3D-406DBB8A130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046144" y="4132432"/>
            <a:ext cx="714519" cy="703277"/>
          </a:xfrm>
          <a:prstGeom prst="rect">
            <a:avLst/>
          </a:prstGeom>
        </p:spPr>
      </p:pic>
      <p:sp>
        <p:nvSpPr>
          <p:cNvPr id="26" name="CaixaDeTexto 25">
            <a:extLst>
              <a:ext uri="{FF2B5EF4-FFF2-40B4-BE49-F238E27FC236}">
                <a16:creationId xmlns:a16="http://schemas.microsoft.com/office/drawing/2014/main" id="{C7DA517F-11CD-6CBE-14D4-ECCF5AB5E985}"/>
              </a:ext>
            </a:extLst>
          </p:cNvPr>
          <p:cNvSpPr txBox="1"/>
          <p:nvPr/>
        </p:nvSpPr>
        <p:spPr>
          <a:xfrm>
            <a:off x="2391241" y="2930249"/>
            <a:ext cx="7409515" cy="400110"/>
          </a:xfrm>
          <a:prstGeom prst="rect">
            <a:avLst/>
          </a:prstGeom>
          <a:noFill/>
        </p:spPr>
        <p:txBody>
          <a:bodyPr wrap="square" rtlCol="0">
            <a:spAutoFit/>
          </a:bodyPr>
          <a:lstStyle/>
          <a:p>
            <a:pPr algn="ctr"/>
            <a:r>
              <a:rPr lang="pt-BR" sz="2000" b="1" dirty="0">
                <a:solidFill>
                  <a:srgbClr val="DE8556"/>
                </a:solidFill>
                <a:latin typeface="Open Sans" panose="020B0606030504020204" pitchFamily="34" charset="0"/>
                <a:ea typeface="Open Sans" panose="020B0606030504020204" pitchFamily="34" charset="0"/>
                <a:cs typeface="Open Sans" panose="020B0606030504020204" pitchFamily="34" charset="0"/>
              </a:rPr>
              <a:t>ACCIONES PERIÓDICAS DEL MINISTERIO DE RECEPCIÓN</a:t>
            </a:r>
          </a:p>
        </p:txBody>
      </p:sp>
      <p:sp>
        <p:nvSpPr>
          <p:cNvPr id="27" name="Elipse 26">
            <a:extLst>
              <a:ext uri="{FF2B5EF4-FFF2-40B4-BE49-F238E27FC236}">
                <a16:creationId xmlns:a16="http://schemas.microsoft.com/office/drawing/2014/main" id="{7B0E802F-587B-314B-AED2-9E8AB120A461}"/>
              </a:ext>
            </a:extLst>
          </p:cNvPr>
          <p:cNvSpPr/>
          <p:nvPr/>
        </p:nvSpPr>
        <p:spPr>
          <a:xfrm>
            <a:off x="2420285" y="4263802"/>
            <a:ext cx="371690" cy="369332"/>
          </a:xfrm>
          <a:prstGeom prst="ellipse">
            <a:avLst/>
          </a:prstGeom>
          <a:solidFill>
            <a:srgbClr val="DE8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rgbClr val="DE8556"/>
              </a:solidFill>
            </a:endParaRPr>
          </a:p>
        </p:txBody>
      </p:sp>
      <p:sp>
        <p:nvSpPr>
          <p:cNvPr id="28" name="CaixaDeTexto 27">
            <a:extLst>
              <a:ext uri="{FF2B5EF4-FFF2-40B4-BE49-F238E27FC236}">
                <a16:creationId xmlns:a16="http://schemas.microsoft.com/office/drawing/2014/main" id="{D37C65B7-14AF-1489-5EDD-1EBDCE434A6A}"/>
              </a:ext>
            </a:extLst>
          </p:cNvPr>
          <p:cNvSpPr txBox="1"/>
          <p:nvPr/>
        </p:nvSpPr>
        <p:spPr>
          <a:xfrm>
            <a:off x="2453636" y="4263802"/>
            <a:ext cx="304988" cy="369332"/>
          </a:xfrm>
          <a:prstGeom prst="rect">
            <a:avLst/>
          </a:prstGeom>
          <a:noFill/>
        </p:spPr>
        <p:txBody>
          <a:bodyPr wrap="square" rtlCol="0">
            <a:spAutoFit/>
          </a:bodyPr>
          <a:lstStyle/>
          <a:p>
            <a:pPr algn="ctr"/>
            <a:r>
              <a:rPr lang="pt-BR" b="1" dirty="0">
                <a:solidFill>
                  <a:schemeClr val="bg1"/>
                </a:solidFill>
                <a:latin typeface="Open Sans" panose="020B0606030504020204" pitchFamily="34" charset="0"/>
                <a:ea typeface="Open Sans" panose="020B0606030504020204" pitchFamily="34" charset="0"/>
                <a:cs typeface="Open Sans" panose="020B0606030504020204" pitchFamily="34" charset="0"/>
              </a:rPr>
              <a:t>1</a:t>
            </a:r>
          </a:p>
        </p:txBody>
      </p:sp>
      <p:sp>
        <p:nvSpPr>
          <p:cNvPr id="29" name="Retângulo 28">
            <a:extLst>
              <a:ext uri="{FF2B5EF4-FFF2-40B4-BE49-F238E27FC236}">
                <a16:creationId xmlns:a16="http://schemas.microsoft.com/office/drawing/2014/main" id="{D5A82F4C-B8CB-4C54-DBAC-A3822DF19E77}"/>
              </a:ext>
            </a:extLst>
          </p:cNvPr>
          <p:cNvSpPr/>
          <p:nvPr/>
        </p:nvSpPr>
        <p:spPr>
          <a:xfrm>
            <a:off x="2216862" y="4915458"/>
            <a:ext cx="1761893" cy="334536"/>
          </a:xfrm>
          <a:prstGeom prst="rect">
            <a:avLst/>
          </a:prstGeom>
          <a:solidFill>
            <a:srgbClr val="398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0" name="CaixaDeTexto 29">
            <a:extLst>
              <a:ext uri="{FF2B5EF4-FFF2-40B4-BE49-F238E27FC236}">
                <a16:creationId xmlns:a16="http://schemas.microsoft.com/office/drawing/2014/main" id="{113E7D5F-2492-EDB9-9BB9-670839ABC2C6}"/>
              </a:ext>
            </a:extLst>
          </p:cNvPr>
          <p:cNvSpPr txBox="1"/>
          <p:nvPr/>
        </p:nvSpPr>
        <p:spPr>
          <a:xfrm>
            <a:off x="2216861" y="4940973"/>
            <a:ext cx="1761894" cy="276999"/>
          </a:xfrm>
          <a:prstGeom prst="rect">
            <a:avLst/>
          </a:prstGeom>
          <a:noFill/>
        </p:spPr>
        <p:txBody>
          <a:bodyPr wrap="square" rtlCol="0">
            <a:spAutoFit/>
          </a:bodyPr>
          <a:lstStyle/>
          <a:p>
            <a:pPr algn="ctr"/>
            <a:r>
              <a:rPr lang="pt-BR"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SEMANAL</a:t>
            </a:r>
          </a:p>
        </p:txBody>
      </p:sp>
      <p:sp>
        <p:nvSpPr>
          <p:cNvPr id="31" name="Retângulo 30">
            <a:extLst>
              <a:ext uri="{FF2B5EF4-FFF2-40B4-BE49-F238E27FC236}">
                <a16:creationId xmlns:a16="http://schemas.microsoft.com/office/drawing/2014/main" id="{79F5E133-745A-90CF-4F61-98F80C959356}"/>
              </a:ext>
            </a:extLst>
          </p:cNvPr>
          <p:cNvSpPr/>
          <p:nvPr/>
        </p:nvSpPr>
        <p:spPr>
          <a:xfrm>
            <a:off x="5267604" y="4902078"/>
            <a:ext cx="1761893" cy="334536"/>
          </a:xfrm>
          <a:prstGeom prst="rect">
            <a:avLst/>
          </a:prstGeom>
          <a:solidFill>
            <a:srgbClr val="398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2" name="CaixaDeTexto 31">
            <a:extLst>
              <a:ext uri="{FF2B5EF4-FFF2-40B4-BE49-F238E27FC236}">
                <a16:creationId xmlns:a16="http://schemas.microsoft.com/office/drawing/2014/main" id="{25EEE530-7DD3-3270-86EC-DD0C66A5BBBC}"/>
              </a:ext>
            </a:extLst>
          </p:cNvPr>
          <p:cNvSpPr txBox="1"/>
          <p:nvPr/>
        </p:nvSpPr>
        <p:spPr>
          <a:xfrm>
            <a:off x="5267603" y="4927593"/>
            <a:ext cx="1761894" cy="276999"/>
          </a:xfrm>
          <a:prstGeom prst="rect">
            <a:avLst/>
          </a:prstGeom>
          <a:noFill/>
        </p:spPr>
        <p:txBody>
          <a:bodyPr wrap="square" rtlCol="0">
            <a:spAutoFit/>
          </a:bodyPr>
          <a:lstStyle/>
          <a:p>
            <a:pPr algn="ctr"/>
            <a:r>
              <a:rPr lang="pt-BR"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MENSUAL</a:t>
            </a:r>
          </a:p>
        </p:txBody>
      </p:sp>
      <p:sp>
        <p:nvSpPr>
          <p:cNvPr id="33" name="Retângulo 32">
            <a:extLst>
              <a:ext uri="{FF2B5EF4-FFF2-40B4-BE49-F238E27FC236}">
                <a16:creationId xmlns:a16="http://schemas.microsoft.com/office/drawing/2014/main" id="{FBFBD24C-95D7-5B96-2ADB-F9DA60183037}"/>
              </a:ext>
            </a:extLst>
          </p:cNvPr>
          <p:cNvSpPr/>
          <p:nvPr/>
        </p:nvSpPr>
        <p:spPr>
          <a:xfrm>
            <a:off x="8213245" y="4911670"/>
            <a:ext cx="1761893" cy="334536"/>
          </a:xfrm>
          <a:prstGeom prst="rect">
            <a:avLst/>
          </a:prstGeom>
          <a:solidFill>
            <a:srgbClr val="3989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4" name="CaixaDeTexto 33">
            <a:extLst>
              <a:ext uri="{FF2B5EF4-FFF2-40B4-BE49-F238E27FC236}">
                <a16:creationId xmlns:a16="http://schemas.microsoft.com/office/drawing/2014/main" id="{C1AB1926-F5D5-E0E9-7974-57C5AA8FEE5E}"/>
              </a:ext>
            </a:extLst>
          </p:cNvPr>
          <p:cNvSpPr txBox="1"/>
          <p:nvPr/>
        </p:nvSpPr>
        <p:spPr>
          <a:xfrm>
            <a:off x="8213244" y="4937185"/>
            <a:ext cx="1761894" cy="276999"/>
          </a:xfrm>
          <a:prstGeom prst="rect">
            <a:avLst/>
          </a:prstGeom>
          <a:noFill/>
        </p:spPr>
        <p:txBody>
          <a:bodyPr wrap="square" rtlCol="0">
            <a:spAutoFit/>
          </a:bodyPr>
          <a:lstStyle/>
          <a:p>
            <a:pPr algn="ctr"/>
            <a:r>
              <a:rPr lang="pt-BR" sz="12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TRIMESTRAL</a:t>
            </a:r>
          </a:p>
        </p:txBody>
      </p:sp>
      <p:sp>
        <p:nvSpPr>
          <p:cNvPr id="35" name="Elipse 34">
            <a:extLst>
              <a:ext uri="{FF2B5EF4-FFF2-40B4-BE49-F238E27FC236}">
                <a16:creationId xmlns:a16="http://schemas.microsoft.com/office/drawing/2014/main" id="{95F3E4AA-85BE-490C-530C-821E4923B8E5}"/>
              </a:ext>
            </a:extLst>
          </p:cNvPr>
          <p:cNvSpPr/>
          <p:nvPr/>
        </p:nvSpPr>
        <p:spPr>
          <a:xfrm>
            <a:off x="5449528" y="4262126"/>
            <a:ext cx="371690" cy="369332"/>
          </a:xfrm>
          <a:prstGeom prst="ellipse">
            <a:avLst/>
          </a:prstGeom>
          <a:solidFill>
            <a:srgbClr val="DE8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rgbClr val="DE8556"/>
              </a:solidFill>
            </a:endParaRPr>
          </a:p>
        </p:txBody>
      </p:sp>
      <p:sp>
        <p:nvSpPr>
          <p:cNvPr id="36" name="CaixaDeTexto 35">
            <a:extLst>
              <a:ext uri="{FF2B5EF4-FFF2-40B4-BE49-F238E27FC236}">
                <a16:creationId xmlns:a16="http://schemas.microsoft.com/office/drawing/2014/main" id="{CF6311AF-B434-98BC-D7FF-3F635767A11C}"/>
              </a:ext>
            </a:extLst>
          </p:cNvPr>
          <p:cNvSpPr txBox="1"/>
          <p:nvPr/>
        </p:nvSpPr>
        <p:spPr>
          <a:xfrm>
            <a:off x="5482879" y="4262126"/>
            <a:ext cx="304988" cy="369332"/>
          </a:xfrm>
          <a:prstGeom prst="rect">
            <a:avLst/>
          </a:prstGeom>
          <a:noFill/>
        </p:spPr>
        <p:txBody>
          <a:bodyPr wrap="square" rtlCol="0">
            <a:spAutoFit/>
          </a:bodyPr>
          <a:lstStyle/>
          <a:p>
            <a:pPr algn="ctr"/>
            <a:r>
              <a:rPr lang="pt-BR" b="1" dirty="0">
                <a:solidFill>
                  <a:schemeClr val="bg1"/>
                </a:solidFill>
                <a:latin typeface="Open Sans" panose="020B0606030504020204" pitchFamily="34" charset="0"/>
                <a:ea typeface="Open Sans" panose="020B0606030504020204" pitchFamily="34" charset="0"/>
                <a:cs typeface="Open Sans" panose="020B0606030504020204" pitchFamily="34" charset="0"/>
              </a:rPr>
              <a:t>2</a:t>
            </a:r>
          </a:p>
        </p:txBody>
      </p:sp>
      <p:sp>
        <p:nvSpPr>
          <p:cNvPr id="37" name="Elipse 36">
            <a:extLst>
              <a:ext uri="{FF2B5EF4-FFF2-40B4-BE49-F238E27FC236}">
                <a16:creationId xmlns:a16="http://schemas.microsoft.com/office/drawing/2014/main" id="{539D1D98-0E6E-0311-9EE5-709A14D62D51}"/>
              </a:ext>
            </a:extLst>
          </p:cNvPr>
          <p:cNvSpPr/>
          <p:nvPr/>
        </p:nvSpPr>
        <p:spPr>
          <a:xfrm>
            <a:off x="8469456" y="4264717"/>
            <a:ext cx="371690" cy="369332"/>
          </a:xfrm>
          <a:prstGeom prst="ellipse">
            <a:avLst/>
          </a:prstGeom>
          <a:solidFill>
            <a:srgbClr val="DE8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dirty="0">
              <a:solidFill>
                <a:srgbClr val="DE8556"/>
              </a:solidFill>
            </a:endParaRPr>
          </a:p>
        </p:txBody>
      </p:sp>
      <p:sp>
        <p:nvSpPr>
          <p:cNvPr id="38" name="CaixaDeTexto 37">
            <a:extLst>
              <a:ext uri="{FF2B5EF4-FFF2-40B4-BE49-F238E27FC236}">
                <a16:creationId xmlns:a16="http://schemas.microsoft.com/office/drawing/2014/main" id="{C44FD1D1-5F03-E7AB-C8FE-96F43FB73FD0}"/>
              </a:ext>
            </a:extLst>
          </p:cNvPr>
          <p:cNvSpPr txBox="1"/>
          <p:nvPr/>
        </p:nvSpPr>
        <p:spPr>
          <a:xfrm>
            <a:off x="8502807" y="4264717"/>
            <a:ext cx="304988" cy="369332"/>
          </a:xfrm>
          <a:prstGeom prst="rect">
            <a:avLst/>
          </a:prstGeom>
          <a:noFill/>
        </p:spPr>
        <p:txBody>
          <a:bodyPr wrap="square" rtlCol="0">
            <a:spAutoFit/>
          </a:bodyPr>
          <a:lstStyle/>
          <a:p>
            <a:pPr algn="ctr"/>
            <a:r>
              <a:rPr lang="pt-BR" b="1" dirty="0">
                <a:solidFill>
                  <a:schemeClr val="bg1"/>
                </a:solidFill>
                <a:latin typeface="Open Sans" panose="020B0606030504020204" pitchFamily="34" charset="0"/>
                <a:ea typeface="Open Sans" panose="020B0606030504020204" pitchFamily="34" charset="0"/>
                <a:cs typeface="Open Sans" panose="020B0606030504020204" pitchFamily="34" charset="0"/>
              </a:rPr>
              <a:t>3</a:t>
            </a:r>
          </a:p>
        </p:txBody>
      </p:sp>
    </p:spTree>
    <p:extLst>
      <p:ext uri="{BB962C8B-B14F-4D97-AF65-F5344CB8AC3E}">
        <p14:creationId xmlns:p14="http://schemas.microsoft.com/office/powerpoint/2010/main" val="2192849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664D4399-F686-67D1-A36A-A7879B4EA49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38920" y="877436"/>
            <a:ext cx="7996602" cy="5738400"/>
          </a:xfrm>
          <a:prstGeom prst="rect">
            <a:avLst/>
          </a:prstGeom>
        </p:spPr>
      </p:pic>
      <p:sp>
        <p:nvSpPr>
          <p:cNvPr id="6" name="CaixaDeTexto 5">
            <a:extLst>
              <a:ext uri="{FF2B5EF4-FFF2-40B4-BE49-F238E27FC236}">
                <a16:creationId xmlns:a16="http://schemas.microsoft.com/office/drawing/2014/main" id="{211BA68C-D45B-2BE5-38AB-3BFFC89783D6}"/>
              </a:ext>
            </a:extLst>
          </p:cNvPr>
          <p:cNvSpPr txBox="1"/>
          <p:nvPr/>
        </p:nvSpPr>
        <p:spPr>
          <a:xfrm>
            <a:off x="5717584" y="354216"/>
            <a:ext cx="3839276" cy="523220"/>
          </a:xfrm>
          <a:prstGeom prst="rect">
            <a:avLst/>
          </a:prstGeom>
          <a:noFill/>
        </p:spPr>
        <p:txBody>
          <a:bodyPr wrap="square" rtlCol="0">
            <a:spAutoFit/>
          </a:bodyPr>
          <a:lstStyle/>
          <a:p>
            <a:pPr algn="ctr"/>
            <a:r>
              <a:rPr lang="pt-BR" sz="2800" b="1" dirty="0">
                <a:solidFill>
                  <a:srgbClr val="DE8556"/>
                </a:solidFill>
                <a:latin typeface="Open Sans" panose="020B0606030504020204" pitchFamily="34" charset="0"/>
                <a:ea typeface="Open Sans" panose="020B0606030504020204" pitchFamily="34" charset="0"/>
                <a:cs typeface="Open Sans" panose="020B0606030504020204" pitchFamily="34" charset="0"/>
              </a:rPr>
              <a:t>ACCIÓN TRIMESTRAL</a:t>
            </a:r>
          </a:p>
        </p:txBody>
      </p:sp>
    </p:spTree>
    <p:extLst>
      <p:ext uri="{BB962C8B-B14F-4D97-AF65-F5344CB8AC3E}">
        <p14:creationId xmlns:p14="http://schemas.microsoft.com/office/powerpoint/2010/main" val="3537035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descr="Gráfico&#10;&#10;Descrição gerada automaticamente">
            <a:extLst>
              <a:ext uri="{FF2B5EF4-FFF2-40B4-BE49-F238E27FC236}">
                <a16:creationId xmlns:a16="http://schemas.microsoft.com/office/drawing/2014/main" id="{14BA8A8A-C2F6-41F5-0BEC-D041CB78CC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1975" y="0"/>
            <a:ext cx="4985906" cy="6858000"/>
          </a:xfrm>
          <a:prstGeom prst="rect">
            <a:avLst/>
          </a:prstGeom>
        </p:spPr>
      </p:pic>
    </p:spTree>
    <p:extLst>
      <p:ext uri="{BB962C8B-B14F-4D97-AF65-F5344CB8AC3E}">
        <p14:creationId xmlns:p14="http://schemas.microsoft.com/office/powerpoint/2010/main" val="28438965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EA2B0107-C245-38E4-8472-5E24C3DE83F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62346" y="559800"/>
            <a:ext cx="7996602" cy="5738400"/>
          </a:xfrm>
          <a:prstGeom prst="rect">
            <a:avLst/>
          </a:prstGeom>
        </p:spPr>
      </p:pic>
    </p:spTree>
    <p:extLst>
      <p:ext uri="{BB962C8B-B14F-4D97-AF65-F5344CB8AC3E}">
        <p14:creationId xmlns:p14="http://schemas.microsoft.com/office/powerpoint/2010/main" val="1933849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EA2B0107-C245-38E4-8472-5E24C3DE83F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48099" y="-417600"/>
            <a:ext cx="7693200" cy="7693200"/>
          </a:xfrm>
          <a:prstGeom prst="rect">
            <a:avLst/>
          </a:prstGeom>
        </p:spPr>
      </p:pic>
    </p:spTree>
    <p:extLst>
      <p:ext uri="{BB962C8B-B14F-4D97-AF65-F5344CB8AC3E}">
        <p14:creationId xmlns:p14="http://schemas.microsoft.com/office/powerpoint/2010/main" val="42756271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664D4399-F686-67D1-A36A-A7879B4EA49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24245" y="626475"/>
            <a:ext cx="7996602" cy="5738400"/>
          </a:xfrm>
          <a:prstGeom prst="rect">
            <a:avLst/>
          </a:prstGeom>
        </p:spPr>
      </p:pic>
    </p:spTree>
    <p:extLst>
      <p:ext uri="{BB962C8B-B14F-4D97-AF65-F5344CB8AC3E}">
        <p14:creationId xmlns:p14="http://schemas.microsoft.com/office/powerpoint/2010/main" val="5610631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descr="Uma imagem contendo Gráfico&#10;&#10;Descrição gerada automaticamente">
            <a:extLst>
              <a:ext uri="{FF2B5EF4-FFF2-40B4-BE49-F238E27FC236}">
                <a16:creationId xmlns:a16="http://schemas.microsoft.com/office/drawing/2014/main" id="{9773102C-8ED5-AE53-68A7-5421957A4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6281" y="154071"/>
            <a:ext cx="9825769" cy="6549858"/>
          </a:xfrm>
          <a:prstGeom prst="rect">
            <a:avLst/>
          </a:prstGeom>
        </p:spPr>
      </p:pic>
    </p:spTree>
    <p:extLst>
      <p:ext uri="{BB962C8B-B14F-4D97-AF65-F5344CB8AC3E}">
        <p14:creationId xmlns:p14="http://schemas.microsoft.com/office/powerpoint/2010/main" val="2810566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82FD48CD-7F8B-8C01-516F-78F60B1760A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01463" y="-417576"/>
            <a:ext cx="7693152" cy="7693152"/>
          </a:xfrm>
          <a:prstGeom prst="rect">
            <a:avLst/>
          </a:prstGeom>
        </p:spPr>
      </p:pic>
    </p:spTree>
    <p:extLst>
      <p:ext uri="{BB962C8B-B14F-4D97-AF65-F5344CB8AC3E}">
        <p14:creationId xmlns:p14="http://schemas.microsoft.com/office/powerpoint/2010/main" val="129313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82FD48CD-7F8B-8C01-516F-78F60B1760A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11338" y="-417576"/>
            <a:ext cx="7693152" cy="7693152"/>
          </a:xfrm>
          <a:prstGeom prst="rect">
            <a:avLst/>
          </a:prstGeom>
        </p:spPr>
      </p:pic>
    </p:spTree>
    <p:extLst>
      <p:ext uri="{BB962C8B-B14F-4D97-AF65-F5344CB8AC3E}">
        <p14:creationId xmlns:p14="http://schemas.microsoft.com/office/powerpoint/2010/main" val="4179469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D8435AE0-F02B-E2CB-3ED3-5184246E020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9452" y="600603"/>
            <a:ext cx="7882881" cy="5656792"/>
          </a:xfrm>
          <a:prstGeom prst="rect">
            <a:avLst/>
          </a:prstGeom>
        </p:spPr>
      </p:pic>
    </p:spTree>
    <p:extLst>
      <p:ext uri="{BB962C8B-B14F-4D97-AF65-F5344CB8AC3E}">
        <p14:creationId xmlns:p14="http://schemas.microsoft.com/office/powerpoint/2010/main" val="2909420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a:extLst>
              <a:ext uri="{FF2B5EF4-FFF2-40B4-BE49-F238E27FC236}">
                <a16:creationId xmlns:a16="http://schemas.microsoft.com/office/drawing/2014/main" id="{62D12369-08B6-EF44-115B-388648547D7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34602" y="600603"/>
            <a:ext cx="7882881" cy="5656792"/>
          </a:xfrm>
          <a:prstGeom prst="rect">
            <a:avLst/>
          </a:prstGeom>
        </p:spPr>
      </p:pic>
    </p:spTree>
    <p:extLst>
      <p:ext uri="{BB962C8B-B14F-4D97-AF65-F5344CB8AC3E}">
        <p14:creationId xmlns:p14="http://schemas.microsoft.com/office/powerpoint/2010/main" val="2118538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EA1056E2-3CE5-41BB-B1BB-562DD1010CC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48321" y="560672"/>
            <a:ext cx="7994172" cy="5736656"/>
          </a:xfrm>
          <a:prstGeom prst="rect">
            <a:avLst/>
          </a:prstGeom>
        </p:spPr>
      </p:pic>
    </p:spTree>
    <p:extLst>
      <p:ext uri="{BB962C8B-B14F-4D97-AF65-F5344CB8AC3E}">
        <p14:creationId xmlns:p14="http://schemas.microsoft.com/office/powerpoint/2010/main" val="11857883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13D4EEFF-900C-D5DA-BB3E-B3E98EF947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83909" y="559800"/>
            <a:ext cx="7996602" cy="5738400"/>
          </a:xfrm>
          <a:prstGeom prst="rect">
            <a:avLst/>
          </a:prstGeom>
        </p:spPr>
      </p:pic>
    </p:spTree>
    <p:extLst>
      <p:ext uri="{BB962C8B-B14F-4D97-AF65-F5344CB8AC3E}">
        <p14:creationId xmlns:p14="http://schemas.microsoft.com/office/powerpoint/2010/main" val="33306767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3A21C005-D420-59DA-14E0-971F6A69343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9271" y="-417600"/>
            <a:ext cx="7693200" cy="7693200"/>
          </a:xfrm>
          <a:prstGeom prst="rect">
            <a:avLst/>
          </a:prstGeom>
        </p:spPr>
      </p:pic>
    </p:spTree>
    <p:extLst>
      <p:ext uri="{BB962C8B-B14F-4D97-AF65-F5344CB8AC3E}">
        <p14:creationId xmlns:p14="http://schemas.microsoft.com/office/powerpoint/2010/main" val="1433815081"/>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7" ma:contentTypeDescription="Crie um novo documento." ma:contentTypeScope="" ma:versionID="d85cce8a89fe5dcf2e302eaa190842ad">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90a5700c6bc858909be4be37f02e1053"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14A87E0-5963-4769-948A-A42536559378}"/>
</file>

<file path=customXml/itemProps2.xml><?xml version="1.0" encoding="utf-8"?>
<ds:datastoreItem xmlns:ds="http://schemas.openxmlformats.org/officeDocument/2006/customXml" ds:itemID="{97C45196-D768-4BE8-AF1E-DE006090951B}"/>
</file>

<file path=docProps/app.xml><?xml version="1.0" encoding="utf-8"?>
<Properties xmlns="http://schemas.openxmlformats.org/officeDocument/2006/extended-properties" xmlns:vt="http://schemas.openxmlformats.org/officeDocument/2006/docPropsVTypes">
  <TotalTime>264</TotalTime>
  <Words>1156</Words>
  <Application>Microsoft Office PowerPoint</Application>
  <PresentationFormat>Widescreen</PresentationFormat>
  <Paragraphs>78</Paragraphs>
  <Slides>23</Slides>
  <Notes>21</Notes>
  <HiddenSlides>0</HiddenSlides>
  <MMClips>0</MMClips>
  <ScaleCrop>false</ScaleCrop>
  <HeadingPairs>
    <vt:vector size="6" baseType="variant">
      <vt:variant>
        <vt:lpstr>Fontes usadas</vt:lpstr>
      </vt:variant>
      <vt:variant>
        <vt:i4>5</vt:i4>
      </vt:variant>
      <vt:variant>
        <vt:lpstr>Tema</vt:lpstr>
      </vt:variant>
      <vt:variant>
        <vt:i4>1</vt:i4>
      </vt:variant>
      <vt:variant>
        <vt:lpstr>Títulos de slides</vt:lpstr>
      </vt:variant>
      <vt:variant>
        <vt:i4>23</vt:i4>
      </vt:variant>
    </vt:vector>
  </HeadingPairs>
  <TitlesOfParts>
    <vt:vector size="29" baseType="lpstr">
      <vt:lpstr>Arial</vt:lpstr>
      <vt:lpstr>Calibri</vt:lpstr>
      <vt:lpstr>Calibri Light</vt:lpstr>
      <vt:lpstr>Open Sans</vt:lpstr>
      <vt:lpstr>Verdana</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Monique Bergmann</dc:creator>
  <cp:lastModifiedBy>Monique Bergmann</cp:lastModifiedBy>
  <cp:revision>13</cp:revision>
  <dcterms:created xsi:type="dcterms:W3CDTF">2021-11-29T20:23:09Z</dcterms:created>
  <dcterms:modified xsi:type="dcterms:W3CDTF">2022-11-01T01:59:18Z</dcterms:modified>
</cp:coreProperties>
</file>