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notesSlides/notesSlide14.xml" ContentType="application/vnd.openxmlformats-officedocument.presentationml.notesSlide+xml"/>
  <Override PartName="/ppt/notesSlides/notesSlide12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3.xml" ContentType="application/vnd.openxmlformats-officedocument.presentationml.notesSlide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0"/>
  </p:notesMasterIdLst>
  <p:sldIdLst>
    <p:sldId id="259" r:id="rId2"/>
    <p:sldId id="256" r:id="rId3"/>
    <p:sldId id="313" r:id="rId4"/>
    <p:sldId id="263" r:id="rId5"/>
    <p:sldId id="264" r:id="rId6"/>
    <p:sldId id="265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311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98" r:id="rId36"/>
    <p:sldId id="299" r:id="rId37"/>
    <p:sldId id="300" r:id="rId38"/>
    <p:sldId id="301" r:id="rId39"/>
    <p:sldId id="302" r:id="rId40"/>
    <p:sldId id="303" r:id="rId41"/>
    <p:sldId id="304" r:id="rId42"/>
    <p:sldId id="305" r:id="rId43"/>
    <p:sldId id="306" r:id="rId44"/>
    <p:sldId id="307" r:id="rId45"/>
    <p:sldId id="308" r:id="rId46"/>
    <p:sldId id="309" r:id="rId47"/>
    <p:sldId id="314" r:id="rId48"/>
    <p:sldId id="310" r:id="rId4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81"/>
    <p:restoredTop sz="77778"/>
  </p:normalViewPr>
  <p:slideViewPr>
    <p:cSldViewPr snapToGrid="0">
      <p:cViewPr varScale="1">
        <p:scale>
          <a:sx n="42" d="100"/>
          <a:sy n="42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customXml" Target="../customXml/item3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9" name="Shape 14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8A3E25-71FF-2224-C1EF-6CD6CAB86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>
            <a:extLst>
              <a:ext uri="{FF2B5EF4-FFF2-40B4-BE49-F238E27FC236}">
                <a16:creationId xmlns:a16="http://schemas.microsoft.com/office/drawing/2014/main" id="{F18843E5-30C7-6045-209B-ECA42CF0C0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4" name="Shape 184">
            <a:extLst>
              <a:ext uri="{FF2B5EF4-FFF2-40B4-BE49-F238E27FC236}">
                <a16:creationId xmlns:a16="http://schemas.microsoft.com/office/drawing/2014/main" id="{BCB2E972-E793-53EA-0052-A47F277C9372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Hablar de discipulado cristiano es algo bastante complejo. Existen diferentes formas de entender el discipulado y todas tienen sus bases en la Biblia.</a:t>
            </a:r>
          </a:p>
          <a:p>
            <a:endParaRPr/>
          </a:p>
          <a:p>
            <a:r>
              <a:t>En la iglesia Adventista del Séptimo Día, el discipulado es visto como una responsabilidad compartida entre tres roles clave y esenciales: los padres de familia, los maestros de la Escuela Sabática y la iglesia local.</a:t>
            </a:r>
          </a:p>
        </p:txBody>
      </p:sp>
    </p:spTree>
    <p:extLst>
      <p:ext uri="{BB962C8B-B14F-4D97-AF65-F5344CB8AC3E}">
        <p14:creationId xmlns:p14="http://schemas.microsoft.com/office/powerpoint/2010/main" val="3774602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Coloca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aquí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f</a:t>
            </a:r>
            <a:r>
              <a:rPr lang="en-US" sz="24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otos</a:t>
            </a:r>
            <a:r>
              <a:rPr lang="en-US" sz="2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de </a:t>
            </a:r>
            <a:r>
              <a:rPr lang="en-US" sz="24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tu</a:t>
            </a:r>
            <a:r>
              <a:rPr lang="en-US" sz="2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testimonio 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personal de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discipulado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</a:t>
            </a:r>
            <a:r>
              <a:rPr lang="en-US" sz="24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en</a:t>
            </a:r>
            <a:r>
              <a:rPr lang="en-US" sz="2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</a:t>
            </a:r>
            <a:r>
              <a:rPr lang="en-US" sz="24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tu</a:t>
            </a:r>
            <a:r>
              <a:rPr lang="en-US" sz="2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familia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. Es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opcional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y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útil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para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motivar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a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los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</a:t>
            </a:r>
            <a:r>
              <a:rPr lang="en-US" sz="2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profesores</a:t>
            </a:r>
            <a:r>
              <a:rPr lang="en-US" sz="2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.</a:t>
            </a:r>
          </a:p>
          <a:p>
            <a:endParaRPr lang="en-BR" dirty="0"/>
          </a:p>
        </p:txBody>
      </p:sp>
    </p:spTree>
    <p:extLst>
      <p:ext uri="{BB962C8B-B14F-4D97-AF65-F5344CB8AC3E}">
        <p14:creationId xmlns:p14="http://schemas.microsoft.com/office/powerpoint/2010/main" val="3390687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19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2" name="Shape 19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discipulado de los niños y adolescentes comienza en el hogar.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Shape 198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9" name="Shape 19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Proverbios 22:6: "Instruye al niño en su camino, y aun cuando fuere viejo no se apartará de él". </a:t>
            </a:r>
          </a:p>
          <a:p>
            <a:r>
              <a:t>Este versículo subraya la importancia de sembrar desde temprano los principios de la fe en los corazones de los niños.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6" name="Shape 20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impacto de un hogar cristiano firmemente establecido en Cristo dejará una marca imborrable en el corazón de los hijos.</a:t>
            </a:r>
          </a:p>
          <a:p>
            <a:endParaRPr/>
          </a:p>
          <a:p>
            <a:r>
              <a:t>Ambos padres, deben esforzarse por crear un ambiente en el que la Palabra de Dios sea el centro y el fundamento de su hogar. </a:t>
            </a:r>
          </a:p>
          <a:p>
            <a:endParaRPr/>
          </a:p>
          <a:p>
            <a:r>
              <a:t>Deben eliminar cualquier cosa que se convierta en un distractor espiritual para su familia. </a:t>
            </a:r>
          </a:p>
          <a:p>
            <a:endParaRPr/>
          </a:p>
          <a:p>
            <a:r>
              <a:t>Deben proteger con mucho celo los momentos de culto, alabanza y lectura de la Biblia.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Shape 212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3" name="Shape 21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Los valores cristianos no solo se enseñan a través de las palabras, sino también mediante el ejemplo diario que dan los padres a los hijos.</a:t>
            </a:r>
          </a:p>
          <a:p>
            <a:endParaRPr/>
          </a:p>
          <a:p>
            <a:r>
              <a:t>La enseñanza espiritual debe ser intencional y constante, impregnando todas las áreas de la vida familiar.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Shape 21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0" name="Shape 22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¿Quieres que a tus hijos les guste leer la Biblia? Entonces que te vean leyéndola todos los días.</a:t>
            </a:r>
          </a:p>
          <a:p>
            <a:endParaRPr/>
          </a:p>
          <a:p>
            <a:r>
              <a:t>¿Quieres que tus hijos sean firmes y constantes en la oración? Entonces primero deben practicarla ustedes.</a:t>
            </a:r>
          </a:p>
          <a:p>
            <a:r>
              <a:t>Cuando tus hijos vean que hay congruencia entre tus palabras y tus acciones, ellos empezarán a imitar lo que haces de manera natural y sin mucha presión.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Shape 22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7" name="Shape 22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discipulado tiene que ver con la formación del carácter.</a:t>
            </a:r>
          </a:p>
          <a:p>
            <a:endParaRPr/>
          </a:p>
          <a:p>
            <a:r>
              <a:t>Cuando los padres asumen su rol de maestros espirituales, diariamente el Espíritu Santo hará su parte e irá modelando la vida de los hijos, asemejándolos al carácter de Jesús.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4" name="Shape 23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Aunque por motivos de tiempo y premura de las actividades diarias, nos veamos tentados a sólo realizar el culto familiar, no debemos descuidar nuestra propia relación con Jesús.</a:t>
            </a:r>
          </a:p>
          <a:p>
            <a:endParaRPr/>
          </a:p>
          <a:p>
            <a:r>
              <a:t>Como padres debemos conectarnos primero nosotros a Jesús para que de esta manera podamos tener la fortaleza espiritual y autoridad moral para discipular a nuestros hijos.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Shape 24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1" name="Shape 2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Para realizar tu culto personal y que sea significativo, sigue el ejemplo de Jesús en Marcos 1:35</a:t>
            </a:r>
          </a:p>
          <a:p>
            <a:endParaRPr/>
          </a:p>
          <a:p>
            <a:r>
              <a:t>Imagina el impacto poderoso que crearás en la mente de tus hijos cuando te vean pasar este tiempo especial con Jesús.</a:t>
            </a:r>
          </a:p>
          <a:p>
            <a:endParaRPr/>
          </a:p>
          <a:p>
            <a:r>
              <a:t>No descuides tu crecimiento espiritual, es la base para guiar espiritualmente a tu familia y protegerlos del ataque del enemigo de Dios.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Shape 24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8" name="Shape 24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Los padres deben priorizar las actividades espirituales sobre las mundanas, enseñando a sus hijos a buscar primero el reino de Dios. 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5" name="Shape 25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En la actualidad muchas familias adventistas descuidan el culto familiar matutino y vespertino. Esto está trayendo complicaciones serias en todos los aspectos de la vida familiar.</a:t>
            </a:r>
          </a:p>
          <a:p>
            <a:endParaRPr/>
          </a:p>
          <a:p>
            <a:r>
              <a:t>“Cada familia debiera erigir su altar de oración, comprendiendo que el temor de Jehová es el principio de la sabiduría. Si hay quienes en el mundo necesitan la fortaleza y el ánimo que da la religión, son los responsables de la educación y de la preparación de los niños. Ellos no pueden hacer su obra de una manera aceptable a Dios mientras su ejemplo diario enseñe a los que los miran en procura de dirección, que ellos pueden vivir sin Dios. Si educan a sus hijos para que vivan solamente esta vida, no harán preparativos para la eternidad. Morirán como han vivido, sin Dios, y los padres serán llamados a responder por la pérdida de sus almas. Padres y madres, necesitáis buscar a Dios por la mañana y por la noche, en el altar de la familia, para que podáis aprender a enseñar a vuestros hijos sabia, tierna y amorosamente” (EGW, CN, pág. 489).</a:t>
            </a:r>
          </a:p>
          <a:p>
            <a:endParaRPr/>
          </a:p>
          <a:p>
            <a:r>
              <a:t>El culto familiar es un altar puesto en medio del hogar, en dónde los miembros de la familia se reúnen para gozar de la compañía de sus seres amados y de la compañía celestial. </a:t>
            </a:r>
          </a:p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Shape 26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2" name="Shape 26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Todo hogar cristiano debe establecer una rutina de culto familiar matutino y vespertino.</a:t>
            </a:r>
          </a:p>
          <a:p>
            <a:endParaRPr/>
          </a:p>
          <a:p>
            <a:r>
              <a:t>Cuando Dios es invitado al empezar cada nuevo día y, después, la familia se reúne para agradecer por la protección y el cuidado del día que pasó, se crea en ese hogar una conexión poderosa con el cielo y todos los miembros de la familia son bendecidos por esta atmósfera de paz y gratitud.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Shape 268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9" name="Shape 26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recepción del sábado y la rutina sabática es otro aspecto que se descuida en los hogares adventistas con mucha facilidad. </a:t>
            </a:r>
          </a:p>
          <a:p>
            <a:endParaRPr/>
          </a:p>
          <a:p>
            <a:r>
              <a:t>Los padres que quieran que sus hijos respeten el día santo del Señor y aprendan a guardarlo con placer por el resto de sus vidas, deben crear momentos inolvidables en la mente de sus pequeños. 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6" name="Shape 27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Elena de White aconseja lo siguiente: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FBC7A-3421-531A-CE66-904953F6D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>
            <a:extLst>
              <a:ext uri="{FF2B5EF4-FFF2-40B4-BE49-F238E27FC236}">
                <a16:creationId xmlns:a16="http://schemas.microsoft.com/office/drawing/2014/main" id="{D9EE1A35-5A71-56B5-BBFC-845FF6E17A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6" name="Shape 276">
            <a:extLst>
              <a:ext uri="{FF2B5EF4-FFF2-40B4-BE49-F238E27FC236}">
                <a16:creationId xmlns:a16="http://schemas.microsoft.com/office/drawing/2014/main" id="{363442DF-B145-DBA0-95BA-CEB5F71CA9E2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Elena de White aconseja lo siguiente:</a:t>
            </a:r>
          </a:p>
        </p:txBody>
      </p:sp>
    </p:spTree>
    <p:extLst>
      <p:ext uri="{BB962C8B-B14F-4D97-AF65-F5344CB8AC3E}">
        <p14:creationId xmlns:p14="http://schemas.microsoft.com/office/powerpoint/2010/main" val="2099815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Shape 30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6" name="Shape 30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Mientras que los padres son los primeros maestros, los profesores de la Escuela Sabática tienen la responsabilidad de reforzar y expandir la educación espiritual que los más jóvenes reciben o deberían recibir en casa. </a:t>
            </a:r>
          </a:p>
          <a:p>
            <a:endParaRPr/>
          </a:p>
          <a:p>
            <a:r>
              <a:t>Ser profesor de la Escuela Sabática de niños y adolescentes es una responsabilidad muy grande y un privilegio que Dios nos ofrece. </a:t>
            </a:r>
          </a:p>
          <a:p>
            <a:endParaRPr/>
          </a:p>
          <a:p>
            <a:r>
              <a:t>En el cielo se sabrá cuántas decisiones acertadas y victorias fueron ganadas por aquellos que escucharon la voz de Jesús a través de su profesor de la Escuela Sabática. 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Shape 312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3" name="Shape 31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Antes de enseñar a los niños y adolescentes, el profesor de la Escuela Sabática debe estar espiritualmente preparado. 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Shape 31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0" name="Shape 32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Los profesores, al igual que los padres, no deben descuidar su propio crecimiento espiritual. 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Shape 32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7" name="Shape 32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Dios puede utilizar al maestro para impactar las vidas de sus alumnos y de esta manera llevarlos al conocimiento profundo de Jesús 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Shape 33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4" name="Shape 33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enseñanza de las lecciones de la Escuela Sabática debe ser dinámica y relevante para la vida de los niños y adolescentes de la iglesia.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Shape 34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1" name="Shape 3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uso de las Escrituras es fundamental en cada lección, y los profesores deben encontrar maneras creativas de hacer que la Palabra de Dios sea atractiva y accesible para los más jóvenes de la iglesia 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Shape 352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3" name="Shape 35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ambiente de la Escuela Sabática debe permitir que los niños y adolescentes se sientan amados y aceptados;</a:t>
            </a:r>
          </a:p>
          <a:p>
            <a:endParaRPr/>
          </a:p>
          <a:p>
            <a:r>
              <a:t>El profesor de Escuela Sabática así no cuente con recursos para “embellecer” su sala de clase, podrá atraer a los niños y adolescentes si su corazón irradia el amor de Jesús, ya que contagiará a sus alumnos con la alegría que sólo un corazón convertido a Jesús puede entregar.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0" name="Shape 36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Jesús cambió la historia para estos niños y adolescentes, y también alcanzó a sus familias. </a:t>
            </a:r>
          </a:p>
          <a:p>
            <a:endParaRPr/>
          </a:p>
          <a:p>
            <a:r>
              <a:t>Por este motivo, un profesor que refleja el amor de Cristo puede marcar una gran diferencia en la vida espiritual de sus jóvenes alumnos.</a:t>
            </a: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Shape 36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7" name="Shape 36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Esto implica la necesidad de adaptarse y ser flexible en la enseñanza, buscando siempre la manera de llegar a cada niño de acuerdo con sus necesidades individuales.</a:t>
            </a:r>
          </a:p>
          <a:p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Shape 37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4" name="Shape 37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Los profesores deben tener adaptabilidad y ser capaces de modificar su enfoque pedagógico según las diferentes etapas de madurez espiritual y los contextos familiares de los niños. </a:t>
            </a: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Shape 38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1" name="Shape 38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cooperación estrecha entre ambos es crucial para asegurar que los jóvenes reciban una formación espiritual coherente y sólida, que les permita crecer en su fe y aplicarla en su vida diaria.</a:t>
            </a: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Shape 38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8" name="Shape 38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colaboración entre padres y profesores no solo refuerza la enseñanza, sino que también ofrece a los niños un modelo de unidad y coherencia. 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Shape 39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5" name="Shape 39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Elena de White aconseja lo siguiente: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Shape 40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02" name="Shape 40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discipulado auténtico y completo no se limita únicamente al aprendizaje de las Escrituras y la enseñanza teórica, sino que debe incluir la práctica activa del servicio y la misión. </a:t>
            </a: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Shape 408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09" name="Shape 40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Los más jóvenes necesitan comprender que su fe no es solo una creencia interna y teórica, sino una fuerza práctica que debe manifestarse a través de actos de amor, compasión y servicio a los demás. </a:t>
            </a:r>
          </a:p>
          <a:p>
            <a:endParaRPr/>
          </a:p>
          <a:p>
            <a:r>
              <a:t>A través del servicio y la misión, los jóvenes también desarrollan un sentido más profundo de propósito y pertenencia dentro de la iglesia. </a:t>
            </a: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Shape 41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6" name="Shape 41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Elena de White aconseja lo siguiente:</a:t>
            </a: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Shape 42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24" name="Shape 42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 discipulado es una responsabilidad compartida por toda la iglesia </a:t>
            </a: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Shape 43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31" name="Shape 43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Biblia nos dice:</a:t>
            </a: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Shape 43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38" name="Shape 43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Elena de White aconseja lo siguiente:</a:t>
            </a: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Shape 44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45" name="Shape 44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Las actividades de discipulado, tales como los grupos pequeños, las clases de estudio bíblico, los clubes de aventureros y conquistadores, los retiros espirituales, etc. son esenciales para fomentar el crecimiento espiritual de los más jóvenes en la iglesia. </a:t>
            </a: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Shape 45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52" name="Shape 45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Estos programas están diseñados precisamente con este objetivo en mente: educar y preparar a los menores para que se conviertan en discípulos maduros y capaces de contribuir en la predicación del evangelio </a:t>
            </a: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Shape 458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59" name="Shape 45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Los líderes de la iglesia local, desde los ancianos hasta los pastores, tienen la responsabilidad de ser modelos de vida cristiana para los niños y adolescentes de la congregación. </a:t>
            </a: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Shape 46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6" name="Shape 46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autenticidad y la coherencia entre lo que se dice y lo que se hace es lo que verdaderamente impacta y moldea la fe de los jóvenes, ayudándolos a desarrollar una fe sólida y práctica. </a:t>
            </a: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Shape 472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73" name="Shape 47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La iglesia tiene la responsabilidad de integrar plenamente a los niños, adolescentes y jóvenes en la vida eclesiástica, reconociendo su valor y dándoles oportunidades reales de servir, liderar y participar en todas las actividades de la iglesia. </a:t>
            </a:r>
          </a:p>
          <a:p>
            <a:endParaRPr/>
          </a:p>
          <a:p>
            <a:r>
              <a:t>Al hacerlo, no solo se les permite crecer y desarrollar sus dones, sino que también se les muestra que son una parte esencial de la comunidad de fe. </a:t>
            </a: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Shape 47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80" name="Shape 48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1 Timoteo 4:12 nos recuerda que la juventud no debe ser subestimada, sino que los jóvenes deben ser ejemplos en palabra, conducta, amor, espíritu, fe y pureza.</a:t>
            </a:r>
          </a:p>
          <a:p>
            <a:endParaRPr/>
          </a:p>
          <a:p>
            <a:r>
              <a:t>Ver a los niños, adolescentes y jóvenes como una parte activa y vital del presente, y no solo como el futuro de la iglesia, es importante para su desarrollo y para el crecimiento de la comunidad en general.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>
            <a:spLocks noGrp="1"/>
          </p:cNvSpPr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z="11600" spc="-232"/>
            </a:lvl1pPr>
          </a:lstStyle>
          <a:p>
            <a:r>
              <a:t>Presentation Title</a:t>
            </a:r>
          </a:p>
        </p:txBody>
      </p:sp>
      <p:sp>
        <p:nvSpPr>
          <p:cNvPr id="23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Author and Date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, and hummus"/>
          <p:cNvSpPr>
            <a:spLocks noGrp="1"/>
          </p:cNvSpPr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6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owl of pappardelle pasta with parsley butter, roasted hazelnuts, and shaved parmesan cheese"/>
          <p:cNvSpPr>
            <a:spLocks noGrp="1"/>
          </p:cNvSpPr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1600" b="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Section Title</a:t>
            </a:r>
          </a:p>
        </p:txBody>
      </p:sp>
      <p:sp>
        <p:nvSpPr>
          <p:cNvPr id="7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89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Agenda Subtitle</a:t>
            </a:r>
          </a:p>
        </p:txBody>
      </p:sp>
      <p:sp>
        <p:nvSpPr>
          <p:cNvPr id="90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Fact information</a:t>
            </a:r>
          </a:p>
        </p:txBody>
      </p:sp>
      <p:sp>
        <p:nvSpPr>
          <p:cNvPr id="1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Attribution</a:t>
            </a:r>
          </a:p>
        </p:txBody>
      </p:sp>
      <p:sp>
        <p:nvSpPr>
          <p:cNvPr id="116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Bowl of salad with fried rice, boiled eggs, and chopsticks"/>
          <p:cNvSpPr>
            <a:spLocks noGrp="1"/>
          </p:cNvSpPr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5" name="Bowl with salmon cakes, salad, and hummus "/>
          <p:cNvSpPr>
            <a:spLocks noGrp="1"/>
          </p:cNvSpPr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6" name="Bowl of pappardelle pasta with parsley butter, roasted hazelnuts, and shaved parmesan cheese"/>
          <p:cNvSpPr>
            <a:spLocks noGrp="1"/>
          </p:cNvSpPr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bowl of salad with fried rice, boiled eggs, and chopsticks"/>
          <p:cNvSpPr>
            <a:spLocks noGrp="1"/>
          </p:cNvSpPr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</p:sldLayoutIdLst>
  <p:transition spd="med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t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t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t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7939F-9D59-9654-70FB-D402CD6BE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26216071-FFFE-2BBD-EC12-9F76820B326B}"/>
              </a:ext>
            </a:extLst>
          </p:cNvPr>
          <p:cNvSpPr/>
          <p:nvPr/>
        </p:nvSpPr>
        <p:spPr>
          <a:xfrm>
            <a:off x="5492" y="0"/>
            <a:ext cx="24384000" cy="13716000"/>
          </a:xfrm>
          <a:custGeom>
            <a:avLst/>
            <a:gdLst/>
            <a:ahLst/>
            <a:cxnLst/>
            <a:rect l="l" t="t" r="r" b="b"/>
            <a:pathLst>
              <a:path w="18376765" h="10336931">
                <a:moveTo>
                  <a:pt x="0" y="0"/>
                </a:moveTo>
                <a:lnTo>
                  <a:pt x="18376765" y="0"/>
                </a:lnTo>
                <a:lnTo>
                  <a:pt x="18376765" y="10336931"/>
                </a:lnTo>
                <a:lnTo>
                  <a:pt x="0" y="103369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419" sz="32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16FD7B6E-264B-F400-113F-148FCAC8C676}"/>
              </a:ext>
            </a:extLst>
          </p:cNvPr>
          <p:cNvSpPr txBox="1"/>
          <p:nvPr/>
        </p:nvSpPr>
        <p:spPr>
          <a:xfrm>
            <a:off x="17576800" y="10414001"/>
            <a:ext cx="6299200" cy="2609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2971"/>
              </a:lnSpc>
            </a:pPr>
            <a:r>
              <a:rPr lang="pt-BR" sz="11733" spc="-360" dirty="0">
                <a:solidFill>
                  <a:srgbClr val="F49F4F"/>
                </a:solidFill>
                <a:latin typeface="Brittany"/>
                <a:ea typeface="Brittany"/>
                <a:cs typeface="Brittany"/>
                <a:sym typeface="Brittany"/>
              </a:rPr>
              <a:t>Aula 4</a:t>
            </a:r>
          </a:p>
        </p:txBody>
      </p:sp>
    </p:spTree>
    <p:extLst>
      <p:ext uri="{BB962C8B-B14F-4D97-AF65-F5344CB8AC3E}">
        <p14:creationId xmlns:p14="http://schemas.microsoft.com/office/powerpoint/2010/main" val="205547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6D1FD12C-39C8-A240-0158-FC04A08FA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3200" y="-1"/>
            <a:ext cx="24587200" cy="138303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F1EDB0-4D83-8ED4-6258-F62CD274A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lide Title">
            <a:extLst>
              <a:ext uri="{FF2B5EF4-FFF2-40B4-BE49-F238E27FC236}">
                <a16:creationId xmlns:a16="http://schemas.microsoft.com/office/drawing/2014/main" id="{8845E3A6-BA42-BB50-A13A-59FAFBF0E2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0" name="Slide Subtitle">
            <a:extLst>
              <a:ext uri="{FF2B5EF4-FFF2-40B4-BE49-F238E27FC236}">
                <a16:creationId xmlns:a16="http://schemas.microsoft.com/office/drawing/2014/main" id="{E7A64D18-3EB6-0479-9E63-3058D7490A2D}"/>
              </a:ext>
            </a:extLst>
          </p:cNvPr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1" name="Slide bullet text">
            <a:extLst>
              <a:ext uri="{FF2B5EF4-FFF2-40B4-BE49-F238E27FC236}">
                <a16:creationId xmlns:a16="http://schemas.microsoft.com/office/drawing/2014/main" id="{D547E0C5-BCAA-8131-4C00-A7ED84A40C1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2" name="02---Discipulando-a-las-Nuevas-Generaciones.png">
            <a:extLst>
              <a:ext uri="{FF2B5EF4-FFF2-40B4-BE49-F238E27FC236}">
                <a16:creationId xmlns:a16="http://schemas.microsoft.com/office/drawing/2014/main" id="{2E470407-E4FB-6ED5-995C-2243FAA3EE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118906114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family standing together and looking at the sun&#10;&#10;AI-generated content may be incorrect.">
            <a:extLst>
              <a:ext uri="{FF2B5EF4-FFF2-40B4-BE49-F238E27FC236}">
                <a16:creationId xmlns:a16="http://schemas.microsoft.com/office/drawing/2014/main" id="{06D3F5F1-EB2B-597A-48F2-1963B9E86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61"/>
          <a:stretch/>
        </p:blipFill>
        <p:spPr>
          <a:xfrm>
            <a:off x="0" y="-1"/>
            <a:ext cx="24539944" cy="1371600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F5AEC61-D906-39AE-EF93-1A0295CEB9B0}"/>
              </a:ext>
            </a:extLst>
          </p:cNvPr>
          <p:cNvSpPr/>
          <p:nvPr/>
        </p:nvSpPr>
        <p:spPr>
          <a:xfrm>
            <a:off x="2929549" y="3282433"/>
            <a:ext cx="5772734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testimonio</a:t>
            </a:r>
          </a:p>
          <a:p>
            <a:pPr algn="ctr"/>
            <a:r>
              <a:rPr lang="en-US" sz="5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personal de </a:t>
            </a:r>
            <a:r>
              <a:rPr lang="en-US" sz="540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discipulado</a:t>
            </a:r>
            <a:endParaRPr lang="en-US" sz="540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ebas Neue" panose="020B0606020202050201" pitchFamily="34" charset="77"/>
            </a:endParaRPr>
          </a:p>
          <a:p>
            <a:pPr algn="ctr"/>
            <a:r>
              <a:rPr lang="en-US" sz="54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en</a:t>
            </a:r>
            <a:r>
              <a:rPr lang="en-US" sz="5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familia</a:t>
            </a:r>
            <a:r>
              <a:rPr lang="en-US" sz="5400" cap="none" spc="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bas Neue" panose="020B0606020202050201" pitchFamily="34" charset="77"/>
              </a:rPr>
              <a:t> 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Video by angievaldezp.mp4" descr="Video by angievaldezp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72"/>
                </p:tgtEl>
              </p:cMediaNode>
            </p:video>
            <p:seq concurrent="1" prevAc="none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5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6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77" name="01---Discipulando-a-las-Nuevas-Generaciones.png" descr="01---Discipulando-a-las-Nuevas-Generacion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7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8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89" name="03---Discipulando-a-las-Nuevas-Generaciones.png" descr="03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5396" y="8798035"/>
            <a:ext cx="1433164" cy="14331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5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6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97" name="04---Discipulando-a-las-Nuevas-Generaciones.png" descr="04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2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3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04" name="05---Discipulando-a-las-Nuevas-Generaciones.png" descr="05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9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0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11" name="07---Discipulando-a-las-Nuevas-Generaciones.png" descr="07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6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18" name="08---Discipulando-a-las-Nuevas-Generaciones.png" descr="08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3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4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25" name="11---Discipulando-a-las-Nuevas-Generaciones.png" descr="11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0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1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2" name="12---Discipulando-a-las-Nuevas-Generaciones.png" descr="12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7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8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39" name="13---Discipulando-a-las-Nuevas-Generaciones.png" descr="13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4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5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46" name="15---Discipulando-a-las-Nuevas-Generaciones.png" descr="15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1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2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53" name="17---Discipulando-a-las-Nuevas-Generaciones.png" descr="17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8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9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0" name="16---Discipulando-a-las-Nuevas-Generaciones.png" descr="16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5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6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67" name="18---Discipulando-a-las-Nuevas-Generaciones.png" descr="18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2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3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274" name="19---Discipulando-a-las-Nuevas-Generaciones.png" descr="19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6F469-23B1-76AC-9767-086509180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F39962-9DEB-B3AC-E66B-A4D62C3655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1"/>
            <a:ext cx="24383980" cy="137159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427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1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2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03" name="24-A---Discipulando-a-las-Nuevas-Generaciones.png" descr="24-A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7458" y="7978322"/>
            <a:ext cx="1830847" cy="18308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9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0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11" name="25---Discipulando-a-las-Nuevas-Generaciones.png" descr="25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6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7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18" name="25a---Discipulando-a-las-Nuevas-Generaciones.png" descr="25a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3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4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25" name="26---Discipulando-a-las-Nuevas-Generaciones.png" descr="26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0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1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32" name="27-A---Discipulando-a-las-Nuevas-Generaciones.png" descr="27-A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7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8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39" name="27-B---Discipulando-a-las-Nuevas-Generaciones.png" descr="27-B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4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5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46" name="28-C---Discipulando-a-las-Nuevas-Generaciones.png" descr="28-C---Discipulando-a-las-Nuevas-Generacion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9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0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51" name="29-C---Discipulando-a-las-Nuevas-Generaciones.png" descr="29-C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6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7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58" name="29-D---Discipulando-a-las-Nuevas-Generaciones.png" descr="29-D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3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4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65" name="30 C- Discipulando a las Nuevas Generaciones.psd" descr="30 C- Discipulando a las Nuevas Generaciones.ps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0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1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72" name="30-D--Discipulando-a-las-Nuevas-Generaciones.png" descr="30-D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7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8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79" name="32---Discipulando-a-las-Nuevas-Generaciones.png" descr="32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4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5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86" name="32b---Discipulando-a-las-Nuevas-Generaciones.png" descr="32b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1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2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393" name="33---Discipulando-a-las-Nuevas-Generaciones.png" descr="33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8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9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00" name="34---Discipulando-a-las-Nuevas-Generaciones.png" descr="34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05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06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07" name="34b---Discipulando-a-las-Nuevas-Generaciones.png" descr="34b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2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3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14" name="35---Discipulando-a-las-Nuevas-Generaciones.png" descr="35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9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20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21" name="36---Discipulando-a-las-Nuevas-Generacione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22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6611" y="8284551"/>
            <a:ext cx="1702259" cy="170225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27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28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29" name="36a---Discipulando-a-las-Nuevas-Generacione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34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35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36" name="37---Discipulando-a-las-Nuevas-Generacione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41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42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43" name="38---Discipulando-a-las-Nuevas-Generaciones.png" descr="38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48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49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50" name="38a---Discipulando-a-las-Nuevas-Generaciones.png" descr="38a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55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56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57" name="40---Discipulando-a-las-Nuevas-Generaciones.png" descr="40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2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3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64" name="40a---Discipulando-a-las-Nuevas-Generaciones.png" descr="40a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9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70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71" name="41---Discipulando-a-las-Nuevas-Generaciones.png" descr="41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76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77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78" name="41b---Discipulando-a-las-Nuevas-Generaciones.png" descr="41b---Discipulando-a-las-Nuevas-Generacion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in an orange apron and a person in a suit&#10;&#10;AI-generated content may be incorrect.">
            <a:extLst>
              <a:ext uri="{FF2B5EF4-FFF2-40B4-BE49-F238E27FC236}">
                <a16:creationId xmlns:a16="http://schemas.microsoft.com/office/drawing/2014/main" id="{66610E93-0F19-CDAC-F030-B6D53AF64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24383980" cy="13715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2566584"/>
      </p:ext>
    </p:extLst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Slid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83" name="Slide Subtitl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84" name="Slide bullet tex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485" name="42---Discipulando-a-las-Nuevas-Generacion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5E5E5E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F9EA5E59716CA04482326D7D6394CBC5" ma:contentTypeVersion="16" ma:contentTypeDescription="Crie um novo documento." ma:contentTypeScope="" ma:versionID="114248cc0b2490adbd4211baf8497759">
  <xsd:schema xmlns:xsd="http://www.w3.org/2001/XMLSchema" xmlns:xs="http://www.w3.org/2001/XMLSchema" xmlns:p="http://schemas.microsoft.com/office/2006/metadata/properties" xmlns:ns2="546f6921-c430-45e7-8b30-d6d9b86d8f0f" xmlns:ns3="364167a4-bc77-49ec-93f2-879d4481bae7" targetNamespace="http://schemas.microsoft.com/office/2006/metadata/properties" ma:root="true" ma:fieldsID="5163ae77313e4e5dc4f185f8bb9abfa2" ns2:_="" ns3:_="">
    <xsd:import namespace="546f6921-c430-45e7-8b30-d6d9b86d8f0f"/>
    <xsd:import namespace="364167a4-bc77-49ec-93f2-879d4481bae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6f6921-c430-45e7-8b30-d6d9b86d8f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Marcações de imagem" ma:readOnly="false" ma:fieldId="{5cf76f15-5ced-4ddc-b409-7134ff3c332f}" ma:taxonomyMulti="true" ma:sspId="8e8593b7-542e-4346-9e98-482410f851d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4167a4-bc77-49ec-93f2-879d4481bae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c6843a21-b43c-449c-ad71-8656eb5ff423}" ma:internalName="TaxCatchAll" ma:showField="CatchAllData" ma:web="364167a4-bc77-49ec-93f2-879d4481bae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46f6921-c430-45e7-8b30-d6d9b86d8f0f">
      <Terms xmlns="http://schemas.microsoft.com/office/infopath/2007/PartnerControls"/>
    </lcf76f155ced4ddcb4097134ff3c332f>
    <TaxCatchAll xmlns="364167a4-bc77-49ec-93f2-879d4481bae7" xsi:nil="true"/>
  </documentManagement>
</p:properties>
</file>

<file path=customXml/itemProps1.xml><?xml version="1.0" encoding="utf-8"?>
<ds:datastoreItem xmlns:ds="http://schemas.openxmlformats.org/officeDocument/2006/customXml" ds:itemID="{1F9368F3-9EF1-4F2E-8B86-84EE4CF627DA}"/>
</file>

<file path=customXml/itemProps2.xml><?xml version="1.0" encoding="utf-8"?>
<ds:datastoreItem xmlns:ds="http://schemas.openxmlformats.org/officeDocument/2006/customXml" ds:itemID="{CC0C9BCF-06FC-4A8F-BBB4-E1545F990BAE}"/>
</file>

<file path=customXml/itemProps3.xml><?xml version="1.0" encoding="utf-8"?>
<ds:datastoreItem xmlns:ds="http://schemas.openxmlformats.org/officeDocument/2006/customXml" ds:itemID="{96E1F80D-4254-4120-98C1-0F5B2233B53C}"/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1784</Words>
  <Application>Microsoft Macintosh PowerPoint</Application>
  <PresentationFormat>Custom</PresentationFormat>
  <Paragraphs>89</Paragraphs>
  <Slides>48</Slides>
  <Notes>41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Bebas Neue</vt:lpstr>
      <vt:lpstr>Brittany</vt:lpstr>
      <vt:lpstr>Helvetica Neue</vt:lpstr>
      <vt:lpstr>Helvetica Neue Medium</vt:lpstr>
      <vt:lpstr>21_BasicWhite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DSA - Gláucia Clara Korkischko</cp:lastModifiedBy>
  <cp:revision>11</cp:revision>
  <dcterms:modified xsi:type="dcterms:W3CDTF">2025-02-21T14:44:03Z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0x010100F9EA5E59716CA04482326D7D6394CBC5</vt:lpwstr>
  </property>
</Properties>
</file>