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authors.xml" ContentType="application/vnd.ms-powerpoint.authors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85" r:id="rId4"/>
    <p:sldId id="286" r:id="rId5"/>
    <p:sldId id="287" r:id="rId6"/>
    <p:sldId id="288" r:id="rId7"/>
    <p:sldId id="258" r:id="rId8"/>
    <p:sldId id="289" r:id="rId9"/>
    <p:sldId id="290" r:id="rId10"/>
    <p:sldId id="291" r:id="rId11"/>
    <p:sldId id="300" r:id="rId12"/>
    <p:sldId id="292" r:id="rId13"/>
    <p:sldId id="294" r:id="rId14"/>
    <p:sldId id="295" r:id="rId15"/>
    <p:sldId id="296" r:id="rId16"/>
    <p:sldId id="297" r:id="rId17"/>
    <p:sldId id="298" r:id="rId18"/>
    <p:sldId id="260" r:id="rId19"/>
    <p:sldId id="301" r:id="rId20"/>
    <p:sldId id="302" r:id="rId21"/>
    <p:sldId id="313" r:id="rId22"/>
    <p:sldId id="304" r:id="rId23"/>
    <p:sldId id="307" r:id="rId24"/>
    <p:sldId id="308" r:id="rId25"/>
    <p:sldId id="309" r:id="rId26"/>
    <p:sldId id="310" r:id="rId27"/>
    <p:sldId id="314" r:id="rId28"/>
    <p:sldId id="315" r:id="rId29"/>
    <p:sldId id="316" r:id="rId30"/>
    <p:sldId id="317" r:id="rId31"/>
    <p:sldId id="318" r:id="rId32"/>
    <p:sldId id="263" r:id="rId33"/>
    <p:sldId id="311" r:id="rId34"/>
    <p:sldId id="275" r:id="rId35"/>
  </p:sldIdLst>
  <p:sldSz cx="18288000" cy="10287000"/>
  <p:notesSz cx="6858000" cy="9144000"/>
  <p:embeddedFontLst>
    <p:embeddedFont>
      <p:font typeface="Brittany" panose="020F0502020204030204" pitchFamily="34" charset="0"/>
      <p:regular r:id="rId37"/>
    </p:embeddedFont>
    <p:embeddedFont>
      <p:font typeface="Londrina Solid" pitchFamily="2" charset="77"/>
      <p:regular r:id="rId38"/>
    </p:embeddedFont>
    <p:embeddedFont>
      <p:font typeface="Londrina Solid Heavy" pitchFamily="2" charset="77"/>
      <p:regular r:id="rId39"/>
      <p:bold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19B420-C982-147D-1CA4-E5884B740838}" name="UCOB - APLAC - GAMA - Coord Fund 2" initials="" userId="S::gama.coordfund2@adventistas.org::74ef6a24-63a6-49d8-b76c-37e1dcbcc3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A00"/>
    <a:srgbClr val="743409"/>
    <a:srgbClr val="743509"/>
    <a:srgbClr val="2E8980"/>
    <a:srgbClr val="5D2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23F125-8736-43E2-8C28-94F498A2F166}" v="1" dt="2025-01-15T19:05:41.851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67" autoAdjust="0"/>
    <p:restoredTop sz="94584" autoAdjust="0"/>
  </p:normalViewPr>
  <p:slideViewPr>
    <p:cSldViewPr>
      <p:cViewPr varScale="1">
        <p:scale>
          <a:sx n="60" d="100"/>
          <a:sy n="60" d="100"/>
        </p:scale>
        <p:origin x="224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1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38F84-8CD0-4FA9-AAD5-C7A13A56CEA0}" type="datetimeFigureOut">
              <a:rPr lang="pt-BR" smtClean="0"/>
              <a:t>20/02/2025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79DFD-4351-44CD-AB19-583EADB241D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22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79DFD-4351-44CD-AB19-583EADB241D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93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1E0AA-C8F0-B507-D923-8B365AC9B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F14E8D7-A984-A391-BF03-CC475AED9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C6C0FC4-5DB5-494C-F573-76236DA49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4D7DFB0-AFA1-DD59-12E1-843EBF856B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79DFD-4351-44CD-AB19-583EADB241D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429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6D0A7-14C5-BE13-0A10-A9A0EBFF2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C22135E-239A-7D97-50B4-AAA95F131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DB4829A-BFF6-57A8-5DF0-EF458D67B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940F55E-CE67-9E68-B12A-509178A748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79DFD-4351-44CD-AB19-583EADB241DA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3532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22A64-2F90-384C-6F1C-3AB793672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979D27C-1DB4-7E09-9CD5-247BB4D03F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4F77C4A-59BA-9095-3A54-600C44EE8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FD7AB2-C164-7620-957C-9DEB09204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79DFD-4351-44CD-AB19-583EADB241DA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23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79DFD-4351-44CD-AB19-583EADB241DA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6674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EF959-A0BC-792D-ECDE-703B7F722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96B60-2506-7046-EC02-F774F7B0A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07A961A-65A6-D480-5EA3-26C6D365B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1D9B64-ED83-3385-2A85-C6467824FA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79DFD-4351-44CD-AB19-583EADB241DA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5644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66CF9-3F4A-6682-92F5-2DCAEB455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E268F87-27D4-DDF9-0A62-A839669C9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DC37E96-FAD8-002E-6B7B-5569E59A0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E8ADED3-A2F0-3B24-E537-BEAA87EDF3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79DFD-4351-44CD-AB19-583EADB241DA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700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4875" y="1779722"/>
            <a:ext cx="16478250" cy="701085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199451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1006" y="8894897"/>
            <a:ext cx="16478252" cy="477734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27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904872" y="1931244"/>
            <a:ext cx="16478253" cy="3486151"/>
          </a:xfrm>
          <a:prstGeom prst="rect">
            <a:avLst/>
          </a:prstGeom>
        </p:spPr>
        <p:txBody>
          <a:bodyPr anchor="b"/>
          <a:lstStyle>
            <a:lvl1pPr>
              <a:defRPr sz="8700" spc="-174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1007" y="5417393"/>
            <a:ext cx="16478251" cy="1428751"/>
          </a:xfrm>
          <a:prstGeom prst="rect">
            <a:avLst/>
          </a:prstGeom>
        </p:spPr>
        <p:txBody>
          <a:bodyPr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0" indent="3429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2pPr>
            <a:lvl3pPr marL="0" indent="6858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3pPr>
            <a:lvl4pPr marL="0" indent="10287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4pPr>
            <a:lvl5pPr marL="0" indent="13716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7108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DE9D7DE-6FAC-8BE2-539B-21AEEB1E477C}"/>
              </a:ext>
            </a:extLst>
          </p:cNvPr>
          <p:cNvSpPr/>
          <p:nvPr/>
        </p:nvSpPr>
        <p:spPr>
          <a:xfrm>
            <a:off x="411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376765" h="10336931">
                <a:moveTo>
                  <a:pt x="0" y="0"/>
                </a:moveTo>
                <a:lnTo>
                  <a:pt x="18376765" y="0"/>
                </a:lnTo>
                <a:lnTo>
                  <a:pt x="18376765" y="10336931"/>
                </a:lnTo>
                <a:lnTo>
                  <a:pt x="0" y="10336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A30C2B42-7D01-6AEF-F192-28BD9325D2F5}"/>
              </a:ext>
            </a:extLst>
          </p:cNvPr>
          <p:cNvSpPr txBox="1"/>
          <p:nvPr/>
        </p:nvSpPr>
        <p:spPr>
          <a:xfrm>
            <a:off x="13182600" y="7810500"/>
            <a:ext cx="4724400" cy="202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29"/>
              </a:lnSpc>
            </a:pPr>
            <a:r>
              <a:rPr lang="pt-BR" sz="8800" spc="-270" noProof="0" dirty="0">
                <a:solidFill>
                  <a:srgbClr val="F49F4F"/>
                </a:solidFill>
                <a:latin typeface="Brittany"/>
                <a:ea typeface="Brittany"/>
                <a:cs typeface="Brittany"/>
                <a:sym typeface="Brittany"/>
              </a:rPr>
              <a:t>Aula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A68CA-8507-85F1-7695-58B6B1FEE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Imagem em preto e roxo&#10;&#10;Descrição gerada automaticamente com confiança média">
            <a:extLst>
              <a:ext uri="{FF2B5EF4-FFF2-40B4-BE49-F238E27FC236}">
                <a16:creationId xmlns:a16="http://schemas.microsoft.com/office/drawing/2014/main" id="{8379E31F-E697-2942-FE82-98DFC89D0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C535F50-4515-F1FB-416C-61FCC466E268}"/>
              </a:ext>
            </a:extLst>
          </p:cNvPr>
          <p:cNvSpPr/>
          <p:nvPr/>
        </p:nvSpPr>
        <p:spPr>
          <a:xfrm>
            <a:off x="1693647" y="4694839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4D1A36-1362-B64B-4667-F4D84E0B386F}"/>
              </a:ext>
            </a:extLst>
          </p:cNvPr>
          <p:cNvSpPr txBox="1"/>
          <p:nvPr/>
        </p:nvSpPr>
        <p:spPr>
          <a:xfrm>
            <a:off x="2759649" y="1447473"/>
            <a:ext cx="3793551" cy="1648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52"/>
              </a:lnSpc>
            </a:pPr>
            <a:r>
              <a:rPr lang="es-419" sz="14103" spc="253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2000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E402C3-523B-347D-7A0F-637F9C1DC2ED}"/>
              </a:ext>
            </a:extLst>
          </p:cNvPr>
          <p:cNvSpPr txBox="1"/>
          <p:nvPr/>
        </p:nvSpPr>
        <p:spPr>
          <a:xfrm>
            <a:off x="2590800" y="2042451"/>
            <a:ext cx="7315807" cy="1782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73"/>
              </a:lnSpc>
            </a:pPr>
            <a:r>
              <a:rPr lang="es-419" sz="9600" spc="-227" noProof="0" dirty="0">
                <a:solidFill>
                  <a:schemeClr val="bg1">
                    <a:lumMod val="95000"/>
                  </a:schemeClr>
                </a:solidFill>
                <a:latin typeface="Brittany"/>
                <a:ea typeface="Brittany"/>
                <a:cs typeface="Brittany"/>
                <a:sym typeface="Brittany"/>
              </a:rPr>
              <a:t>Grace Link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0A973D7-18F1-AE19-C073-1295F72900D7}"/>
              </a:ext>
            </a:extLst>
          </p:cNvPr>
          <p:cNvSpPr/>
          <p:nvPr/>
        </p:nvSpPr>
        <p:spPr>
          <a:xfrm>
            <a:off x="1693647" y="6231484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EAF7786-095C-E09B-7FEC-FA4523FCF58A}"/>
              </a:ext>
            </a:extLst>
          </p:cNvPr>
          <p:cNvSpPr/>
          <p:nvPr/>
        </p:nvSpPr>
        <p:spPr>
          <a:xfrm>
            <a:off x="1693647" y="7343211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D54441A2-83BA-53F1-3C50-E124069DC273}"/>
              </a:ext>
            </a:extLst>
          </p:cNvPr>
          <p:cNvSpPr txBox="1"/>
          <p:nvPr/>
        </p:nvSpPr>
        <p:spPr>
          <a:xfrm>
            <a:off x="2297517" y="4651154"/>
            <a:ext cx="6268599" cy="1144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2"/>
              </a:lnSpc>
            </a:pPr>
            <a:r>
              <a:rPr lang="es-419" sz="2790" noProof="0" dirty="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Conocido como “Eslabones de Gracia”. Fue el primer currículo oficial de la iglesia para el mundo.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BF9D3422-1CAD-B4D0-2FA5-A4F5895BE359}"/>
              </a:ext>
            </a:extLst>
          </p:cNvPr>
          <p:cNvSpPr txBox="1"/>
          <p:nvPr/>
        </p:nvSpPr>
        <p:spPr>
          <a:xfrm>
            <a:off x="2316568" y="6143896"/>
            <a:ext cx="6082059" cy="828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s-419" sz="2790" noProof="0" dirty="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Nació como una necesidad urgente</a:t>
            </a:r>
          </a:p>
          <a:p>
            <a:pPr algn="l">
              <a:lnSpc>
                <a:spcPts val="3200"/>
              </a:lnSpc>
            </a:pPr>
            <a:r>
              <a:rPr lang="es-419" sz="2790" noProof="0" dirty="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de la juventud de aquellos años</a:t>
            </a:r>
            <a:r>
              <a:rPr lang="es-419" sz="2790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4DE70E1F-A4C6-170C-F14F-849879E76997}"/>
              </a:ext>
            </a:extLst>
          </p:cNvPr>
          <p:cNvSpPr txBox="1"/>
          <p:nvPr/>
        </p:nvSpPr>
        <p:spPr>
          <a:xfrm>
            <a:off x="2316568" y="7343211"/>
            <a:ext cx="7741832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68"/>
              </a:lnSpc>
            </a:pPr>
            <a:r>
              <a:rPr lang="es-419" sz="2790" dirty="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s-419" sz="2790" noProof="0" dirty="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ste plan de estudios</a:t>
            </a:r>
            <a:r>
              <a:rPr lang="es-419" sz="2790" dirty="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n</a:t>
            </a:r>
            <a:r>
              <a:rPr lang="es-419" sz="2790" noProof="0" dirty="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os acompañó durante 25 años.</a:t>
            </a: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E3E686B1-21BB-4C75-927F-57C26F5CE4CE}"/>
              </a:ext>
            </a:extLst>
          </p:cNvPr>
          <p:cNvSpPr/>
          <p:nvPr/>
        </p:nvSpPr>
        <p:spPr>
          <a:xfrm>
            <a:off x="710649" y="302101"/>
            <a:ext cx="982998" cy="1449823"/>
          </a:xfrm>
          <a:custGeom>
            <a:avLst/>
            <a:gdLst/>
            <a:ahLst/>
            <a:cxnLst/>
            <a:rect l="l" t="t" r="r" b="b"/>
            <a:pathLst>
              <a:path w="2620681" h="3865240">
                <a:moveTo>
                  <a:pt x="0" y="0"/>
                </a:moveTo>
                <a:lnTo>
                  <a:pt x="2620681" y="0"/>
                </a:lnTo>
                <a:lnTo>
                  <a:pt x="2620681" y="3865240"/>
                </a:lnTo>
                <a:lnTo>
                  <a:pt x="0" y="3865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9221" r="-269042"/>
            </a:stretch>
          </a:blipFill>
        </p:spPr>
        <p:txBody>
          <a:bodyPr/>
          <a:lstStyle/>
          <a:p>
            <a:endParaRPr lang="es-419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D417C4-4DEB-47C2-1C00-D272CAB14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2609" y="2371685"/>
            <a:ext cx="5930751" cy="5740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8A89C3-8071-160C-40B8-C9CD0A52E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0" y="9105900"/>
            <a:ext cx="2591801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96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03B8F-EF30-A2E5-D984-46EEBB9FF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ama, aberto, neve&#10;&#10;Descrição gerada automaticamente">
            <a:extLst>
              <a:ext uri="{FF2B5EF4-FFF2-40B4-BE49-F238E27FC236}">
                <a16:creationId xmlns:a16="http://schemas.microsoft.com/office/drawing/2014/main" id="{C69E87A2-B81B-5ABD-761C-0EA9FB716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C844812D-A360-293D-1230-0651B011B866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628900"/>
            <a:ext cx="11407888" cy="47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4D7EF-DFA9-FEA9-B68D-0C7E4CBE6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F826404E-E542-8A2A-7542-818940265046}"/>
              </a:ext>
            </a:extLst>
          </p:cNvPr>
          <p:cNvSpPr/>
          <p:nvPr/>
        </p:nvSpPr>
        <p:spPr>
          <a:xfrm>
            <a:off x="-107306" y="-4762"/>
            <a:ext cx="18395306" cy="10347360"/>
          </a:xfrm>
          <a:custGeom>
            <a:avLst/>
            <a:gdLst/>
            <a:ahLst/>
            <a:cxnLst/>
            <a:rect l="l" t="t" r="r" b="b"/>
            <a:pathLst>
              <a:path w="18395306" h="10347360">
                <a:moveTo>
                  <a:pt x="0" y="0"/>
                </a:moveTo>
                <a:lnTo>
                  <a:pt x="18395306" y="0"/>
                </a:lnTo>
                <a:lnTo>
                  <a:pt x="18395306" y="10347359"/>
                </a:lnTo>
                <a:lnTo>
                  <a:pt x="0" y="10347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E40C648-9319-4A17-2F2A-6EE63848AC0B}"/>
              </a:ext>
            </a:extLst>
          </p:cNvPr>
          <p:cNvSpPr/>
          <p:nvPr/>
        </p:nvSpPr>
        <p:spPr>
          <a:xfrm>
            <a:off x="9057542" y="1002752"/>
            <a:ext cx="9820588" cy="9820588"/>
          </a:xfrm>
          <a:custGeom>
            <a:avLst/>
            <a:gdLst/>
            <a:ahLst/>
            <a:cxnLst/>
            <a:rect l="l" t="t" r="r" b="b"/>
            <a:pathLst>
              <a:path w="8445153" h="8445153">
                <a:moveTo>
                  <a:pt x="0" y="0"/>
                </a:moveTo>
                <a:lnTo>
                  <a:pt x="8445153" y="0"/>
                </a:lnTo>
                <a:lnTo>
                  <a:pt x="8445153" y="8445153"/>
                </a:lnTo>
                <a:lnTo>
                  <a:pt x="0" y="844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9" name="Freeform 46" descr="01-Vivos-en-Jesús.jpg">
            <a:extLst>
              <a:ext uri="{FF2B5EF4-FFF2-40B4-BE49-F238E27FC236}">
                <a16:creationId xmlns:a16="http://schemas.microsoft.com/office/drawing/2014/main" id="{02CD9799-8058-CCB3-545D-5DFC0B4D002A}"/>
              </a:ext>
            </a:extLst>
          </p:cNvPr>
          <p:cNvSpPr/>
          <p:nvPr/>
        </p:nvSpPr>
        <p:spPr>
          <a:xfrm>
            <a:off x="425364" y="437241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7" y="0"/>
                </a:lnTo>
                <a:lnTo>
                  <a:pt x="982997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es-419" noProof="0" dirty="0"/>
          </a:p>
        </p:txBody>
      </p: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E25FF549-BDA3-70C4-ED8F-A2C76BEBE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4" y="9082594"/>
            <a:ext cx="3048006" cy="92659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A47AC51-2D01-00F7-F3F0-5C5246DDC1DC}"/>
              </a:ext>
            </a:extLst>
          </p:cNvPr>
          <p:cNvSpPr txBox="1"/>
          <p:nvPr/>
        </p:nvSpPr>
        <p:spPr>
          <a:xfrm>
            <a:off x="1520199" y="4000500"/>
            <a:ext cx="7776201" cy="2201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30"/>
              </a:lnSpc>
            </a:pPr>
            <a:r>
              <a:rPr lang="es-419" sz="10292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¿</a:t>
            </a:r>
            <a:r>
              <a:rPr lang="es-419" sz="10292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Necesidad de</a:t>
            </a:r>
          </a:p>
          <a:p>
            <a:pPr algn="l">
              <a:lnSpc>
                <a:spcPts val="8130"/>
              </a:lnSpc>
            </a:pPr>
            <a:r>
              <a:rPr lang="es-419" sz="10292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un nuevo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A09CB687-2D87-696C-6616-EB63C0075CCF}"/>
              </a:ext>
            </a:extLst>
          </p:cNvPr>
          <p:cNvSpPr txBox="1"/>
          <p:nvPr/>
        </p:nvSpPr>
        <p:spPr>
          <a:xfrm>
            <a:off x="5376215" y="5095232"/>
            <a:ext cx="5010150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21"/>
              </a:lnSpc>
            </a:pPr>
            <a:r>
              <a:rPr lang="es-419" sz="9600" spc="-217" noProof="0" dirty="0" err="1">
                <a:solidFill>
                  <a:srgbClr val="2E8980"/>
                </a:solidFill>
                <a:latin typeface="Brittany"/>
                <a:ea typeface="Brittany"/>
                <a:cs typeface="Brittany"/>
                <a:sym typeface="Brittany"/>
              </a:rPr>
              <a:t>Curriculo</a:t>
            </a:r>
            <a:r>
              <a:rPr lang="es-419" sz="9600" spc="-217" noProof="0" dirty="0">
                <a:solidFill>
                  <a:srgbClr val="2E8980"/>
                </a:solidFill>
                <a:latin typeface="Brittany"/>
                <a:ea typeface="Brittany"/>
                <a:cs typeface="Brittany"/>
                <a:sym typeface="Brittany"/>
              </a:rPr>
              <a:t>?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1144E6EF-281C-69E5-187F-7D37BD3872AB}"/>
              </a:ext>
            </a:extLst>
          </p:cNvPr>
          <p:cNvSpPr txBox="1"/>
          <p:nvPr/>
        </p:nvSpPr>
        <p:spPr>
          <a:xfrm>
            <a:off x="5748034" y="4457700"/>
            <a:ext cx="5010150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21"/>
              </a:lnSpc>
            </a:pPr>
            <a:r>
              <a:rPr lang="es-419" sz="11443" spc="-217" dirty="0">
                <a:solidFill>
                  <a:srgbClr val="2E8980"/>
                </a:solidFill>
                <a:latin typeface="Brittany"/>
                <a:ea typeface="Brittany"/>
                <a:cs typeface="Brittany"/>
                <a:sym typeface="Brittany"/>
              </a:rPr>
              <a:t>,</a:t>
            </a:r>
            <a:endParaRPr lang="es-419" sz="11443" spc="-217" noProof="0" dirty="0">
              <a:solidFill>
                <a:srgbClr val="2E8980"/>
              </a:solidFill>
              <a:latin typeface="Brittany"/>
              <a:ea typeface="Brittany"/>
              <a:cs typeface="Brittany"/>
              <a:sym typeface="Brittany"/>
            </a:endParaRPr>
          </a:p>
        </p:txBody>
      </p:sp>
    </p:spTree>
    <p:extLst>
      <p:ext uri="{BB962C8B-B14F-4D97-AF65-F5344CB8AC3E}">
        <p14:creationId xmlns:p14="http://schemas.microsoft.com/office/powerpoint/2010/main" val="4004628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DAE48-219D-6EA8-16E5-3CA133682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E093BC7B-4DD9-34E2-42DD-EE911219E51F}"/>
              </a:ext>
            </a:extLst>
          </p:cNvPr>
          <p:cNvSpPr/>
          <p:nvPr/>
        </p:nvSpPr>
        <p:spPr>
          <a:xfrm>
            <a:off x="-107306" y="-4762"/>
            <a:ext cx="18395306" cy="10347360"/>
          </a:xfrm>
          <a:custGeom>
            <a:avLst/>
            <a:gdLst/>
            <a:ahLst/>
            <a:cxnLst/>
            <a:rect l="l" t="t" r="r" b="b"/>
            <a:pathLst>
              <a:path w="18395306" h="10347360">
                <a:moveTo>
                  <a:pt x="0" y="0"/>
                </a:moveTo>
                <a:lnTo>
                  <a:pt x="18395306" y="0"/>
                </a:lnTo>
                <a:lnTo>
                  <a:pt x="18395306" y="10347359"/>
                </a:lnTo>
                <a:lnTo>
                  <a:pt x="0" y="10347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9" name="Freeform 46" descr="01-Vivos-en-Jesús.jpg">
            <a:extLst>
              <a:ext uri="{FF2B5EF4-FFF2-40B4-BE49-F238E27FC236}">
                <a16:creationId xmlns:a16="http://schemas.microsoft.com/office/drawing/2014/main" id="{A5977910-3E17-3766-CC90-6FDE77B7F1FF}"/>
              </a:ext>
            </a:extLst>
          </p:cNvPr>
          <p:cNvSpPr/>
          <p:nvPr/>
        </p:nvSpPr>
        <p:spPr>
          <a:xfrm>
            <a:off x="425364" y="437241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7" y="0"/>
                </a:lnTo>
                <a:lnTo>
                  <a:pt x="982997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es-419" noProof="0" dirty="0"/>
          </a:p>
        </p:txBody>
      </p: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37F87A91-5931-51F7-E09C-BEBDE84F1D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4" y="9082594"/>
            <a:ext cx="3048006" cy="926594"/>
          </a:xfrm>
          <a:prstGeom prst="rect">
            <a:avLst/>
          </a:prstGeom>
        </p:spPr>
      </p:pic>
      <p:sp>
        <p:nvSpPr>
          <p:cNvPr id="2" name="Freeform 3" descr="12-Vivos-en-Jesús-PT.jpg">
            <a:extLst>
              <a:ext uri="{FF2B5EF4-FFF2-40B4-BE49-F238E27FC236}">
                <a16:creationId xmlns:a16="http://schemas.microsoft.com/office/drawing/2014/main" id="{9114B6A7-7926-6A12-97C6-A1C997706B42}"/>
              </a:ext>
            </a:extLst>
          </p:cNvPr>
          <p:cNvSpPr/>
          <p:nvPr/>
        </p:nvSpPr>
        <p:spPr>
          <a:xfrm>
            <a:off x="8163966" y="136524"/>
            <a:ext cx="10101341" cy="10013951"/>
          </a:xfrm>
          <a:custGeom>
            <a:avLst/>
            <a:gdLst/>
            <a:ahLst/>
            <a:cxnLst/>
            <a:rect l="l" t="t" r="r" b="b"/>
            <a:pathLst>
              <a:path w="9584390" h="9501472">
                <a:moveTo>
                  <a:pt x="0" y="0"/>
                </a:moveTo>
                <a:lnTo>
                  <a:pt x="9584390" y="0"/>
                </a:lnTo>
                <a:lnTo>
                  <a:pt x="9584390" y="9501472"/>
                </a:lnTo>
                <a:lnTo>
                  <a:pt x="0" y="95014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7393" t="-3244" r="-3593" b="-5123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A5C20B2-7445-8EE6-9981-8C75EBAB76BF}"/>
              </a:ext>
            </a:extLst>
          </p:cNvPr>
          <p:cNvSpPr txBox="1"/>
          <p:nvPr/>
        </p:nvSpPr>
        <p:spPr>
          <a:xfrm>
            <a:off x="455844" y="3644212"/>
            <a:ext cx="7436288" cy="1082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83"/>
              </a:lnSpc>
            </a:pPr>
            <a:r>
              <a:rPr lang="es-419" sz="10105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+2 mil millones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2F1AD43-03AF-2AB1-251C-14C52117D293}"/>
              </a:ext>
            </a:extLst>
          </p:cNvPr>
          <p:cNvSpPr txBox="1"/>
          <p:nvPr/>
        </p:nvSpPr>
        <p:spPr>
          <a:xfrm>
            <a:off x="2347779" y="3489765"/>
            <a:ext cx="5193405" cy="2264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745"/>
              </a:lnSpc>
            </a:pPr>
            <a:r>
              <a:rPr lang="es-419" sz="9600" spc="-267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personas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29F98807-4267-E127-FB0C-56F87BBC2D38}"/>
              </a:ext>
            </a:extLst>
          </p:cNvPr>
          <p:cNvSpPr txBox="1"/>
          <p:nvPr/>
        </p:nvSpPr>
        <p:spPr>
          <a:xfrm>
            <a:off x="2868253" y="5983588"/>
            <a:ext cx="3456347" cy="875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60"/>
              </a:lnSpc>
            </a:pPr>
            <a:r>
              <a:rPr lang="es-419" sz="2804" noProof="0" dirty="0">
                <a:solidFill>
                  <a:srgbClr val="FF6A00"/>
                </a:solidFill>
                <a:latin typeface="Roboto"/>
                <a:ea typeface="Roboto"/>
                <a:cs typeface="Roboto"/>
                <a:sym typeface="Roboto"/>
              </a:rPr>
              <a:t>En el mundo en menos de 25 años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10AC8F7-4008-BE79-74E4-7195BB5A3E4E}"/>
              </a:ext>
            </a:extLst>
          </p:cNvPr>
          <p:cNvSpPr txBox="1"/>
          <p:nvPr/>
        </p:nvSpPr>
        <p:spPr>
          <a:xfrm>
            <a:off x="1003988" y="4656666"/>
            <a:ext cx="1111309" cy="880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07"/>
              </a:lnSpc>
            </a:pPr>
            <a:r>
              <a:rPr lang="es-419" sz="8237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de</a:t>
            </a:r>
          </a:p>
        </p:txBody>
      </p:sp>
    </p:spTree>
    <p:extLst>
      <p:ext uri="{BB962C8B-B14F-4D97-AF65-F5344CB8AC3E}">
        <p14:creationId xmlns:p14="http://schemas.microsoft.com/office/powerpoint/2010/main" val="1716707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90E76-97A8-1485-7395-D1CA87249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68EA6915-30CB-E131-15D8-A86F0660F1F1}"/>
              </a:ext>
            </a:extLst>
          </p:cNvPr>
          <p:cNvSpPr/>
          <p:nvPr/>
        </p:nvSpPr>
        <p:spPr>
          <a:xfrm>
            <a:off x="-107306" y="-4762"/>
            <a:ext cx="18395306" cy="10347360"/>
          </a:xfrm>
          <a:custGeom>
            <a:avLst/>
            <a:gdLst/>
            <a:ahLst/>
            <a:cxnLst/>
            <a:rect l="l" t="t" r="r" b="b"/>
            <a:pathLst>
              <a:path w="18395306" h="10347360">
                <a:moveTo>
                  <a:pt x="0" y="0"/>
                </a:moveTo>
                <a:lnTo>
                  <a:pt x="18395306" y="0"/>
                </a:lnTo>
                <a:lnTo>
                  <a:pt x="18395306" y="10347359"/>
                </a:lnTo>
                <a:lnTo>
                  <a:pt x="0" y="10347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9" name="Freeform 46" descr="01-Vivos-en-Jesús.jpg">
            <a:extLst>
              <a:ext uri="{FF2B5EF4-FFF2-40B4-BE49-F238E27FC236}">
                <a16:creationId xmlns:a16="http://schemas.microsoft.com/office/drawing/2014/main" id="{67EDD239-04F2-6D79-FEC9-0D956CA2BEE8}"/>
              </a:ext>
            </a:extLst>
          </p:cNvPr>
          <p:cNvSpPr/>
          <p:nvPr/>
        </p:nvSpPr>
        <p:spPr>
          <a:xfrm>
            <a:off x="425364" y="437241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7" y="0"/>
                </a:lnTo>
                <a:lnTo>
                  <a:pt x="982997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es-419" noProof="0" dirty="0"/>
          </a:p>
        </p:txBody>
      </p: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22508A03-7B38-C372-C282-F6FDC525A3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4" y="9082594"/>
            <a:ext cx="3048006" cy="92659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AA5309F9-D800-3FA7-A46A-5C384F9F42BD}"/>
              </a:ext>
            </a:extLst>
          </p:cNvPr>
          <p:cNvSpPr txBox="1"/>
          <p:nvPr/>
        </p:nvSpPr>
        <p:spPr>
          <a:xfrm>
            <a:off x="890306" y="3304752"/>
            <a:ext cx="6389015" cy="1976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84"/>
              </a:lnSpc>
            </a:pPr>
            <a:r>
              <a:rPr lang="es-419" sz="9474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+3 generaciones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A09B7044-8DBB-48E6-7A5F-9F8F0036A003}"/>
              </a:ext>
            </a:extLst>
          </p:cNvPr>
          <p:cNvSpPr txBox="1"/>
          <p:nvPr/>
        </p:nvSpPr>
        <p:spPr>
          <a:xfrm>
            <a:off x="839187" y="4540175"/>
            <a:ext cx="6389015" cy="235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603"/>
              </a:lnSpc>
            </a:pPr>
            <a:r>
              <a:rPr lang="es-419" sz="9600" spc="-279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adelantadas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D9EF1F98-6F59-1CE6-5054-0F2A3993670E}"/>
              </a:ext>
            </a:extLst>
          </p:cNvPr>
          <p:cNvSpPr txBox="1"/>
          <p:nvPr/>
        </p:nvSpPr>
        <p:spPr>
          <a:xfrm>
            <a:off x="7757424" y="1608969"/>
            <a:ext cx="9691389" cy="6935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4000" b="1" noProof="0" dirty="0" err="1">
                <a:solidFill>
                  <a:srgbClr val="FF6A00"/>
                </a:solidFill>
                <a:latin typeface="Roboto"/>
                <a:ea typeface="Roboto"/>
                <a:cs typeface="Roboto"/>
                <a:sym typeface="Roboto"/>
              </a:rPr>
              <a:t>Generaciones</a:t>
            </a:r>
            <a:r>
              <a:rPr lang="pt-BR" sz="4000" b="1" noProof="0" dirty="0">
                <a:solidFill>
                  <a:srgbClr val="FF6A00"/>
                </a:solidFill>
                <a:latin typeface="Roboto"/>
                <a:ea typeface="Roboto"/>
                <a:cs typeface="Roboto"/>
                <a:sym typeface="Roboto"/>
              </a:rPr>
              <a:t> anteriores </a:t>
            </a:r>
            <a:r>
              <a:rPr lang="pt-BR" sz="4000" b="1" noProof="0" dirty="0" err="1">
                <a:solidFill>
                  <a:srgbClr val="FF6A00"/>
                </a:solidFill>
                <a:latin typeface="Roboto"/>
                <a:ea typeface="Roboto"/>
                <a:cs typeface="Roboto"/>
                <a:sym typeface="Roboto"/>
              </a:rPr>
              <a:t>y</a:t>
            </a:r>
            <a:r>
              <a:rPr lang="pt-BR" sz="4000" b="1" noProof="0" dirty="0">
                <a:solidFill>
                  <a:srgbClr val="FF6A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4000" b="1" noProof="0" dirty="0" err="1">
                <a:solidFill>
                  <a:srgbClr val="FF6A00"/>
                </a:solidFill>
                <a:latin typeface="Roboto"/>
                <a:ea typeface="Roboto"/>
                <a:cs typeface="Roboto"/>
                <a:sym typeface="Roboto"/>
              </a:rPr>
              <a:t>adelantadas</a:t>
            </a:r>
            <a:r>
              <a:rPr lang="pt-BR" sz="4000" b="1" noProof="0" dirty="0">
                <a:solidFill>
                  <a:srgbClr val="FF6A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4000" b="1" noProof="0" dirty="0" err="1">
                <a:solidFill>
                  <a:srgbClr val="FF6A00"/>
                </a:solidFill>
                <a:latin typeface="Roboto"/>
                <a:ea typeface="Roboto"/>
                <a:cs typeface="Roboto"/>
                <a:sym typeface="Roboto"/>
              </a:rPr>
              <a:t>después</a:t>
            </a:r>
            <a:r>
              <a:rPr lang="pt-BR" sz="4000" b="1" noProof="0" dirty="0">
                <a:solidFill>
                  <a:srgbClr val="FF6A00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pt-BR" sz="4000" b="1" noProof="0" dirty="0" err="1">
                <a:solidFill>
                  <a:srgbClr val="FF6A00"/>
                </a:solidFill>
                <a:latin typeface="Roboto"/>
                <a:ea typeface="Roboto"/>
                <a:cs typeface="Roboto"/>
                <a:sym typeface="Roboto"/>
              </a:rPr>
              <a:t>los</a:t>
            </a:r>
            <a:r>
              <a:rPr lang="pt-BR" sz="4000" b="1" noProof="0" dirty="0">
                <a:solidFill>
                  <a:srgbClr val="FF6A00"/>
                </a:solidFill>
                <a:latin typeface="Roboto"/>
                <a:ea typeface="Roboto"/>
                <a:cs typeface="Roboto"/>
                <a:sym typeface="Roboto"/>
              </a:rPr>
              <a:t> últimos </a:t>
            </a:r>
            <a:r>
              <a:rPr lang="pt-BR" sz="4000" b="1" noProof="0" dirty="0" err="1">
                <a:solidFill>
                  <a:srgbClr val="FF6A00"/>
                </a:solidFill>
                <a:latin typeface="Roboto"/>
                <a:ea typeface="Roboto"/>
                <a:cs typeface="Roboto"/>
                <a:sym typeface="Roboto"/>
              </a:rPr>
              <a:t>cambios</a:t>
            </a:r>
            <a:r>
              <a:rPr lang="pt-BR" sz="4000" b="1" noProof="0" dirty="0">
                <a:solidFill>
                  <a:srgbClr val="FF6A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lang="pt-BR" sz="2800" b="1" dirty="0">
              <a:solidFill>
                <a:srgbClr val="FF6A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3200" b="1" dirty="0">
                <a:solidFill>
                  <a:srgbClr val="743409"/>
                </a:solidFill>
                <a:latin typeface="Roboto"/>
                <a:ea typeface="Roboto"/>
                <a:cs typeface="Roboto"/>
                <a:sym typeface="Roboto"/>
              </a:rPr>
              <a:t>Pós Guerra – 1928-1945 (79-96 </a:t>
            </a:r>
            <a:r>
              <a:rPr lang="pt-BR" sz="3200" b="1" dirty="0" err="1">
                <a:solidFill>
                  <a:srgbClr val="743409"/>
                </a:solidFill>
                <a:latin typeface="Roboto"/>
                <a:ea typeface="Roboto"/>
                <a:cs typeface="Roboto"/>
                <a:sym typeface="Roboto"/>
              </a:rPr>
              <a:t>años</a:t>
            </a:r>
            <a:r>
              <a:rPr lang="pt-BR" sz="3200" b="1" dirty="0">
                <a:solidFill>
                  <a:srgbClr val="743409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3200" b="1" dirty="0">
                <a:solidFill>
                  <a:srgbClr val="743409"/>
                </a:solidFill>
                <a:latin typeface="Roboto"/>
                <a:ea typeface="Roboto"/>
                <a:cs typeface="Roboto"/>
                <a:sym typeface="Roboto"/>
              </a:rPr>
              <a:t>Baby Boomers – 1946-1964 (60-78 </a:t>
            </a:r>
            <a:r>
              <a:rPr lang="pt-BR" sz="3200" b="1" dirty="0" err="1">
                <a:solidFill>
                  <a:srgbClr val="743409"/>
                </a:solidFill>
                <a:latin typeface="Roboto"/>
                <a:ea typeface="Roboto"/>
                <a:cs typeface="Roboto"/>
                <a:sym typeface="Roboto"/>
              </a:rPr>
              <a:t>años</a:t>
            </a:r>
            <a:r>
              <a:rPr lang="pt-BR" sz="3200" b="1" dirty="0">
                <a:solidFill>
                  <a:srgbClr val="743409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3200" b="1" dirty="0">
                <a:solidFill>
                  <a:srgbClr val="743409"/>
                </a:solidFill>
                <a:latin typeface="Roboto"/>
                <a:ea typeface="Roboto"/>
                <a:cs typeface="Roboto"/>
                <a:sym typeface="Roboto"/>
              </a:rPr>
              <a:t>Gen. X – 1965-1980 (44-59 </a:t>
            </a:r>
            <a:r>
              <a:rPr lang="pt-BR" sz="3200" b="1" dirty="0" err="1">
                <a:solidFill>
                  <a:srgbClr val="743409"/>
                </a:solidFill>
                <a:latin typeface="Roboto"/>
                <a:ea typeface="Roboto"/>
                <a:cs typeface="Roboto"/>
                <a:sym typeface="Roboto"/>
              </a:rPr>
              <a:t>años</a:t>
            </a:r>
            <a:r>
              <a:rPr lang="pt-BR" sz="3200" b="1" dirty="0">
                <a:solidFill>
                  <a:srgbClr val="743409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3200" b="1" dirty="0">
                <a:solidFill>
                  <a:srgbClr val="743409"/>
                </a:solidFill>
                <a:latin typeface="Roboto"/>
                <a:ea typeface="Roboto"/>
                <a:cs typeface="Roboto"/>
                <a:sym typeface="Roboto"/>
              </a:rPr>
              <a:t>Gen. </a:t>
            </a:r>
            <a:r>
              <a:rPr lang="pt-BR" sz="3200" b="1" dirty="0" err="1">
                <a:solidFill>
                  <a:srgbClr val="743409"/>
                </a:solidFill>
                <a:latin typeface="Roboto"/>
                <a:ea typeface="Roboto"/>
                <a:cs typeface="Roboto"/>
                <a:sym typeface="Roboto"/>
              </a:rPr>
              <a:t>Y</a:t>
            </a:r>
            <a:r>
              <a:rPr lang="pt-BR" sz="3200" b="1" dirty="0">
                <a:solidFill>
                  <a:srgbClr val="743409"/>
                </a:solidFill>
                <a:latin typeface="Roboto"/>
                <a:ea typeface="Roboto"/>
                <a:cs typeface="Roboto"/>
                <a:sym typeface="Roboto"/>
              </a:rPr>
              <a:t> / Millennials – 1981-1996 (28-43 </a:t>
            </a:r>
            <a:r>
              <a:rPr lang="pt-BR" sz="3200" b="1" dirty="0" err="1">
                <a:solidFill>
                  <a:srgbClr val="743409"/>
                </a:solidFill>
                <a:latin typeface="Roboto"/>
                <a:ea typeface="Roboto"/>
                <a:cs typeface="Roboto"/>
                <a:sym typeface="Roboto"/>
              </a:rPr>
              <a:t>años</a:t>
            </a:r>
            <a:r>
              <a:rPr lang="pt-BR" sz="3200" b="1" dirty="0">
                <a:solidFill>
                  <a:srgbClr val="743409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3200" b="1" dirty="0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Gen. </a:t>
            </a:r>
            <a:r>
              <a:rPr lang="pt-BR" sz="3200" b="1" dirty="0" err="1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Z</a:t>
            </a:r>
            <a:r>
              <a:rPr lang="pt-BR" sz="3200" b="1" dirty="0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 – 1997-2012 (12-27 </a:t>
            </a:r>
            <a:r>
              <a:rPr lang="pt-BR" sz="3200" b="1" dirty="0" err="1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años</a:t>
            </a:r>
            <a:r>
              <a:rPr lang="pt-BR" sz="3200" b="1" dirty="0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)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3200" b="1" noProof="0" dirty="0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Gen. Alfa </a:t>
            </a:r>
            <a:r>
              <a:rPr lang="pt-BR" sz="3200" b="1" dirty="0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–</a:t>
            </a:r>
            <a:r>
              <a:rPr lang="pt-BR" sz="3200" b="1" noProof="0" dirty="0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 2013-</a:t>
            </a:r>
            <a:r>
              <a:rPr lang="pt-BR" sz="3200" b="1" dirty="0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2024 (1-11 </a:t>
            </a:r>
            <a:r>
              <a:rPr lang="pt-BR" sz="3200" b="1" dirty="0" err="1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años</a:t>
            </a:r>
            <a:r>
              <a:rPr lang="pt-BR" sz="3200" b="1" dirty="0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) 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3200" b="1" noProof="0" dirty="0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Beta </a:t>
            </a:r>
            <a:r>
              <a:rPr lang="pt-BR" sz="3200" b="1" dirty="0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–</a:t>
            </a:r>
            <a:r>
              <a:rPr lang="pt-BR" sz="3200" b="1" noProof="0" dirty="0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 2025 ... (</a:t>
            </a:r>
            <a:r>
              <a:rPr lang="pt-BR" sz="3200" b="1" noProof="0" dirty="0" err="1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Recién</a:t>
            </a:r>
            <a:r>
              <a:rPr lang="pt-BR" sz="3200" b="1" noProof="0" dirty="0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3200" b="1" noProof="0" dirty="0" err="1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nacidos</a:t>
            </a:r>
            <a:r>
              <a:rPr lang="pt-BR" sz="3200" b="1" noProof="0" dirty="0">
                <a:solidFill>
                  <a:srgbClr val="743409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22074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FEBC-4F6B-47C2-8DB9-AD440F0AB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FC9260D-14C4-DE62-F7F4-38ED659388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F480963-BD56-D2ED-4242-27737EDFD101}"/>
              </a:ext>
            </a:extLst>
          </p:cNvPr>
          <p:cNvSpPr/>
          <p:nvPr/>
        </p:nvSpPr>
        <p:spPr>
          <a:xfrm>
            <a:off x="810562" y="2341772"/>
            <a:ext cx="2620681" cy="3865240"/>
          </a:xfrm>
          <a:custGeom>
            <a:avLst/>
            <a:gdLst/>
            <a:ahLst/>
            <a:cxnLst/>
            <a:rect l="l" t="t" r="r" b="b"/>
            <a:pathLst>
              <a:path w="2620681" h="3865240">
                <a:moveTo>
                  <a:pt x="0" y="0"/>
                </a:moveTo>
                <a:lnTo>
                  <a:pt x="2620681" y="0"/>
                </a:lnTo>
                <a:lnTo>
                  <a:pt x="2620681" y="3865240"/>
                </a:lnTo>
                <a:lnTo>
                  <a:pt x="0" y="386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221" r="-269042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0E170A6-724A-783B-60DE-3C47AE3D26BC}"/>
              </a:ext>
            </a:extLst>
          </p:cNvPr>
          <p:cNvSpPr txBox="1"/>
          <p:nvPr/>
        </p:nvSpPr>
        <p:spPr>
          <a:xfrm>
            <a:off x="8343900" y="1289801"/>
            <a:ext cx="16002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419" sz="4000" spc="300" noProof="0" dirty="0">
                <a:solidFill>
                  <a:srgbClr val="FDFBF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Nivel 8</a:t>
            </a:r>
          </a:p>
        </p:txBody>
      </p:sp>
      <p:sp>
        <p:nvSpPr>
          <p:cNvPr id="10" name="Freeform 3" descr="14-Vivos-en-Jesús-PT.jpg">
            <a:extLst>
              <a:ext uri="{FF2B5EF4-FFF2-40B4-BE49-F238E27FC236}">
                <a16:creationId xmlns:a16="http://schemas.microsoft.com/office/drawing/2014/main" id="{EA1BB100-8DAB-6B5A-0D09-91C64342589F}"/>
              </a:ext>
            </a:extLst>
          </p:cNvPr>
          <p:cNvSpPr/>
          <p:nvPr/>
        </p:nvSpPr>
        <p:spPr>
          <a:xfrm>
            <a:off x="8391687" y="-657889"/>
            <a:ext cx="10917268" cy="10944889"/>
          </a:xfrm>
          <a:custGeom>
            <a:avLst/>
            <a:gdLst/>
            <a:ahLst/>
            <a:cxnLst/>
            <a:rect l="l" t="t" r="r" b="b"/>
            <a:pathLst>
              <a:path w="10270540" h="10296525">
                <a:moveTo>
                  <a:pt x="0" y="0"/>
                </a:moveTo>
                <a:lnTo>
                  <a:pt x="10270540" y="0"/>
                </a:lnTo>
                <a:lnTo>
                  <a:pt x="10270540" y="10296526"/>
                </a:lnTo>
                <a:lnTo>
                  <a:pt x="0" y="102965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191" r="-36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EB832EB5-C12B-D878-858F-8DBDE4245117}"/>
              </a:ext>
            </a:extLst>
          </p:cNvPr>
          <p:cNvSpPr txBox="1"/>
          <p:nvPr/>
        </p:nvSpPr>
        <p:spPr>
          <a:xfrm>
            <a:off x="3810000" y="3195155"/>
            <a:ext cx="6731710" cy="3554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919"/>
              </a:lnSpc>
            </a:pPr>
            <a:r>
              <a:rPr lang="es-419" sz="11290" b="1" noProof="0" dirty="0">
                <a:solidFill>
                  <a:schemeClr val="bg1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El pos-</a:t>
            </a:r>
          </a:p>
          <a:p>
            <a:pPr algn="l">
              <a:lnSpc>
                <a:spcPts val="8919"/>
              </a:lnSpc>
            </a:pPr>
            <a:r>
              <a:rPr lang="es-419" sz="11290" b="1" noProof="0" dirty="0">
                <a:solidFill>
                  <a:schemeClr val="bg1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modernismo</a:t>
            </a:r>
          </a:p>
          <a:p>
            <a:pPr algn="l">
              <a:lnSpc>
                <a:spcPts val="8919"/>
              </a:lnSpc>
            </a:pPr>
            <a:r>
              <a:rPr lang="es-419" sz="11290" b="1" noProof="0" dirty="0">
                <a:solidFill>
                  <a:schemeClr val="bg1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se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C6588CAD-7E81-E07E-83F2-83959A9C9329}"/>
              </a:ext>
            </a:extLst>
          </p:cNvPr>
          <p:cNvSpPr txBox="1"/>
          <p:nvPr/>
        </p:nvSpPr>
        <p:spPr>
          <a:xfrm>
            <a:off x="7779801" y="6609724"/>
            <a:ext cx="1567260" cy="450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1"/>
              </a:lnSpc>
            </a:pPr>
            <a:r>
              <a:rPr lang="es-419" sz="2999" noProof="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¡en todo!</a:t>
            </a: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6FC07C89-9901-400B-BF9F-1ECE653D89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" y="9029700"/>
            <a:ext cx="3051054" cy="9296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2F81ABB-250C-EB2E-29B6-357B59A77DB3}"/>
              </a:ext>
            </a:extLst>
          </p:cNvPr>
          <p:cNvGrpSpPr/>
          <p:nvPr/>
        </p:nvGrpSpPr>
        <p:grpSpPr>
          <a:xfrm>
            <a:off x="4905859" y="4134558"/>
            <a:ext cx="5635851" cy="2993088"/>
            <a:chOff x="5800279" y="4194324"/>
            <a:chExt cx="5635851" cy="2993088"/>
          </a:xfrm>
        </p:grpSpPr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787BEA6C-6791-583B-C79B-B594070B244C}"/>
                </a:ext>
              </a:extLst>
            </p:cNvPr>
            <p:cNvSpPr txBox="1"/>
            <p:nvPr/>
          </p:nvSpPr>
          <p:spPr>
            <a:xfrm>
              <a:off x="5800279" y="4904736"/>
              <a:ext cx="4439647" cy="22826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813"/>
                </a:lnSpc>
              </a:pPr>
              <a:r>
                <a:rPr lang="es-419" sz="12723" spc="-241" noProof="0" dirty="0">
                  <a:solidFill>
                    <a:srgbClr val="743509"/>
                  </a:solidFill>
                  <a:latin typeface="Brittany"/>
                  <a:ea typeface="Brittany"/>
                  <a:cs typeface="Brittany"/>
                  <a:sym typeface="Brittany"/>
                </a:rPr>
                <a:t>infiltró</a:t>
              </a:r>
            </a:p>
          </p:txBody>
        </p:sp>
        <p:sp>
          <p:nvSpPr>
            <p:cNvPr id="3" name="TextBox 5">
              <a:extLst>
                <a:ext uri="{FF2B5EF4-FFF2-40B4-BE49-F238E27FC236}">
                  <a16:creationId xmlns:a16="http://schemas.microsoft.com/office/drawing/2014/main" id="{438BBFD7-F0DA-665B-82A6-2EBCCE31DC10}"/>
                </a:ext>
              </a:extLst>
            </p:cNvPr>
            <p:cNvSpPr txBox="1"/>
            <p:nvPr/>
          </p:nvSpPr>
          <p:spPr>
            <a:xfrm>
              <a:off x="7241243" y="4194324"/>
              <a:ext cx="4194887" cy="22826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813"/>
                </a:lnSpc>
              </a:pPr>
              <a:r>
                <a:rPr lang="es-419" sz="12723" spc="-241" noProof="0" dirty="0">
                  <a:solidFill>
                    <a:srgbClr val="743509"/>
                  </a:solidFill>
                  <a:latin typeface="Brittany"/>
                  <a:ea typeface="Brittany"/>
                  <a:cs typeface="Brittany"/>
                  <a:sym typeface="Brittany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2350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A128E-22BA-AB9C-F492-193CA8618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laranja, cama, aberto, neve&#10;&#10;Descrição gerada automaticamente">
            <a:extLst>
              <a:ext uri="{FF2B5EF4-FFF2-40B4-BE49-F238E27FC236}">
                <a16:creationId xmlns:a16="http://schemas.microsoft.com/office/drawing/2014/main" id="{4C6C1129-8B6B-9E0B-816A-3853360D3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45"/>
            <a:ext cx="18288000" cy="10325966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906C8771-D3E4-6D2E-3549-DF6BB3BADDE0}"/>
              </a:ext>
            </a:extLst>
          </p:cNvPr>
          <p:cNvSpPr/>
          <p:nvPr/>
        </p:nvSpPr>
        <p:spPr>
          <a:xfrm>
            <a:off x="506140" y="541988"/>
            <a:ext cx="982998" cy="1449823"/>
          </a:xfrm>
          <a:custGeom>
            <a:avLst/>
            <a:gdLst/>
            <a:ahLst/>
            <a:cxnLst/>
            <a:rect l="l" t="t" r="r" b="b"/>
            <a:pathLst>
              <a:path w="2620681" h="3865240">
                <a:moveTo>
                  <a:pt x="0" y="0"/>
                </a:moveTo>
                <a:lnTo>
                  <a:pt x="2620681" y="0"/>
                </a:lnTo>
                <a:lnTo>
                  <a:pt x="2620681" y="3865240"/>
                </a:lnTo>
                <a:lnTo>
                  <a:pt x="0" y="386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221" r="-269042"/>
            </a:stretch>
          </a:blipFill>
        </p:spPr>
        <p:txBody>
          <a:bodyPr/>
          <a:lstStyle/>
          <a:p>
            <a:endParaRPr lang="es-419" noProof="0" dirty="0"/>
          </a:p>
        </p:txBody>
      </p:sp>
      <p:pic>
        <p:nvPicPr>
          <p:cNvPr id="13" name="Imagem 12" descr="Texto&#10;&#10;Descrição gerada automaticamente com confiança baixa">
            <a:extLst>
              <a:ext uri="{FF2B5EF4-FFF2-40B4-BE49-F238E27FC236}">
                <a16:creationId xmlns:a16="http://schemas.microsoft.com/office/drawing/2014/main" id="{E61DC53B-30B4-C42A-F287-A64200FFE2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" y="9029700"/>
            <a:ext cx="3051054" cy="929642"/>
          </a:xfrm>
          <a:prstGeom prst="rect">
            <a:avLst/>
          </a:prstGeom>
        </p:spPr>
      </p:pic>
      <p:sp>
        <p:nvSpPr>
          <p:cNvPr id="2" name="Freeform 5" descr="15-Vivos-en-Jesús-PT.jpg">
            <a:extLst>
              <a:ext uri="{FF2B5EF4-FFF2-40B4-BE49-F238E27FC236}">
                <a16:creationId xmlns:a16="http://schemas.microsoft.com/office/drawing/2014/main" id="{AC7CA239-4C54-8139-DD4A-577D35CBCA12}"/>
              </a:ext>
            </a:extLst>
          </p:cNvPr>
          <p:cNvSpPr/>
          <p:nvPr/>
        </p:nvSpPr>
        <p:spPr>
          <a:xfrm>
            <a:off x="7945770" y="-29440"/>
            <a:ext cx="10351755" cy="10325966"/>
          </a:xfrm>
          <a:custGeom>
            <a:avLst/>
            <a:gdLst/>
            <a:ahLst/>
            <a:cxnLst/>
            <a:rect l="l" t="t" r="r" b="b"/>
            <a:pathLst>
              <a:path w="10351755" h="10296525">
                <a:moveTo>
                  <a:pt x="0" y="0"/>
                </a:moveTo>
                <a:lnTo>
                  <a:pt x="10351755" y="0"/>
                </a:lnTo>
                <a:lnTo>
                  <a:pt x="10351755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6803" t="-2" r="-35" b="-2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8775EF7-D89A-3895-6A52-D6CEDCC6A6A2}"/>
              </a:ext>
            </a:extLst>
          </p:cNvPr>
          <p:cNvSpPr txBox="1"/>
          <p:nvPr/>
        </p:nvSpPr>
        <p:spPr>
          <a:xfrm>
            <a:off x="663617" y="3545385"/>
            <a:ext cx="6291411" cy="235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7"/>
              </a:lnSpc>
            </a:pPr>
            <a:r>
              <a:rPr lang="es-419" sz="9986" spc="249" noProof="0" dirty="0">
                <a:solidFill>
                  <a:srgbClr val="FDF9F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La evolución</a:t>
            </a:r>
          </a:p>
          <a:p>
            <a:pPr algn="l">
              <a:lnSpc>
                <a:spcPts val="8887"/>
              </a:lnSpc>
            </a:pPr>
            <a:r>
              <a:rPr lang="es-419" sz="9986" spc="249" noProof="0" dirty="0">
                <a:solidFill>
                  <a:srgbClr val="FDF9F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de la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E1AC408-782F-9249-E7CF-399C256CDB23}"/>
              </a:ext>
            </a:extLst>
          </p:cNvPr>
          <p:cNvSpPr txBox="1"/>
          <p:nvPr/>
        </p:nvSpPr>
        <p:spPr>
          <a:xfrm>
            <a:off x="2806961" y="4236459"/>
            <a:ext cx="4643438" cy="195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34"/>
              </a:lnSpc>
            </a:pPr>
            <a:r>
              <a:rPr lang="es-419" sz="9600" spc="-259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Tecnología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EB8654C-BE1C-22AA-05C5-F0E4A2730F59}"/>
              </a:ext>
            </a:extLst>
          </p:cNvPr>
          <p:cNvSpPr txBox="1"/>
          <p:nvPr/>
        </p:nvSpPr>
        <p:spPr>
          <a:xfrm>
            <a:off x="997639" y="6692770"/>
            <a:ext cx="6152172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4"/>
              </a:lnSpc>
            </a:pPr>
            <a:r>
              <a:rPr lang="es-419" sz="2652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Hasta la Inteligencia Artificial Generativa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0C0A0-506E-1317-4FD5-A4AFB4BB2311}"/>
              </a:ext>
            </a:extLst>
          </p:cNvPr>
          <p:cNvSpPr txBox="1"/>
          <p:nvPr/>
        </p:nvSpPr>
        <p:spPr>
          <a:xfrm>
            <a:off x="4419600" y="3340013"/>
            <a:ext cx="4643438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34"/>
              </a:lnSpc>
            </a:pPr>
            <a:r>
              <a:rPr lang="es-419" sz="11810" spc="-259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803258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8B5A3-4F58-0833-50FF-8A319C6F5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laranja, cama, aberto, neve&#10;&#10;Descrição gerada automaticamente">
            <a:extLst>
              <a:ext uri="{FF2B5EF4-FFF2-40B4-BE49-F238E27FC236}">
                <a16:creationId xmlns:a16="http://schemas.microsoft.com/office/drawing/2014/main" id="{4B9E205D-6036-718B-3395-144AAD25C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45"/>
            <a:ext cx="18288000" cy="10325966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14D0D42C-31B5-6D0C-AFEC-C138EE93CC74}"/>
              </a:ext>
            </a:extLst>
          </p:cNvPr>
          <p:cNvSpPr/>
          <p:nvPr/>
        </p:nvSpPr>
        <p:spPr>
          <a:xfrm>
            <a:off x="16535400" y="419100"/>
            <a:ext cx="982998" cy="1449823"/>
          </a:xfrm>
          <a:custGeom>
            <a:avLst/>
            <a:gdLst/>
            <a:ahLst/>
            <a:cxnLst/>
            <a:rect l="l" t="t" r="r" b="b"/>
            <a:pathLst>
              <a:path w="2620681" h="3865240">
                <a:moveTo>
                  <a:pt x="0" y="0"/>
                </a:moveTo>
                <a:lnTo>
                  <a:pt x="2620681" y="0"/>
                </a:lnTo>
                <a:lnTo>
                  <a:pt x="2620681" y="3865240"/>
                </a:lnTo>
                <a:lnTo>
                  <a:pt x="0" y="386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221" r="-269042"/>
            </a:stretch>
          </a:blipFill>
        </p:spPr>
        <p:txBody>
          <a:bodyPr/>
          <a:lstStyle/>
          <a:p>
            <a:endParaRPr lang="es-419" noProof="0" dirty="0"/>
          </a:p>
        </p:txBody>
      </p:sp>
      <p:pic>
        <p:nvPicPr>
          <p:cNvPr id="13" name="Imagem 12" descr="Texto&#10;&#10;Descrição gerada automaticamente com confiança baixa">
            <a:extLst>
              <a:ext uri="{FF2B5EF4-FFF2-40B4-BE49-F238E27FC236}">
                <a16:creationId xmlns:a16="http://schemas.microsoft.com/office/drawing/2014/main" id="{D9044463-4591-AD11-6731-DCE34D399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259" y="8893629"/>
            <a:ext cx="3051054" cy="9296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AC7EBF-7A40-9DAD-88CD-C8AD23B43CE9}"/>
              </a:ext>
            </a:extLst>
          </p:cNvPr>
          <p:cNvSpPr txBox="1"/>
          <p:nvPr/>
        </p:nvSpPr>
        <p:spPr>
          <a:xfrm>
            <a:off x="11032149" y="1986982"/>
            <a:ext cx="6357945" cy="2566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40"/>
              </a:lnSpc>
            </a:pPr>
            <a:r>
              <a:rPr lang="es-419" sz="8633" spc="-60" noProof="0" dirty="0">
                <a:solidFill>
                  <a:srgbClr val="FDF9F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El crecimiento</a:t>
            </a:r>
          </a:p>
          <a:p>
            <a:pPr algn="l">
              <a:lnSpc>
                <a:spcPts val="10040"/>
              </a:lnSpc>
            </a:pPr>
            <a:r>
              <a:rPr lang="es-419" sz="8633" spc="-60" noProof="0" dirty="0">
                <a:solidFill>
                  <a:srgbClr val="FDF9F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de la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986F7BD-232C-3145-0A21-1C59050DBB46}"/>
              </a:ext>
            </a:extLst>
          </p:cNvPr>
          <p:cNvSpPr txBox="1"/>
          <p:nvPr/>
        </p:nvSpPr>
        <p:spPr>
          <a:xfrm>
            <a:off x="13389912" y="2840812"/>
            <a:ext cx="2905572" cy="2092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73"/>
              </a:lnSpc>
            </a:pPr>
            <a:r>
              <a:rPr lang="es-419" sz="9600" spc="-268" noProof="0" dirty="0" err="1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Igleja</a:t>
            </a:r>
            <a:endParaRPr lang="es-419" sz="9600" spc="-268" noProof="0" dirty="0">
              <a:solidFill>
                <a:srgbClr val="743509"/>
              </a:solidFill>
              <a:latin typeface="Brittany"/>
              <a:ea typeface="Brittany"/>
              <a:cs typeface="Brittany"/>
              <a:sym typeface="Brittany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5564A69-2130-7D4C-4FDA-B7630DA52D99}"/>
              </a:ext>
            </a:extLst>
          </p:cNvPr>
          <p:cNvSpPr/>
          <p:nvPr/>
        </p:nvSpPr>
        <p:spPr>
          <a:xfrm>
            <a:off x="11463381" y="5829300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9A366C83-C9B3-FF14-6050-D06AC8A28A03}"/>
              </a:ext>
            </a:extLst>
          </p:cNvPr>
          <p:cNvSpPr/>
          <p:nvPr/>
        </p:nvSpPr>
        <p:spPr>
          <a:xfrm>
            <a:off x="11463381" y="6646181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E752388F-2173-3399-911E-483122A3C84F}"/>
              </a:ext>
            </a:extLst>
          </p:cNvPr>
          <p:cNvSpPr/>
          <p:nvPr/>
        </p:nvSpPr>
        <p:spPr>
          <a:xfrm>
            <a:off x="11463381" y="7463333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D62790E-ED96-F162-BA74-8CA822B94F79}"/>
              </a:ext>
            </a:extLst>
          </p:cNvPr>
          <p:cNvSpPr txBox="1"/>
          <p:nvPr/>
        </p:nvSpPr>
        <p:spPr>
          <a:xfrm>
            <a:off x="12100305" y="7399289"/>
            <a:ext cx="4381471" cy="463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6"/>
              </a:lnSpc>
            </a:pPr>
            <a:r>
              <a:rPr lang="es-419" sz="279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44 millones desde 1965*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3D30CF73-8B4E-B42B-454E-F3FC93B4E227}"/>
              </a:ext>
            </a:extLst>
          </p:cNvPr>
          <p:cNvSpPr txBox="1"/>
          <p:nvPr/>
        </p:nvSpPr>
        <p:spPr>
          <a:xfrm>
            <a:off x="12100305" y="6582137"/>
            <a:ext cx="3390871" cy="463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6"/>
              </a:lnSpc>
            </a:pPr>
            <a:r>
              <a:rPr lang="es-419" sz="2790" spc="1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24 millones en 2025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63E5749B-0648-542F-B52E-54D6998E9B49}"/>
              </a:ext>
            </a:extLst>
          </p:cNvPr>
          <p:cNvSpPr txBox="1"/>
          <p:nvPr/>
        </p:nvSpPr>
        <p:spPr>
          <a:xfrm>
            <a:off x="12100305" y="5726399"/>
            <a:ext cx="3444494" cy="463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6"/>
              </a:lnSpc>
            </a:pPr>
            <a:r>
              <a:rPr lang="es-419" sz="2790" spc="25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11 millones en 2000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9D50A3D6-F224-6B71-4612-6A37FC103557}"/>
              </a:ext>
            </a:extLst>
          </p:cNvPr>
          <p:cNvSpPr txBox="1"/>
          <p:nvPr/>
        </p:nvSpPr>
        <p:spPr>
          <a:xfrm>
            <a:off x="1154135" y="8446992"/>
            <a:ext cx="8557376" cy="43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2"/>
              </a:lnSpc>
            </a:pPr>
            <a:r>
              <a:rPr lang="es-ES" sz="2558" spc="5" noProof="0" dirty="0">
                <a:solidFill>
                  <a:srgbClr val="FCEBD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Now Bold"/>
              </a:rPr>
              <a:t>*¡Considerando hasta a aquellos que nos dejaron!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FE8F89-9866-09FD-8DA8-70BF08DD84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869" y="2232762"/>
            <a:ext cx="10347908" cy="581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73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7306" y="-4762"/>
            <a:ext cx="18395306" cy="10347360"/>
          </a:xfrm>
          <a:custGeom>
            <a:avLst/>
            <a:gdLst/>
            <a:ahLst/>
            <a:cxnLst/>
            <a:rect l="l" t="t" r="r" b="b"/>
            <a:pathLst>
              <a:path w="18395306" h="10347360">
                <a:moveTo>
                  <a:pt x="0" y="0"/>
                </a:moveTo>
                <a:lnTo>
                  <a:pt x="18395306" y="0"/>
                </a:lnTo>
                <a:lnTo>
                  <a:pt x="18395306" y="10347359"/>
                </a:lnTo>
                <a:lnTo>
                  <a:pt x="0" y="103473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" r="-37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5" name="Freeform 5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6" name="Freeform 6"/>
          <p:cNvSpPr/>
          <p:nvPr/>
        </p:nvSpPr>
        <p:spPr>
          <a:xfrm>
            <a:off x="15316200" y="828778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2"/>
                </a:lnTo>
                <a:lnTo>
                  <a:pt x="0" y="7572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813CBF6-3CD9-B822-A8C2-D5DCD7D1D9EA}"/>
              </a:ext>
            </a:extLst>
          </p:cNvPr>
          <p:cNvSpPr/>
          <p:nvPr/>
        </p:nvSpPr>
        <p:spPr>
          <a:xfrm>
            <a:off x="6509831" y="4229100"/>
            <a:ext cx="1430172" cy="2344544"/>
          </a:xfrm>
          <a:custGeom>
            <a:avLst/>
            <a:gdLst/>
            <a:ahLst/>
            <a:cxnLst/>
            <a:rect l="l" t="t" r="r" b="b"/>
            <a:pathLst>
              <a:path w="1430172" h="2344544">
                <a:moveTo>
                  <a:pt x="0" y="0"/>
                </a:moveTo>
                <a:lnTo>
                  <a:pt x="1430172" y="0"/>
                </a:lnTo>
                <a:lnTo>
                  <a:pt x="1430172" y="2344544"/>
                </a:lnTo>
                <a:lnTo>
                  <a:pt x="0" y="2344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25541E5B-11AB-132C-63E5-56FA19D1D356}"/>
              </a:ext>
            </a:extLst>
          </p:cNvPr>
          <p:cNvSpPr/>
          <p:nvPr/>
        </p:nvSpPr>
        <p:spPr>
          <a:xfrm>
            <a:off x="1263570" y="2732852"/>
            <a:ext cx="4765891" cy="4680105"/>
          </a:xfrm>
          <a:custGeom>
            <a:avLst/>
            <a:gdLst/>
            <a:ahLst/>
            <a:cxnLst/>
            <a:rect l="l" t="t" r="r" b="b"/>
            <a:pathLst>
              <a:path w="6082059" h="5972582">
                <a:moveTo>
                  <a:pt x="0" y="0"/>
                </a:moveTo>
                <a:lnTo>
                  <a:pt x="6082059" y="0"/>
                </a:lnTo>
                <a:lnTo>
                  <a:pt x="6082059" y="5972582"/>
                </a:lnTo>
                <a:lnTo>
                  <a:pt x="0" y="59725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pic>
        <p:nvPicPr>
          <p:cNvPr id="17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D264BF76-F7C1-741E-0419-B9F781208E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300" y="3544656"/>
            <a:ext cx="7696130" cy="3197688"/>
          </a:xfrm>
          <a:prstGeom prst="rect">
            <a:avLst/>
          </a:prstGeom>
        </p:spPr>
      </p:pic>
      <p:sp>
        <p:nvSpPr>
          <p:cNvPr id="18" name="Freeform 3">
            <a:extLst>
              <a:ext uri="{FF2B5EF4-FFF2-40B4-BE49-F238E27FC236}">
                <a16:creationId xmlns:a16="http://schemas.microsoft.com/office/drawing/2014/main" id="{7FB14E8C-3822-DF60-640F-5EE2E911DA5C}"/>
              </a:ext>
            </a:extLst>
          </p:cNvPr>
          <p:cNvSpPr/>
          <p:nvPr/>
        </p:nvSpPr>
        <p:spPr>
          <a:xfrm>
            <a:off x="7400337" y="4229100"/>
            <a:ext cx="1430172" cy="2344544"/>
          </a:xfrm>
          <a:custGeom>
            <a:avLst/>
            <a:gdLst/>
            <a:ahLst/>
            <a:cxnLst/>
            <a:rect l="l" t="t" r="r" b="b"/>
            <a:pathLst>
              <a:path w="1430172" h="2344544">
                <a:moveTo>
                  <a:pt x="0" y="0"/>
                </a:moveTo>
                <a:lnTo>
                  <a:pt x="1430172" y="0"/>
                </a:lnTo>
                <a:lnTo>
                  <a:pt x="1430172" y="2344544"/>
                </a:lnTo>
                <a:lnTo>
                  <a:pt x="0" y="2344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EED3F-8E81-43A0-69B6-F1697A5EC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5" descr="18-Vivos-en-Jesús.jpg">
            <a:extLst>
              <a:ext uri="{FF2B5EF4-FFF2-40B4-BE49-F238E27FC236}">
                <a16:creationId xmlns:a16="http://schemas.microsoft.com/office/drawing/2014/main" id="{D9BCDCEF-AFCA-B1DA-973D-6594D2D8906E}"/>
              </a:ext>
            </a:extLst>
          </p:cNvPr>
          <p:cNvSpPr/>
          <p:nvPr/>
        </p:nvSpPr>
        <p:spPr>
          <a:xfrm>
            <a:off x="-107306" y="1"/>
            <a:ext cx="18395306" cy="10342598"/>
          </a:xfrm>
          <a:custGeom>
            <a:avLst/>
            <a:gdLst/>
            <a:ahLst/>
            <a:cxnLst/>
            <a:rect l="l" t="t" r="r" b="b"/>
            <a:pathLst>
              <a:path w="18297525" h="10296525">
                <a:moveTo>
                  <a:pt x="0" y="0"/>
                </a:moveTo>
                <a:lnTo>
                  <a:pt x="18297525" y="0"/>
                </a:lnTo>
                <a:lnTo>
                  <a:pt x="18297525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" r="-20"/>
            </a:stretch>
          </a:blipFill>
        </p:spPr>
        <p:txBody>
          <a:bodyPr/>
          <a:lstStyle/>
          <a:p>
            <a:endParaRPr lang="es-419" noProof="0" dirty="0"/>
          </a:p>
        </p:txBody>
      </p:sp>
    </p:spTree>
    <p:extLst>
      <p:ext uri="{BB962C8B-B14F-4D97-AF65-F5344CB8AC3E}">
        <p14:creationId xmlns:p14="http://schemas.microsoft.com/office/powerpoint/2010/main" val="1801496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4" name="Freeform 4"/>
          <p:cNvSpPr/>
          <p:nvPr/>
        </p:nvSpPr>
        <p:spPr>
          <a:xfrm>
            <a:off x="810563" y="2781300"/>
            <a:ext cx="2389838" cy="3425712"/>
          </a:xfrm>
          <a:custGeom>
            <a:avLst/>
            <a:gdLst/>
            <a:ahLst/>
            <a:cxnLst/>
            <a:rect l="l" t="t" r="r" b="b"/>
            <a:pathLst>
              <a:path w="2620681" h="3865240">
                <a:moveTo>
                  <a:pt x="0" y="0"/>
                </a:moveTo>
                <a:lnTo>
                  <a:pt x="2620681" y="0"/>
                </a:lnTo>
                <a:lnTo>
                  <a:pt x="2620681" y="3865240"/>
                </a:lnTo>
                <a:lnTo>
                  <a:pt x="0" y="386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221" r="-269042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3427045" y="3181368"/>
            <a:ext cx="7750648" cy="1108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360"/>
              </a:lnSpc>
            </a:pPr>
            <a:r>
              <a:rPr lang="es-419" sz="9721" spc="300" noProof="0" dirty="0">
                <a:solidFill>
                  <a:srgbClr val="FDFBF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Entrenamiento</a:t>
            </a:r>
            <a:endParaRPr lang="es-419" sz="9721" noProof="0" dirty="0">
              <a:solidFill>
                <a:srgbClr val="FDFBF7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D57A732-5D05-F9F7-D563-3FD263342993}"/>
              </a:ext>
            </a:extLst>
          </p:cNvPr>
          <p:cNvSpPr txBox="1"/>
          <p:nvPr/>
        </p:nvSpPr>
        <p:spPr>
          <a:xfrm>
            <a:off x="3427045" y="4094263"/>
            <a:ext cx="775064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419" sz="4800" spc="300" noProof="0" dirty="0">
                <a:solidFill>
                  <a:srgbClr val="FDFBF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¿Por qué tener un nuevo currículo? La Historia, el Fundamento y los Pilares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B670464-5476-FEE7-C827-C7469BC9DD5B}"/>
              </a:ext>
            </a:extLst>
          </p:cNvPr>
          <p:cNvSpPr/>
          <p:nvPr/>
        </p:nvSpPr>
        <p:spPr>
          <a:xfrm flipH="1">
            <a:off x="8242038" y="0"/>
            <a:ext cx="12725400" cy="8374385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18369643" y="0"/>
                </a:moveTo>
                <a:lnTo>
                  <a:pt x="0" y="0"/>
                </a:lnTo>
                <a:lnTo>
                  <a:pt x="0" y="10287000"/>
                </a:lnTo>
                <a:lnTo>
                  <a:pt x="18369643" y="10287000"/>
                </a:lnTo>
                <a:lnTo>
                  <a:pt x="1836964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8305800" y="6224896"/>
            <a:ext cx="4049105" cy="202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29"/>
              </a:lnSpc>
            </a:pPr>
            <a:r>
              <a:rPr lang="es-419" sz="9600" spc="-270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Aula 1</a:t>
            </a:r>
          </a:p>
        </p:txBody>
      </p: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E3A38D9B-6FE7-B51B-B0E5-5663AFDBBA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" y="9029700"/>
            <a:ext cx="3051054" cy="929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D8B44-1834-BD19-0853-C272744B4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lendário&#10;&#10;Descrição gerada automaticamente">
            <a:extLst>
              <a:ext uri="{FF2B5EF4-FFF2-40B4-BE49-F238E27FC236}">
                <a16:creationId xmlns:a16="http://schemas.microsoft.com/office/drawing/2014/main" id="{35426EDA-1460-5B22-FC14-ABFC6D7D79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-1"/>
          <a:stretch/>
        </p:blipFill>
        <p:spPr>
          <a:xfrm>
            <a:off x="-1" y="-38100"/>
            <a:ext cx="18355463" cy="10325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3556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119F0-C2F7-00AE-2CD4-917385AE3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405E56-3EE4-D8FB-F60C-DF2547EE059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4A0D7BD-480F-4567-8B7C-D6CBF25A260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-1" b="1261"/>
          <a:stretch/>
        </p:blipFill>
        <p:spPr>
          <a:xfrm>
            <a:off x="1600200" y="5088655"/>
            <a:ext cx="4096956" cy="521104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40A778E-383B-4305-4A69-F64059EB426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733"/>
          <a:stretch/>
        </p:blipFill>
        <p:spPr>
          <a:xfrm>
            <a:off x="5198043" y="5088657"/>
            <a:ext cx="3733800" cy="521104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ACFAA49-8312-C1C2-C1C1-49F5E0D8F9B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92998" y="5088656"/>
            <a:ext cx="3962399" cy="520198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548A688-6ABA-7B88-8440-E2E6BA6D1B7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" b="1502"/>
          <a:stretch/>
        </p:blipFill>
        <p:spPr>
          <a:xfrm>
            <a:off x="12515503" y="5088657"/>
            <a:ext cx="3999786" cy="519834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85371AA8-9171-4810-0075-803A85F76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653" y="5396113"/>
            <a:ext cx="3962400" cy="490358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A4096263-C070-E640-D6F4-B287D9EC85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515100"/>
            <a:ext cx="4305948" cy="37846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06E46CA9-2AFE-67B4-34A5-D012A9C8F9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741" y="6142565"/>
            <a:ext cx="3470635" cy="41571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848866-E441-10CA-352D-2CAEF00D9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044" y="0"/>
            <a:ext cx="4096956" cy="516608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E095568-F3F6-4770-8960-9A3402FCD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887" y="0"/>
            <a:ext cx="3733800" cy="535747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57E6BAE-B2A0-BAA7-5F5B-B30410853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842" y="0"/>
            <a:ext cx="3962399" cy="52019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D876284-4095-4C75-149D-4D6CDE5F5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3347" y="0"/>
            <a:ext cx="3999786" cy="5277609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E4B431F4-3C83-7A39-E85D-743C88BC05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996" y="5116218"/>
            <a:ext cx="4572000" cy="518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6808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E4601-A971-E33D-F341-93F6EC8D1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EF38697B-B492-24C2-1213-3591231E6BC0}"/>
              </a:ext>
            </a:extLst>
          </p:cNvPr>
          <p:cNvSpPr/>
          <p:nvPr/>
        </p:nvSpPr>
        <p:spPr>
          <a:xfrm>
            <a:off x="-107306" y="-4762"/>
            <a:ext cx="18395306" cy="10347360"/>
          </a:xfrm>
          <a:custGeom>
            <a:avLst/>
            <a:gdLst/>
            <a:ahLst/>
            <a:cxnLst/>
            <a:rect l="l" t="t" r="r" b="b"/>
            <a:pathLst>
              <a:path w="18395306" h="10347360">
                <a:moveTo>
                  <a:pt x="0" y="0"/>
                </a:moveTo>
                <a:lnTo>
                  <a:pt x="18395306" y="0"/>
                </a:lnTo>
                <a:lnTo>
                  <a:pt x="18395306" y="10347359"/>
                </a:lnTo>
                <a:lnTo>
                  <a:pt x="0" y="10347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es-419" noProof="0" dirty="0"/>
          </a:p>
        </p:txBody>
      </p: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2624DB90-BF40-E88A-D99B-64249E33C9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4" y="9082594"/>
            <a:ext cx="3048006" cy="926594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ED3A44DE-D945-E81D-71B4-B42DB7BBCD51}"/>
              </a:ext>
            </a:extLst>
          </p:cNvPr>
          <p:cNvSpPr/>
          <p:nvPr/>
        </p:nvSpPr>
        <p:spPr>
          <a:xfrm>
            <a:off x="12217438" y="4476844"/>
            <a:ext cx="6089223" cy="6136023"/>
          </a:xfrm>
          <a:custGeom>
            <a:avLst/>
            <a:gdLst/>
            <a:ahLst/>
            <a:cxnLst/>
            <a:rect l="l" t="t" r="r" b="b"/>
            <a:pathLst>
              <a:path w="7683441" h="7613156">
                <a:moveTo>
                  <a:pt x="0" y="0"/>
                </a:moveTo>
                <a:lnTo>
                  <a:pt x="7683440" y="0"/>
                </a:lnTo>
                <a:lnTo>
                  <a:pt x="7683440" y="7613155"/>
                </a:lnTo>
                <a:lnTo>
                  <a:pt x="0" y="76131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878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E2792A6F-0327-FA7D-2991-24E11F33781D}"/>
              </a:ext>
            </a:extLst>
          </p:cNvPr>
          <p:cNvSpPr txBox="1"/>
          <p:nvPr/>
        </p:nvSpPr>
        <p:spPr>
          <a:xfrm>
            <a:off x="1143362" y="1378589"/>
            <a:ext cx="5159745" cy="1668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25"/>
              </a:lnSpc>
            </a:pPr>
            <a:r>
              <a:rPr lang="es-419" sz="10089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Dirección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542749D2-BCA2-A402-4B61-894D82871A41}"/>
              </a:ext>
            </a:extLst>
          </p:cNvPr>
          <p:cNvSpPr txBox="1"/>
          <p:nvPr/>
        </p:nvSpPr>
        <p:spPr>
          <a:xfrm>
            <a:off x="5373925" y="1081596"/>
            <a:ext cx="367808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606"/>
              </a:lnSpc>
            </a:pPr>
            <a:r>
              <a:rPr lang="es-419" sz="9600" noProof="0" dirty="0">
                <a:solidFill>
                  <a:srgbClr val="763609"/>
                </a:solidFill>
                <a:latin typeface="Brittany"/>
                <a:ea typeface="Brittany"/>
                <a:cs typeface="Brittany"/>
                <a:sym typeface="Brittany"/>
              </a:rPr>
              <a:t>Lógica</a:t>
            </a:r>
          </a:p>
        </p:txBody>
      </p:sp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5890E72E-B512-B67D-D202-A9BEF2F21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33" y="1193410"/>
            <a:ext cx="4380854" cy="1820214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9A83D5C3-B9C4-364E-FA8D-B926EFC749B8}"/>
              </a:ext>
            </a:extLst>
          </p:cNvPr>
          <p:cNvSpPr txBox="1"/>
          <p:nvPr/>
        </p:nvSpPr>
        <p:spPr>
          <a:xfrm>
            <a:off x="1524000" y="4107854"/>
            <a:ext cx="8778624" cy="4339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02"/>
              </a:lnSpc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 nuevo currículo de la Escuela Sabática “Vivos en Jesús” es un programa bíblico integral diseñado para nutrir la vida espiritual de nuestros niños y jóvenes desde bebés hasta los 18</a:t>
            </a:r>
            <a:r>
              <a:rPr lang="es-419" sz="2800" baseline="300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*</a:t>
            </a: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años de edad. Este plan de estudios se basa en el consejo bíblico de “Instruye al niño en el camino que debe seguir, y cuando sea viejo no se apartará de él”. (Proverbios 22:6). A través de este currículo buscamos inculcar sólidos principios espirituales desde temprana edad, promoviendo una relación profunda y duradera con Jesús.</a:t>
            </a:r>
            <a:endParaRPr lang="es-419" sz="2700" noProof="0" dirty="0">
              <a:solidFill>
                <a:srgbClr val="74350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1B9E0065-30A5-1327-97B8-00E2C88AD092}"/>
              </a:ext>
            </a:extLst>
          </p:cNvPr>
          <p:cNvSpPr txBox="1"/>
          <p:nvPr/>
        </p:nvSpPr>
        <p:spPr>
          <a:xfrm>
            <a:off x="4857717" y="659786"/>
            <a:ext cx="367808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606"/>
              </a:lnSpc>
            </a:pPr>
            <a:r>
              <a:rPr lang="es-419" sz="11147" noProof="0" dirty="0">
                <a:solidFill>
                  <a:srgbClr val="763609"/>
                </a:solidFill>
                <a:latin typeface="Brittany"/>
                <a:ea typeface="Brittany"/>
                <a:cs typeface="Brittany"/>
                <a:sym typeface="Brittany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67835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lang="es-419" noProof="0" dirty="0"/>
          </a:p>
        </p:txBody>
      </p:sp>
      <p:sp>
        <p:nvSpPr>
          <p:cNvPr id="26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 lang="es-419" noProof="0" dirty="0"/>
          </a:p>
        </p:txBody>
      </p:sp>
      <p:sp>
        <p:nvSpPr>
          <p:cNvPr id="27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s-419" noProof="0" dirty="0"/>
          </a:p>
        </p:txBody>
      </p:sp>
      <p:pic>
        <p:nvPicPr>
          <p:cNvPr id="271" name="24-Vivos-en-Jesús.jpg" descr="24-Vivos-en-Jesú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lang="es-419" noProof="0" dirty="0"/>
          </a:p>
        </p:txBody>
      </p:sp>
      <p:sp>
        <p:nvSpPr>
          <p:cNvPr id="27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 lang="es-419" noProof="0" dirty="0"/>
          </a:p>
        </p:txBody>
      </p:sp>
      <p:sp>
        <p:nvSpPr>
          <p:cNvPr id="27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s-419" noProof="0" dirty="0"/>
          </a:p>
        </p:txBody>
      </p:sp>
      <p:pic>
        <p:nvPicPr>
          <p:cNvPr id="276" name="25-Vivos-en-Jesús.jpg" descr="25-Vivos-en-Jesú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lang="es-419" noProof="0" dirty="0"/>
          </a:p>
        </p:txBody>
      </p:sp>
      <p:sp>
        <p:nvSpPr>
          <p:cNvPr id="27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 lang="es-419" noProof="0" dirty="0"/>
          </a:p>
        </p:txBody>
      </p:sp>
      <p:sp>
        <p:nvSpPr>
          <p:cNvPr id="28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s-419" noProof="0" dirty="0"/>
          </a:p>
        </p:txBody>
      </p:sp>
      <p:pic>
        <p:nvPicPr>
          <p:cNvPr id="281" name="26-Vivos-en-Jesús.jpg" descr="26-Vivos-en-Jesú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lang="es-419" noProof="0" dirty="0"/>
          </a:p>
        </p:txBody>
      </p:sp>
      <p:sp>
        <p:nvSpPr>
          <p:cNvPr id="28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 lang="es-419" noProof="0" dirty="0"/>
          </a:p>
        </p:txBody>
      </p:sp>
      <p:sp>
        <p:nvSpPr>
          <p:cNvPr id="28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s-419" noProof="0" dirty="0"/>
          </a:p>
        </p:txBody>
      </p:sp>
      <p:pic>
        <p:nvPicPr>
          <p:cNvPr id="286" name="27-Vivos-en-Jesús.jpg" descr="27-Vivos-en-Jesú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[Layer 1A].mov" descr="[Layer 1A]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7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[Layer 2A].mov" descr="[Layer 2A]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FUNDAMENTO = BÍBLIA"/>
          <p:cNvSpPr txBox="1"/>
          <p:nvPr/>
        </p:nvSpPr>
        <p:spPr>
          <a:xfrm>
            <a:off x="10380178" y="7693303"/>
            <a:ext cx="6328848" cy="665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6000" i="1" spc="-11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rPr sz="4500" dirty="0"/>
              <a:t>FUNDAMENTO = B</a:t>
            </a:r>
            <a:r>
              <a:rPr lang="pt-BR" sz="4500" dirty="0" err="1"/>
              <a:t>I</a:t>
            </a:r>
            <a:r>
              <a:rPr sz="4500" dirty="0"/>
              <a:t>BLIA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87"/>
                            </p:stCondLst>
                            <p:childTnLst>
                              <p:par>
                                <p:cTn id="8" presetID="9" presetClass="entr" fill="hold" grpId="0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</p:childTnLst>
        </p:cTn>
      </p:par>
    </p:tnLst>
    <p:bldLst>
      <p:bldP spid="174" grpId="0" animBg="1" advAuto="0"/>
      <p:bldP spid="174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[Layer 3A].mov" descr="[Layer 3A]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ÁGUA = GRAÇA"/>
          <p:cNvSpPr txBox="1"/>
          <p:nvPr/>
        </p:nvSpPr>
        <p:spPr>
          <a:xfrm>
            <a:off x="11747588" y="8785370"/>
            <a:ext cx="4517647" cy="665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6000" i="1" spc="-11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rPr lang="pt-BR" sz="4500" dirty="0"/>
              <a:t>A</a:t>
            </a:r>
            <a:r>
              <a:rPr sz="4500" dirty="0"/>
              <a:t>GUA = GRA</a:t>
            </a:r>
            <a:r>
              <a:rPr lang="pt-BR" sz="4500" dirty="0"/>
              <a:t>CI</a:t>
            </a:r>
            <a:r>
              <a:rPr sz="4500" dirty="0"/>
              <a:t>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9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89"/>
                            </p:stCondLst>
                            <p:childTnLst>
                              <p:par>
                                <p:cTn id="8" presetID="9" presetClass="entr" fill="hold" grpId="0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  <p:bldLst>
      <p:bldP spid="177" grpId="0" animBg="1" advAuto="0"/>
      <p:bldP spid="177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11679-14B6-8841-5B51-07576EBC1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D13C4DE6-3815-BE4D-8790-D49B39F0946E}"/>
              </a:ext>
            </a:extLst>
          </p:cNvPr>
          <p:cNvSpPr/>
          <p:nvPr/>
        </p:nvSpPr>
        <p:spPr>
          <a:xfrm>
            <a:off x="0" y="-476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87B6D5D-4055-E13F-6F25-A59671CA10FF}"/>
              </a:ext>
            </a:extLst>
          </p:cNvPr>
          <p:cNvSpPr/>
          <p:nvPr/>
        </p:nvSpPr>
        <p:spPr>
          <a:xfrm>
            <a:off x="11585231" y="3001940"/>
            <a:ext cx="7620000" cy="7285060"/>
          </a:xfrm>
          <a:custGeom>
            <a:avLst/>
            <a:gdLst/>
            <a:ahLst/>
            <a:cxnLst/>
            <a:rect l="l" t="t" r="r" b="b"/>
            <a:pathLst>
              <a:path w="10071784" h="10071784">
                <a:moveTo>
                  <a:pt x="0" y="0"/>
                </a:moveTo>
                <a:lnTo>
                  <a:pt x="10071784" y="0"/>
                </a:lnTo>
                <a:lnTo>
                  <a:pt x="10071784" y="10071784"/>
                </a:lnTo>
                <a:lnTo>
                  <a:pt x="0" y="10071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969E4152-DBA5-F9D4-F655-14D5B985D7DE}"/>
              </a:ext>
            </a:extLst>
          </p:cNvPr>
          <p:cNvSpPr txBox="1"/>
          <p:nvPr/>
        </p:nvSpPr>
        <p:spPr>
          <a:xfrm>
            <a:off x="1939859" y="1314450"/>
            <a:ext cx="5933777" cy="230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7"/>
              </a:lnSpc>
            </a:pPr>
            <a:r>
              <a:rPr lang="es-419" sz="9986" b="1" spc="249" noProof="0" dirty="0">
                <a:solidFill>
                  <a:srgbClr val="FF6A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Lo que será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B1D4F276-1E5C-0543-8A94-060455D4FF2D}"/>
              </a:ext>
            </a:extLst>
          </p:cNvPr>
          <p:cNvSpPr txBox="1"/>
          <p:nvPr/>
        </p:nvSpPr>
        <p:spPr>
          <a:xfrm>
            <a:off x="4267200" y="2019300"/>
            <a:ext cx="5816223" cy="1956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34"/>
              </a:lnSpc>
            </a:pPr>
            <a:r>
              <a:rPr lang="es-419" sz="9600" spc="-259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Analizado</a:t>
            </a:r>
          </a:p>
        </p:txBody>
      </p:sp>
      <p:sp>
        <p:nvSpPr>
          <p:cNvPr id="14" name="Freeform 46" descr="01-Vivos-en-Jesús.jpg">
            <a:extLst>
              <a:ext uri="{FF2B5EF4-FFF2-40B4-BE49-F238E27FC236}">
                <a16:creationId xmlns:a16="http://schemas.microsoft.com/office/drawing/2014/main" id="{3319D8A9-A1F4-03C2-3775-5F85B4CA5D43}"/>
              </a:ext>
            </a:extLst>
          </p:cNvPr>
          <p:cNvSpPr/>
          <p:nvPr/>
        </p:nvSpPr>
        <p:spPr>
          <a:xfrm>
            <a:off x="478431" y="1090476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7" y="0"/>
                </a:lnTo>
                <a:lnTo>
                  <a:pt x="982997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E984B008-81D6-921D-0780-D1047261B672}"/>
              </a:ext>
            </a:extLst>
          </p:cNvPr>
          <p:cNvSpPr txBox="1"/>
          <p:nvPr/>
        </p:nvSpPr>
        <p:spPr>
          <a:xfrm>
            <a:off x="1222032" y="4305300"/>
            <a:ext cx="9141167" cy="4722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buClr>
                <a:srgbClr val="FF6A00"/>
              </a:buClr>
              <a:buFont typeface="+mj-lt"/>
              <a:buAutoNum type="arabicPeriod"/>
            </a:pPr>
            <a:r>
              <a:rPr lang="es-419" sz="2790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Breve historia de la Escuela Sabática para menores.</a:t>
            </a:r>
          </a:p>
          <a:p>
            <a:pPr marL="514350" indent="-514350">
              <a:buClr>
                <a:srgbClr val="FF6A00"/>
              </a:buClr>
              <a:buFont typeface="+mj-lt"/>
              <a:buAutoNum type="arabicPeriod"/>
            </a:pPr>
            <a:endParaRPr lang="es-419" sz="2790" noProof="0" dirty="0">
              <a:solidFill>
                <a:srgbClr val="74350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14350" indent="-514350">
              <a:buClr>
                <a:srgbClr val="FF6A00"/>
              </a:buClr>
              <a:buFont typeface="+mj-lt"/>
              <a:buAutoNum type="arabicPeriod"/>
            </a:pPr>
            <a:r>
              <a:rPr lang="es-419" sz="2790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Necesidad de un nuevo currículo.</a:t>
            </a:r>
          </a:p>
          <a:p>
            <a:pPr marL="514350" indent="-514350">
              <a:buClr>
                <a:srgbClr val="FF6A00"/>
              </a:buClr>
              <a:buFont typeface="+mj-lt"/>
              <a:buAutoNum type="arabicPeriod"/>
            </a:pPr>
            <a:endParaRPr lang="es-419" sz="2790" noProof="0" dirty="0">
              <a:solidFill>
                <a:srgbClr val="74350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14350" indent="-514350">
              <a:buClr>
                <a:srgbClr val="FF6A00"/>
              </a:buClr>
              <a:buFont typeface="+mj-lt"/>
              <a:buAutoNum type="arabicPeriod"/>
            </a:pPr>
            <a:r>
              <a:rPr lang="es-419" sz="2790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Dirección lógica del currículo "Vivos en Jesús".</a:t>
            </a:r>
          </a:p>
          <a:p>
            <a:pPr marL="514350" indent="-514350">
              <a:buClr>
                <a:srgbClr val="FF6A00"/>
              </a:buClr>
              <a:buFont typeface="+mj-lt"/>
              <a:buAutoNum type="arabicPeriod"/>
            </a:pPr>
            <a:endParaRPr lang="es-419" sz="2790" noProof="0" dirty="0">
              <a:solidFill>
                <a:srgbClr val="74350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14350" indent="-514350">
              <a:buClr>
                <a:srgbClr val="FF6A00"/>
              </a:buClr>
              <a:buFont typeface="+mj-lt"/>
              <a:buAutoNum type="arabicPeriod"/>
            </a:pPr>
            <a:r>
              <a:rPr lang="es-419" sz="2790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La base del nuevo currículo: La Biblia.</a:t>
            </a:r>
          </a:p>
          <a:p>
            <a:pPr marL="514350" indent="-514350">
              <a:buClr>
                <a:srgbClr val="FF6A00"/>
              </a:buClr>
              <a:buFont typeface="+mj-lt"/>
              <a:buAutoNum type="arabicPeriod"/>
            </a:pPr>
            <a:endParaRPr lang="es-419" sz="2790" noProof="0" dirty="0">
              <a:solidFill>
                <a:srgbClr val="74350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14350" indent="-514350">
              <a:buClr>
                <a:srgbClr val="FF6A00"/>
              </a:buClr>
              <a:buFont typeface="+mj-lt"/>
              <a:buAutoNum type="arabicPeriod"/>
            </a:pPr>
            <a:r>
              <a:rPr lang="es-419" sz="2790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Pilares del nuevo currículo "Vivos en Jesús".</a:t>
            </a:r>
          </a:p>
          <a:p>
            <a:pPr marL="514350" indent="-514350">
              <a:buClr>
                <a:srgbClr val="FF6A00"/>
              </a:buClr>
              <a:buFont typeface="+mj-lt"/>
              <a:buAutoNum type="arabicPeriod"/>
            </a:pPr>
            <a:endParaRPr lang="es-419" sz="2790" spc="-259" noProof="0" dirty="0">
              <a:solidFill>
                <a:srgbClr val="74350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14350" indent="-514350">
              <a:buClr>
                <a:srgbClr val="FF6A00"/>
              </a:buClr>
              <a:buFont typeface="+mj-lt"/>
              <a:buAutoNum type="arabicPeriod"/>
            </a:pPr>
            <a:r>
              <a:rPr lang="es-419" sz="2790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Recursos y novedades del nuevo currículo.</a:t>
            </a:r>
            <a:endParaRPr lang="es-419" sz="2790" spc="-259" noProof="0" dirty="0">
              <a:solidFill>
                <a:srgbClr val="74350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Brittany"/>
            </a:endParaRPr>
          </a:p>
        </p:txBody>
      </p:sp>
    </p:spTree>
    <p:extLst>
      <p:ext uri="{BB962C8B-B14F-4D97-AF65-F5344CB8AC3E}">
        <p14:creationId xmlns:p14="http://schemas.microsoft.com/office/powerpoint/2010/main" val="1203628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[Layer 4A].mov" descr="[Layer 4A]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PAREDES = CONSTRUÇÃO DO CARÁTER"/>
          <p:cNvSpPr txBox="1"/>
          <p:nvPr/>
        </p:nvSpPr>
        <p:spPr>
          <a:xfrm>
            <a:off x="4315068" y="3886915"/>
            <a:ext cx="10839250" cy="665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6000" i="1" spc="-119">
                <a:solidFill>
                  <a:schemeClr val="accent1">
                    <a:hueOff val="114395"/>
                    <a:lumOff val="-24975"/>
                  </a:schemeClr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rPr sz="4500" dirty="0"/>
              <a:t>PAREDES = </a:t>
            </a:r>
            <a:r>
              <a:rPr lang="pt-BR" sz="4500" dirty="0"/>
              <a:t>DESARROLO</a:t>
            </a:r>
            <a:r>
              <a:rPr sz="4500" dirty="0"/>
              <a:t> D</a:t>
            </a:r>
            <a:r>
              <a:rPr lang="pt-BR" sz="4500" dirty="0"/>
              <a:t>EL</a:t>
            </a:r>
            <a:r>
              <a:rPr sz="4500" dirty="0"/>
              <a:t> CARÁ</a:t>
            </a:r>
            <a:r>
              <a:rPr lang="pt-BR" sz="4500" dirty="0"/>
              <a:t>C</a:t>
            </a:r>
            <a:r>
              <a:rPr sz="4500" dirty="0"/>
              <a:t>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4"/>
                            </p:stCondLst>
                            <p:childTnLst>
                              <p:par>
                                <p:cTn id="8" presetID="9" presetClass="entr" fill="hold" grpId="0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  <p:bldLst>
      <p:bldP spid="180" grpId="0" animBg="1" advAuto="0"/>
      <p:bldP spid="180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[Layer 5A].mov" descr="[Layer 5A]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ETO = MISSÃO"/>
          <p:cNvSpPr txBox="1"/>
          <p:nvPr/>
        </p:nvSpPr>
        <p:spPr>
          <a:xfrm>
            <a:off x="11582860" y="3222808"/>
            <a:ext cx="4616200" cy="665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6000" i="1" spc="-119">
                <a:solidFill>
                  <a:schemeClr val="accent1">
                    <a:hueOff val="114395"/>
                    <a:lumOff val="-24975"/>
                  </a:schemeClr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rPr sz="4500" dirty="0"/>
              <a:t>TE</a:t>
            </a:r>
            <a:r>
              <a:rPr lang="pt-BR" sz="4500" dirty="0"/>
              <a:t>CH</a:t>
            </a:r>
            <a:r>
              <a:rPr sz="4500" dirty="0"/>
              <a:t>O = </a:t>
            </a:r>
            <a:r>
              <a:rPr lang="pt-BR" sz="4500" dirty="0"/>
              <a:t>MISIÓN</a:t>
            </a:r>
            <a:endParaRPr sz="45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54"/>
                            </p:stCondLst>
                            <p:childTnLst>
                              <p:par>
                                <p:cTn id="8" presetID="9" presetClass="entr" fill="hold" grpId="0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</p:childTnLst>
        </p:cTn>
      </p:par>
    </p:tnLst>
    <p:bldLst>
      <p:bldP spid="183" grpId="0" animBg="1" advAuto="0"/>
      <p:bldP spid="183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3" name="Freeform 3" descr="01-Vivos-en-Jesús.jpg"/>
          <p:cNvSpPr/>
          <p:nvPr/>
        </p:nvSpPr>
        <p:spPr>
          <a:xfrm>
            <a:off x="16611600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FC136E5-998C-7C91-9B05-A41BD64A07D5}"/>
              </a:ext>
            </a:extLst>
          </p:cNvPr>
          <p:cNvSpPr/>
          <p:nvPr/>
        </p:nvSpPr>
        <p:spPr>
          <a:xfrm>
            <a:off x="0" y="3894138"/>
            <a:ext cx="4994662" cy="6383337"/>
          </a:xfrm>
          <a:custGeom>
            <a:avLst/>
            <a:gdLst/>
            <a:ahLst/>
            <a:cxnLst/>
            <a:rect l="l" t="t" r="r" b="b"/>
            <a:pathLst>
              <a:path w="5992273" h="7707104">
                <a:moveTo>
                  <a:pt x="0" y="0"/>
                </a:moveTo>
                <a:lnTo>
                  <a:pt x="5992273" y="0"/>
                </a:lnTo>
                <a:lnTo>
                  <a:pt x="5992273" y="7707104"/>
                </a:lnTo>
                <a:lnTo>
                  <a:pt x="0" y="77071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248FF366-6CE9-E5CC-FEE5-6949ECD6B892}"/>
              </a:ext>
            </a:extLst>
          </p:cNvPr>
          <p:cNvSpPr txBox="1"/>
          <p:nvPr/>
        </p:nvSpPr>
        <p:spPr>
          <a:xfrm>
            <a:off x="1189311" y="794518"/>
            <a:ext cx="5874524" cy="2355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887"/>
              </a:lnSpc>
            </a:pPr>
            <a:r>
              <a:rPr lang="es-419" sz="9986" b="1" spc="249" noProof="0" dirty="0">
                <a:solidFill>
                  <a:srgbClr val="FF6A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Novedades</a:t>
            </a:r>
          </a:p>
          <a:p>
            <a:pPr algn="l">
              <a:lnSpc>
                <a:spcPts val="8887"/>
              </a:lnSpc>
            </a:pPr>
            <a:r>
              <a:rPr lang="es-419" sz="9986" b="1" spc="249" noProof="0" dirty="0">
                <a:solidFill>
                  <a:srgbClr val="FF6A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para el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B759E0B-084E-E918-587A-8F7E41B3E36C}"/>
              </a:ext>
            </a:extLst>
          </p:cNvPr>
          <p:cNvSpPr txBox="1"/>
          <p:nvPr/>
        </p:nvSpPr>
        <p:spPr>
          <a:xfrm>
            <a:off x="4028240" y="1972168"/>
            <a:ext cx="4010620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34"/>
              </a:lnSpc>
            </a:pPr>
            <a:r>
              <a:rPr lang="es-419" sz="9600" spc="-259" noProof="0" dirty="0">
                <a:solidFill>
                  <a:srgbClr val="2E8980"/>
                </a:solidFill>
                <a:latin typeface="Brittany"/>
                <a:ea typeface="Brittany"/>
                <a:cs typeface="Brittany"/>
                <a:sym typeface="Brittany"/>
              </a:rPr>
              <a:t>Alumn</a:t>
            </a:r>
            <a:r>
              <a:rPr lang="es-419" sz="11810" spc="-259" noProof="0" dirty="0">
                <a:solidFill>
                  <a:srgbClr val="2E8980"/>
                </a:solidFill>
                <a:latin typeface="Brittany"/>
                <a:ea typeface="Brittany"/>
                <a:cs typeface="Brittany"/>
                <a:sym typeface="Brittany"/>
              </a:rPr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77C9C-B135-EE97-2178-2754F79F659B}"/>
              </a:ext>
            </a:extLst>
          </p:cNvPr>
          <p:cNvSpPr txBox="1"/>
          <p:nvPr/>
        </p:nvSpPr>
        <p:spPr>
          <a:xfrm>
            <a:off x="7711010" y="2724195"/>
            <a:ext cx="9432347" cy="7021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Narrativas bíblicas convincentes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Preguntas de discusión apropiadas para la edad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Motivos para charlas de fe intergeneracionales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Desafíos de misión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Motivos de oración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Lecciones de la naturaleza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Historias de la historia de la iglesia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Historias misioneras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Reflexión personal y actividades de aplicación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Centrarse en la salud y estar al aire libre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Diseños e imágenes nuevas y culturalmente diversas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Mensajes espirituales para padres</a:t>
            </a:r>
            <a:endParaRPr lang="es-419" sz="2800" noProof="0" dirty="0">
              <a:solidFill>
                <a:srgbClr val="74350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A7B83-1AC7-E281-5876-0CE8E0B71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15780B-83C7-9DEE-7E19-772843662F52}"/>
              </a:ext>
            </a:extLst>
          </p:cNvPr>
          <p:cNvSpPr/>
          <p:nvPr/>
        </p:nvSpPr>
        <p:spPr>
          <a:xfrm>
            <a:off x="0" y="95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3" name="Freeform 3" descr="01-Vivos-en-Jesús.jpg">
            <a:extLst>
              <a:ext uri="{FF2B5EF4-FFF2-40B4-BE49-F238E27FC236}">
                <a16:creationId xmlns:a16="http://schemas.microsoft.com/office/drawing/2014/main" id="{030AFF93-B3EB-56F5-5555-C6E0B48E218C}"/>
              </a:ext>
            </a:extLst>
          </p:cNvPr>
          <p:cNvSpPr/>
          <p:nvPr/>
        </p:nvSpPr>
        <p:spPr>
          <a:xfrm>
            <a:off x="16611600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87EFA3-1566-8FF6-70B8-58D496830E2A}"/>
              </a:ext>
            </a:extLst>
          </p:cNvPr>
          <p:cNvSpPr txBox="1"/>
          <p:nvPr/>
        </p:nvSpPr>
        <p:spPr>
          <a:xfrm>
            <a:off x="8077200" y="1633241"/>
            <a:ext cx="9634256" cy="7611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Actividades interactivas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Sugerencias para narraciones bíblicas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Estudios bíblicos inductivos (niveles superiores)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Lecciones objetivas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Canciones de las Escrituras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Historias de misiones con temática apropiadas a la edad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Lecciones de la naturaleza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Plantillas para manualidades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Mensajes espirituales para el maestro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Flexibilidad para iglesias más grandes y pequeñas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Consejos para necesidades especiales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Murales de clase, tarjetas de colección y otros recursos</a:t>
            </a:r>
          </a:p>
          <a:p>
            <a:pPr marL="457200" indent="-457200" algn="l">
              <a:lnSpc>
                <a:spcPts val="4611"/>
              </a:lnSpc>
              <a:buFont typeface="Arial" panose="020B0604020202020204" pitchFamily="34" charset="0"/>
              <a:buChar char="•"/>
            </a:pPr>
            <a:r>
              <a:rPr lang="es-419" sz="2800" noProof="0" dirty="0">
                <a:solidFill>
                  <a:srgbClr val="7435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Nueva música</a:t>
            </a:r>
            <a:endParaRPr lang="es-419" sz="2800" noProof="0" dirty="0">
              <a:solidFill>
                <a:srgbClr val="74350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B72E415-E391-F7E5-6542-55AAD184038A}"/>
              </a:ext>
            </a:extLst>
          </p:cNvPr>
          <p:cNvSpPr txBox="1"/>
          <p:nvPr/>
        </p:nvSpPr>
        <p:spPr>
          <a:xfrm>
            <a:off x="685800" y="1181100"/>
            <a:ext cx="5865930" cy="2355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887"/>
              </a:lnSpc>
            </a:pPr>
            <a:r>
              <a:rPr lang="es-419" sz="9986" b="1" spc="249" noProof="0" dirty="0">
                <a:solidFill>
                  <a:srgbClr val="FF6A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Novedades</a:t>
            </a:r>
          </a:p>
          <a:p>
            <a:pPr algn="l">
              <a:lnSpc>
                <a:spcPts val="8887"/>
              </a:lnSpc>
            </a:pPr>
            <a:r>
              <a:rPr lang="es-419" sz="9986" b="1" spc="249" noProof="0" dirty="0">
                <a:solidFill>
                  <a:srgbClr val="FF6A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para el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21CECFC-B249-E548-A174-8050945196A3}"/>
              </a:ext>
            </a:extLst>
          </p:cNvPr>
          <p:cNvSpPr txBox="1"/>
          <p:nvPr/>
        </p:nvSpPr>
        <p:spPr>
          <a:xfrm>
            <a:off x="4277461" y="1895998"/>
            <a:ext cx="4548537" cy="1910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860"/>
              </a:lnSpc>
            </a:pPr>
            <a:r>
              <a:rPr lang="es-419" sz="9600" spc="-233" noProof="0" dirty="0">
                <a:solidFill>
                  <a:srgbClr val="2E8980"/>
                </a:solidFill>
                <a:latin typeface="Brittany"/>
                <a:ea typeface="Brittany"/>
                <a:cs typeface="Brittany"/>
                <a:sym typeface="Brittany"/>
              </a:rPr>
              <a:t>Maestro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1060FF5-DB75-4188-0EE4-06FF46DEC70F}"/>
              </a:ext>
            </a:extLst>
          </p:cNvPr>
          <p:cNvSpPr/>
          <p:nvPr/>
        </p:nvSpPr>
        <p:spPr>
          <a:xfrm>
            <a:off x="-839670" y="3472423"/>
            <a:ext cx="7058168" cy="6824102"/>
          </a:xfrm>
          <a:custGeom>
            <a:avLst/>
            <a:gdLst/>
            <a:ahLst/>
            <a:cxnLst/>
            <a:rect l="l" t="t" r="r" b="b"/>
            <a:pathLst>
              <a:path w="8062613" h="8062613">
                <a:moveTo>
                  <a:pt x="0" y="0"/>
                </a:moveTo>
                <a:lnTo>
                  <a:pt x="8062613" y="0"/>
                </a:lnTo>
                <a:lnTo>
                  <a:pt x="8062613" y="8062613"/>
                </a:lnTo>
                <a:lnTo>
                  <a:pt x="0" y="8062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</p:spTree>
    <p:extLst>
      <p:ext uri="{BB962C8B-B14F-4D97-AF65-F5344CB8AC3E}">
        <p14:creationId xmlns:p14="http://schemas.microsoft.com/office/powerpoint/2010/main" val="2216044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3" name="Freeform 3" descr="01-Vivos-en-Jesús.jpg"/>
          <p:cNvSpPr/>
          <p:nvPr/>
        </p:nvSpPr>
        <p:spPr>
          <a:xfrm>
            <a:off x="8193021" y="4055968"/>
            <a:ext cx="1552477" cy="2175064"/>
          </a:xfrm>
          <a:custGeom>
            <a:avLst/>
            <a:gdLst/>
            <a:ahLst/>
            <a:cxnLst/>
            <a:rect l="l" t="t" r="r" b="b"/>
            <a:pathLst>
              <a:path w="1552477" h="2175064">
                <a:moveTo>
                  <a:pt x="0" y="0"/>
                </a:moveTo>
                <a:lnTo>
                  <a:pt x="1552478" y="0"/>
                </a:lnTo>
                <a:lnTo>
                  <a:pt x="1552478" y="2175064"/>
                </a:lnTo>
                <a:lnTo>
                  <a:pt x="0" y="2175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es-419" noProof="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BB37B-3439-F77E-2906-708F51C03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56600A97-ED56-858A-3789-FE08BAD228DB}"/>
              </a:ext>
            </a:extLst>
          </p:cNvPr>
          <p:cNvSpPr/>
          <p:nvPr/>
        </p:nvSpPr>
        <p:spPr>
          <a:xfrm>
            <a:off x="0" y="-476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14" name="Freeform 46" descr="01-Vivos-en-Jesús.jpg">
            <a:extLst>
              <a:ext uri="{FF2B5EF4-FFF2-40B4-BE49-F238E27FC236}">
                <a16:creationId xmlns:a16="http://schemas.microsoft.com/office/drawing/2014/main" id="{8F5CDC39-6C3B-E066-F006-1B874DF57140}"/>
              </a:ext>
            </a:extLst>
          </p:cNvPr>
          <p:cNvSpPr/>
          <p:nvPr/>
        </p:nvSpPr>
        <p:spPr>
          <a:xfrm>
            <a:off x="478431" y="1090476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7" y="0"/>
                </a:lnTo>
                <a:lnTo>
                  <a:pt x="982997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2" name="Freeform 3" descr="04-Vivos-en-Jesús-PT.jpg">
            <a:extLst>
              <a:ext uri="{FF2B5EF4-FFF2-40B4-BE49-F238E27FC236}">
                <a16:creationId xmlns:a16="http://schemas.microsoft.com/office/drawing/2014/main" id="{A3BC1313-7538-BB63-1310-2D1269A8450B}"/>
              </a:ext>
            </a:extLst>
          </p:cNvPr>
          <p:cNvSpPr/>
          <p:nvPr/>
        </p:nvSpPr>
        <p:spPr>
          <a:xfrm>
            <a:off x="1266379" y="4762"/>
            <a:ext cx="6031679" cy="11301033"/>
          </a:xfrm>
          <a:custGeom>
            <a:avLst/>
            <a:gdLst/>
            <a:ahLst/>
            <a:cxnLst/>
            <a:rect l="l" t="t" r="r" b="b"/>
            <a:pathLst>
              <a:path w="5495545" h="10296525">
                <a:moveTo>
                  <a:pt x="0" y="0"/>
                </a:moveTo>
                <a:lnTo>
                  <a:pt x="5495545" y="0"/>
                </a:lnTo>
                <a:lnTo>
                  <a:pt x="5495545" y="10296524"/>
                </a:lnTo>
                <a:lnTo>
                  <a:pt x="0" y="10296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697" r="-191389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B043635-DAF3-5BBF-5FD5-C7A13C5F4869}"/>
              </a:ext>
            </a:extLst>
          </p:cNvPr>
          <p:cNvSpPr txBox="1"/>
          <p:nvPr/>
        </p:nvSpPr>
        <p:spPr>
          <a:xfrm>
            <a:off x="7537578" y="3086100"/>
            <a:ext cx="6904732" cy="3044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71"/>
              </a:lnSpc>
            </a:pPr>
            <a:r>
              <a:rPr lang="es-419" sz="8285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Historia de la</a:t>
            </a:r>
          </a:p>
          <a:p>
            <a:pPr algn="l">
              <a:lnSpc>
                <a:spcPts val="7871"/>
              </a:lnSpc>
            </a:pPr>
            <a:r>
              <a:rPr lang="es-419" sz="8285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Escuela Sabática</a:t>
            </a:r>
          </a:p>
          <a:p>
            <a:pPr algn="l">
              <a:lnSpc>
                <a:spcPts val="7871"/>
              </a:lnSpc>
            </a:pPr>
            <a:r>
              <a:rPr lang="es-419" sz="8285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de los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A30A52FD-566D-2B97-9B00-E5BF2A2B5B07}"/>
              </a:ext>
            </a:extLst>
          </p:cNvPr>
          <p:cNvSpPr txBox="1"/>
          <p:nvPr/>
        </p:nvSpPr>
        <p:spPr>
          <a:xfrm>
            <a:off x="10439400" y="4472580"/>
            <a:ext cx="5286649" cy="235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568"/>
              </a:lnSpc>
            </a:pPr>
            <a:r>
              <a:rPr lang="es-419" sz="9600" noProof="0" dirty="0">
                <a:solidFill>
                  <a:srgbClr val="2E8980"/>
                </a:solidFill>
                <a:latin typeface="Brittany"/>
                <a:ea typeface="Brittany"/>
                <a:cs typeface="Brittany"/>
                <a:sym typeface="Brittany"/>
              </a:rPr>
              <a:t>Menores</a:t>
            </a: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4901ACD8-A90D-68A8-57DE-6C90D16EA2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769" y="8801100"/>
            <a:ext cx="3048006" cy="92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48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1272F-123C-F1E0-EF23-B7001F44F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laranja, cama, aberto, neve&#10;&#10;Descrição gerada automaticamente">
            <a:extLst>
              <a:ext uri="{FF2B5EF4-FFF2-40B4-BE49-F238E27FC236}">
                <a16:creationId xmlns:a16="http://schemas.microsoft.com/office/drawing/2014/main" id="{41C1D54C-2EE8-2278-1F93-F4BEA8F64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45"/>
            <a:ext cx="18288000" cy="10325966"/>
          </a:xfrm>
          <a:prstGeom prst="rect">
            <a:avLst/>
          </a:prstGeom>
        </p:spPr>
      </p:pic>
      <p:sp>
        <p:nvSpPr>
          <p:cNvPr id="5" name="Freeform 3" descr="05-Vivos-en-Jesús-PT.jpg">
            <a:extLst>
              <a:ext uri="{FF2B5EF4-FFF2-40B4-BE49-F238E27FC236}">
                <a16:creationId xmlns:a16="http://schemas.microsoft.com/office/drawing/2014/main" id="{C40AC0AD-57D5-95E6-C94F-53F322E0ACD2}"/>
              </a:ext>
            </a:extLst>
          </p:cNvPr>
          <p:cNvSpPr/>
          <p:nvPr/>
        </p:nvSpPr>
        <p:spPr>
          <a:xfrm>
            <a:off x="7458797" y="-24245"/>
            <a:ext cx="10849985" cy="10296525"/>
          </a:xfrm>
          <a:custGeom>
            <a:avLst/>
            <a:gdLst/>
            <a:ahLst/>
            <a:cxnLst/>
            <a:rect l="l" t="t" r="r" b="b"/>
            <a:pathLst>
              <a:path w="10849985" h="10296525">
                <a:moveTo>
                  <a:pt x="0" y="0"/>
                </a:moveTo>
                <a:lnTo>
                  <a:pt x="10849985" y="0"/>
                </a:lnTo>
                <a:lnTo>
                  <a:pt x="10849985" y="10296524"/>
                </a:lnTo>
                <a:lnTo>
                  <a:pt x="0" y="10296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675" r="-34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216EBAE4-DFB9-DAF7-CDB2-20FDC8E9B3D5}"/>
              </a:ext>
            </a:extLst>
          </p:cNvPr>
          <p:cNvSpPr/>
          <p:nvPr/>
        </p:nvSpPr>
        <p:spPr>
          <a:xfrm>
            <a:off x="506140" y="541988"/>
            <a:ext cx="982998" cy="1449823"/>
          </a:xfrm>
          <a:custGeom>
            <a:avLst/>
            <a:gdLst/>
            <a:ahLst/>
            <a:cxnLst/>
            <a:rect l="l" t="t" r="r" b="b"/>
            <a:pathLst>
              <a:path w="2620681" h="3865240">
                <a:moveTo>
                  <a:pt x="0" y="0"/>
                </a:moveTo>
                <a:lnTo>
                  <a:pt x="2620681" y="0"/>
                </a:lnTo>
                <a:lnTo>
                  <a:pt x="2620681" y="3865240"/>
                </a:lnTo>
                <a:lnTo>
                  <a:pt x="0" y="3865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221" r="-269042"/>
            </a:stretch>
          </a:blipFill>
        </p:spPr>
        <p:txBody>
          <a:bodyPr/>
          <a:lstStyle/>
          <a:p>
            <a:endParaRPr lang="es-419" noProof="0" dirty="0"/>
          </a:p>
        </p:txBody>
      </p:sp>
      <p:pic>
        <p:nvPicPr>
          <p:cNvPr id="13" name="Imagem 12" descr="Texto&#10;&#10;Descrição gerada automaticamente com confiança baixa">
            <a:extLst>
              <a:ext uri="{FF2B5EF4-FFF2-40B4-BE49-F238E27FC236}">
                <a16:creationId xmlns:a16="http://schemas.microsoft.com/office/drawing/2014/main" id="{422B62EE-DC73-2EFD-6EEA-937F12B77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" y="9029700"/>
            <a:ext cx="3051054" cy="929642"/>
          </a:xfrm>
          <a:prstGeom prst="rect">
            <a:avLst/>
          </a:prstGeom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F6FC0C1C-143D-8F7B-B0ED-AE1B1830A2D1}"/>
              </a:ext>
            </a:extLst>
          </p:cNvPr>
          <p:cNvSpPr txBox="1"/>
          <p:nvPr/>
        </p:nvSpPr>
        <p:spPr>
          <a:xfrm>
            <a:off x="1357457" y="4381500"/>
            <a:ext cx="5184242" cy="809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3124"/>
              </a:lnSpc>
              <a:buFont typeface="Arial" panose="020B0604020202020204" pitchFamily="34" charset="0"/>
              <a:buChar char="•"/>
            </a:pPr>
            <a:r>
              <a:rPr lang="es-419" sz="2790" spc="6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Empieza a escribir una serie de estudios bíblicos.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A1CDC987-6BF8-DF21-8C26-8412B703D4B2}"/>
              </a:ext>
            </a:extLst>
          </p:cNvPr>
          <p:cNvSpPr txBox="1"/>
          <p:nvPr/>
        </p:nvSpPr>
        <p:spPr>
          <a:xfrm>
            <a:off x="1347584" y="5355590"/>
            <a:ext cx="5586616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3124"/>
              </a:lnSpc>
              <a:buFont typeface="Arial" panose="020B0604020202020204" pitchFamily="34" charset="0"/>
              <a:buChar char="•"/>
            </a:pPr>
            <a:r>
              <a:rPr lang="es-419" sz="2790" spc="27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8 páginas y mensual durante 27 años hasta 1879.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C4205D90-18BE-B723-ECEB-D6FFC4563C77}"/>
              </a:ext>
            </a:extLst>
          </p:cNvPr>
          <p:cNvSpPr txBox="1"/>
          <p:nvPr/>
        </p:nvSpPr>
        <p:spPr>
          <a:xfrm>
            <a:off x="1357589" y="6372050"/>
            <a:ext cx="5184110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3124"/>
              </a:lnSpc>
              <a:buFont typeface="Arial" panose="020B0604020202020204" pitchFamily="34" charset="0"/>
              <a:buChar char="•"/>
            </a:pPr>
            <a:r>
              <a:rPr lang="es-419" sz="2790" spc="27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Revista con lecciones para “los jóvenes de la iglesia”.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F4C39C06-75E0-4C0B-6E35-5B565840F599}"/>
              </a:ext>
            </a:extLst>
          </p:cNvPr>
          <p:cNvSpPr txBox="1"/>
          <p:nvPr/>
        </p:nvSpPr>
        <p:spPr>
          <a:xfrm>
            <a:off x="1357925" y="7388846"/>
            <a:ext cx="3863924" cy="809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3124"/>
              </a:lnSpc>
              <a:buFont typeface="Arial" panose="020B0604020202020204" pitchFamily="34" charset="0"/>
              <a:buChar char="•"/>
            </a:pPr>
            <a:r>
              <a:rPr lang="es-419" sz="2790" spc="44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Temas centrados en doctrinas bíblicas.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ECE2A25B-812D-2BEA-768F-37ADD34BB90A}"/>
              </a:ext>
            </a:extLst>
          </p:cNvPr>
          <p:cNvSpPr txBox="1"/>
          <p:nvPr/>
        </p:nvSpPr>
        <p:spPr>
          <a:xfrm>
            <a:off x="1721907" y="1027013"/>
            <a:ext cx="4348953" cy="2604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80"/>
              </a:lnSpc>
            </a:pPr>
            <a:r>
              <a:rPr lang="es-419" sz="15200" noProof="0" dirty="0">
                <a:solidFill>
                  <a:srgbClr val="FCFAF6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1852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7392B7B2-394A-1BFE-2609-8D971D4454BF}"/>
              </a:ext>
            </a:extLst>
          </p:cNvPr>
          <p:cNvSpPr txBox="1"/>
          <p:nvPr/>
        </p:nvSpPr>
        <p:spPr>
          <a:xfrm>
            <a:off x="-722032" y="2545949"/>
            <a:ext cx="9236833" cy="149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85"/>
              </a:lnSpc>
            </a:pPr>
            <a:r>
              <a:rPr lang="es-419" sz="8704" spc="-200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James White</a:t>
            </a:r>
          </a:p>
        </p:txBody>
      </p:sp>
    </p:spTree>
    <p:extLst>
      <p:ext uri="{BB962C8B-B14F-4D97-AF65-F5344CB8AC3E}">
        <p14:creationId xmlns:p14="http://schemas.microsoft.com/office/powerpoint/2010/main" val="1005522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A734B-2CBA-B857-E1B1-3CF96F3A8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laranja, cama, aberto, neve&#10;&#10;Descrição gerada automaticamente">
            <a:extLst>
              <a:ext uri="{FF2B5EF4-FFF2-40B4-BE49-F238E27FC236}">
                <a16:creationId xmlns:a16="http://schemas.microsoft.com/office/drawing/2014/main" id="{B351C56E-4B48-92BF-AE6D-90103967A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45"/>
            <a:ext cx="18314394" cy="10325966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D64162DC-5C52-CEB1-C54A-2BEED90F9D67}"/>
              </a:ext>
            </a:extLst>
          </p:cNvPr>
          <p:cNvSpPr/>
          <p:nvPr/>
        </p:nvSpPr>
        <p:spPr>
          <a:xfrm>
            <a:off x="16794198" y="302101"/>
            <a:ext cx="982998" cy="1449823"/>
          </a:xfrm>
          <a:custGeom>
            <a:avLst/>
            <a:gdLst/>
            <a:ahLst/>
            <a:cxnLst/>
            <a:rect l="l" t="t" r="r" b="b"/>
            <a:pathLst>
              <a:path w="2620681" h="3865240">
                <a:moveTo>
                  <a:pt x="0" y="0"/>
                </a:moveTo>
                <a:lnTo>
                  <a:pt x="2620681" y="0"/>
                </a:lnTo>
                <a:lnTo>
                  <a:pt x="2620681" y="3865240"/>
                </a:lnTo>
                <a:lnTo>
                  <a:pt x="0" y="386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221" r="-269042"/>
            </a:stretch>
          </a:blipFill>
        </p:spPr>
        <p:txBody>
          <a:bodyPr/>
          <a:lstStyle/>
          <a:p>
            <a:endParaRPr lang="es-419" noProof="0" dirty="0"/>
          </a:p>
        </p:txBody>
      </p:sp>
      <p:pic>
        <p:nvPicPr>
          <p:cNvPr id="13" name="Imagem 12" descr="Texto&#10;&#10;Descrição gerada automaticamente com confiança baixa">
            <a:extLst>
              <a:ext uri="{FF2B5EF4-FFF2-40B4-BE49-F238E27FC236}">
                <a16:creationId xmlns:a16="http://schemas.microsoft.com/office/drawing/2014/main" id="{38E69172-4CBD-2649-22AE-851D326D2D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344" y="9099846"/>
            <a:ext cx="3051054" cy="92964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A86A5196-102F-966E-DC7A-1C45FFDE78A1}"/>
              </a:ext>
            </a:extLst>
          </p:cNvPr>
          <p:cNvSpPr txBox="1"/>
          <p:nvPr/>
        </p:nvSpPr>
        <p:spPr>
          <a:xfrm>
            <a:off x="10590188" y="800100"/>
            <a:ext cx="4258156" cy="1767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88"/>
              </a:lnSpc>
            </a:pPr>
            <a:r>
              <a:rPr lang="es-419" sz="15155" b="1" spc="272" noProof="0" dirty="0">
                <a:solidFill>
                  <a:srgbClr val="FDFCF8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1879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33CFF18-5CB4-D963-C1E1-C6892E3B1F42}"/>
              </a:ext>
            </a:extLst>
          </p:cNvPr>
          <p:cNvSpPr txBox="1"/>
          <p:nvPr/>
        </p:nvSpPr>
        <p:spPr>
          <a:xfrm>
            <a:off x="8247519" y="1485900"/>
            <a:ext cx="9236833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85"/>
              </a:lnSpc>
            </a:pPr>
            <a:r>
              <a:rPr lang="es-419" sz="8704" spc="-200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Youth’s Instructor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7F20E92F-91CB-D4B6-78EF-7147FED17BAE}"/>
              </a:ext>
            </a:extLst>
          </p:cNvPr>
          <p:cNvSpPr txBox="1"/>
          <p:nvPr/>
        </p:nvSpPr>
        <p:spPr>
          <a:xfrm>
            <a:off x="8707382" y="3619500"/>
            <a:ext cx="8209018" cy="694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2658"/>
              </a:lnSpc>
              <a:buFont typeface="Arial" panose="020B0604020202020204" pitchFamily="34" charset="0"/>
              <a:buChar char="•"/>
            </a:pPr>
            <a:r>
              <a:rPr lang="es-419" sz="2790" spc="69" noProof="0" dirty="0">
                <a:solidFill>
                  <a:srgbClr val="FCEDDA"/>
                </a:solidFill>
                <a:latin typeface="Roboto"/>
                <a:ea typeface="Roboto"/>
                <a:cs typeface="Roboto"/>
                <a:sym typeface="Roboto"/>
              </a:rPr>
              <a:t>Tuvo tanto éxito que empezó a publicarse semanalmente.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CCD92675-4AF4-3C9B-B79D-6C15B8C48968}"/>
              </a:ext>
            </a:extLst>
          </p:cNvPr>
          <p:cNvSpPr txBox="1"/>
          <p:nvPr/>
        </p:nvSpPr>
        <p:spPr>
          <a:xfrm>
            <a:off x="8707382" y="4610100"/>
            <a:ext cx="8776970" cy="1005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2583"/>
              </a:lnSpc>
              <a:buFont typeface="Arial" panose="020B0604020202020204" pitchFamily="34" charset="0"/>
              <a:buChar char="•"/>
            </a:pPr>
            <a:r>
              <a:rPr lang="es-419" sz="2790" spc="66" noProof="0" dirty="0">
                <a:solidFill>
                  <a:srgbClr val="FCEDDA"/>
                </a:solidFill>
                <a:latin typeface="Roboto"/>
                <a:ea typeface="Roboto"/>
                <a:cs typeface="Roboto"/>
                <a:sym typeface="Roboto"/>
              </a:rPr>
              <a:t>Comenzó con 4 páginas. En 1970 contaba con +30 páginas con diferentes secciones y columnas.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D8CFD7BE-A1F8-430D-74D1-89035FFFFE1C}"/>
              </a:ext>
            </a:extLst>
          </p:cNvPr>
          <p:cNvSpPr txBox="1"/>
          <p:nvPr/>
        </p:nvSpPr>
        <p:spPr>
          <a:xfrm>
            <a:off x="8707382" y="5831196"/>
            <a:ext cx="8940285" cy="694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667"/>
              </a:lnSpc>
              <a:buFont typeface="Arial" panose="020B0604020202020204" pitchFamily="34" charset="0"/>
              <a:buChar char="•"/>
            </a:pPr>
            <a:r>
              <a:rPr lang="es-419" sz="2790" spc="75" noProof="0" dirty="0">
                <a:solidFill>
                  <a:srgbClr val="FCEDDA"/>
                </a:solidFill>
                <a:latin typeface="Roboto"/>
                <a:ea typeface="Roboto"/>
                <a:cs typeface="Roboto"/>
                <a:sym typeface="Roboto"/>
              </a:rPr>
              <a:t>Entre 1864 y 1888 (25 años), trajo algunas lecciones para niños pero no era muy didáctico.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0BF64907-4C7F-A2D1-DD94-EA36147F2864}"/>
              </a:ext>
            </a:extLst>
          </p:cNvPr>
          <p:cNvSpPr txBox="1"/>
          <p:nvPr/>
        </p:nvSpPr>
        <p:spPr>
          <a:xfrm>
            <a:off x="8707383" y="6830990"/>
            <a:ext cx="8590018" cy="1005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597"/>
              </a:lnSpc>
              <a:buFont typeface="Arial" panose="020B0604020202020204" pitchFamily="34" charset="0"/>
              <a:buChar char="•"/>
            </a:pPr>
            <a:r>
              <a:rPr lang="es-419" sz="2790" spc="75" noProof="0" dirty="0">
                <a:solidFill>
                  <a:srgbClr val="FCEDDA"/>
                </a:solidFill>
                <a:latin typeface="Roboto"/>
                <a:ea typeface="Roboto"/>
                <a:cs typeface="Roboto"/>
                <a:sym typeface="Roboto"/>
              </a:rPr>
              <a:t>Su última edición se publicó en 1970, (118 años de la revista, 91 años fue publicada semanalmente).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95A95DB6-E8F0-8F24-F7E5-D45EB4464E71}"/>
              </a:ext>
            </a:extLst>
          </p:cNvPr>
          <p:cNvSpPr txBox="1"/>
          <p:nvPr/>
        </p:nvSpPr>
        <p:spPr>
          <a:xfrm>
            <a:off x="8707382" y="8094699"/>
            <a:ext cx="8959062" cy="1005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2642"/>
              </a:lnSpc>
              <a:buFont typeface="Arial" panose="020B0604020202020204" pitchFamily="34" charset="0"/>
              <a:buChar char="•"/>
            </a:pPr>
            <a:r>
              <a:rPr lang="es-419" sz="2790" spc="66" noProof="0" dirty="0">
                <a:solidFill>
                  <a:srgbClr val="FCEDDA"/>
                </a:solidFill>
                <a:latin typeface="Roboto"/>
                <a:ea typeface="Roboto"/>
                <a:cs typeface="Roboto"/>
                <a:sym typeface="Roboto"/>
              </a:rPr>
              <a:t>Reemplazado por "</a:t>
            </a:r>
            <a:r>
              <a:rPr lang="es-419" sz="2790" spc="66" noProof="0" dirty="0" err="1">
                <a:solidFill>
                  <a:srgbClr val="FCEDDA"/>
                </a:solidFill>
                <a:latin typeface="Roboto"/>
                <a:ea typeface="Roboto"/>
                <a:cs typeface="Roboto"/>
                <a:sym typeface="Roboto"/>
              </a:rPr>
              <a:t>Insight</a:t>
            </a:r>
            <a:r>
              <a:rPr lang="es-419" sz="2790" spc="66" noProof="0" dirty="0">
                <a:solidFill>
                  <a:srgbClr val="FCEDDA"/>
                </a:solidFill>
                <a:latin typeface="Roboto"/>
                <a:ea typeface="Roboto"/>
                <a:cs typeface="Roboto"/>
                <a:sym typeface="Roboto"/>
              </a:rPr>
              <a:t>" que duró 47 años (1970-2017). No tenía lecciones de Escuela Sabática. Temas para jóvenes.</a:t>
            </a: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65A448F5-C236-891B-D894-2AA42A83434C}"/>
              </a:ext>
            </a:extLst>
          </p:cNvPr>
          <p:cNvSpPr/>
          <p:nvPr/>
        </p:nvSpPr>
        <p:spPr>
          <a:xfrm>
            <a:off x="-2339875" y="-38100"/>
            <a:ext cx="10587393" cy="10388879"/>
          </a:xfrm>
          <a:custGeom>
            <a:avLst/>
            <a:gdLst/>
            <a:ahLst/>
            <a:cxnLst/>
            <a:rect l="l" t="t" r="r" b="b"/>
            <a:pathLst>
              <a:path w="10493274" h="10296525">
                <a:moveTo>
                  <a:pt x="0" y="0"/>
                </a:moveTo>
                <a:lnTo>
                  <a:pt x="10493274" y="0"/>
                </a:lnTo>
                <a:lnTo>
                  <a:pt x="10493274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</p:spTree>
    <p:extLst>
      <p:ext uri="{BB962C8B-B14F-4D97-AF65-F5344CB8AC3E}">
        <p14:creationId xmlns:p14="http://schemas.microsoft.com/office/powerpoint/2010/main" val="2627755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76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" r="-37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46" name="Freeform 46" descr="01-Vivos-en-Jesús.jpg"/>
          <p:cNvSpPr/>
          <p:nvPr/>
        </p:nvSpPr>
        <p:spPr>
          <a:xfrm>
            <a:off x="425364" y="437241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7" y="0"/>
                </a:lnTo>
                <a:lnTo>
                  <a:pt x="982997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es-419" noProof="0" dirty="0"/>
          </a:p>
        </p:txBody>
      </p:sp>
      <p:pic>
        <p:nvPicPr>
          <p:cNvPr id="50" name="Imagem 49" descr="Texto&#10;&#10;Descrição gerada automaticamente com confiança baixa">
            <a:extLst>
              <a:ext uri="{FF2B5EF4-FFF2-40B4-BE49-F238E27FC236}">
                <a16:creationId xmlns:a16="http://schemas.microsoft.com/office/drawing/2014/main" id="{E572D5B0-EB7C-4E8B-D82B-AFEC8B57FD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4" y="9082594"/>
            <a:ext cx="3048006" cy="926594"/>
          </a:xfrm>
          <a:prstGeom prst="rect">
            <a:avLst/>
          </a:prstGeom>
        </p:spPr>
      </p:pic>
      <p:sp>
        <p:nvSpPr>
          <p:cNvPr id="51" name="Freeform 3" descr="07-Vivos-en-Jesús-PT.jpg">
            <a:extLst>
              <a:ext uri="{FF2B5EF4-FFF2-40B4-BE49-F238E27FC236}">
                <a16:creationId xmlns:a16="http://schemas.microsoft.com/office/drawing/2014/main" id="{B1199EEC-FE29-10A1-1EFC-85D5FD1106D4}"/>
              </a:ext>
            </a:extLst>
          </p:cNvPr>
          <p:cNvSpPr/>
          <p:nvPr/>
        </p:nvSpPr>
        <p:spPr>
          <a:xfrm>
            <a:off x="10656829" y="-4762"/>
            <a:ext cx="6411972" cy="10296525"/>
          </a:xfrm>
          <a:custGeom>
            <a:avLst/>
            <a:gdLst/>
            <a:ahLst/>
            <a:cxnLst/>
            <a:rect l="l" t="t" r="r" b="b"/>
            <a:pathLst>
              <a:path w="6766114" h="10296525">
                <a:moveTo>
                  <a:pt x="0" y="0"/>
                </a:moveTo>
                <a:lnTo>
                  <a:pt x="6766114" y="0"/>
                </a:lnTo>
                <a:lnTo>
                  <a:pt x="6766114" y="10296524"/>
                </a:lnTo>
                <a:lnTo>
                  <a:pt x="0" y="1029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6336" r="-19144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52" name="TextBox 4">
            <a:extLst>
              <a:ext uri="{FF2B5EF4-FFF2-40B4-BE49-F238E27FC236}">
                <a16:creationId xmlns:a16="http://schemas.microsoft.com/office/drawing/2014/main" id="{91114E23-B5BA-4A3D-2CD0-96BAD68D60D2}"/>
              </a:ext>
            </a:extLst>
          </p:cNvPr>
          <p:cNvSpPr txBox="1"/>
          <p:nvPr/>
        </p:nvSpPr>
        <p:spPr>
          <a:xfrm>
            <a:off x="3473370" y="1308874"/>
            <a:ext cx="3710089" cy="1782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26"/>
              </a:lnSpc>
            </a:pPr>
            <a:r>
              <a:rPr lang="es-419" sz="15310" spc="275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1888</a:t>
            </a:r>
          </a:p>
        </p:txBody>
      </p:sp>
      <p:sp>
        <p:nvSpPr>
          <p:cNvPr id="53" name="TextBox 5">
            <a:extLst>
              <a:ext uri="{FF2B5EF4-FFF2-40B4-BE49-F238E27FC236}">
                <a16:creationId xmlns:a16="http://schemas.microsoft.com/office/drawing/2014/main" id="{B4597CEA-3F2D-0A08-8E72-89BA6739609A}"/>
              </a:ext>
            </a:extLst>
          </p:cNvPr>
          <p:cNvSpPr txBox="1"/>
          <p:nvPr/>
        </p:nvSpPr>
        <p:spPr>
          <a:xfrm>
            <a:off x="1983434" y="2231133"/>
            <a:ext cx="7288298" cy="1936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060"/>
              </a:lnSpc>
            </a:pPr>
            <a:r>
              <a:rPr lang="es-419" sz="9600" spc="-247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ES Adultos</a:t>
            </a:r>
          </a:p>
        </p:txBody>
      </p:sp>
      <p:sp>
        <p:nvSpPr>
          <p:cNvPr id="54" name="TextBox 11">
            <a:extLst>
              <a:ext uri="{FF2B5EF4-FFF2-40B4-BE49-F238E27FC236}">
                <a16:creationId xmlns:a16="http://schemas.microsoft.com/office/drawing/2014/main" id="{5EC17EB7-7678-DC29-C636-6421F6779855}"/>
              </a:ext>
            </a:extLst>
          </p:cNvPr>
          <p:cNvSpPr txBox="1"/>
          <p:nvPr/>
        </p:nvSpPr>
        <p:spPr>
          <a:xfrm>
            <a:off x="2176188" y="4486496"/>
            <a:ext cx="7288298" cy="122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3152"/>
              </a:lnSpc>
              <a:buClr>
                <a:srgbClr val="FF6A00"/>
              </a:buClr>
              <a:buSzPct val="150000"/>
              <a:buFont typeface="Arial" panose="020B0604020202020204" pitchFamily="34" charset="0"/>
              <a:buChar char="•"/>
            </a:pPr>
            <a:r>
              <a:rPr lang="es-419" sz="2790" spc="83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La lección para adultos apareció en 1888. Publicada oficialmente 36 años después del Youth’s Instructor.</a:t>
            </a:r>
          </a:p>
        </p:txBody>
      </p:sp>
      <p:sp>
        <p:nvSpPr>
          <p:cNvPr id="55" name="TextBox 12">
            <a:extLst>
              <a:ext uri="{FF2B5EF4-FFF2-40B4-BE49-F238E27FC236}">
                <a16:creationId xmlns:a16="http://schemas.microsoft.com/office/drawing/2014/main" id="{B96CDC2C-A1FD-A5A1-D2FF-13AF357208C6}"/>
              </a:ext>
            </a:extLst>
          </p:cNvPr>
          <p:cNvSpPr txBox="1"/>
          <p:nvPr/>
        </p:nvSpPr>
        <p:spPr>
          <a:xfrm>
            <a:off x="2176188" y="7308307"/>
            <a:ext cx="8050053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3152"/>
              </a:lnSpc>
              <a:buClr>
                <a:srgbClr val="FF6A00"/>
              </a:buClr>
              <a:buSzPct val="150000"/>
              <a:buFont typeface="Arial" panose="020B0604020202020204" pitchFamily="34" charset="0"/>
              <a:buChar char="•"/>
            </a:pPr>
            <a:r>
              <a:rPr lang="es-419" sz="2790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El é</a:t>
            </a:r>
            <a:r>
              <a:rPr lang="es-419" sz="279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xito</a:t>
            </a:r>
            <a:r>
              <a:rPr lang="es-419" sz="2790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 de las clases para jóvenes, mostró la necesidad de estructuras y planes de estudio.</a:t>
            </a:r>
          </a:p>
        </p:txBody>
      </p:sp>
      <p:sp>
        <p:nvSpPr>
          <p:cNvPr id="56" name="TextBox 13">
            <a:extLst>
              <a:ext uri="{FF2B5EF4-FFF2-40B4-BE49-F238E27FC236}">
                <a16:creationId xmlns:a16="http://schemas.microsoft.com/office/drawing/2014/main" id="{D66EF4D4-1DD0-335E-36F0-EC48289F3302}"/>
              </a:ext>
            </a:extLst>
          </p:cNvPr>
          <p:cNvSpPr txBox="1"/>
          <p:nvPr/>
        </p:nvSpPr>
        <p:spPr>
          <a:xfrm>
            <a:off x="2176188" y="5859302"/>
            <a:ext cx="7095544" cy="122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3152"/>
              </a:lnSpc>
              <a:buClr>
                <a:srgbClr val="FF6A00"/>
              </a:buClr>
              <a:buSzPct val="150000"/>
              <a:buFont typeface="Arial" panose="020B0604020202020204" pitchFamily="34" charset="0"/>
              <a:buChar char="•"/>
            </a:pPr>
            <a:r>
              <a:rPr lang="es-419" sz="2790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Se hicieron muchos esfuerzos para establecer el departamento de Escuela Sabática en la Asociación General.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268D4-7C3A-C5FD-56BF-5DD7A9605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laranja, cama, aberto, neve&#10;&#10;Descrição gerada automaticamente">
            <a:extLst>
              <a:ext uri="{FF2B5EF4-FFF2-40B4-BE49-F238E27FC236}">
                <a16:creationId xmlns:a16="http://schemas.microsoft.com/office/drawing/2014/main" id="{EF43EFF4-A933-5DD6-3218-7ABE0D37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45"/>
            <a:ext cx="18314394" cy="10325966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1F6DA25F-FE75-4B76-7D45-B445A9D0B40C}"/>
              </a:ext>
            </a:extLst>
          </p:cNvPr>
          <p:cNvSpPr/>
          <p:nvPr/>
        </p:nvSpPr>
        <p:spPr>
          <a:xfrm>
            <a:off x="16794198" y="302101"/>
            <a:ext cx="982998" cy="1449823"/>
          </a:xfrm>
          <a:custGeom>
            <a:avLst/>
            <a:gdLst/>
            <a:ahLst/>
            <a:cxnLst/>
            <a:rect l="l" t="t" r="r" b="b"/>
            <a:pathLst>
              <a:path w="2620681" h="3865240">
                <a:moveTo>
                  <a:pt x="0" y="0"/>
                </a:moveTo>
                <a:lnTo>
                  <a:pt x="2620681" y="0"/>
                </a:lnTo>
                <a:lnTo>
                  <a:pt x="2620681" y="3865240"/>
                </a:lnTo>
                <a:lnTo>
                  <a:pt x="0" y="386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221" r="-269042"/>
            </a:stretch>
          </a:blipFill>
        </p:spPr>
        <p:txBody>
          <a:bodyPr/>
          <a:lstStyle/>
          <a:p>
            <a:endParaRPr lang="es-419" noProof="0" dirty="0"/>
          </a:p>
        </p:txBody>
      </p:sp>
      <p:pic>
        <p:nvPicPr>
          <p:cNvPr id="13" name="Imagem 12" descr="Texto&#10;&#10;Descrição gerada automaticamente com confiança baixa">
            <a:extLst>
              <a:ext uri="{FF2B5EF4-FFF2-40B4-BE49-F238E27FC236}">
                <a16:creationId xmlns:a16="http://schemas.microsoft.com/office/drawing/2014/main" id="{93F2DC21-7E8D-0CB8-3FF3-333B5A27DC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344" y="9099846"/>
            <a:ext cx="3051054" cy="929642"/>
          </a:xfrm>
          <a:prstGeom prst="rect">
            <a:avLst/>
          </a:prstGeom>
        </p:spPr>
      </p:pic>
      <p:sp>
        <p:nvSpPr>
          <p:cNvPr id="4" name="Freeform 3" descr="08-Vivos-en-Jesús-PT.jpg">
            <a:extLst>
              <a:ext uri="{FF2B5EF4-FFF2-40B4-BE49-F238E27FC236}">
                <a16:creationId xmlns:a16="http://schemas.microsoft.com/office/drawing/2014/main" id="{A9FFCF8A-0FEC-DF28-B49F-2FDACDCB8CFC}"/>
              </a:ext>
            </a:extLst>
          </p:cNvPr>
          <p:cNvSpPr/>
          <p:nvPr/>
        </p:nvSpPr>
        <p:spPr>
          <a:xfrm>
            <a:off x="-26063" y="-5369"/>
            <a:ext cx="7945607" cy="10296525"/>
          </a:xfrm>
          <a:custGeom>
            <a:avLst/>
            <a:gdLst/>
            <a:ahLst/>
            <a:cxnLst/>
            <a:rect l="l" t="t" r="r" b="b"/>
            <a:pathLst>
              <a:path w="7945607" h="10296525">
                <a:moveTo>
                  <a:pt x="0" y="0"/>
                </a:moveTo>
                <a:lnTo>
                  <a:pt x="7945606" y="0"/>
                </a:lnTo>
                <a:lnTo>
                  <a:pt x="7945606" y="10296524"/>
                </a:lnTo>
                <a:lnTo>
                  <a:pt x="0" y="10296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0331" r="-46"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CA1C2B-7F9E-3896-F87E-BFE828B04FE1}"/>
              </a:ext>
            </a:extLst>
          </p:cNvPr>
          <p:cNvSpPr txBox="1"/>
          <p:nvPr/>
        </p:nvSpPr>
        <p:spPr>
          <a:xfrm>
            <a:off x="10608991" y="790693"/>
            <a:ext cx="4425994" cy="1769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28"/>
              </a:lnSpc>
            </a:pPr>
            <a:r>
              <a:rPr lang="es-419" sz="15200" spc="273" noProof="0" dirty="0">
                <a:solidFill>
                  <a:srgbClr val="FDFCF8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1890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FFE645-5BC1-2805-925D-C8D59745CD49}"/>
              </a:ext>
            </a:extLst>
          </p:cNvPr>
          <p:cNvSpPr txBox="1"/>
          <p:nvPr/>
        </p:nvSpPr>
        <p:spPr>
          <a:xfrm>
            <a:off x="8519092" y="2192387"/>
            <a:ext cx="8557985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85"/>
              </a:lnSpc>
            </a:pPr>
            <a:r>
              <a:rPr lang="es-419" sz="8704" spc="-200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Our little Friend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C83F66E-BCF9-209E-E203-69B6FED0EA24}"/>
              </a:ext>
            </a:extLst>
          </p:cNvPr>
          <p:cNvSpPr/>
          <p:nvPr/>
        </p:nvSpPr>
        <p:spPr>
          <a:xfrm>
            <a:off x="9422786" y="4532795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480893A-105F-8E02-8926-D461548F1E9E}"/>
              </a:ext>
            </a:extLst>
          </p:cNvPr>
          <p:cNvSpPr/>
          <p:nvPr/>
        </p:nvSpPr>
        <p:spPr>
          <a:xfrm>
            <a:off x="9422786" y="5992330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18C42CE-892A-7C96-7856-51BB46F1EECB}"/>
              </a:ext>
            </a:extLst>
          </p:cNvPr>
          <p:cNvSpPr/>
          <p:nvPr/>
        </p:nvSpPr>
        <p:spPr>
          <a:xfrm>
            <a:off x="9422786" y="7102543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3B168514-DCC2-C8F0-9A86-B3110450CDD2}"/>
              </a:ext>
            </a:extLst>
          </p:cNvPr>
          <p:cNvSpPr txBox="1"/>
          <p:nvPr/>
        </p:nvSpPr>
        <p:spPr>
          <a:xfrm>
            <a:off x="9966407" y="7061340"/>
            <a:ext cx="6362298" cy="821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0"/>
              </a:lnSpc>
            </a:pPr>
            <a:r>
              <a:rPr lang="es-419" sz="2790" spc="11" noProof="0" dirty="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Youth’s Instructor para los más pequeños, es decir, mayores de 9 años.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10A0EB39-383E-5255-1C66-FEB9E4A976B9}"/>
              </a:ext>
            </a:extLst>
          </p:cNvPr>
          <p:cNvSpPr txBox="1"/>
          <p:nvPr/>
        </p:nvSpPr>
        <p:spPr>
          <a:xfrm>
            <a:off x="9947357" y="5992330"/>
            <a:ext cx="7131275" cy="821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0"/>
              </a:lnSpc>
            </a:pPr>
            <a:r>
              <a:rPr lang="es-419" sz="2790" spc="41" dirty="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es-419" sz="2790" spc="41" noProof="0" dirty="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Nuestro Pequeño Amigo” para “Primarios</a:t>
            </a:r>
            <a:r>
              <a:rPr lang="es-419" sz="2790" spc="41" dirty="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  <a:r>
              <a:rPr lang="es-419" sz="2790" spc="41" noProof="0" dirty="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, es decir, menores de 9 años.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AA150C2B-1364-6561-55DE-0F8CCC73B49A}"/>
              </a:ext>
            </a:extLst>
          </p:cNvPr>
          <p:cNvSpPr txBox="1"/>
          <p:nvPr/>
        </p:nvSpPr>
        <p:spPr>
          <a:xfrm>
            <a:off x="9947357" y="4532795"/>
            <a:ext cx="6846841" cy="1221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0"/>
              </a:lnSpc>
            </a:pPr>
            <a:r>
              <a:rPr lang="es-419" sz="2790" spc="33" dirty="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es-419" sz="2790" spc="33" noProof="0" dirty="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Nuestro Pequeño Amigo” se dedicó a la enseñanza de niños y adolescentes durante +67 años hasta 1957.</a:t>
            </a:r>
          </a:p>
        </p:txBody>
      </p:sp>
    </p:spTree>
    <p:extLst>
      <p:ext uri="{BB962C8B-B14F-4D97-AF65-F5344CB8AC3E}">
        <p14:creationId xmlns:p14="http://schemas.microsoft.com/office/powerpoint/2010/main" val="2513911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EE78E-6114-D44A-7F88-2087364DA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diagram of a timeline&#10;&#10;AI-generated content may be incorrect.">
            <a:extLst>
              <a:ext uri="{FF2B5EF4-FFF2-40B4-BE49-F238E27FC236}">
                <a16:creationId xmlns:a16="http://schemas.microsoft.com/office/drawing/2014/main" id="{9CF5ECB4-F53C-1612-BC94-100764C61C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6" name="Freeform 46" descr="01-Vivos-en-Jesús.jpg">
            <a:extLst>
              <a:ext uri="{FF2B5EF4-FFF2-40B4-BE49-F238E27FC236}">
                <a16:creationId xmlns:a16="http://schemas.microsoft.com/office/drawing/2014/main" id="{9649D2D1-CB08-5755-02FB-7B8D0F8AAE9B}"/>
              </a:ext>
            </a:extLst>
          </p:cNvPr>
          <p:cNvSpPr/>
          <p:nvPr/>
        </p:nvSpPr>
        <p:spPr>
          <a:xfrm>
            <a:off x="425365" y="437241"/>
            <a:ext cx="489036" cy="685153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7" y="0"/>
                </a:lnTo>
                <a:lnTo>
                  <a:pt x="982997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es-419" noProof="0" dirty="0"/>
          </a:p>
        </p:txBody>
      </p:sp>
    </p:spTree>
    <p:extLst>
      <p:ext uri="{BB962C8B-B14F-4D97-AF65-F5344CB8AC3E}">
        <p14:creationId xmlns:p14="http://schemas.microsoft.com/office/powerpoint/2010/main" val="3652703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6" ma:contentTypeDescription="Crie um novo documento." ma:contentTypeScope="" ma:versionID="114248cc0b2490adbd4211baf8497759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5163ae77313e4e5dc4f185f8bb9abfa2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6843a21-b43c-449c-ad71-8656eb5ff423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266B2145-D852-4006-92B7-8DBB60C351CA}"/>
</file>

<file path=customXml/itemProps2.xml><?xml version="1.0" encoding="utf-8"?>
<ds:datastoreItem xmlns:ds="http://schemas.openxmlformats.org/officeDocument/2006/customXml" ds:itemID="{C0EEF678-58A9-4398-8288-ADAC9BCB1656}"/>
</file>

<file path=customXml/itemProps3.xml><?xml version="1.0" encoding="utf-8"?>
<ds:datastoreItem xmlns:ds="http://schemas.openxmlformats.org/officeDocument/2006/customXml" ds:itemID="{26DC86E1-EF63-4C06-8896-34DB6E6BC437}"/>
</file>

<file path=docProps/app.xml><?xml version="1.0" encoding="utf-8"?>
<Properties xmlns="http://schemas.openxmlformats.org/officeDocument/2006/extended-properties" xmlns:vt="http://schemas.openxmlformats.org/officeDocument/2006/docPropsVTypes">
  <TotalTime>2146</TotalTime>
  <Words>787</Words>
  <Application>Microsoft Macintosh PowerPoint</Application>
  <PresentationFormat>Custom</PresentationFormat>
  <Paragraphs>140</Paragraphs>
  <Slides>34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Londrina Solid Heavy</vt:lpstr>
      <vt:lpstr>Londrina Solid</vt:lpstr>
      <vt:lpstr>Brittany</vt:lpstr>
      <vt:lpstr>Calibri</vt:lpstr>
      <vt:lpstr>Roboto</vt:lpstr>
      <vt:lpstr>Wingdings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“Conteúdodo currículo Vivos em Jesus”</dc:title>
  <dc:creator>Daniel Ilustrator</dc:creator>
  <cp:lastModifiedBy>DSA - Gláucia Clara Korkischko</cp:lastModifiedBy>
  <cp:revision>46</cp:revision>
  <dcterms:created xsi:type="dcterms:W3CDTF">2006-08-16T00:00:00Z</dcterms:created>
  <dcterms:modified xsi:type="dcterms:W3CDTF">2025-02-20T20:53:12Z</dcterms:modified>
  <dc:identifier>DAGV434PncU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