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0.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81" r:id="rId3"/>
    <p:sldId id="282" r:id="rId4"/>
    <p:sldId id="283" r:id="rId5"/>
    <p:sldId id="284"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98" r:id="rId20"/>
    <p:sldId id="299" r:id="rId21"/>
    <p:sldId id="300" r:id="rId22"/>
    <p:sldId id="301" r:id="rId23"/>
    <p:sldId id="302"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2B0785-CC4B-4AAB-9668-02052091B8AD}" v="4" dt="2023-11-21T20:14:45.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13" autoAdjust="0"/>
    <p:restoredTop sz="82968" autoAdjust="0"/>
  </p:normalViewPr>
  <p:slideViewPr>
    <p:cSldViewPr snapToGrid="0">
      <p:cViewPr varScale="1">
        <p:scale>
          <a:sx n="101" d="100"/>
          <a:sy n="101" d="100"/>
        </p:scale>
        <p:origin x="60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A - Sonia Rene Lapalma" userId="d2941597-a6bc-4834-890b-fc53f56492d2" providerId="ADAL" clId="{262B0785-CC4B-4AAB-9668-02052091B8AD}"/>
    <pc:docChg chg="undo custSel addSld delSld modSld">
      <pc:chgData name="EA - Sonia Rene Lapalma" userId="d2941597-a6bc-4834-890b-fc53f56492d2" providerId="ADAL" clId="{262B0785-CC4B-4AAB-9668-02052091B8AD}" dt="2023-11-21T20:14:59.661" v="300" actId="20577"/>
      <pc:docMkLst>
        <pc:docMk/>
      </pc:docMkLst>
      <pc:sldChg chg="modSp mod">
        <pc:chgData name="EA - Sonia Rene Lapalma" userId="d2941597-a6bc-4834-890b-fc53f56492d2" providerId="ADAL" clId="{262B0785-CC4B-4AAB-9668-02052091B8AD}" dt="2023-11-21T19:42:34.457" v="3" actId="20577"/>
        <pc:sldMkLst>
          <pc:docMk/>
          <pc:sldMk cId="4126154927" sldId="256"/>
        </pc:sldMkLst>
        <pc:spChg chg="mod">
          <ac:chgData name="EA - Sonia Rene Lapalma" userId="d2941597-a6bc-4834-890b-fc53f56492d2" providerId="ADAL" clId="{262B0785-CC4B-4AAB-9668-02052091B8AD}" dt="2023-11-21T19:42:34.457" v="3" actId="20577"/>
          <ac:spMkLst>
            <pc:docMk/>
            <pc:sldMk cId="4126154927" sldId="256"/>
            <ac:spMk id="2" creationId="{3EC5B3D8-91FA-900F-FA96-2C9E211485AA}"/>
          </ac:spMkLst>
        </pc:spChg>
      </pc:sldChg>
      <pc:sldChg chg="modSp mod">
        <pc:chgData name="EA - Sonia Rene Lapalma" userId="d2941597-a6bc-4834-890b-fc53f56492d2" providerId="ADAL" clId="{262B0785-CC4B-4AAB-9668-02052091B8AD}" dt="2023-11-21T19:42:55.282" v="4"/>
        <pc:sldMkLst>
          <pc:docMk/>
          <pc:sldMk cId="802994332" sldId="257"/>
        </pc:sldMkLst>
        <pc:spChg chg="mod">
          <ac:chgData name="EA - Sonia Rene Lapalma" userId="d2941597-a6bc-4834-890b-fc53f56492d2" providerId="ADAL" clId="{262B0785-CC4B-4AAB-9668-02052091B8AD}" dt="2023-11-21T19:42:55.282" v="4"/>
          <ac:spMkLst>
            <pc:docMk/>
            <pc:sldMk cId="802994332" sldId="257"/>
            <ac:spMk id="3" creationId="{782EC9ED-6140-2459-4911-06286599A566}"/>
          </ac:spMkLst>
        </pc:spChg>
      </pc:sldChg>
      <pc:sldChg chg="modSp mod">
        <pc:chgData name="EA - Sonia Rene Lapalma" userId="d2941597-a6bc-4834-890b-fc53f56492d2" providerId="ADAL" clId="{262B0785-CC4B-4AAB-9668-02052091B8AD}" dt="2023-11-21T19:44:23.762" v="10" actId="6549"/>
        <pc:sldMkLst>
          <pc:docMk/>
          <pc:sldMk cId="3998752829" sldId="258"/>
        </pc:sldMkLst>
        <pc:spChg chg="mod">
          <ac:chgData name="EA - Sonia Rene Lapalma" userId="d2941597-a6bc-4834-890b-fc53f56492d2" providerId="ADAL" clId="{262B0785-CC4B-4AAB-9668-02052091B8AD}" dt="2023-11-21T19:44:23.762" v="10" actId="6549"/>
          <ac:spMkLst>
            <pc:docMk/>
            <pc:sldMk cId="3998752829" sldId="258"/>
            <ac:spMk id="3" creationId="{1AC31BDE-6FF5-5610-E8BA-1B470F116D40}"/>
          </ac:spMkLst>
        </pc:spChg>
      </pc:sldChg>
      <pc:sldChg chg="modSp mod">
        <pc:chgData name="EA - Sonia Rene Lapalma" userId="d2941597-a6bc-4834-890b-fc53f56492d2" providerId="ADAL" clId="{262B0785-CC4B-4AAB-9668-02052091B8AD}" dt="2023-11-21T19:45:21.292" v="15"/>
        <pc:sldMkLst>
          <pc:docMk/>
          <pc:sldMk cId="268120124" sldId="259"/>
        </pc:sldMkLst>
        <pc:spChg chg="mod">
          <ac:chgData name="EA - Sonia Rene Lapalma" userId="d2941597-a6bc-4834-890b-fc53f56492d2" providerId="ADAL" clId="{262B0785-CC4B-4AAB-9668-02052091B8AD}" dt="2023-11-21T19:45:21.292" v="15"/>
          <ac:spMkLst>
            <pc:docMk/>
            <pc:sldMk cId="268120124" sldId="259"/>
            <ac:spMk id="4" creationId="{DE7952AC-7EAA-9725-EEC0-FA694DCA82F2}"/>
          </ac:spMkLst>
        </pc:spChg>
      </pc:sldChg>
      <pc:sldChg chg="modSp mod">
        <pc:chgData name="EA - Sonia Rene Lapalma" userId="d2941597-a6bc-4834-890b-fc53f56492d2" providerId="ADAL" clId="{262B0785-CC4B-4AAB-9668-02052091B8AD}" dt="2023-11-21T19:48:19.387" v="24"/>
        <pc:sldMkLst>
          <pc:docMk/>
          <pc:sldMk cId="1535698573" sldId="260"/>
        </pc:sldMkLst>
        <pc:spChg chg="mod">
          <ac:chgData name="EA - Sonia Rene Lapalma" userId="d2941597-a6bc-4834-890b-fc53f56492d2" providerId="ADAL" clId="{262B0785-CC4B-4AAB-9668-02052091B8AD}" dt="2023-11-21T19:48:19.387" v="24"/>
          <ac:spMkLst>
            <pc:docMk/>
            <pc:sldMk cId="1535698573" sldId="260"/>
            <ac:spMk id="5" creationId="{C47017B8-2AD6-88CA-1EE7-0AC3BFCA9E45}"/>
          </ac:spMkLst>
        </pc:spChg>
      </pc:sldChg>
      <pc:sldChg chg="modSp mod">
        <pc:chgData name="EA - Sonia Rene Lapalma" userId="d2941597-a6bc-4834-890b-fc53f56492d2" providerId="ADAL" clId="{262B0785-CC4B-4AAB-9668-02052091B8AD}" dt="2023-11-21T19:54:37.915" v="61" actId="20577"/>
        <pc:sldMkLst>
          <pc:docMk/>
          <pc:sldMk cId="2700877149" sldId="262"/>
        </pc:sldMkLst>
        <pc:spChg chg="mod">
          <ac:chgData name="EA - Sonia Rene Lapalma" userId="d2941597-a6bc-4834-890b-fc53f56492d2" providerId="ADAL" clId="{262B0785-CC4B-4AAB-9668-02052091B8AD}" dt="2023-11-21T19:54:37.915" v="61" actId="20577"/>
          <ac:spMkLst>
            <pc:docMk/>
            <pc:sldMk cId="2700877149" sldId="262"/>
            <ac:spMk id="4" creationId="{2D5D1BF9-50EF-132C-7F90-2F22CB352588}"/>
          </ac:spMkLst>
        </pc:spChg>
      </pc:sldChg>
      <pc:sldChg chg="modSp mod">
        <pc:chgData name="EA - Sonia Rene Lapalma" userId="d2941597-a6bc-4834-890b-fc53f56492d2" providerId="ADAL" clId="{262B0785-CC4B-4AAB-9668-02052091B8AD}" dt="2023-11-21T19:54:59.686" v="63"/>
        <pc:sldMkLst>
          <pc:docMk/>
          <pc:sldMk cId="1865623771" sldId="263"/>
        </pc:sldMkLst>
        <pc:spChg chg="mod">
          <ac:chgData name="EA - Sonia Rene Lapalma" userId="d2941597-a6bc-4834-890b-fc53f56492d2" providerId="ADAL" clId="{262B0785-CC4B-4AAB-9668-02052091B8AD}" dt="2023-11-21T19:54:59.686" v="63"/>
          <ac:spMkLst>
            <pc:docMk/>
            <pc:sldMk cId="1865623771" sldId="263"/>
            <ac:spMk id="6" creationId="{BBD97A25-1863-D52C-5543-21C7797A70E3}"/>
          </ac:spMkLst>
        </pc:spChg>
      </pc:sldChg>
      <pc:sldChg chg="modSp mod">
        <pc:chgData name="EA - Sonia Rene Lapalma" userId="d2941597-a6bc-4834-890b-fc53f56492d2" providerId="ADAL" clId="{262B0785-CC4B-4AAB-9668-02052091B8AD}" dt="2023-11-21T19:50:10.363" v="36" actId="113"/>
        <pc:sldMkLst>
          <pc:docMk/>
          <pc:sldMk cId="3643841526" sldId="265"/>
        </pc:sldMkLst>
        <pc:spChg chg="mod">
          <ac:chgData name="EA - Sonia Rene Lapalma" userId="d2941597-a6bc-4834-890b-fc53f56492d2" providerId="ADAL" clId="{262B0785-CC4B-4AAB-9668-02052091B8AD}" dt="2023-11-21T19:50:10.363" v="36" actId="113"/>
          <ac:spMkLst>
            <pc:docMk/>
            <pc:sldMk cId="3643841526" sldId="265"/>
            <ac:spMk id="3" creationId="{782EC9ED-6140-2459-4911-06286599A566}"/>
          </ac:spMkLst>
        </pc:spChg>
      </pc:sldChg>
      <pc:sldChg chg="modSp mod">
        <pc:chgData name="EA - Sonia Rene Lapalma" userId="d2941597-a6bc-4834-890b-fc53f56492d2" providerId="ADAL" clId="{262B0785-CC4B-4AAB-9668-02052091B8AD}" dt="2023-11-21T19:50:29.225" v="42" actId="5793"/>
        <pc:sldMkLst>
          <pc:docMk/>
          <pc:sldMk cId="1080991442" sldId="266"/>
        </pc:sldMkLst>
        <pc:spChg chg="mod">
          <ac:chgData name="EA - Sonia Rene Lapalma" userId="d2941597-a6bc-4834-890b-fc53f56492d2" providerId="ADAL" clId="{262B0785-CC4B-4AAB-9668-02052091B8AD}" dt="2023-11-21T19:50:29.225" v="42" actId="5793"/>
          <ac:spMkLst>
            <pc:docMk/>
            <pc:sldMk cId="1080991442" sldId="266"/>
            <ac:spMk id="3" creationId="{1AC31BDE-6FF5-5610-E8BA-1B470F116D40}"/>
          </ac:spMkLst>
        </pc:spChg>
      </pc:sldChg>
      <pc:sldChg chg="modSp mod">
        <pc:chgData name="EA - Sonia Rene Lapalma" userId="d2941597-a6bc-4834-890b-fc53f56492d2" providerId="ADAL" clId="{262B0785-CC4B-4AAB-9668-02052091B8AD}" dt="2023-11-21T19:52:58.666" v="52" actId="113"/>
        <pc:sldMkLst>
          <pc:docMk/>
          <pc:sldMk cId="2163638355" sldId="267"/>
        </pc:sldMkLst>
        <pc:spChg chg="mod">
          <ac:chgData name="EA - Sonia Rene Lapalma" userId="d2941597-a6bc-4834-890b-fc53f56492d2" providerId="ADAL" clId="{262B0785-CC4B-4AAB-9668-02052091B8AD}" dt="2023-11-21T19:52:58.666" v="52" actId="113"/>
          <ac:spMkLst>
            <pc:docMk/>
            <pc:sldMk cId="2163638355" sldId="267"/>
            <ac:spMk id="3" creationId="{B1A13103-576A-A5A6-2456-7CFE2419760E}"/>
          </ac:spMkLst>
        </pc:spChg>
      </pc:sldChg>
      <pc:sldChg chg="modSp mod">
        <pc:chgData name="EA - Sonia Rene Lapalma" userId="d2941597-a6bc-4834-890b-fc53f56492d2" providerId="ADAL" clId="{262B0785-CC4B-4AAB-9668-02052091B8AD}" dt="2023-11-21T19:56:29.381" v="74"/>
        <pc:sldMkLst>
          <pc:docMk/>
          <pc:sldMk cId="3794665652" sldId="268"/>
        </pc:sldMkLst>
        <pc:spChg chg="mod">
          <ac:chgData name="EA - Sonia Rene Lapalma" userId="d2941597-a6bc-4834-890b-fc53f56492d2" providerId="ADAL" clId="{262B0785-CC4B-4AAB-9668-02052091B8AD}" dt="2023-11-21T19:56:29.381" v="74"/>
          <ac:spMkLst>
            <pc:docMk/>
            <pc:sldMk cId="3794665652" sldId="268"/>
            <ac:spMk id="3" creationId="{F0BDFF2C-CC83-A20B-AA7C-D3A715A17F15}"/>
          </ac:spMkLst>
        </pc:spChg>
      </pc:sldChg>
      <pc:sldChg chg="modSp mod">
        <pc:chgData name="EA - Sonia Rene Lapalma" userId="d2941597-a6bc-4834-890b-fc53f56492d2" providerId="ADAL" clId="{262B0785-CC4B-4AAB-9668-02052091B8AD}" dt="2023-11-21T19:59:41.301" v="82"/>
        <pc:sldMkLst>
          <pc:docMk/>
          <pc:sldMk cId="1738370853" sldId="269"/>
        </pc:sldMkLst>
        <pc:spChg chg="mod">
          <ac:chgData name="EA - Sonia Rene Lapalma" userId="d2941597-a6bc-4834-890b-fc53f56492d2" providerId="ADAL" clId="{262B0785-CC4B-4AAB-9668-02052091B8AD}" dt="2023-11-21T19:59:41.301" v="82"/>
          <ac:spMkLst>
            <pc:docMk/>
            <pc:sldMk cId="1738370853" sldId="269"/>
            <ac:spMk id="4" creationId="{C25B39D8-AC3E-0DFB-AF10-53302FE69AB3}"/>
          </ac:spMkLst>
        </pc:spChg>
      </pc:sldChg>
      <pc:sldChg chg="modSp mod">
        <pc:chgData name="EA - Sonia Rene Lapalma" userId="d2941597-a6bc-4834-890b-fc53f56492d2" providerId="ADAL" clId="{262B0785-CC4B-4AAB-9668-02052091B8AD}" dt="2023-11-21T20:01:02.470" v="102"/>
        <pc:sldMkLst>
          <pc:docMk/>
          <pc:sldMk cId="1326029357" sldId="270"/>
        </pc:sldMkLst>
        <pc:spChg chg="mod">
          <ac:chgData name="EA - Sonia Rene Lapalma" userId="d2941597-a6bc-4834-890b-fc53f56492d2" providerId="ADAL" clId="{262B0785-CC4B-4AAB-9668-02052091B8AD}" dt="2023-11-21T20:01:02.470" v="102"/>
          <ac:spMkLst>
            <pc:docMk/>
            <pc:sldMk cId="1326029357" sldId="270"/>
            <ac:spMk id="3" creationId="{1AC31BDE-6FF5-5610-E8BA-1B470F116D40}"/>
          </ac:spMkLst>
        </pc:spChg>
      </pc:sldChg>
      <pc:sldChg chg="modSp mod">
        <pc:chgData name="EA - Sonia Rene Lapalma" userId="d2941597-a6bc-4834-890b-fc53f56492d2" providerId="ADAL" clId="{262B0785-CC4B-4AAB-9668-02052091B8AD}" dt="2023-11-21T20:01:29.231" v="105"/>
        <pc:sldMkLst>
          <pc:docMk/>
          <pc:sldMk cId="266506064" sldId="271"/>
        </pc:sldMkLst>
        <pc:spChg chg="mod">
          <ac:chgData name="EA - Sonia Rene Lapalma" userId="d2941597-a6bc-4834-890b-fc53f56492d2" providerId="ADAL" clId="{262B0785-CC4B-4AAB-9668-02052091B8AD}" dt="2023-11-21T20:01:29.231" v="105"/>
          <ac:spMkLst>
            <pc:docMk/>
            <pc:sldMk cId="266506064" sldId="271"/>
            <ac:spMk id="4" creationId="{32AC61C0-5136-9818-7A27-F55E1CFC7E3F}"/>
          </ac:spMkLst>
        </pc:spChg>
      </pc:sldChg>
      <pc:sldChg chg="modSp mod">
        <pc:chgData name="EA - Sonia Rene Lapalma" userId="d2941597-a6bc-4834-890b-fc53f56492d2" providerId="ADAL" clId="{262B0785-CC4B-4AAB-9668-02052091B8AD}" dt="2023-11-21T20:02:51.907" v="113"/>
        <pc:sldMkLst>
          <pc:docMk/>
          <pc:sldMk cId="2385477931" sldId="272"/>
        </pc:sldMkLst>
        <pc:spChg chg="mod">
          <ac:chgData name="EA - Sonia Rene Lapalma" userId="d2941597-a6bc-4834-890b-fc53f56492d2" providerId="ADAL" clId="{262B0785-CC4B-4AAB-9668-02052091B8AD}" dt="2023-11-21T20:02:51.907" v="113"/>
          <ac:spMkLst>
            <pc:docMk/>
            <pc:sldMk cId="2385477931" sldId="272"/>
            <ac:spMk id="5" creationId="{91A3352B-595F-6CCA-C25F-2D54F53FEA7A}"/>
          </ac:spMkLst>
        </pc:spChg>
      </pc:sldChg>
      <pc:sldChg chg="modSp mod">
        <pc:chgData name="EA - Sonia Rene Lapalma" userId="d2941597-a6bc-4834-890b-fc53f56492d2" providerId="ADAL" clId="{262B0785-CC4B-4AAB-9668-02052091B8AD}" dt="2023-11-21T20:04:19.081" v="119" actId="20577"/>
        <pc:sldMkLst>
          <pc:docMk/>
          <pc:sldMk cId="124275162" sldId="273"/>
        </pc:sldMkLst>
        <pc:spChg chg="mod">
          <ac:chgData name="EA - Sonia Rene Lapalma" userId="d2941597-a6bc-4834-890b-fc53f56492d2" providerId="ADAL" clId="{262B0785-CC4B-4AAB-9668-02052091B8AD}" dt="2023-11-21T20:04:19.081" v="119" actId="20577"/>
          <ac:spMkLst>
            <pc:docMk/>
            <pc:sldMk cId="124275162" sldId="273"/>
            <ac:spMk id="5" creationId="{0EC902FF-ACFF-AE2A-0AF7-9AF7E1AF2FB8}"/>
          </ac:spMkLst>
        </pc:spChg>
      </pc:sldChg>
      <pc:sldChg chg="modSp mod">
        <pc:chgData name="EA - Sonia Rene Lapalma" userId="d2941597-a6bc-4834-890b-fc53f56492d2" providerId="ADAL" clId="{262B0785-CC4B-4AAB-9668-02052091B8AD}" dt="2023-11-21T20:06:04.207" v="122"/>
        <pc:sldMkLst>
          <pc:docMk/>
          <pc:sldMk cId="4101278194" sldId="274"/>
        </pc:sldMkLst>
        <pc:spChg chg="mod">
          <ac:chgData name="EA - Sonia Rene Lapalma" userId="d2941597-a6bc-4834-890b-fc53f56492d2" providerId="ADAL" clId="{262B0785-CC4B-4AAB-9668-02052091B8AD}" dt="2023-11-21T20:06:04.207" v="122"/>
          <ac:spMkLst>
            <pc:docMk/>
            <pc:sldMk cId="4101278194" sldId="274"/>
            <ac:spMk id="5" creationId="{27B4157A-58AC-7549-F344-602389C7A3D0}"/>
          </ac:spMkLst>
        </pc:spChg>
      </pc:sldChg>
      <pc:sldChg chg="modSp mod">
        <pc:chgData name="EA - Sonia Rene Lapalma" userId="d2941597-a6bc-4834-890b-fc53f56492d2" providerId="ADAL" clId="{262B0785-CC4B-4AAB-9668-02052091B8AD}" dt="2023-11-21T20:09:59.003" v="137"/>
        <pc:sldMkLst>
          <pc:docMk/>
          <pc:sldMk cId="2504258153" sldId="275"/>
        </pc:sldMkLst>
        <pc:spChg chg="mod">
          <ac:chgData name="EA - Sonia Rene Lapalma" userId="d2941597-a6bc-4834-890b-fc53f56492d2" providerId="ADAL" clId="{262B0785-CC4B-4AAB-9668-02052091B8AD}" dt="2023-11-21T20:09:59.003" v="137"/>
          <ac:spMkLst>
            <pc:docMk/>
            <pc:sldMk cId="2504258153" sldId="275"/>
            <ac:spMk id="4" creationId="{E17355C1-A788-4355-B6BB-97E45913EB1D}"/>
          </ac:spMkLst>
        </pc:spChg>
      </pc:sldChg>
      <pc:sldChg chg="modSp mod">
        <pc:chgData name="EA - Sonia Rene Lapalma" userId="d2941597-a6bc-4834-890b-fc53f56492d2" providerId="ADAL" clId="{262B0785-CC4B-4AAB-9668-02052091B8AD}" dt="2023-11-21T20:11:40.656" v="144" actId="20577"/>
        <pc:sldMkLst>
          <pc:docMk/>
          <pc:sldMk cId="3011066337" sldId="276"/>
        </pc:sldMkLst>
        <pc:spChg chg="mod">
          <ac:chgData name="EA - Sonia Rene Lapalma" userId="d2941597-a6bc-4834-890b-fc53f56492d2" providerId="ADAL" clId="{262B0785-CC4B-4AAB-9668-02052091B8AD}" dt="2023-11-21T20:11:40.656" v="144" actId="20577"/>
          <ac:spMkLst>
            <pc:docMk/>
            <pc:sldMk cId="3011066337" sldId="276"/>
            <ac:spMk id="5" creationId="{C172FA96-39DE-3345-1A6E-2BDFD3A28D41}"/>
          </ac:spMkLst>
        </pc:spChg>
      </pc:sldChg>
      <pc:sldChg chg="modSp mod">
        <pc:chgData name="EA - Sonia Rene Lapalma" userId="d2941597-a6bc-4834-890b-fc53f56492d2" providerId="ADAL" clId="{262B0785-CC4B-4AAB-9668-02052091B8AD}" dt="2023-11-21T20:14:59.661" v="300" actId="20577"/>
        <pc:sldMkLst>
          <pc:docMk/>
          <pc:sldMk cId="758016209" sldId="277"/>
        </pc:sldMkLst>
        <pc:spChg chg="mod">
          <ac:chgData name="EA - Sonia Rene Lapalma" userId="d2941597-a6bc-4834-890b-fc53f56492d2" providerId="ADAL" clId="{262B0785-CC4B-4AAB-9668-02052091B8AD}" dt="2023-11-21T20:14:59.661" v="300" actId="20577"/>
          <ac:spMkLst>
            <pc:docMk/>
            <pc:sldMk cId="758016209" sldId="277"/>
            <ac:spMk id="3" creationId="{EB0EEAF7-1F45-42B9-86D3-124523196029}"/>
          </ac:spMkLst>
        </pc:spChg>
      </pc:sldChg>
      <pc:sldChg chg="modSp mod">
        <pc:chgData name="EA - Sonia Rene Lapalma" userId="d2941597-a6bc-4834-890b-fc53f56492d2" providerId="ADAL" clId="{262B0785-CC4B-4AAB-9668-02052091B8AD}" dt="2023-11-21T20:13:04.240" v="146"/>
        <pc:sldMkLst>
          <pc:docMk/>
          <pc:sldMk cId="1079458410" sldId="278"/>
        </pc:sldMkLst>
        <pc:spChg chg="mod">
          <ac:chgData name="EA - Sonia Rene Lapalma" userId="d2941597-a6bc-4834-890b-fc53f56492d2" providerId="ADAL" clId="{262B0785-CC4B-4AAB-9668-02052091B8AD}" dt="2023-11-21T20:13:04.240" v="146"/>
          <ac:spMkLst>
            <pc:docMk/>
            <pc:sldMk cId="1079458410" sldId="278"/>
            <ac:spMk id="3" creationId="{B3217312-2E69-4952-3A1B-1BA53BB4A206}"/>
          </ac:spMkLst>
        </pc:spChg>
      </pc:sldChg>
      <pc:sldChg chg="modSp mod">
        <pc:chgData name="EA - Sonia Rene Lapalma" userId="d2941597-a6bc-4834-890b-fc53f56492d2" providerId="ADAL" clId="{262B0785-CC4B-4AAB-9668-02052091B8AD}" dt="2023-11-21T20:14:07.496" v="289" actId="20577"/>
        <pc:sldMkLst>
          <pc:docMk/>
          <pc:sldMk cId="3096083318" sldId="279"/>
        </pc:sldMkLst>
        <pc:spChg chg="mod">
          <ac:chgData name="EA - Sonia Rene Lapalma" userId="d2941597-a6bc-4834-890b-fc53f56492d2" providerId="ADAL" clId="{262B0785-CC4B-4AAB-9668-02052091B8AD}" dt="2023-11-21T20:14:07.496" v="289" actId="20577"/>
          <ac:spMkLst>
            <pc:docMk/>
            <pc:sldMk cId="3096083318" sldId="279"/>
            <ac:spMk id="3" creationId="{7F7369E4-0518-BB53-6F32-6EA6FEDDA922}"/>
          </ac:spMkLst>
        </pc:spChg>
      </pc:sldChg>
      <pc:sldChg chg="modSp mod">
        <pc:chgData name="EA - Sonia Rene Lapalma" userId="d2941597-a6bc-4834-890b-fc53f56492d2" providerId="ADAL" clId="{262B0785-CC4B-4AAB-9668-02052091B8AD}" dt="2023-11-21T20:14:32.444" v="298" actId="20577"/>
        <pc:sldMkLst>
          <pc:docMk/>
          <pc:sldMk cId="971548868" sldId="280"/>
        </pc:sldMkLst>
        <pc:spChg chg="mod">
          <ac:chgData name="EA - Sonia Rene Lapalma" userId="d2941597-a6bc-4834-890b-fc53f56492d2" providerId="ADAL" clId="{262B0785-CC4B-4AAB-9668-02052091B8AD}" dt="2023-11-21T20:14:32.444" v="298" actId="20577"/>
          <ac:spMkLst>
            <pc:docMk/>
            <pc:sldMk cId="971548868" sldId="280"/>
            <ac:spMk id="3" creationId="{3211EF73-22A2-4279-F3A4-85BF487CAAD6}"/>
          </ac:spMkLst>
        </pc:spChg>
      </pc:sldChg>
      <pc:sldChg chg="new del">
        <pc:chgData name="EA - Sonia Rene Lapalma" userId="d2941597-a6bc-4834-890b-fc53f56492d2" providerId="ADAL" clId="{262B0785-CC4B-4AAB-9668-02052091B8AD}" dt="2023-11-21T19:43:17.822" v="7" actId="680"/>
        <pc:sldMkLst>
          <pc:docMk/>
          <pc:sldMk cId="3973018359"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087F0-3712-4B85-8A15-638196AECEAA}" type="datetimeFigureOut">
              <a:rPr lang="pt-BR" smtClean="0"/>
              <a:t>06/12/2023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8571E-8980-4C3B-BDEC-F4E33292E3BC}" type="slidenum">
              <a:rPr lang="pt-BR" smtClean="0"/>
              <a:t>‹nº›</a:t>
            </a:fld>
            <a:endParaRPr lang="pt-BR"/>
          </a:p>
        </p:txBody>
      </p:sp>
    </p:spTree>
    <p:extLst>
      <p:ext uri="{BB962C8B-B14F-4D97-AF65-F5344CB8AC3E}">
        <p14:creationId xmlns:p14="http://schemas.microsoft.com/office/powerpoint/2010/main" val="1262545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C8571E-8980-4C3B-BDEC-F4E33292E3BC}" type="slidenum">
              <a:rPr lang="pt-BR" smtClean="0"/>
              <a:t>6</a:t>
            </a:fld>
            <a:endParaRPr lang="pt-BR"/>
          </a:p>
        </p:txBody>
      </p:sp>
    </p:spTree>
    <p:extLst>
      <p:ext uri="{BB962C8B-B14F-4D97-AF65-F5344CB8AC3E}">
        <p14:creationId xmlns:p14="http://schemas.microsoft.com/office/powerpoint/2010/main" val="2022955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2C8571E-8980-4C3B-BDEC-F4E33292E3BC}" type="slidenum">
              <a:rPr lang="pt-BR" smtClean="0"/>
              <a:t>10</a:t>
            </a:fld>
            <a:endParaRPr lang="pt-BR"/>
          </a:p>
        </p:txBody>
      </p:sp>
    </p:spTree>
    <p:extLst>
      <p:ext uri="{BB962C8B-B14F-4D97-AF65-F5344CB8AC3E}">
        <p14:creationId xmlns:p14="http://schemas.microsoft.com/office/powerpoint/2010/main" val="486228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50F943-0CE6-E361-3206-7A5B0DF16EA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FCADB123-88D2-0058-3946-44F1295D7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12379C85-BE7F-BF8A-F5B3-067C6F9DEA79}"/>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2414E184-2EB2-8B07-8020-2F6872AF9A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D7915192-8F66-30BF-8925-BE659D064B4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92959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21956EA-E55E-5133-7F94-2688F5CDC2F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03BF974D-1508-46E4-3AC4-40852150C30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680CEDEC-7A2F-CB32-89B5-F16590C5E092}"/>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E47EB252-94AE-AD70-38B3-7620D94225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B3B48B08-4275-9545-700C-5361E23D387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68403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57FAA018-8442-7E24-E9B8-541ADB1CC6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68979630-0D0C-9049-EC50-7936CCBE99A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94258D61-DCE8-C5B7-E11D-61F3E2A4C56A}"/>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B0FA4E68-3563-32B1-08A8-3F3352571B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85A15911-F204-4EDC-6F23-10E7D6E8FB3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93229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0FE4F7B-4A8F-1A10-AB40-E70C42DFEF1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32ACB711-4DC5-6883-84F5-CFA818041C1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F1FAEFFE-E31E-3742-EC23-80F0DE237727}"/>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73C7C81E-B65D-5A0A-7932-3298C94522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9A5DB0BC-3AC6-7981-EC04-D6709B722E1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01264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C6BB225-CE9D-8A34-0653-93CF60ADE5E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96DDBDE5-092C-E54B-BCA2-97F45F4D4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xmlns="" id="{111DFE6E-AF3F-183A-36E0-ED41034FFBC1}"/>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5BCC81B5-4A40-1782-761C-9D9AAA950A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xmlns="" id="{6A414EC7-4183-9D67-302A-7A299E78A60B}"/>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74071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CEC17DF-80A7-B10D-8632-38B5D10D8DF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DC8073CB-CD09-33BD-4CEC-214559CEE78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xmlns="" id="{7BC7F280-5312-4958-E161-800A3639A41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xmlns="" id="{62138807-008F-68D4-B90A-02117DBB87D6}"/>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6" name="Espaço Reservado para Rodapé 5">
            <a:extLst>
              <a:ext uri="{FF2B5EF4-FFF2-40B4-BE49-F238E27FC236}">
                <a16:creationId xmlns:a16="http://schemas.microsoft.com/office/drawing/2014/main" xmlns="" id="{6C552F55-60FB-CBC6-F45B-C9070453D7F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9B596385-E0F7-2718-AF86-DFF23FF369B0}"/>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3774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667F51F-E51D-490C-C8BA-A69C5AD4816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23243A70-2470-84D1-5609-0602A8DDF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xmlns="" id="{80F2FC4A-6173-C91B-6905-DEBD59D309B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xmlns="" id="{6696BBAA-3B7B-F978-B8EF-CEF485654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xmlns="" id="{584EE994-6647-D477-1705-C46581CEBB9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xmlns="" id="{4F29C2BA-4D41-F5AA-D0DD-C13D7A7AF51B}"/>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8" name="Espaço Reservado para Rodapé 7">
            <a:extLst>
              <a:ext uri="{FF2B5EF4-FFF2-40B4-BE49-F238E27FC236}">
                <a16:creationId xmlns:a16="http://schemas.microsoft.com/office/drawing/2014/main" xmlns="" id="{15377E2E-E0FA-C0FA-A2D7-8B943B2CF87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xmlns="" id="{DAB7309A-2C6A-AF05-1479-FFC8D38D0A4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71089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4F53A8B-881E-7E8D-4A31-3121A9F609E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3BC086AA-83BB-7D46-6901-99EE86D9DB57}"/>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4" name="Espaço Reservado para Rodapé 3">
            <a:extLst>
              <a:ext uri="{FF2B5EF4-FFF2-40B4-BE49-F238E27FC236}">
                <a16:creationId xmlns:a16="http://schemas.microsoft.com/office/drawing/2014/main" xmlns="" id="{B468B270-6A8D-85FF-A10D-223CBBBB2A6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xmlns="" id="{327D102D-6731-60B1-014A-0F9F44E943C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49982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39FDF39F-AF1F-0149-431B-CEEDB638D3BC}"/>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3" name="Espaço Reservado para Rodapé 2">
            <a:extLst>
              <a:ext uri="{FF2B5EF4-FFF2-40B4-BE49-F238E27FC236}">
                <a16:creationId xmlns:a16="http://schemas.microsoft.com/office/drawing/2014/main" xmlns="" id="{CE1CAAC9-E65C-EC85-D8D0-52E8D3B4765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xmlns="" id="{D7F4C6A7-3C2C-4374-841D-9453B3A11F37}"/>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641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6A47583-85C4-293A-F325-538F9C1F50E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CAEF0375-0DD5-AD00-0CF6-327026780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xmlns="" id="{384A673C-3883-2F47-F8DE-8E1BBDD35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72408916-46DA-C20D-D6C8-0DE3D5BC5043}"/>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6" name="Espaço Reservado para Rodapé 5">
            <a:extLst>
              <a:ext uri="{FF2B5EF4-FFF2-40B4-BE49-F238E27FC236}">
                <a16:creationId xmlns:a16="http://schemas.microsoft.com/office/drawing/2014/main" xmlns="" id="{9C056920-2928-91E2-3C8F-4AABAB982D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3E19BE50-2E8F-ADB6-C889-3B516620D4F4}"/>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21395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DBB9B41-C756-6982-B939-1C9409AE162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0D31191D-2A1C-A27C-5726-EA27C453D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xmlns="" id="{B78468D1-4066-5806-8E94-E2EAD504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xmlns="" id="{2BDA78FE-9134-BAAE-26A8-013DB14DF989}"/>
              </a:ext>
            </a:extLst>
          </p:cNvPr>
          <p:cNvSpPr>
            <a:spLocks noGrp="1"/>
          </p:cNvSpPr>
          <p:nvPr>
            <p:ph type="dt" sz="half" idx="10"/>
          </p:nvPr>
        </p:nvSpPr>
        <p:spPr/>
        <p:txBody>
          <a:bodyPr/>
          <a:lstStyle/>
          <a:p>
            <a:fld id="{48389955-43BC-44DB-9470-5B45FFBDDEE4}" type="datetimeFigureOut">
              <a:rPr lang="pt-BR" smtClean="0"/>
              <a:t>06/12/2023</a:t>
            </a:fld>
            <a:endParaRPr lang="pt-BR"/>
          </a:p>
        </p:txBody>
      </p:sp>
      <p:sp>
        <p:nvSpPr>
          <p:cNvPr id="6" name="Espaço Reservado para Rodapé 5">
            <a:extLst>
              <a:ext uri="{FF2B5EF4-FFF2-40B4-BE49-F238E27FC236}">
                <a16:creationId xmlns:a16="http://schemas.microsoft.com/office/drawing/2014/main" xmlns="" id="{8C76FD3B-B656-E6B9-7EAF-0D338FC1EC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xmlns="" id="{CC9B15BD-02A2-1220-50DB-68141A7B130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60259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xmlns="" id="{B2807EEB-0EC4-7352-A122-31588B748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xmlns="" id="{93F597CC-FDBD-E418-461D-F2FB18871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xmlns="" id="{DCC9C754-A3CC-B8B0-60C0-2F874332E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89955-43BC-44DB-9470-5B45FFBDDEE4}" type="datetimeFigureOut">
              <a:rPr lang="pt-BR" smtClean="0"/>
              <a:t>06/12/2023</a:t>
            </a:fld>
            <a:endParaRPr lang="pt-BR"/>
          </a:p>
        </p:txBody>
      </p:sp>
      <p:sp>
        <p:nvSpPr>
          <p:cNvPr id="5" name="Espaço Reservado para Rodapé 4">
            <a:extLst>
              <a:ext uri="{FF2B5EF4-FFF2-40B4-BE49-F238E27FC236}">
                <a16:creationId xmlns:a16="http://schemas.microsoft.com/office/drawing/2014/main" xmlns="" id="{5C19E5E3-5FD5-E388-7DF6-D8EA14C29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xmlns="" id="{4CC931D7-9FED-BB40-56C3-FB412BA54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8858-9138-46CA-9B53-B56D9ECF3E43}" type="slidenum">
              <a:rPr lang="pt-BR" smtClean="0"/>
              <a:t>‹nº›</a:t>
            </a:fld>
            <a:endParaRPr lang="pt-BR"/>
          </a:p>
        </p:txBody>
      </p:sp>
    </p:spTree>
    <p:extLst>
      <p:ext uri="{BB962C8B-B14F-4D97-AF65-F5344CB8AC3E}">
        <p14:creationId xmlns:p14="http://schemas.microsoft.com/office/powerpoint/2010/main" val="415312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615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aixaDeTexto 5">
            <a:extLst>
              <a:ext uri="{FF2B5EF4-FFF2-40B4-BE49-F238E27FC236}">
                <a16:creationId xmlns:a16="http://schemas.microsoft.com/office/drawing/2014/main" xmlns="" id="{BBD97A25-1863-D52C-5543-21C7797A70E3}"/>
              </a:ext>
            </a:extLst>
          </p:cNvPr>
          <p:cNvSpPr txBox="1"/>
          <p:nvPr/>
        </p:nvSpPr>
        <p:spPr>
          <a:xfrm>
            <a:off x="379506" y="703710"/>
            <a:ext cx="10640186" cy="2030043"/>
          </a:xfrm>
          <a:prstGeom prst="rect">
            <a:avLst/>
          </a:prstGeom>
          <a:noFill/>
        </p:spPr>
        <p:txBody>
          <a:bodyPr wrap="square">
            <a:spAutoFit/>
          </a:bodyPr>
          <a:lstStyle/>
          <a:p>
            <a:pPr algn="just">
              <a:lnSpc>
                <a:spcPct val="107000"/>
              </a:lnSpc>
              <a:spcBef>
                <a:spcPts val="600"/>
              </a:spcBef>
              <a:spcAft>
                <a:spcPts val="600"/>
              </a:spcAft>
            </a:pPr>
            <a:r>
              <a:rPr lang="es-ES" sz="2800" b="1" kern="0" dirty="0">
                <a:latin typeface="Barlow Condensed"/>
                <a:ea typeface="DengXian" panose="020B0503020204020204" pitchFamily="2" charset="-122"/>
                <a:cs typeface="Times New Roman" panose="02020603050405020304" pitchFamily="18" charset="0"/>
              </a:rPr>
              <a:t>APLICACIÓN A LA ESCUELA SABÁTICA</a:t>
            </a:r>
          </a:p>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Times New Roman" panose="02020603050405020304" pitchFamily="18" charset="0"/>
              </a:rPr>
              <a:t>Fomentar el uso de los sentidos. Proporciona experiencias táctiles, auditivas y visuales a través de juguetes sensoriales, música y actividades exploratorias.</a:t>
            </a:r>
          </a:p>
          <a:p>
            <a:pPr marL="342900" lvl="0" indent="-342900" algn="just">
              <a:lnSpc>
                <a:spcPct val="107000"/>
              </a:lnSpc>
              <a:buFont typeface="Wingdings" panose="05000000000000000000" pitchFamily="2" charset="2"/>
              <a:buChar char=""/>
            </a:pP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Times New Roman" panose="02020603050405020304" pitchFamily="18" charset="0"/>
              </a:rPr>
              <a:t>Jugar a esconderse y aparecer. Juega escondiendo objetos debajo de mantas o dentro de cajas y hazlos aparecer nuevamente. Esto estimula el desarrollo de la noción de permanencia del objeto.</a:t>
            </a:r>
            <a:endParaRPr lang="es-ES" sz="1700" kern="100" dirty="0">
              <a:latin typeface="Barlow" panose="00000500000000000000" pitchFamily="2" charset="0"/>
              <a:ea typeface="DengXian" panose="020B0503020204020204" pitchFamily="2" charset="-122"/>
              <a:cs typeface="Times New Roman" panose="02020603050405020304" pitchFamily="18" charset="0"/>
            </a:endParaRPr>
          </a:p>
        </p:txBody>
      </p:sp>
      <p:sp>
        <p:nvSpPr>
          <p:cNvPr id="5" name="CaixaDeTexto 4">
            <a:extLst>
              <a:ext uri="{FF2B5EF4-FFF2-40B4-BE49-F238E27FC236}">
                <a16:creationId xmlns:a16="http://schemas.microsoft.com/office/drawing/2014/main" xmlns="" id="{BBD97A25-1863-D52C-5543-21C7797A70E3}"/>
              </a:ext>
            </a:extLst>
          </p:cNvPr>
          <p:cNvSpPr txBox="1"/>
          <p:nvPr/>
        </p:nvSpPr>
        <p:spPr>
          <a:xfrm>
            <a:off x="4689691" y="2767059"/>
            <a:ext cx="6330001" cy="3451714"/>
          </a:xfrm>
          <a:prstGeom prst="rect">
            <a:avLst/>
          </a:prstGeom>
          <a:noFill/>
        </p:spPr>
        <p:txBody>
          <a:bodyPr wrap="square">
            <a:spAutoFit/>
          </a:bodyPr>
          <a:lstStyle/>
          <a:p>
            <a:pPr lvl="0" algn="just">
              <a:lnSpc>
                <a:spcPct val="107000"/>
              </a:lnSpc>
            </a:pP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Times New Roman" panose="02020603050405020304" pitchFamily="18" charset="0"/>
              </a:rPr>
              <a:t>Estimular el movimiento. Proporciona oportunidades para que el niño gatee, camine y explore el entorno de manera segura. Los cantos con movimientos o mímicas son apropiados para alcanzar este objetivo. </a:t>
            </a:r>
            <a:endParaRPr lang="es-ES" sz="1700" kern="100" dirty="0" smtClean="0">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buFont typeface="Wingdings" panose="05000000000000000000" pitchFamily="2" charset="2"/>
              <a:buChar char=""/>
            </a:pP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Times New Roman" panose="02020603050405020304" pitchFamily="18" charset="0"/>
              </a:rPr>
              <a:t>En la enseñanza bíblica, haz todo de forma concreta. Usa objetos, movimientos y sonidos para contar las historias bíblicas. La repetición es una de las estrategias más efectivas para la formación de valores en este grupo de edad, porque cada vez que se repite el niño crea nuevas conexiones de comprensión.</a:t>
            </a:r>
            <a:endParaRPr lang="es-ES" sz="1700" kern="100" dirty="0">
              <a:latin typeface="Barlow" panose="00000500000000000000" pitchFamily="2" charset="0"/>
              <a:ea typeface="DengXian" panose="020B0503020204020204" pitchFamily="2" charset="-122"/>
              <a:cs typeface="Times New Roman" panose="02020603050405020304" pitchFamily="18" charset="0"/>
            </a:endParaRP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962897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xmlns="" id="{F0BDFF2C-CC83-A20B-AA7C-D3A715A17F15}"/>
              </a:ext>
            </a:extLst>
          </p:cNvPr>
          <p:cNvSpPr>
            <a:spLocks noGrp="1"/>
          </p:cNvSpPr>
          <p:nvPr>
            <p:ph type="subTitle" idx="1"/>
          </p:nvPr>
        </p:nvSpPr>
        <p:spPr>
          <a:xfrm>
            <a:off x="446513" y="599792"/>
            <a:ext cx="7556441" cy="5961224"/>
          </a:xfrm>
        </p:spPr>
        <p:txBody>
          <a:bodyPr>
            <a:normAutofit/>
          </a:bodyPr>
          <a:lstStyle/>
          <a:p>
            <a:pPr algn="just"/>
            <a:r>
              <a:rPr lang="pt-BR" b="1" kern="0" dirty="0">
                <a:effectLst/>
                <a:latin typeface="Barlow Condensed"/>
                <a:ea typeface="DengXian" panose="020B0503020204020204" pitchFamily="2" charset="-122"/>
                <a:cs typeface="Times New Roman" panose="02020603050405020304" pitchFamily="18" charset="0"/>
              </a:rPr>
              <a:t>2.2 </a:t>
            </a:r>
            <a:r>
              <a:rPr lang="es-ES" b="1" kern="0" dirty="0">
                <a:latin typeface="Barlow Condensed"/>
                <a:ea typeface="DengXian" panose="020B0503020204020204" pitchFamily="2" charset="-122"/>
                <a:cs typeface="Times New Roman" panose="02020603050405020304" pitchFamily="18" charset="0"/>
              </a:rPr>
              <a:t>Etapa </a:t>
            </a:r>
            <a:r>
              <a:rPr lang="es-ES" b="1" kern="0" dirty="0" err="1">
                <a:latin typeface="Barlow Condensed"/>
                <a:ea typeface="DengXian" panose="020B0503020204020204" pitchFamily="2" charset="-122"/>
                <a:cs typeface="Times New Roman" panose="02020603050405020304" pitchFamily="18" charset="0"/>
              </a:rPr>
              <a:t>preoperacional</a:t>
            </a:r>
            <a:r>
              <a:rPr lang="es-ES" b="1" kern="0" dirty="0">
                <a:latin typeface="Barlow Condensed"/>
                <a:ea typeface="DengXian" panose="020B0503020204020204" pitchFamily="2" charset="-122"/>
                <a:cs typeface="Times New Roman" panose="02020603050405020304" pitchFamily="18" charset="0"/>
              </a:rPr>
              <a:t> (de 2 a 7 años</a:t>
            </a:r>
            <a:r>
              <a:rPr lang="es-ES" b="1" kern="0" dirty="0" smtClean="0">
                <a:latin typeface="Barlow Condensed"/>
                <a:ea typeface="DengXian" panose="020B0503020204020204" pitchFamily="2" charset="-122"/>
                <a:cs typeface="Times New Roman" panose="02020603050405020304" pitchFamily="18" charset="0"/>
              </a:rPr>
              <a:t>)</a:t>
            </a:r>
            <a:endParaRPr lang="pt-BR" b="1" kern="0" dirty="0">
              <a:effectLst/>
              <a:latin typeface="Barlow Condensed"/>
              <a:ea typeface="DengXian" panose="020B0503020204020204" pitchFamily="2" charset="-122"/>
              <a:cs typeface="Times New Roman" panose="02020603050405020304" pitchFamily="18" charset="0"/>
            </a:endParaRPr>
          </a:p>
          <a:p>
            <a:pPr algn="just"/>
            <a:r>
              <a:rPr lang="es-ES" sz="1700" kern="0" dirty="0">
                <a:latin typeface="Barlow" panose="00000500000000000000" pitchFamily="2" charset="0"/>
                <a:ea typeface="DengXian" panose="020B0503020204020204" pitchFamily="2" charset="-122"/>
                <a:cs typeface="Times New Roman" panose="02020603050405020304" pitchFamily="18" charset="0"/>
              </a:rPr>
              <a:t>En la etapa </a:t>
            </a:r>
            <a:r>
              <a:rPr lang="es-ES" sz="1700" kern="0" dirty="0" err="1">
                <a:latin typeface="Barlow" panose="00000500000000000000" pitchFamily="2" charset="0"/>
                <a:ea typeface="DengXian" panose="020B0503020204020204" pitchFamily="2" charset="-122"/>
                <a:cs typeface="Times New Roman" panose="02020603050405020304" pitchFamily="18" charset="0"/>
              </a:rPr>
              <a:t>preoperacional</a:t>
            </a:r>
            <a:r>
              <a:rPr lang="es-ES" sz="1700" kern="0" dirty="0">
                <a:latin typeface="Barlow" panose="00000500000000000000" pitchFamily="2" charset="0"/>
                <a:ea typeface="DengXian" panose="020B0503020204020204" pitchFamily="2" charset="-122"/>
                <a:cs typeface="Times New Roman" panose="02020603050405020304" pitchFamily="18" charset="0"/>
              </a:rPr>
              <a:t> del desarrollo, los niños logran importantes avances en la capacidad cognitiva. Durante esta fase, desarrollan la capacidad de usar símbolos y representaciones, como palabras e imágenes, para representar conceptos y objetos del mundo que los rodea</a:t>
            </a:r>
            <a:r>
              <a:rPr lang="es-ES" sz="1700" kern="0" dirty="0" smtClean="0">
                <a:latin typeface="Barlow" panose="00000500000000000000" pitchFamily="2" charset="0"/>
                <a:ea typeface="DengXian" panose="020B0503020204020204" pitchFamily="2" charset="-122"/>
                <a:cs typeface="Times New Roman" panose="02020603050405020304" pitchFamily="18" charset="0"/>
              </a:rPr>
              <a:t>.</a:t>
            </a:r>
          </a:p>
          <a:p>
            <a:pPr algn="just"/>
            <a:endParaRPr lang="pt-BR" sz="1700" kern="100" dirty="0" smtClean="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es-ES" sz="2000" b="1" kern="0" dirty="0">
                <a:latin typeface="Barlow" panose="00000500000000000000" pitchFamily="2" charset="0"/>
                <a:ea typeface="DengXian" panose="020B0503020204020204" pitchFamily="2" charset="-122"/>
                <a:cs typeface="Times New Roman" panose="02020603050405020304" pitchFamily="18" charset="0"/>
              </a:rPr>
              <a:t>Las principales características del niño en esta etapa son:</a:t>
            </a:r>
          </a:p>
          <a:p>
            <a:pPr marL="342900" lvl="0" indent="-342900" algn="just">
              <a:lnSpc>
                <a:spcPct val="107000"/>
              </a:lnSpc>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Times New Roman" panose="02020603050405020304" pitchFamily="18" charset="0"/>
              </a:rPr>
              <a:t>Introducción al lenguaje: el niño entra en el mundo del lenguaje, lo que permite una socialización de la inteligencia y posibilita el proceso de comunicación.</a:t>
            </a:r>
          </a:p>
          <a:p>
            <a:pPr marL="342900" lvl="0" indent="-342900" algn="just">
              <a:lnSpc>
                <a:spcPct val="107000"/>
              </a:lnSpc>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Times New Roman" panose="02020603050405020304" pitchFamily="18" charset="0"/>
              </a:rPr>
              <a:t>Introducción a la moralidad: el niño comienza a apropiarse de los valores, virtudes y reglas que rigen la sociedad. Aprende la noción de lo que "puede o no puede", lo que es "correcto e incorrecto".</a:t>
            </a:r>
          </a:p>
          <a:p>
            <a:pPr marL="342900" lvl="0" indent="-342900" algn="just">
              <a:lnSpc>
                <a:spcPct val="107000"/>
              </a:lnSpc>
              <a:spcAft>
                <a:spcPts val="800"/>
              </a:spcAft>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Times New Roman" panose="02020603050405020304" pitchFamily="18" charset="0"/>
              </a:rPr>
              <a:t>Pensamiento egocéntrico: el niño aún no tiene los recursos cognitivos para comprender el punto de vista del otro. Un ejemplo de esto es el niño que no acepta compartir un juguete con un amigo, ya que su atención está en satisfacer sus propias necesidades</a:t>
            </a:r>
            <a:r>
              <a:rPr lang="es-ES" sz="1700" kern="0" dirty="0" smtClean="0">
                <a:latin typeface="Barlow" panose="00000500000000000000" pitchFamily="2" charset="0"/>
                <a:ea typeface="DengXian" panose="020B0503020204020204" pitchFamily="2" charset="-122"/>
                <a:cs typeface="Times New Roman" panose="02020603050405020304" pitchFamily="18" charset="0"/>
              </a:rPr>
              <a:t>.</a:t>
            </a:r>
            <a:endParaRPr lang="es-ES" sz="1700" kern="0" dirty="0">
              <a:latin typeface="Barlow" panose="00000500000000000000" pitchFamily="2" charset="0"/>
              <a:ea typeface="DengXian" panose="020B0503020204020204" pitchFamily="2" charset="-122"/>
              <a:cs typeface="Times New Roman" panose="02020603050405020304" pitchFamily="18" charset="0"/>
            </a:endParaRP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4126402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782EC9ED-6140-2459-4911-06286599A566}"/>
              </a:ext>
            </a:extLst>
          </p:cNvPr>
          <p:cNvSpPr>
            <a:spLocks noGrp="1"/>
          </p:cNvSpPr>
          <p:nvPr>
            <p:ph idx="1"/>
          </p:nvPr>
        </p:nvSpPr>
        <p:spPr>
          <a:xfrm>
            <a:off x="1052804" y="1181813"/>
            <a:ext cx="9313506" cy="4351338"/>
          </a:xfrm>
        </p:spPr>
        <p:txBody>
          <a:bodyPr/>
          <a:lstStyle/>
          <a:p>
            <a:pPr marL="0" indent="0">
              <a:buNone/>
            </a:pPr>
            <a:endParaRPr lang="pt-BR" sz="18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4" name="CaixaDeTexto 3">
            <a:extLst>
              <a:ext uri="{FF2B5EF4-FFF2-40B4-BE49-F238E27FC236}">
                <a16:creationId xmlns:a16="http://schemas.microsoft.com/office/drawing/2014/main" xmlns="" id="{C25B39D8-AC3E-0DFB-AF10-53302FE69AB3}"/>
              </a:ext>
            </a:extLst>
          </p:cNvPr>
          <p:cNvSpPr txBox="1"/>
          <p:nvPr/>
        </p:nvSpPr>
        <p:spPr>
          <a:xfrm>
            <a:off x="159845" y="624533"/>
            <a:ext cx="11492893" cy="3430042"/>
          </a:xfrm>
          <a:prstGeom prst="rect">
            <a:avLst/>
          </a:prstGeom>
          <a:noFill/>
        </p:spPr>
        <p:txBody>
          <a:bodyPr wrap="square">
            <a:spAutoFit/>
          </a:bodyPr>
          <a:lstStyle/>
          <a:p>
            <a:pPr>
              <a:lnSpc>
                <a:spcPct val="107000"/>
              </a:lnSpc>
              <a:spcAft>
                <a:spcPts val="800"/>
              </a:spcAft>
            </a:pPr>
            <a:r>
              <a:rPr lang="pt-BR" sz="2400" b="1" kern="0" dirty="0">
                <a:latin typeface="Barlow Condensed"/>
                <a:ea typeface="DengXian" panose="020B0503020204020204" pitchFamily="2" charset="-122"/>
                <a:cs typeface="Times New Roman" panose="02020603050405020304" pitchFamily="18" charset="0"/>
              </a:rPr>
              <a:t>EN LA PRÁCTICA</a:t>
            </a:r>
          </a:p>
          <a:p>
            <a:pPr marL="342900" lvl="0" indent="-342900" algn="just">
              <a:lnSpc>
                <a:spcPct val="107000"/>
              </a:lnSpc>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Times New Roman" panose="02020603050405020304" pitchFamily="18" charset="0"/>
              </a:rPr>
              <a:t>En esta etapa, el niño ya es capaz de hablar, ampliando sus posibilidades de representar la realidad que lo rodea.</a:t>
            </a:r>
          </a:p>
          <a:p>
            <a:pPr lvl="0" algn="just">
              <a:lnSpc>
                <a:spcPct val="107000"/>
              </a:lnSpc>
            </a:pPr>
            <a:endParaRPr lang="pt-BR" sz="1700" kern="100" dirty="0" smtClean="0">
              <a:effectLst/>
              <a:latin typeface="Barlow" panose="00000500000000000000" pitchFamily="2" charset="0"/>
              <a:ea typeface="DengXian" panose="020B0503020204020204" pitchFamily="2" charset="-122"/>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Times New Roman" panose="02020603050405020304" pitchFamily="18" charset="0"/>
              </a:rPr>
              <a:t>Por ello, en esta fase son fundamentales los juegos que contemplan la capacidad representacional: contar historias, juegos "imaginarios", juegos de imitación, dibujos, dramatizaciones, etc.</a:t>
            </a:r>
          </a:p>
          <a:p>
            <a:pPr algn="just">
              <a:lnSpc>
                <a:spcPct val="107000"/>
              </a:lnSpc>
              <a:spcAft>
                <a:spcPts val="800"/>
              </a:spcAft>
            </a:pPr>
            <a:r>
              <a:rPr lang="es-ES" sz="2400" b="1" kern="0" dirty="0">
                <a:latin typeface="Barlow" panose="00000500000000000000" pitchFamily="2" charset="0"/>
                <a:ea typeface="DengXian" panose="020B0503020204020204" pitchFamily="2" charset="-122"/>
                <a:cs typeface="Times New Roman" panose="02020603050405020304" pitchFamily="18" charset="0"/>
              </a:rPr>
              <a:t>APLICACIÓN A LA ESCUELA SABÁTICA</a:t>
            </a:r>
          </a:p>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Times New Roman" panose="02020603050405020304" pitchFamily="18" charset="0"/>
              </a:rPr>
              <a:t>Juegos simbólicos. Proporciona juguetes que permitan al niño simbolizar situaciones cotidianas, como muñecas, autitos, comida de juguete, etc.</a:t>
            </a:r>
          </a:p>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Times New Roman" panose="02020603050405020304" pitchFamily="18" charset="0"/>
              </a:rPr>
              <a:t>Cuentos y libros ilustrados. Explora cuentos y libros con imágenes para que el niño pueda crear sus propias narrativas y estimular la imaginación.</a:t>
            </a:r>
          </a:p>
        </p:txBody>
      </p:sp>
      <p:sp>
        <p:nvSpPr>
          <p:cNvPr id="5" name="CaixaDeTexto 4">
            <a:extLst>
              <a:ext uri="{FF2B5EF4-FFF2-40B4-BE49-F238E27FC236}">
                <a16:creationId xmlns:a16="http://schemas.microsoft.com/office/drawing/2014/main" xmlns="" id="{C25B39D8-AC3E-0DFB-AF10-53302FE69AB3}"/>
              </a:ext>
            </a:extLst>
          </p:cNvPr>
          <p:cNvSpPr txBox="1"/>
          <p:nvPr/>
        </p:nvSpPr>
        <p:spPr>
          <a:xfrm>
            <a:off x="5588000" y="3803628"/>
            <a:ext cx="6064738" cy="2865464"/>
          </a:xfrm>
          <a:prstGeom prst="rect">
            <a:avLst/>
          </a:prstGeom>
          <a:noFill/>
        </p:spPr>
        <p:txBody>
          <a:bodyPr wrap="square">
            <a:spAutoFit/>
          </a:bodyPr>
          <a:lstStyle/>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Times New Roman" panose="02020603050405020304" pitchFamily="18" charset="0"/>
              </a:rPr>
              <a:t>Juegos imaginarios. Fomenta juegos de fantasía, donde el niño pueda desempeñar diferentes roles, estimulando la creatividad y la empatía.</a:t>
            </a:r>
          </a:p>
          <a:p>
            <a:pPr marL="342900" lvl="0" indent="-342900" algn="just">
              <a:lnSpc>
                <a:spcPct val="107000"/>
              </a:lnSpc>
              <a:spcAft>
                <a:spcPts val="800"/>
              </a:spcAft>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Times New Roman" panose="02020603050405020304" pitchFamily="18" charset="0"/>
              </a:rPr>
              <a:t>En la enseñanza bíblica, usa la lectura oral y los juegos de roles para contextualizar la historia y aumentar la comprensión. Presta atención al vocabulario como factor de comprensión, o sea, no uses palabras difíciles de entender por los niños. Por lo tanto, siempre que sea posible, usa objetos, imágenes, gestos y movimientos para ejemplificar lo que se está enseñando.</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132887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1AC31BDE-6FF5-5610-E8BA-1B470F116D40}"/>
              </a:ext>
            </a:extLst>
          </p:cNvPr>
          <p:cNvSpPr>
            <a:spLocks noGrp="1"/>
          </p:cNvSpPr>
          <p:nvPr>
            <p:ph idx="1"/>
          </p:nvPr>
        </p:nvSpPr>
        <p:spPr>
          <a:xfrm>
            <a:off x="351693" y="863757"/>
            <a:ext cx="8534400" cy="4979518"/>
          </a:xfrm>
        </p:spPr>
        <p:txBody>
          <a:bodyPr>
            <a:normAutofit/>
          </a:bodyPr>
          <a:lstStyle/>
          <a:p>
            <a:pPr marL="0" indent="0" algn="just">
              <a:buNone/>
            </a:pPr>
            <a:r>
              <a:rPr lang="pt-BR" sz="2400" b="1" kern="0" dirty="0">
                <a:effectLst/>
                <a:latin typeface="Barlow Condensed"/>
                <a:ea typeface="DengXian" panose="020B0503020204020204" pitchFamily="2" charset="-122"/>
                <a:cs typeface="Arial" panose="020B0604020202020204" pitchFamily="34" charset="0"/>
              </a:rPr>
              <a:t>2.3 </a:t>
            </a:r>
            <a:r>
              <a:rPr lang="es-ES" sz="2400" b="1" kern="0" dirty="0">
                <a:latin typeface="Barlow Condensed"/>
                <a:ea typeface="DengXian" panose="020B0503020204020204" pitchFamily="2" charset="-122"/>
                <a:cs typeface="Arial" panose="020B0604020202020204" pitchFamily="34" charset="0"/>
              </a:rPr>
              <a:t>Etapa de las operaciones concretas (de 7 a 11 años</a:t>
            </a:r>
            <a:r>
              <a:rPr lang="es-ES" sz="2400" b="1" kern="0" dirty="0" smtClean="0">
                <a:latin typeface="Barlow Condensed"/>
                <a:ea typeface="DengXian" panose="020B0503020204020204" pitchFamily="2" charset="-122"/>
                <a:cs typeface="Arial" panose="020B0604020202020204" pitchFamily="34" charset="0"/>
              </a:rPr>
              <a:t>)</a:t>
            </a:r>
            <a:endParaRPr lang="pt-BR" sz="2400" b="1" kern="0" dirty="0">
              <a:effectLst/>
              <a:latin typeface="Barlow Condensed"/>
              <a:ea typeface="DengXian" panose="020B0503020204020204" pitchFamily="2" charset="-122"/>
              <a:cs typeface="Arial" panose="020B0604020202020204" pitchFamily="34" charset="0"/>
            </a:endParaRPr>
          </a:p>
          <a:p>
            <a:pPr marL="0" indent="0" algn="just">
              <a:buNone/>
            </a:pPr>
            <a:r>
              <a:rPr lang="es-ES" sz="1700" kern="0" dirty="0">
                <a:latin typeface="Barlow" panose="00000500000000000000" pitchFamily="2" charset="0"/>
                <a:ea typeface="DengXian" panose="020B0503020204020204" pitchFamily="2" charset="-122"/>
                <a:cs typeface="Arial" panose="020B0604020202020204" pitchFamily="34" charset="0"/>
              </a:rPr>
              <a:t>En esta etapa, el niño utiliza representaciones con objetos concretos para ayudarlo a reflexionar sobre ciertos objetos, problemas o situaciones. En general, la lógica del niño da un salto significativo hacia el desarrollo de operaciones internas como la suma, resta e inclusión de clases, etc. Sin embargo, a pesar de ser capaz de realizar manipulaciones mentales y físicas, el niño todavía está fuertemente vinculado a la experiencia concreta</a:t>
            </a:r>
            <a:r>
              <a:rPr lang="es-ES" sz="1700" kern="0" dirty="0" smtClean="0">
                <a:latin typeface="Barlow" panose="00000500000000000000" pitchFamily="2" charset="0"/>
                <a:ea typeface="DengXian" panose="020B0503020204020204" pitchFamily="2" charset="-122"/>
                <a:cs typeface="Arial" panose="020B0604020202020204" pitchFamily="34" charset="0"/>
              </a:rPr>
              <a:t>.</a:t>
            </a:r>
            <a:endParaRPr lang="pt-BR" sz="1800" kern="100" dirty="0">
              <a:effectLst/>
              <a:latin typeface="Arial" panose="020B0604020202020204" pitchFamily="34" charset="0"/>
              <a:ea typeface="DengXian" panose="020B0503020204020204" pitchFamily="2" charset="-122"/>
              <a:cs typeface="Arial" panose="020B0604020202020204" pitchFamily="34" charset="0"/>
            </a:endParaRPr>
          </a:p>
          <a:p>
            <a:pPr marL="0" indent="0">
              <a:lnSpc>
                <a:spcPct val="107000"/>
              </a:lnSpc>
              <a:spcAft>
                <a:spcPts val="800"/>
              </a:spcAft>
              <a:buNone/>
            </a:pPr>
            <a:r>
              <a:rPr lang="pt-BR" sz="2400" b="1" kern="0" dirty="0">
                <a:latin typeface="Barlow Condensed"/>
                <a:ea typeface="DengXian" panose="020B0503020204020204" pitchFamily="2" charset="-122"/>
                <a:cs typeface="Arial" panose="020B0604020202020204" pitchFamily="34" charset="0"/>
              </a:rPr>
              <a:t>EN LA PRÁCTICA</a:t>
            </a:r>
          </a:p>
          <a:p>
            <a:pPr marL="342900" lvl="0" indent="-342900" algn="just">
              <a:lnSpc>
                <a:spcPct val="107000"/>
              </a:lnSpc>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Arial" panose="020B0604020202020204" pitchFamily="34" charset="0"/>
              </a:rPr>
              <a:t>En esta etapa, el niño ya es capaz de pensar en elementos abstractos, pero es necesaria la existencia de algún elemento concreto. </a:t>
            </a:r>
          </a:p>
          <a:p>
            <a:pPr marL="342900" lvl="0" indent="-342900" algn="just">
              <a:lnSpc>
                <a:spcPct val="107000"/>
              </a:lnSpc>
              <a:spcAft>
                <a:spcPts val="800"/>
              </a:spcAft>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Arial" panose="020B0604020202020204" pitchFamily="34" charset="0"/>
              </a:rPr>
              <a:t>Por ejemplo, con respecto al aprendizaje de diferentes áreas del conocimiento, se puede utilizar: actividades al aire libre, experimentos de ciencias, documentales científicos, debates grupales, construcción de textos, visita a museos, uso de internet, etc. Siempre recordando que el niño es capaz de aprender - más fácilmente - utilizando elementos más concretos que abstractos.</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2733636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xmlns="" id="{32AC61C0-5136-9818-7A27-F55E1CFC7E3F}"/>
              </a:ext>
            </a:extLst>
          </p:cNvPr>
          <p:cNvSpPr txBox="1"/>
          <p:nvPr/>
        </p:nvSpPr>
        <p:spPr>
          <a:xfrm>
            <a:off x="620905" y="883232"/>
            <a:ext cx="10922418" cy="1989840"/>
          </a:xfrm>
          <a:prstGeom prst="rect">
            <a:avLst/>
          </a:prstGeom>
          <a:noFill/>
        </p:spPr>
        <p:txBody>
          <a:bodyPr wrap="square">
            <a:spAutoFit/>
          </a:bodyPr>
          <a:lstStyle/>
          <a:p>
            <a:pPr algn="just">
              <a:lnSpc>
                <a:spcPct val="107000"/>
              </a:lnSpc>
              <a:spcAft>
                <a:spcPts val="800"/>
              </a:spcAft>
            </a:pPr>
            <a:r>
              <a:rPr lang="es-ES" sz="2400" b="1" kern="0" dirty="0">
                <a:latin typeface="Barlow Condensed"/>
                <a:ea typeface="DengXian" panose="020B0503020204020204" pitchFamily="2" charset="-122"/>
                <a:cs typeface="Arial" panose="020B0604020202020204" pitchFamily="34" charset="0"/>
              </a:rPr>
              <a:t>APLICACIÓN A LA ESCUELA SABÁTICA</a:t>
            </a:r>
          </a:p>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Arial" panose="020B0604020202020204" pitchFamily="34" charset="0"/>
              </a:rPr>
              <a:t>Resolución de problemas cotidianos. Presenta desafíos prácticos y problemas que puedan resolverse con la aplicación de conceptos matemáticos y lógicos.</a:t>
            </a:r>
          </a:p>
          <a:p>
            <a:pPr marL="342900" lvl="0" indent="-342900" algn="just">
              <a:lnSpc>
                <a:spcPct val="107000"/>
              </a:lnSpc>
              <a:buFont typeface="Wingdings" panose="05000000000000000000" pitchFamily="2" charset="2"/>
              <a:buChar char=""/>
            </a:pPr>
            <a:endParaRPr lang="pt-BR" sz="1700" kern="100" dirty="0">
              <a:effectLst/>
              <a:latin typeface="Barlow" panose="00000500000000000000" pitchFamily="2" charset="0"/>
              <a:ea typeface="DengXian" panose="020B0503020204020204" pitchFamily="2" charset="-122"/>
              <a:cs typeface="Arial" panose="020B0604020202020204" pitchFamily="34" charset="0"/>
            </a:endParaRPr>
          </a:p>
          <a:p>
            <a:pPr marL="342900" lvl="0" indent="-342900" algn="just">
              <a:lnSpc>
                <a:spcPct val="107000"/>
              </a:lnSpc>
              <a:buFont typeface="Wingdings" panose="05000000000000000000" pitchFamily="2" charset="2"/>
              <a:buChar char=""/>
            </a:pPr>
            <a:r>
              <a:rPr lang="pt-BR" sz="1700" kern="100" dirty="0">
                <a:latin typeface="Barlow" panose="00000500000000000000" pitchFamily="2" charset="0"/>
                <a:ea typeface="DengXian" panose="020B0503020204020204" pitchFamily="2" charset="-122"/>
                <a:cs typeface="Arial" panose="020B0604020202020204" pitchFamily="34" charset="0"/>
              </a:rPr>
              <a:t>Experimentos científicos. Realiza experimentos simples para explorar conceptos científicos concretos, como </a:t>
            </a:r>
            <a:r>
              <a:rPr lang="pt-BR" sz="1700" kern="100" dirty="0" err="1">
                <a:latin typeface="Barlow" panose="00000500000000000000" pitchFamily="2" charset="0"/>
                <a:ea typeface="DengXian" panose="020B0503020204020204" pitchFamily="2" charset="-122"/>
                <a:cs typeface="Arial" panose="020B0604020202020204" pitchFamily="34" charset="0"/>
              </a:rPr>
              <a:t>reacciones</a:t>
            </a:r>
            <a:r>
              <a:rPr lang="pt-BR" sz="1700" kern="100" dirty="0">
                <a:latin typeface="Barlow" panose="00000500000000000000" pitchFamily="2" charset="0"/>
                <a:ea typeface="DengXian" panose="020B0503020204020204" pitchFamily="2" charset="-122"/>
                <a:cs typeface="Arial" panose="020B0604020202020204" pitchFamily="34" charset="0"/>
              </a:rPr>
              <a:t> químicas y </a:t>
            </a:r>
            <a:r>
              <a:rPr lang="pt-BR" sz="1700" kern="100" dirty="0" err="1">
                <a:latin typeface="Barlow" panose="00000500000000000000" pitchFamily="2" charset="0"/>
                <a:ea typeface="DengXian" panose="020B0503020204020204" pitchFamily="2" charset="-122"/>
                <a:cs typeface="Arial" panose="020B0604020202020204" pitchFamily="34" charset="0"/>
              </a:rPr>
              <a:t>fuerzas</a:t>
            </a:r>
            <a:r>
              <a:rPr lang="pt-BR" sz="1700" kern="100" dirty="0">
                <a:latin typeface="Barlow" panose="00000500000000000000" pitchFamily="2" charset="0"/>
                <a:ea typeface="DengXian" panose="020B0503020204020204" pitchFamily="2" charset="-122"/>
                <a:cs typeface="Arial" panose="020B0604020202020204" pitchFamily="34" charset="0"/>
              </a:rPr>
              <a:t> físicas.</a:t>
            </a:r>
            <a:endParaRPr lang="pt-BR" sz="1700" kern="100" dirty="0">
              <a:latin typeface="Barlow" panose="00000500000000000000" pitchFamily="2" charset="0"/>
              <a:ea typeface="DengXian" panose="020B0503020204020204" pitchFamily="2" charset="-122"/>
              <a:cs typeface="Arial" panose="020B0604020202020204" pitchFamily="34" charset="0"/>
            </a:endParaRPr>
          </a:p>
        </p:txBody>
      </p:sp>
      <p:sp>
        <p:nvSpPr>
          <p:cNvPr id="6" name="CaixaDeTexto 5">
            <a:extLst>
              <a:ext uri="{FF2B5EF4-FFF2-40B4-BE49-F238E27FC236}">
                <a16:creationId xmlns:a16="http://schemas.microsoft.com/office/drawing/2014/main" xmlns="" id="{32AC61C0-5136-9818-7A27-F55E1CFC7E3F}"/>
              </a:ext>
            </a:extLst>
          </p:cNvPr>
          <p:cNvSpPr txBox="1"/>
          <p:nvPr/>
        </p:nvSpPr>
        <p:spPr>
          <a:xfrm>
            <a:off x="3347660" y="3087957"/>
            <a:ext cx="8308787" cy="2257156"/>
          </a:xfrm>
          <a:prstGeom prst="rect">
            <a:avLst/>
          </a:prstGeom>
          <a:noFill/>
        </p:spPr>
        <p:txBody>
          <a:bodyPr wrap="square">
            <a:spAutoFit/>
          </a:bodyPr>
          <a:lstStyle/>
          <a:p>
            <a:pPr marL="342900" lvl="0" indent="-342900" algn="just">
              <a:lnSpc>
                <a:spcPct val="107000"/>
              </a:lnSpc>
              <a:spcAft>
                <a:spcPts val="800"/>
              </a:spcAft>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Arial" panose="020B0604020202020204" pitchFamily="34" charset="0"/>
              </a:rPr>
              <a:t>Trabajo en grupo. Promueve actividades grupales que requieran colaboración y resolución conjunta de problemas, desarrollando habilidades sociales y cognitivas</a:t>
            </a:r>
            <a:r>
              <a:rPr lang="es-ES" sz="1700" kern="100" dirty="0" smtClean="0">
                <a:latin typeface="Barlow" panose="00000500000000000000" pitchFamily="2" charset="0"/>
                <a:ea typeface="DengXian" panose="020B0503020204020204" pitchFamily="2" charset="-122"/>
                <a:cs typeface="Arial" panose="020B0604020202020204" pitchFamily="34" charset="0"/>
              </a:rPr>
              <a:t>.</a:t>
            </a:r>
          </a:p>
          <a:p>
            <a:pPr marL="342900" lvl="0" indent="-342900" algn="just">
              <a:lnSpc>
                <a:spcPct val="107000"/>
              </a:lnSpc>
              <a:spcAft>
                <a:spcPts val="800"/>
              </a:spcAft>
              <a:buFont typeface="Wingdings" panose="05000000000000000000" pitchFamily="2" charset="2"/>
              <a:buChar char=""/>
            </a:pPr>
            <a:endParaRPr lang="es-ES" sz="1700" kern="100" dirty="0" smtClean="0">
              <a:latin typeface="Barlow" panose="00000500000000000000" pitchFamily="2" charset="0"/>
              <a:ea typeface="DengXian" panose="020B0503020204020204" pitchFamily="2" charset="-122"/>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Arial" panose="020B0604020202020204" pitchFamily="34" charset="0"/>
              </a:rPr>
              <a:t>En la enseñanza bíblica, desafía a tus alumnos, explora actividades que activen la curiosidad del niño. A esta edad los niños disfrutan de participar, por eso promueve desafíos grupales o en pareja, fomenta el estudio de la Biblia y las lecciones formando el hábito de la lectura</a:t>
            </a:r>
            <a:r>
              <a:rPr lang="es-ES" sz="1700" kern="100" dirty="0" smtClean="0">
                <a:latin typeface="Barlow" panose="00000500000000000000" pitchFamily="2" charset="0"/>
                <a:ea typeface="DengXian" panose="020B0503020204020204" pitchFamily="2" charset="-122"/>
                <a:cs typeface="Arial" panose="020B0604020202020204" pitchFamily="34" charset="0"/>
              </a:rPr>
              <a:t>.</a:t>
            </a:r>
            <a:endParaRPr lang="es-ES" sz="1700" kern="100" dirty="0">
              <a:latin typeface="Barlow" panose="00000500000000000000" pitchFamily="2" charset="0"/>
              <a:ea typeface="DengXian" panose="020B0503020204020204" pitchFamily="2" charset="-122"/>
              <a:cs typeface="Arial" panose="020B0604020202020204" pitchFamily="34"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673846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xmlns="" id="{F0BDFF2C-CC83-A20B-AA7C-D3A715A17F15}"/>
              </a:ext>
            </a:extLst>
          </p:cNvPr>
          <p:cNvSpPr>
            <a:spLocks noGrp="1"/>
          </p:cNvSpPr>
          <p:nvPr>
            <p:ph type="subTitle" idx="1"/>
          </p:nvPr>
        </p:nvSpPr>
        <p:spPr>
          <a:xfrm>
            <a:off x="1038808" y="895949"/>
            <a:ext cx="9144000" cy="5066102"/>
          </a:xfrm>
        </p:spPr>
        <p:txBody>
          <a:bodyPr>
            <a:normAutofit/>
          </a:bodyPr>
          <a:lstStyle/>
          <a:p>
            <a:pPr algn="just"/>
            <a:endParaRPr lang="pt-BR" sz="1800" dirty="0">
              <a:effectLst/>
              <a:ea typeface="Times New Roman" panose="02020603050405020304" pitchFamily="18" charset="0"/>
            </a:endParaRPr>
          </a:p>
          <a:p>
            <a:endParaRPr lang="pt-BR" dirty="0"/>
          </a:p>
        </p:txBody>
      </p:sp>
      <p:sp>
        <p:nvSpPr>
          <p:cNvPr id="5" name="CaixaDeTexto 4">
            <a:extLst>
              <a:ext uri="{FF2B5EF4-FFF2-40B4-BE49-F238E27FC236}">
                <a16:creationId xmlns:a16="http://schemas.microsoft.com/office/drawing/2014/main" xmlns="" id="{91A3352B-595F-6CCA-C25F-2D54F53FEA7A}"/>
              </a:ext>
            </a:extLst>
          </p:cNvPr>
          <p:cNvSpPr txBox="1"/>
          <p:nvPr/>
        </p:nvSpPr>
        <p:spPr>
          <a:xfrm>
            <a:off x="389880" y="779845"/>
            <a:ext cx="10358331" cy="2947089"/>
          </a:xfrm>
          <a:prstGeom prst="rect">
            <a:avLst/>
          </a:prstGeom>
          <a:noFill/>
        </p:spPr>
        <p:txBody>
          <a:bodyPr wrap="square">
            <a:spAutoFit/>
          </a:bodyPr>
          <a:lstStyle/>
          <a:p>
            <a:pPr>
              <a:lnSpc>
                <a:spcPct val="107000"/>
              </a:lnSpc>
              <a:spcBef>
                <a:spcPts val="600"/>
              </a:spcBef>
              <a:spcAft>
                <a:spcPts val="600"/>
              </a:spcAft>
            </a:pPr>
            <a:r>
              <a:rPr lang="pt-BR" sz="2400" b="1" kern="0" dirty="0">
                <a:effectLst/>
                <a:latin typeface="Barlow Condensed"/>
                <a:ea typeface="DengXian" panose="020B0503020204020204" pitchFamily="2" charset="-122"/>
                <a:cs typeface="Arial" panose="020B0604020202020204" pitchFamily="34" charset="0"/>
              </a:rPr>
              <a:t>2.4 </a:t>
            </a:r>
            <a:r>
              <a:rPr lang="es-ES" sz="2400" b="1" kern="0" dirty="0">
                <a:latin typeface="Barlow Condensed"/>
                <a:ea typeface="DengXian" panose="020B0503020204020204" pitchFamily="2" charset="-122"/>
                <a:cs typeface="Arial" panose="020B0604020202020204" pitchFamily="34" charset="0"/>
              </a:rPr>
              <a:t>Etapa de las operaciones formales (a partir de los 11 años) </a:t>
            </a:r>
            <a:endParaRPr lang="es-ES" sz="2400" b="1" kern="0" dirty="0" smtClean="0">
              <a:latin typeface="Barlow Condensed"/>
              <a:ea typeface="DengXian" panose="020B0503020204020204" pitchFamily="2" charset="-122"/>
              <a:cs typeface="Arial" panose="020B0604020202020204" pitchFamily="34" charset="0"/>
            </a:endParaRPr>
          </a:p>
          <a:p>
            <a:pPr>
              <a:lnSpc>
                <a:spcPct val="107000"/>
              </a:lnSpc>
              <a:spcBef>
                <a:spcPts val="600"/>
              </a:spcBef>
              <a:spcAft>
                <a:spcPts val="600"/>
              </a:spcAft>
            </a:pPr>
            <a:r>
              <a:rPr lang="es-ES" sz="1700" kern="0" dirty="0">
                <a:latin typeface="Barlow" panose="00000500000000000000" pitchFamily="2" charset="0"/>
                <a:ea typeface="DengXian" panose="020B0503020204020204" pitchFamily="2" charset="-122"/>
                <a:cs typeface="Arial" panose="020B0604020202020204" pitchFamily="34" charset="0"/>
              </a:rPr>
              <a:t>En esta etapa, los niños desarrollan la capacidad de pensar de manera abstracta, hipotética y sistemática. Pueden captar conceptos más complejos. Además, comienzan a pensar en posibilidades futuras y a considerar diferentes puntos de vista.  La inteligencia en esta etapa se conceptualiza por el gran poder de resolver problemas de manera sistemática, utilizando asimilaciones de alta complejidad</a:t>
            </a:r>
            <a:r>
              <a:rPr lang="es-ES" sz="1700" kern="0" dirty="0" smtClean="0">
                <a:latin typeface="Barlow" panose="00000500000000000000" pitchFamily="2" charset="0"/>
                <a:ea typeface="DengXian" panose="020B0503020204020204" pitchFamily="2" charset="-122"/>
                <a:cs typeface="Arial" panose="020B0604020202020204" pitchFamily="34" charset="0"/>
              </a:rPr>
              <a:t>.</a:t>
            </a:r>
          </a:p>
          <a:p>
            <a:pPr>
              <a:lnSpc>
                <a:spcPct val="107000"/>
              </a:lnSpc>
              <a:spcBef>
                <a:spcPts val="600"/>
              </a:spcBef>
              <a:spcAft>
                <a:spcPts val="600"/>
              </a:spcAft>
            </a:pPr>
            <a:r>
              <a:rPr lang="pt-BR" sz="2400" b="1" kern="0" dirty="0">
                <a:latin typeface="Barlow Condensed"/>
                <a:ea typeface="DengXian" panose="020B0503020204020204" pitchFamily="2" charset="-122"/>
                <a:cs typeface="Arial" panose="020B0604020202020204" pitchFamily="34" charset="0"/>
              </a:rPr>
              <a:t>EN LA PRÁCTICA</a:t>
            </a:r>
          </a:p>
          <a:p>
            <a:pPr marL="342900" lvl="0" indent="-342900" algn="just">
              <a:lnSpc>
                <a:spcPct val="107000"/>
              </a:lnSpc>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Arial" panose="020B0604020202020204" pitchFamily="34" charset="0"/>
              </a:rPr>
              <a:t>El adolescente ya es capaz de pensar en elementos abstractos, ya no necesita la relación con elementos concretos</a:t>
            </a:r>
            <a:r>
              <a:rPr lang="es-ES" sz="1700" kern="0" dirty="0" smtClean="0">
                <a:latin typeface="Barlow" panose="00000500000000000000" pitchFamily="2" charset="0"/>
                <a:ea typeface="DengXian" panose="020B0503020204020204" pitchFamily="2" charset="-122"/>
                <a:cs typeface="Arial" panose="020B0604020202020204" pitchFamily="34" charset="0"/>
              </a:rPr>
              <a:t>.</a:t>
            </a:r>
            <a:endParaRPr lang="es-ES" sz="1700" kern="0" dirty="0">
              <a:latin typeface="Barlow" panose="00000500000000000000" pitchFamily="2" charset="0"/>
              <a:ea typeface="DengXian" panose="020B0503020204020204" pitchFamily="2" charset="-122"/>
              <a:cs typeface="Arial" panose="020B0604020202020204" pitchFamily="34" charset="0"/>
            </a:endParaRPr>
          </a:p>
        </p:txBody>
      </p:sp>
      <p:sp>
        <p:nvSpPr>
          <p:cNvPr id="6" name="CaixaDeTexto 5">
            <a:extLst>
              <a:ext uri="{FF2B5EF4-FFF2-40B4-BE49-F238E27FC236}">
                <a16:creationId xmlns:a16="http://schemas.microsoft.com/office/drawing/2014/main" xmlns="" id="{91A3352B-595F-6CCA-C25F-2D54F53FEA7A}"/>
              </a:ext>
            </a:extLst>
          </p:cNvPr>
          <p:cNvSpPr txBox="1"/>
          <p:nvPr/>
        </p:nvSpPr>
        <p:spPr>
          <a:xfrm>
            <a:off x="389880" y="3835098"/>
            <a:ext cx="7157932" cy="625877"/>
          </a:xfrm>
          <a:prstGeom prst="rect">
            <a:avLst/>
          </a:prstGeom>
          <a:noFill/>
        </p:spPr>
        <p:txBody>
          <a:bodyPr wrap="square">
            <a:spAutoFit/>
          </a:bodyPr>
          <a:lstStyle/>
          <a:p>
            <a:pPr marL="342900" lvl="0" indent="-342900" algn="just">
              <a:lnSpc>
                <a:spcPct val="107000"/>
              </a:lnSpc>
              <a:spcAft>
                <a:spcPts val="800"/>
              </a:spcAft>
              <a:buFont typeface="Wingdings" panose="05000000000000000000" pitchFamily="2" charset="2"/>
              <a:buChar char=""/>
            </a:pPr>
            <a:r>
              <a:rPr lang="es-ES" sz="1700" kern="0" dirty="0">
                <a:latin typeface="Barlow" panose="00000500000000000000" pitchFamily="2" charset="0"/>
                <a:ea typeface="DengXian" panose="020B0503020204020204" pitchFamily="2" charset="-122"/>
                <a:cs typeface="Arial" panose="020B0604020202020204" pitchFamily="34" charset="0"/>
              </a:rPr>
              <a:t>Por lo tanto, necesita actividades que lo ayuden a desarrollar estrategias cognitivas y </a:t>
            </a:r>
            <a:r>
              <a:rPr lang="es-ES" sz="1700" kern="0" dirty="0" err="1">
                <a:latin typeface="Barlow" panose="00000500000000000000" pitchFamily="2" charset="0"/>
                <a:ea typeface="DengXian" panose="020B0503020204020204" pitchFamily="2" charset="-122"/>
                <a:cs typeface="Arial" panose="020B0604020202020204" pitchFamily="34" charset="0"/>
              </a:rPr>
              <a:t>metacognitivas</a:t>
            </a:r>
            <a:r>
              <a:rPr lang="es-ES" sz="1700" kern="0" dirty="0">
                <a:latin typeface="Barlow" panose="00000500000000000000" pitchFamily="2" charset="0"/>
                <a:ea typeface="DengXian" panose="020B0503020204020204" pitchFamily="2" charset="-122"/>
                <a:cs typeface="Arial" panose="020B0604020202020204" pitchFamily="34" charset="0"/>
              </a:rPr>
              <a:t> más complejas.</a:t>
            </a: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597477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782EC9ED-6140-2459-4911-06286599A566}"/>
              </a:ext>
            </a:extLst>
          </p:cNvPr>
          <p:cNvSpPr>
            <a:spLocks noGrp="1"/>
          </p:cNvSpPr>
          <p:nvPr>
            <p:ph idx="1"/>
          </p:nvPr>
        </p:nvSpPr>
        <p:spPr>
          <a:xfrm>
            <a:off x="838200" y="1032523"/>
            <a:ext cx="10515600" cy="4351338"/>
          </a:xfrm>
        </p:spPr>
        <p:txBody>
          <a:bodyPr/>
          <a:lstStyle/>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pPr marL="0" indent="0">
              <a:buNone/>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sz="20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5" name="CaixaDeTexto 4">
            <a:extLst>
              <a:ext uri="{FF2B5EF4-FFF2-40B4-BE49-F238E27FC236}">
                <a16:creationId xmlns:a16="http://schemas.microsoft.com/office/drawing/2014/main" xmlns="" id="{0EC902FF-ACFF-AE2A-0AF7-9AF7E1AF2FB8}"/>
              </a:ext>
            </a:extLst>
          </p:cNvPr>
          <p:cNvSpPr txBox="1"/>
          <p:nvPr/>
        </p:nvSpPr>
        <p:spPr>
          <a:xfrm>
            <a:off x="273185" y="420964"/>
            <a:ext cx="11501719" cy="458780"/>
          </a:xfrm>
          <a:prstGeom prst="rect">
            <a:avLst/>
          </a:prstGeom>
          <a:noFill/>
        </p:spPr>
        <p:txBody>
          <a:bodyPr wrap="square">
            <a:spAutoFit/>
          </a:bodyPr>
          <a:lstStyle/>
          <a:p>
            <a:pPr>
              <a:lnSpc>
                <a:spcPct val="107000"/>
              </a:lnSpc>
              <a:spcAft>
                <a:spcPts val="800"/>
              </a:spcAft>
            </a:pPr>
            <a:r>
              <a:rPr lang="es-ES" sz="2400" b="1" kern="0" dirty="0">
                <a:latin typeface="Barlow Condensed"/>
                <a:ea typeface="DengXian" panose="020B0503020204020204" pitchFamily="2" charset="-122"/>
                <a:cs typeface="Arial" panose="020B0604020202020204" pitchFamily="34" charset="0"/>
              </a:rPr>
              <a:t>APLICACIÓN A LA ESCUELA SABÁTICA</a:t>
            </a:r>
            <a:endParaRPr lang="es-ES" sz="2400" b="1" kern="0" dirty="0">
              <a:latin typeface="Barlow Condensed"/>
              <a:ea typeface="DengXian" panose="020B0503020204020204" pitchFamily="2" charset="-122"/>
              <a:cs typeface="Arial" panose="020B0604020202020204" pitchFamily="34" charset="0"/>
            </a:endParaRPr>
          </a:p>
        </p:txBody>
      </p:sp>
      <p:sp>
        <p:nvSpPr>
          <p:cNvPr id="6" name="CaixaDeTexto 5">
            <a:extLst>
              <a:ext uri="{FF2B5EF4-FFF2-40B4-BE49-F238E27FC236}">
                <a16:creationId xmlns:a16="http://schemas.microsoft.com/office/drawing/2014/main" xmlns="" id="{0EC902FF-ACFF-AE2A-0AF7-9AF7E1AF2FB8}"/>
              </a:ext>
            </a:extLst>
          </p:cNvPr>
          <p:cNvSpPr txBox="1"/>
          <p:nvPr/>
        </p:nvSpPr>
        <p:spPr>
          <a:xfrm>
            <a:off x="273184" y="1032523"/>
            <a:ext cx="11501720" cy="1772024"/>
          </a:xfrm>
          <a:prstGeom prst="rect">
            <a:avLst/>
          </a:prstGeom>
          <a:noFill/>
        </p:spPr>
        <p:txBody>
          <a:bodyPr wrap="square">
            <a:spAutoFit/>
          </a:bodyPr>
          <a:lstStyle/>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Arial" panose="020B0604020202020204" pitchFamily="34" charset="0"/>
              </a:rPr>
              <a:t>Debates. Estimular debates e intercambio de ideas sobre temas relevantes, donde los estudiantes puedan expresar opiniones, argumentar y desarrollar el pensamiento crítico. Ya sea en GP </a:t>
            </a:r>
            <a:r>
              <a:rPr lang="es-ES" sz="1700" kern="100" dirty="0" err="1">
                <a:latin typeface="Barlow" panose="00000500000000000000" pitchFamily="2" charset="0"/>
                <a:ea typeface="DengXian" panose="020B0503020204020204" pitchFamily="2" charset="-122"/>
                <a:cs typeface="Arial" panose="020B0604020202020204" pitchFamily="34" charset="0"/>
              </a:rPr>
              <a:t>Teen</a:t>
            </a:r>
            <a:r>
              <a:rPr lang="es-ES" sz="1700" kern="100" dirty="0">
                <a:latin typeface="Barlow" panose="00000500000000000000" pitchFamily="2" charset="0"/>
                <a:ea typeface="DengXian" panose="020B0503020204020204" pitchFamily="2" charset="-122"/>
                <a:cs typeface="Arial" panose="020B0604020202020204" pitchFamily="34" charset="0"/>
              </a:rPr>
              <a:t>, Escuela Sabática o JA, pueden usarse dinámicas para conversar sobre temas que son relevantes para los adolescentes. </a:t>
            </a:r>
          </a:p>
          <a:p>
            <a:pPr marL="342900" lvl="0" indent="-342900" algn="just">
              <a:lnSpc>
                <a:spcPct val="107000"/>
              </a:lnSpc>
              <a:buFont typeface="Wingdings" panose="05000000000000000000" pitchFamily="2" charset="2"/>
              <a:buChar char=""/>
            </a:pPr>
            <a:endParaRPr lang="pt-BR" sz="1700" kern="100" dirty="0">
              <a:effectLst/>
              <a:latin typeface="Barlow" panose="00000500000000000000" pitchFamily="2" charset="0"/>
              <a:ea typeface="DengXian" panose="020B0503020204020204" pitchFamily="2" charset="-122"/>
              <a:cs typeface="Arial" panose="020B0604020202020204" pitchFamily="34" charset="0"/>
            </a:endParaRPr>
          </a:p>
          <a:p>
            <a:pPr marL="342900" lvl="0" indent="-342900" algn="just">
              <a:lnSpc>
                <a:spcPct val="107000"/>
              </a:lnSpc>
              <a:buFont typeface="Wingdings" panose="05000000000000000000" pitchFamily="2" charset="2"/>
              <a:buChar char=""/>
            </a:pPr>
            <a:r>
              <a:rPr lang="es-ES" sz="1700" kern="100" dirty="0">
                <a:latin typeface="Barlow" panose="00000500000000000000" pitchFamily="2" charset="0"/>
                <a:ea typeface="DengXian" panose="020B0503020204020204" pitchFamily="2" charset="-122"/>
                <a:cs typeface="Arial" panose="020B0604020202020204" pitchFamily="34" charset="0"/>
              </a:rPr>
              <a:t>Proyectos de investigación. Propone proyectos de investigación que animen a los alumnos a investigar temas más complejos y abstractos, desarrollando la capacidad de investigación y análisis.</a:t>
            </a:r>
            <a:endParaRPr lang="es-ES" sz="1700" kern="100" dirty="0">
              <a:latin typeface="Barlow" panose="00000500000000000000" pitchFamily="2" charset="0"/>
              <a:ea typeface="DengXian" panose="020B0503020204020204" pitchFamily="2" charset="-122"/>
              <a:cs typeface="Arial" panose="020B0604020202020204" pitchFamily="34" charset="0"/>
            </a:endParaRPr>
          </a:p>
        </p:txBody>
      </p:sp>
      <p:sp>
        <p:nvSpPr>
          <p:cNvPr id="7" name="CaixaDeTexto 6">
            <a:extLst>
              <a:ext uri="{FF2B5EF4-FFF2-40B4-BE49-F238E27FC236}">
                <a16:creationId xmlns:a16="http://schemas.microsoft.com/office/drawing/2014/main" xmlns="" id="{0EC902FF-ACFF-AE2A-0AF7-9AF7E1AF2FB8}"/>
              </a:ext>
            </a:extLst>
          </p:cNvPr>
          <p:cNvSpPr txBox="1"/>
          <p:nvPr/>
        </p:nvSpPr>
        <p:spPr>
          <a:xfrm>
            <a:off x="273184" y="2996761"/>
            <a:ext cx="6464500" cy="2273443"/>
          </a:xfrm>
          <a:prstGeom prst="rect">
            <a:avLst/>
          </a:prstGeom>
          <a:noFill/>
        </p:spPr>
        <p:txBody>
          <a:bodyPr wrap="square">
            <a:spAutoFit/>
          </a:bodyPr>
          <a:lstStyle/>
          <a:p>
            <a:pPr marL="342900" lvl="0" indent="-342900" algn="just">
              <a:lnSpc>
                <a:spcPct val="107000"/>
              </a:lnSpc>
              <a:spcAft>
                <a:spcPts val="800"/>
              </a:spcAft>
              <a:buFont typeface="Wingdings" panose="05000000000000000000" pitchFamily="2" charset="2"/>
              <a:buChar char=""/>
            </a:pPr>
            <a:r>
              <a:rPr lang="es-ES" sz="1600" kern="100" dirty="0">
                <a:latin typeface="Barlow" panose="00000500000000000000" pitchFamily="2" charset="0"/>
                <a:ea typeface="DengXian" panose="020B0503020204020204" pitchFamily="2" charset="-122"/>
                <a:cs typeface="Arial" panose="020B0604020202020204" pitchFamily="34" charset="0"/>
              </a:rPr>
              <a:t>Estímulo a la reflexión filosófica. Introducir conceptos filosóficos y éticos, animando a los alumnos a reflexionar sobre cuestiones morales y </a:t>
            </a:r>
            <a:r>
              <a:rPr lang="es-ES" sz="1600" kern="100" dirty="0" smtClean="0">
                <a:latin typeface="Barlow" panose="00000500000000000000" pitchFamily="2" charset="0"/>
                <a:ea typeface="DengXian" panose="020B0503020204020204" pitchFamily="2" charset="-122"/>
                <a:cs typeface="Arial" panose="020B0604020202020204" pitchFamily="34" charset="0"/>
              </a:rPr>
              <a:t>existenciales.</a:t>
            </a:r>
            <a:endParaRPr lang="es-ES" sz="1600" kern="100" dirty="0">
              <a:latin typeface="Barlow" panose="00000500000000000000" pitchFamily="2" charset="0"/>
              <a:ea typeface="DengXian" panose="020B0503020204020204" pitchFamily="2" charset="-122"/>
              <a:cs typeface="Arial" panose="020B0604020202020204" pitchFamily="34" charset="0"/>
            </a:endParaRPr>
          </a:p>
          <a:p>
            <a:pPr lvl="0" algn="just">
              <a:lnSpc>
                <a:spcPct val="107000"/>
              </a:lnSpc>
              <a:spcAft>
                <a:spcPts val="800"/>
              </a:spcAft>
            </a:pPr>
            <a:endParaRPr lang="pt-BR" sz="16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es-ES" sz="1400" b="1" i="1" kern="100" dirty="0">
                <a:latin typeface="Barlow" panose="00000500000000000000" pitchFamily="2" charset="0"/>
                <a:ea typeface="DengXian" panose="020B0503020204020204" pitchFamily="2" charset="-122"/>
                <a:cs typeface="Times New Roman" panose="02020603050405020304" pitchFamily="18" charset="0"/>
              </a:rPr>
              <a:t>Es importante recordar que el desarrollo cognitivo puede ocurrir a ritmos diferentes para cada niño; es decir, este proceso puede ser flexible, porque el aprendizaje está relacionado con el entorno. Además, hay otros factores como la cultura, la familia y el entorno escolar que influirán en la comprensión del </a:t>
            </a:r>
            <a:r>
              <a:rPr lang="es-ES" sz="1400" b="1" i="1" kern="100" dirty="0" smtClean="0">
                <a:latin typeface="Barlow" panose="00000500000000000000" pitchFamily="2" charset="0"/>
                <a:ea typeface="DengXian" panose="020B0503020204020204" pitchFamily="2" charset="-122"/>
                <a:cs typeface="Times New Roman" panose="02020603050405020304" pitchFamily="18" charset="0"/>
              </a:rPr>
              <a:t>mundo</a:t>
            </a:r>
            <a:r>
              <a:rPr lang="pt-BR" sz="1400" b="1" i="1" kern="100" dirty="0" smtClean="0">
                <a:effectLst/>
                <a:latin typeface="Barlow" panose="00000500000000000000" pitchFamily="2" charset="0"/>
                <a:ea typeface="DengXian" panose="020B0503020204020204" pitchFamily="2" charset="-122"/>
                <a:cs typeface="Times New Roman" panose="02020603050405020304" pitchFamily="18" charset="0"/>
              </a:rPr>
              <a:t>. </a:t>
            </a:r>
            <a:endParaRPr lang="pt-BR" sz="1400" i="1" kern="100" dirty="0">
              <a:effectLst/>
              <a:latin typeface="Barlow" panose="00000500000000000000" pitchFamily="2" charset="0"/>
              <a:ea typeface="DengXian" panose="020B0503020204020204" pitchFamily="2" charset="-122"/>
              <a:cs typeface="Times New Roman" panose="02020603050405020304" pitchFamily="18" charset="0"/>
            </a:endParaRP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813367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xmlns="" id="{28FE1CD6-3166-D09A-AD6E-21B2DF2A659D}"/>
              </a:ext>
            </a:extLst>
          </p:cNvPr>
          <p:cNvSpPr txBox="1"/>
          <p:nvPr/>
        </p:nvSpPr>
        <p:spPr>
          <a:xfrm>
            <a:off x="838200" y="979715"/>
            <a:ext cx="10321990" cy="646331"/>
          </a:xfrm>
          <a:prstGeom prst="rect">
            <a:avLst/>
          </a:prstGeom>
          <a:noFill/>
        </p:spPr>
        <p:txBody>
          <a:bodyPr wrap="square">
            <a:spAutoFit/>
          </a:bodyPr>
          <a:lstStyle/>
          <a:p>
            <a:pPr algn="just"/>
            <a:endParaRPr lang="pt-BR" b="1"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pt-BR" sz="18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pt-BR" sz="1600" dirty="0">
              <a:effectLst/>
              <a:latin typeface="Times New Roman" panose="02020603050405020304" pitchFamily="18" charset="0"/>
              <a:ea typeface="Times New Roman" panose="02020603050405020304" pitchFamily="18" charset="0"/>
            </a:endParaRPr>
          </a:p>
        </p:txBody>
      </p:sp>
      <p:sp>
        <p:nvSpPr>
          <p:cNvPr id="5" name="CaixaDeTexto 4">
            <a:extLst>
              <a:ext uri="{FF2B5EF4-FFF2-40B4-BE49-F238E27FC236}">
                <a16:creationId xmlns:a16="http://schemas.microsoft.com/office/drawing/2014/main" xmlns="" id="{27B4157A-58AC-7549-F344-602389C7A3D0}"/>
              </a:ext>
            </a:extLst>
          </p:cNvPr>
          <p:cNvSpPr txBox="1"/>
          <p:nvPr/>
        </p:nvSpPr>
        <p:spPr>
          <a:xfrm>
            <a:off x="477416" y="618936"/>
            <a:ext cx="8924492" cy="882678"/>
          </a:xfrm>
          <a:prstGeom prst="rect">
            <a:avLst/>
          </a:prstGeom>
          <a:noFill/>
        </p:spPr>
        <p:txBody>
          <a:bodyPr wrap="square">
            <a:spAutoFit/>
          </a:bodyPr>
          <a:lstStyle/>
          <a:p>
            <a:pPr algn="just">
              <a:lnSpc>
                <a:spcPct val="107000"/>
              </a:lnSpc>
              <a:spcAft>
                <a:spcPts val="800"/>
              </a:spcAft>
            </a:pPr>
            <a:r>
              <a:rPr lang="pt-BR" sz="2400" b="1" kern="0" dirty="0">
                <a:effectLst/>
                <a:latin typeface="Barlow Condensed"/>
                <a:ea typeface="DengXian" panose="020B0503020204020204" pitchFamily="2" charset="-122"/>
                <a:cs typeface="Arial" panose="020B0604020202020204" pitchFamily="34" charset="0"/>
              </a:rPr>
              <a:t>3. </a:t>
            </a:r>
            <a:r>
              <a:rPr lang="es-ES" sz="2400" b="1" kern="0" dirty="0">
                <a:latin typeface="Barlow Condensed"/>
                <a:ea typeface="DengXian" panose="020B0503020204020204" pitchFamily="2" charset="-122"/>
                <a:cs typeface="Arial" panose="020B0604020202020204" pitchFamily="34" charset="0"/>
              </a:rPr>
              <a:t>MÉTODOS ACTIVOS DE ENSEÑANZA-APRENDIZAJE EN LAS UNIDADES DE LA ESCUELA SABÁTICA INFANTIL</a:t>
            </a:r>
            <a:endParaRPr lang="pt-BR" sz="1800" b="1" kern="0" dirty="0">
              <a:effectLst/>
              <a:ea typeface="DengXian" panose="020B0503020204020204" pitchFamily="2" charset="-122"/>
              <a:cs typeface="Times New Roman" panose="02020603050405020304" pitchFamily="18" charset="0"/>
            </a:endParaRPr>
          </a:p>
        </p:txBody>
      </p:sp>
      <p:sp>
        <p:nvSpPr>
          <p:cNvPr id="7" name="Retângulo 6"/>
          <p:cNvSpPr/>
          <p:nvPr/>
        </p:nvSpPr>
        <p:spPr>
          <a:xfrm>
            <a:off x="477415" y="1753148"/>
            <a:ext cx="11222215" cy="981423"/>
          </a:xfrm>
          <a:prstGeom prst="rect">
            <a:avLst/>
          </a:prstGeom>
        </p:spPr>
        <p:txBody>
          <a:bodyPr wrap="square">
            <a:spAutoFit/>
          </a:bodyPr>
          <a:lstStyle/>
          <a:p>
            <a:pPr algn="just">
              <a:lnSpc>
                <a:spcPct val="107000"/>
              </a:lnSpc>
              <a:spcAft>
                <a:spcPts val="800"/>
              </a:spcAft>
            </a:pPr>
            <a:r>
              <a:rPr lang="es-ES" kern="100" dirty="0">
                <a:latin typeface="Barlow" panose="00000500000000000000" pitchFamily="2" charset="0"/>
                <a:ea typeface="DengXian" panose="020B0503020204020204" pitchFamily="2" charset="-122"/>
                <a:cs typeface="Arial" panose="020B0604020202020204" pitchFamily="34" charset="0"/>
              </a:rPr>
              <a:t>La interacción en las diferentes clases de Escuela Sabática puede promover un mayor crecimiento cognitivo, social y personal, por lo que la metodología de aprendizaje para estas etapas de desarrollo debe centrarse en estrategias colaborativas</a:t>
            </a:r>
            <a:r>
              <a:rPr lang="pt-BR" kern="100" dirty="0" smtClean="0">
                <a:latin typeface="Barlow" panose="00000500000000000000" pitchFamily="2" charset="0"/>
                <a:ea typeface="DengXian" panose="020B0503020204020204" pitchFamily="2" charset="-122"/>
                <a:cs typeface="Arial" panose="020B0604020202020204" pitchFamily="34" charset="0"/>
              </a:rPr>
              <a:t>.</a:t>
            </a:r>
            <a:endParaRPr lang="pt-BR" kern="100" dirty="0">
              <a:latin typeface="Barlow" panose="00000500000000000000" pitchFamily="2" charset="0"/>
              <a:ea typeface="DengXian" panose="020B0503020204020204" pitchFamily="2" charset="-122"/>
              <a:cs typeface="Arial" panose="020B0604020202020204" pitchFamily="34" charset="0"/>
            </a:endParaRPr>
          </a:p>
        </p:txBody>
      </p:sp>
      <p:sp>
        <p:nvSpPr>
          <p:cNvPr id="8" name="Retângulo 7"/>
          <p:cNvSpPr/>
          <p:nvPr/>
        </p:nvSpPr>
        <p:spPr>
          <a:xfrm>
            <a:off x="4611076" y="2861673"/>
            <a:ext cx="7088553" cy="1870512"/>
          </a:xfrm>
          <a:prstGeom prst="rect">
            <a:avLst/>
          </a:prstGeom>
        </p:spPr>
        <p:txBody>
          <a:bodyPr wrap="square">
            <a:spAutoFit/>
          </a:bodyPr>
          <a:lstStyle/>
          <a:p>
            <a:pPr algn="just">
              <a:lnSpc>
                <a:spcPct val="107000"/>
              </a:lnSpc>
              <a:spcAft>
                <a:spcPts val="800"/>
              </a:spcAft>
            </a:pPr>
            <a:r>
              <a:rPr lang="es-ES" kern="100" dirty="0">
                <a:latin typeface="Barlow" panose="00000500000000000000" pitchFamily="2" charset="0"/>
                <a:ea typeface="DengXian" panose="020B0503020204020204" pitchFamily="2" charset="-122"/>
                <a:cs typeface="Arial" panose="020B0604020202020204" pitchFamily="34" charset="0"/>
              </a:rPr>
              <a:t>Estas pueden ayudar en el desarrollo de competencias y habilidades. Los niños pueden ser protagonistas de su aprendizaje cuando la metodología seguida por el profesor favorece la participación activa de los niños en las actividades propuestas. De ahí la importancia de utilizar estrategias colaborativas y comprender los principios para el desarrollo de la educación del carácter</a:t>
            </a:r>
            <a:r>
              <a:rPr lang="pt-BR" kern="100" dirty="0" smtClean="0">
                <a:latin typeface="Barlow" panose="00000500000000000000" pitchFamily="2" charset="0"/>
                <a:ea typeface="DengXian" panose="020B0503020204020204" pitchFamily="2" charset="-122"/>
                <a:cs typeface="Arial" panose="020B0604020202020204" pitchFamily="34" charset="0"/>
              </a:rPr>
              <a:t>.</a:t>
            </a:r>
            <a:endParaRPr lang="pt-BR" kern="100" dirty="0">
              <a:latin typeface="Barlow" panose="00000500000000000000" pitchFamily="2" charset="0"/>
              <a:ea typeface="DengXian" panose="020B0503020204020204" pitchFamily="2" charset="-122"/>
              <a:cs typeface="Arial" panose="020B0604020202020204" pitchFamily="34" charset="0"/>
            </a:endParaRPr>
          </a:p>
        </p:txBody>
      </p:sp>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56457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B1A13103-576A-A5A6-2456-7CFE2419760E}"/>
              </a:ext>
            </a:extLst>
          </p:cNvPr>
          <p:cNvSpPr>
            <a:spLocks noGrp="1"/>
          </p:cNvSpPr>
          <p:nvPr>
            <p:ph idx="1"/>
          </p:nvPr>
        </p:nvSpPr>
        <p:spPr>
          <a:xfrm>
            <a:off x="875522" y="559836"/>
            <a:ext cx="9882674" cy="5980923"/>
          </a:xfrm>
        </p:spPr>
        <p:txBody>
          <a:bodyPr>
            <a:normAutofit/>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sz="2000" dirty="0">
              <a:effectLst/>
              <a:latin typeface="Times New Roman" panose="02020603050405020304" pitchFamily="18" charset="0"/>
              <a:ea typeface="Times New Roman" panose="02020603050405020304" pitchFamily="18" charset="0"/>
            </a:endParaRPr>
          </a:p>
          <a:p>
            <a:pPr marL="0" indent="0">
              <a:buNone/>
            </a:pPr>
            <a:endParaRPr lang="pt-BR" sz="2000" b="1" dirty="0">
              <a:cs typeface="Times New Roman" panose="02020603050405020304" pitchFamily="18" charset="0"/>
            </a:endParaRPr>
          </a:p>
        </p:txBody>
      </p:sp>
      <p:sp>
        <p:nvSpPr>
          <p:cNvPr id="4" name="CaixaDeTexto 3">
            <a:extLst>
              <a:ext uri="{FF2B5EF4-FFF2-40B4-BE49-F238E27FC236}">
                <a16:creationId xmlns:a16="http://schemas.microsoft.com/office/drawing/2014/main" xmlns="" id="{E17355C1-A788-4355-B6BB-97E45913EB1D}"/>
              </a:ext>
            </a:extLst>
          </p:cNvPr>
          <p:cNvSpPr txBox="1"/>
          <p:nvPr/>
        </p:nvSpPr>
        <p:spPr>
          <a:xfrm>
            <a:off x="412788" y="662294"/>
            <a:ext cx="8864074" cy="2224070"/>
          </a:xfrm>
          <a:prstGeom prst="rect">
            <a:avLst/>
          </a:prstGeom>
          <a:noFill/>
        </p:spPr>
        <p:txBody>
          <a:bodyPr wrap="square">
            <a:spAutoFit/>
          </a:bodyPr>
          <a:lstStyle/>
          <a:p>
            <a:pPr algn="just">
              <a:lnSpc>
                <a:spcPct val="107000"/>
              </a:lnSpc>
              <a:spcAft>
                <a:spcPts val="800"/>
              </a:spcAft>
            </a:pPr>
            <a:r>
              <a:rPr lang="pt-BR" sz="2400" b="1" kern="100" dirty="0">
                <a:effectLst/>
                <a:latin typeface="Barlow Condensed"/>
                <a:ea typeface="DengXian" panose="020B0503020204020204" pitchFamily="2" charset="-122"/>
                <a:cs typeface="Arial" panose="020B0604020202020204" pitchFamily="34" charset="0"/>
              </a:rPr>
              <a:t>3.1 </a:t>
            </a:r>
            <a:r>
              <a:rPr lang="pt-BR" sz="2400" b="1" kern="100" dirty="0" err="1">
                <a:latin typeface="Barlow Condensed"/>
                <a:ea typeface="DengXian" panose="020B0503020204020204" pitchFamily="2" charset="-122"/>
                <a:cs typeface="Arial" panose="020B0604020202020204" pitchFamily="34" charset="0"/>
              </a:rPr>
              <a:t>Estrategias</a:t>
            </a:r>
            <a:r>
              <a:rPr lang="pt-BR" sz="2400" b="1" kern="100" dirty="0">
                <a:latin typeface="Barlow Condensed"/>
                <a:ea typeface="DengXian" panose="020B0503020204020204" pitchFamily="2" charset="-122"/>
                <a:cs typeface="Arial" panose="020B0604020202020204" pitchFamily="34" charset="0"/>
              </a:rPr>
              <a:t> colaborativas: </a:t>
            </a:r>
            <a:r>
              <a:rPr lang="pt-BR" sz="2400" b="1" kern="100" dirty="0" err="1">
                <a:latin typeface="Barlow Condensed"/>
                <a:ea typeface="DengXian" panose="020B0503020204020204" pitchFamily="2" charset="-122"/>
                <a:cs typeface="Arial" panose="020B0604020202020204" pitchFamily="34" charset="0"/>
              </a:rPr>
              <a:t>actividades</a:t>
            </a:r>
            <a:r>
              <a:rPr lang="pt-BR" sz="2400" b="1" kern="100" dirty="0">
                <a:latin typeface="Barlow Condensed"/>
                <a:ea typeface="DengXian" panose="020B0503020204020204" pitchFamily="2" charset="-122"/>
                <a:cs typeface="Arial" panose="020B0604020202020204" pitchFamily="34" charset="0"/>
              </a:rPr>
              <a:t> </a:t>
            </a:r>
            <a:r>
              <a:rPr lang="pt-BR" sz="2400" b="1" kern="100" dirty="0" smtClean="0">
                <a:latin typeface="Barlow Condensed"/>
                <a:ea typeface="DengXian" panose="020B0503020204020204" pitchFamily="2" charset="-122"/>
                <a:cs typeface="Arial" panose="020B0604020202020204" pitchFamily="34" charset="0"/>
              </a:rPr>
              <a:t>sugeridas.</a:t>
            </a:r>
            <a:endParaRPr lang="pt-BR" sz="2400" b="1" kern="100" dirty="0" smtClean="0">
              <a:effectLst/>
              <a:latin typeface="Barlow Condensed"/>
              <a:ea typeface="DengXian" panose="020B0503020204020204" pitchFamily="2" charset="-122"/>
              <a:cs typeface="Arial" panose="020B0604020202020204" pitchFamily="34" charset="0"/>
            </a:endParaRPr>
          </a:p>
          <a:p>
            <a:pPr algn="just">
              <a:lnSpc>
                <a:spcPct val="107000"/>
              </a:lnSpc>
              <a:spcAft>
                <a:spcPts val="800"/>
              </a:spcAft>
            </a:pPr>
            <a:endParaRPr lang="pt-BR" sz="2400" b="1" kern="100" dirty="0">
              <a:effectLst/>
              <a:latin typeface="Barlow Condensed"/>
              <a:ea typeface="DengXian" panose="020B0503020204020204" pitchFamily="2" charset="-122"/>
              <a:cs typeface="Arial" panose="020B0604020202020204" pitchFamily="34" charset="0"/>
            </a:endParaRPr>
          </a:p>
          <a:p>
            <a:pPr marL="342900" lvl="0" indent="-342900" algn="just">
              <a:lnSpc>
                <a:spcPct val="107000"/>
              </a:lnSpc>
              <a:buFont typeface="Symbol" panose="05050102010706020507" pitchFamily="18" charset="2"/>
              <a:buChar char=""/>
            </a:pPr>
            <a:r>
              <a:rPr lang="es-ES" sz="1700" kern="100" dirty="0">
                <a:latin typeface="Barlow" panose="00000500000000000000" pitchFamily="2" charset="0"/>
                <a:ea typeface="DengXian" panose="020B0503020204020204" pitchFamily="2" charset="-122"/>
                <a:cs typeface="Arial" panose="020B0604020202020204" pitchFamily="34" charset="0"/>
              </a:rPr>
              <a:t>En parejas, hacer una búsqueda o investigación sobre algún tema y escribir un único informe</a:t>
            </a:r>
            <a:r>
              <a:rPr lang="pt-BR" sz="1700" kern="100" dirty="0" smtClean="0">
                <a:effectLst/>
                <a:latin typeface="Barlow" panose="00000500000000000000" pitchFamily="2" charset="0"/>
                <a:ea typeface="DengXian" panose="020B0503020204020204" pitchFamily="2" charset="-122"/>
                <a:cs typeface="Arial" panose="020B0604020202020204" pitchFamily="34" charset="0"/>
              </a:rPr>
              <a:t>. </a:t>
            </a:r>
            <a:endParaRPr lang="pt-BR" sz="1700" kern="100" dirty="0">
              <a:effectLst/>
              <a:latin typeface="Barlow" panose="00000500000000000000" pitchFamily="2" charset="0"/>
              <a:ea typeface="DengXian" panose="020B0503020204020204" pitchFamily="2" charset="-122"/>
              <a:cs typeface="Arial" panose="020B0604020202020204" pitchFamily="34" charset="0"/>
            </a:endParaRPr>
          </a:p>
          <a:p>
            <a:pPr marL="342900" lvl="0" indent="-342900" algn="just">
              <a:lnSpc>
                <a:spcPct val="107000"/>
              </a:lnSpc>
              <a:buFont typeface="Symbol" panose="05050102010706020507" pitchFamily="18" charset="2"/>
              <a:buChar char=""/>
            </a:pPr>
            <a:r>
              <a:rPr lang="es-ES" sz="1700" kern="100" dirty="0">
                <a:latin typeface="Barlow" panose="00000500000000000000" pitchFamily="2" charset="0"/>
                <a:ea typeface="DengXian" panose="020B0503020204020204" pitchFamily="2" charset="-122"/>
                <a:cs typeface="Arial" panose="020B0604020202020204" pitchFamily="34" charset="0"/>
              </a:rPr>
              <a:t>En grupo, participar en un proyecto o un experimento</a:t>
            </a:r>
            <a:r>
              <a:rPr lang="pt-BR" sz="1700" kern="100" dirty="0" smtClean="0">
                <a:effectLst/>
                <a:latin typeface="Barlow" panose="00000500000000000000" pitchFamily="2" charset="0"/>
                <a:ea typeface="DengXian" panose="020B0503020204020204" pitchFamily="2" charset="-122"/>
                <a:cs typeface="Arial" panose="020B0604020202020204" pitchFamily="34" charset="0"/>
              </a:rPr>
              <a:t>. </a:t>
            </a:r>
            <a:endParaRPr lang="pt-BR" sz="1700" kern="100" dirty="0">
              <a:effectLst/>
              <a:latin typeface="Barlow" panose="00000500000000000000" pitchFamily="2" charset="0"/>
              <a:ea typeface="DengXian" panose="020B0503020204020204" pitchFamily="2" charset="-122"/>
              <a:cs typeface="Arial" panose="020B0604020202020204" pitchFamily="34" charset="0"/>
            </a:endParaRPr>
          </a:p>
          <a:p>
            <a:pPr marL="342900" lvl="0" indent="-342900" algn="just">
              <a:lnSpc>
                <a:spcPct val="107000"/>
              </a:lnSpc>
              <a:spcAft>
                <a:spcPts val="800"/>
              </a:spcAft>
              <a:buFont typeface="Symbol" panose="05050102010706020507" pitchFamily="18" charset="2"/>
              <a:buChar char=""/>
            </a:pPr>
            <a:r>
              <a:rPr lang="pt-BR" sz="1700" kern="100" dirty="0" err="1">
                <a:latin typeface="Barlow" panose="00000500000000000000" pitchFamily="2" charset="0"/>
                <a:ea typeface="DengXian" panose="020B0503020204020204" pitchFamily="2" charset="-122"/>
                <a:cs typeface="Arial" panose="020B0604020202020204" pitchFamily="34" charset="0"/>
              </a:rPr>
              <a:t>Describir</a:t>
            </a:r>
            <a:r>
              <a:rPr lang="pt-BR" sz="1700" kern="100" dirty="0">
                <a:latin typeface="Barlow" panose="00000500000000000000" pitchFamily="2" charset="0"/>
                <a:ea typeface="DengXian" panose="020B0503020204020204" pitchFamily="2" charset="-122"/>
                <a:cs typeface="Arial" panose="020B0604020202020204" pitchFamily="34" charset="0"/>
              </a:rPr>
              <a:t> </a:t>
            </a:r>
            <a:r>
              <a:rPr lang="pt-BR" sz="1700" kern="100" dirty="0" err="1">
                <a:latin typeface="Barlow" panose="00000500000000000000" pitchFamily="2" charset="0"/>
                <a:ea typeface="DengXian" panose="020B0503020204020204" pitchFamily="2" charset="-122"/>
                <a:cs typeface="Arial" panose="020B0604020202020204" pitchFamily="34" charset="0"/>
              </a:rPr>
              <a:t>los</a:t>
            </a:r>
            <a:r>
              <a:rPr lang="pt-BR" sz="1700" kern="100" dirty="0">
                <a:latin typeface="Barlow" panose="00000500000000000000" pitchFamily="2" charset="0"/>
                <a:ea typeface="DengXian" panose="020B0503020204020204" pitchFamily="2" charset="-122"/>
                <a:cs typeface="Arial" panose="020B0604020202020204" pitchFamily="34" charset="0"/>
              </a:rPr>
              <a:t> </a:t>
            </a:r>
            <a:r>
              <a:rPr lang="pt-BR" sz="1700" kern="100" dirty="0" err="1">
                <a:latin typeface="Barlow" panose="00000500000000000000" pitchFamily="2" charset="0"/>
                <a:ea typeface="DengXian" panose="020B0503020204020204" pitchFamily="2" charset="-122"/>
                <a:cs typeface="Arial" panose="020B0604020202020204" pitchFamily="34" charset="0"/>
              </a:rPr>
              <a:t>procesos</a:t>
            </a:r>
            <a:r>
              <a:rPr lang="pt-BR" sz="1700" kern="100" dirty="0">
                <a:latin typeface="Barlow" panose="00000500000000000000" pitchFamily="2" charset="0"/>
                <a:ea typeface="DengXian" panose="020B0503020204020204" pitchFamily="2" charset="-122"/>
                <a:cs typeface="Arial" panose="020B0604020202020204" pitchFamily="34" charset="0"/>
              </a:rPr>
              <a:t>.</a:t>
            </a:r>
            <a:r>
              <a:rPr lang="pt-BR" kern="100" dirty="0">
                <a:effectLst/>
                <a:ea typeface="DengXian" panose="020B0503020204020204" pitchFamily="2" charset="-122"/>
                <a:cs typeface="Times New Roman" panose="02020603050405020304" pitchFamily="18" charset="0"/>
              </a:rPr>
              <a:t> </a:t>
            </a:r>
          </a:p>
        </p:txBody>
      </p:sp>
      <p:sp>
        <p:nvSpPr>
          <p:cNvPr id="5" name="Retângulo 4"/>
          <p:cNvSpPr/>
          <p:nvPr/>
        </p:nvSpPr>
        <p:spPr>
          <a:xfrm>
            <a:off x="469349" y="3048931"/>
            <a:ext cx="6949305" cy="2911823"/>
          </a:xfrm>
          <a:prstGeom prst="rect">
            <a:avLst/>
          </a:prstGeom>
        </p:spPr>
        <p:txBody>
          <a:bodyPr wrap="square">
            <a:spAutoFit/>
          </a:bodyPr>
          <a:lstStyle/>
          <a:p>
            <a:pPr lvl="0" algn="just">
              <a:lnSpc>
                <a:spcPct val="107000"/>
              </a:lnSpc>
              <a:spcAft>
                <a:spcPts val="800"/>
              </a:spcAft>
            </a:pPr>
            <a:r>
              <a:rPr lang="es-ES" sz="1500" dirty="0">
                <a:latin typeface="Barlow" panose="00000500000000000000" pitchFamily="2" charset="0"/>
                <a:ea typeface="DengXian" panose="020B0503020204020204" pitchFamily="2" charset="-122"/>
                <a:cs typeface="Arial" panose="020B0604020202020204" pitchFamily="34" charset="0"/>
              </a:rPr>
              <a:t>Estos son ejemplos de actividades en las que el alumno se coloca en una situación de interacción con sus compañeros y, adicionalmente, necesita buscar conocimiento teniendo una responsabilidad o tarea específica. El efecto de la interacción, presente en la relación profesor-alumno y alumno-alumno, puede favorecer el desarrollo cognitivo y la autorregulación del </a:t>
            </a:r>
            <a:r>
              <a:rPr lang="es-ES" sz="1500" dirty="0" smtClean="0">
                <a:latin typeface="Barlow" panose="00000500000000000000" pitchFamily="2" charset="0"/>
                <a:ea typeface="DengXian" panose="020B0503020204020204" pitchFamily="2" charset="-122"/>
                <a:cs typeface="Arial" panose="020B0604020202020204" pitchFamily="34" charset="0"/>
              </a:rPr>
              <a:t>aprendizaje</a:t>
            </a:r>
            <a:r>
              <a:rPr lang="pt-BR" sz="1500" dirty="0" smtClean="0">
                <a:latin typeface="Barlow" panose="00000500000000000000" pitchFamily="2" charset="0"/>
                <a:ea typeface="DengXian" panose="020B0503020204020204" pitchFamily="2" charset="-122"/>
                <a:cs typeface="Arial" panose="020B0604020202020204" pitchFamily="34" charset="0"/>
              </a:rPr>
              <a:t>. </a:t>
            </a:r>
            <a:endParaRPr lang="pt-BR" sz="1500" kern="100" dirty="0">
              <a:latin typeface="Barlow" panose="00000500000000000000" pitchFamily="2" charset="0"/>
              <a:ea typeface="DengXian" panose="020B0503020204020204" pitchFamily="2" charset="-122"/>
              <a:cs typeface="Arial" panose="020B0604020202020204" pitchFamily="34" charset="0"/>
            </a:endParaRPr>
          </a:p>
          <a:p>
            <a:pPr algn="just">
              <a:lnSpc>
                <a:spcPct val="107000"/>
              </a:lnSpc>
              <a:spcAft>
                <a:spcPts val="800"/>
              </a:spcAft>
            </a:pPr>
            <a:r>
              <a:rPr lang="es-ES" sz="1500" dirty="0">
                <a:latin typeface="Barlow" panose="00000500000000000000" pitchFamily="2" charset="0"/>
                <a:ea typeface="DengXian" panose="020B0503020204020204" pitchFamily="2" charset="-122"/>
                <a:cs typeface="Arial" panose="020B0604020202020204" pitchFamily="34" charset="0"/>
              </a:rPr>
              <a:t>Otra forma de trabajar el aprendizaje activo es la enseñanza cooperativa, esta metodología de enseñanza se basa en la interacción social. En este enfoque, los alumnos monitorean su desempeño, establecen metas y establecen desafíos cognitivos. De esta manera, las actividades en parejas o en grupos, por ejemplo, para resolver un problema pueden ser utilizadas para desarrollar habilidades socioemocionales</a:t>
            </a:r>
            <a:r>
              <a:rPr lang="pt-BR" sz="1500" dirty="0" smtClean="0">
                <a:latin typeface="Barlow" panose="00000500000000000000" pitchFamily="2" charset="0"/>
                <a:ea typeface="DengXian" panose="020B0503020204020204" pitchFamily="2" charset="-122"/>
                <a:cs typeface="Arial" panose="020B0604020202020204" pitchFamily="34" charset="0"/>
              </a:rPr>
              <a:t>. </a:t>
            </a:r>
            <a:endParaRPr lang="pt-BR" sz="1500" kern="100" dirty="0">
              <a:latin typeface="Barlow" panose="00000500000000000000" pitchFamily="2" charset="0"/>
              <a:ea typeface="DengXian" panose="020B0503020204020204" pitchFamily="2" charset="-122"/>
              <a:cs typeface="Arial" panose="020B0604020202020204" pitchFamily="34"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2712902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CE5C889E-E440-B604-4402-CF8F04DF995C}"/>
              </a:ext>
            </a:extLst>
          </p:cNvPr>
          <p:cNvSpPr>
            <a:spLocks noGrp="1"/>
          </p:cNvSpPr>
          <p:nvPr>
            <p:ph idx="1"/>
          </p:nvPr>
        </p:nvSpPr>
        <p:spPr>
          <a:xfrm>
            <a:off x="709127" y="1477265"/>
            <a:ext cx="10133044" cy="4351338"/>
          </a:xfrm>
        </p:spPr>
        <p:txBody>
          <a:bodyPr/>
          <a:lstStyle/>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AutoNum type="arabicPeriod"/>
            </a:pPr>
            <a:endParaRPr lang="pt-BR"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dirty="0"/>
          </a:p>
        </p:txBody>
      </p:sp>
      <p:sp>
        <p:nvSpPr>
          <p:cNvPr id="5" name="CaixaDeTexto 4">
            <a:extLst>
              <a:ext uri="{FF2B5EF4-FFF2-40B4-BE49-F238E27FC236}">
                <a16:creationId xmlns:a16="http://schemas.microsoft.com/office/drawing/2014/main" xmlns="" id="{C172FA96-39DE-3345-1A6E-2BDFD3A28D41}"/>
              </a:ext>
            </a:extLst>
          </p:cNvPr>
          <p:cNvSpPr txBox="1"/>
          <p:nvPr/>
        </p:nvSpPr>
        <p:spPr>
          <a:xfrm>
            <a:off x="396381" y="1392985"/>
            <a:ext cx="10758535" cy="4266424"/>
          </a:xfrm>
          <a:prstGeom prst="rect">
            <a:avLst/>
          </a:prstGeom>
          <a:noFill/>
        </p:spPr>
        <p:txBody>
          <a:bodyPr wrap="square">
            <a:spAutoFit/>
          </a:bodyPr>
          <a:lstStyle/>
          <a:p>
            <a:pPr>
              <a:lnSpc>
                <a:spcPct val="107000"/>
              </a:lnSpc>
              <a:spcBef>
                <a:spcPts val="600"/>
              </a:spcBef>
              <a:spcAft>
                <a:spcPts val="600"/>
              </a:spcAft>
            </a:pPr>
            <a:r>
              <a:rPr lang="pt-BR" sz="2400" b="1" kern="0" dirty="0">
                <a:effectLst/>
                <a:latin typeface="Barlow Condensed"/>
                <a:ea typeface="DengXian" panose="020B0503020204020204" pitchFamily="2" charset="-122"/>
                <a:cs typeface="Times New Roman" panose="02020603050405020304" pitchFamily="18" charset="0"/>
              </a:rPr>
              <a:t>3.2 </a:t>
            </a:r>
            <a:r>
              <a:rPr lang="es-ES" sz="2400" b="1" kern="0" dirty="0">
                <a:latin typeface="Barlow Condensed"/>
                <a:ea typeface="DengXian" panose="020B0503020204020204" pitchFamily="2" charset="-122"/>
                <a:cs typeface="Times New Roman" panose="02020603050405020304" pitchFamily="18" charset="0"/>
              </a:rPr>
              <a:t>Principios para el desarrollo de la educación del </a:t>
            </a:r>
            <a:r>
              <a:rPr lang="es-ES" sz="2400" b="1" kern="0" dirty="0" smtClean="0">
                <a:latin typeface="Barlow Condensed"/>
                <a:ea typeface="DengXian" panose="020B0503020204020204" pitchFamily="2" charset="-122"/>
                <a:cs typeface="Times New Roman" panose="02020603050405020304" pitchFamily="18" charset="0"/>
              </a:rPr>
              <a:t>carácter</a:t>
            </a:r>
            <a:r>
              <a:rPr lang="pt-BR" sz="2400" b="1" kern="0" dirty="0" smtClean="0">
                <a:effectLst/>
                <a:latin typeface="Barlow Condensed"/>
                <a:ea typeface="DengXian" panose="020B0503020204020204" pitchFamily="2" charset="-122"/>
                <a:cs typeface="Times New Roman" panose="02020603050405020304" pitchFamily="18" charset="0"/>
              </a:rPr>
              <a:t>.</a:t>
            </a:r>
            <a:endParaRPr lang="pt-BR" sz="1600" b="1" kern="0" dirty="0" smtClean="0">
              <a:effectLst/>
              <a:latin typeface="Barlow Condensed"/>
              <a:ea typeface="DengXian" panose="020B0503020204020204" pitchFamily="2" charset="-122"/>
              <a:cs typeface="Times New Roman" panose="02020603050405020304" pitchFamily="18" charset="0"/>
            </a:endParaRPr>
          </a:p>
          <a:p>
            <a:pPr>
              <a:lnSpc>
                <a:spcPct val="107000"/>
              </a:lnSpc>
              <a:spcBef>
                <a:spcPts val="600"/>
              </a:spcBef>
              <a:spcAft>
                <a:spcPts val="600"/>
              </a:spcAft>
            </a:pPr>
            <a:endParaRPr lang="pt-BR" sz="1600" b="1" kern="0" dirty="0">
              <a:effectLst/>
              <a:latin typeface="Barlow Condensed"/>
              <a:ea typeface="DengXian" panose="020B0503020204020204" pitchFamily="2" charset="-122"/>
              <a:cs typeface="Times New Roman" panose="02020603050405020304" pitchFamily="18" charset="0"/>
            </a:endParaRPr>
          </a:p>
          <a:p>
            <a:pPr algn="just">
              <a:lnSpc>
                <a:spcPct val="107000"/>
              </a:lnSpc>
              <a:spcAft>
                <a:spcPts val="800"/>
              </a:spcAft>
            </a:pPr>
            <a:r>
              <a:rPr lang="es-ES" sz="1700" kern="100" dirty="0">
                <a:latin typeface="Barlow" panose="00000500000000000000" pitchFamily="2" charset="0"/>
                <a:ea typeface="DengXian" panose="020B0503020204020204" pitchFamily="2" charset="-122"/>
                <a:cs typeface="Times New Roman" panose="02020603050405020304" pitchFamily="18" charset="0"/>
              </a:rPr>
              <a:t>El carácter no se limita únicamente a hacer las cosas correctas y buenas a los demás. La propuesta de trabajar valores, virtudes y habilidades espirituales en el currículo de la Escuela Sabática, tanto en los niños como en el hogar, tiene como objetivo brindar apoyo para que el niño pueda obtener lo mejor de sí, ayudando a trabajar el desempeño y la aspiración a la excelencia en todos los aspectos de su experiencia</a:t>
            </a:r>
            <a:r>
              <a:rPr lang="pt-BR" sz="1700" kern="10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es-ES" sz="1700" kern="100" dirty="0">
                <a:latin typeface="Barlow" panose="00000500000000000000" pitchFamily="2" charset="0"/>
                <a:ea typeface="DengXian" panose="020B0503020204020204" pitchFamily="2" charset="-122"/>
                <a:cs typeface="Times New Roman" panose="02020603050405020304" pitchFamily="18" charset="0"/>
              </a:rPr>
              <a:t>Por lo tanto, las virtudes del compromiso / desempeño se entienden como un camino hacia la excelencia y las virtudes de la moralidad, un camino hacia el comportamiento ético, ambos respectivamente interdependientes. Además, las virtudes de compromiso/desempeño sin las virtudes morales pueden conducir a comportamientos egoístas y poco éticos para lograr un alto rendimiento. Por otro lado, las virtudes morales pueden producir en las personas buenas intenciones, pero poca capacidad para actuar o demostrar hechos (LICKONA, 1996). Lo interesante es que ambos trabajen juntos</a:t>
            </a:r>
            <a:r>
              <a:rPr lang="pt-BR" sz="1700" kern="10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1700" kern="100" dirty="0">
              <a:effectLst/>
              <a:latin typeface="Barlow" panose="00000500000000000000" pitchFamily="2" charset="0"/>
              <a:ea typeface="DengXian" panose="020B0503020204020204" pitchFamily="2" charset="-122"/>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48264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Espaço Reservado para Conteúdo 2">
            <a:extLst>
              <a:ext uri="{FF2B5EF4-FFF2-40B4-BE49-F238E27FC236}">
                <a16:creationId xmlns="" xmlns:a16="http://schemas.microsoft.com/office/drawing/2014/main" id="{782EC9ED-6140-2459-4911-06286599A566}"/>
              </a:ext>
            </a:extLst>
          </p:cNvPr>
          <p:cNvSpPr txBox="1">
            <a:spLocks/>
          </p:cNvSpPr>
          <p:nvPr/>
        </p:nvSpPr>
        <p:spPr>
          <a:xfrm>
            <a:off x="554892" y="1824574"/>
            <a:ext cx="11082216" cy="32088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pt-BR" sz="7300" b="1" kern="0" dirty="0" smtClean="0">
                <a:solidFill>
                  <a:schemeClr val="tx1">
                    <a:lumMod val="50000"/>
                    <a:lumOff val="50000"/>
                  </a:schemeClr>
                </a:solidFill>
                <a:latin typeface="Barlow Condensed" pitchFamily="2" charset="77"/>
                <a:ea typeface="Times New Roman" panose="02020603050405020304" pitchFamily="18" charset="0"/>
              </a:rPr>
              <a:t>PERFIL DE EDADES</a:t>
            </a:r>
          </a:p>
          <a:p>
            <a:pPr marL="0" indent="0" algn="ctr">
              <a:spcAft>
                <a:spcPts val="600"/>
              </a:spcAft>
              <a:buNone/>
            </a:pPr>
            <a:r>
              <a:rPr lang="pt-BR" sz="7300" b="1" kern="0" dirty="0" smtClean="0">
                <a:latin typeface="Barlow Condensed" pitchFamily="2" charset="77"/>
                <a:ea typeface="Times New Roman" panose="02020603050405020304" pitchFamily="18" charset="0"/>
              </a:rPr>
              <a:t>Y PROCESO DE</a:t>
            </a:r>
          </a:p>
          <a:p>
            <a:pPr marL="0" indent="0" algn="ctr">
              <a:spcAft>
                <a:spcPts val="600"/>
              </a:spcAft>
              <a:buNone/>
            </a:pPr>
            <a:r>
              <a:rPr lang="pt-BR" sz="7300" b="1" kern="0" dirty="0" smtClean="0">
                <a:latin typeface="Barlow Condensed" pitchFamily="2" charset="77"/>
                <a:ea typeface="Times New Roman" panose="02020603050405020304" pitchFamily="18" charset="0"/>
              </a:rPr>
              <a:t>APRENDIZAJE</a:t>
            </a:r>
            <a:endParaRPr lang="pt-BR" sz="7300" b="1" kern="0" dirty="0">
              <a:latin typeface="Barlow Condensed" pitchFamily="2" charset="77"/>
              <a:ea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6298" y="1"/>
            <a:ext cx="2445702" cy="1047262"/>
          </a:xfrm>
          <a:prstGeom prst="rect">
            <a:avLst/>
          </a:prstGeom>
        </p:spPr>
      </p:pic>
    </p:spTree>
    <p:extLst>
      <p:ext uri="{BB962C8B-B14F-4D97-AF65-F5344CB8AC3E}">
        <p14:creationId xmlns:p14="http://schemas.microsoft.com/office/powerpoint/2010/main" val="1213354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B3217312-2E69-4952-3A1B-1BA53BB4A206}"/>
              </a:ext>
            </a:extLst>
          </p:cNvPr>
          <p:cNvSpPr>
            <a:spLocks noGrp="1"/>
          </p:cNvSpPr>
          <p:nvPr>
            <p:ph idx="1"/>
          </p:nvPr>
        </p:nvSpPr>
        <p:spPr>
          <a:xfrm>
            <a:off x="524567" y="1167140"/>
            <a:ext cx="10423850" cy="5386938"/>
          </a:xfrm>
        </p:spPr>
        <p:txBody>
          <a:bodyPr>
            <a:normAutofit fontScale="85000" lnSpcReduction="10000"/>
          </a:bodyPr>
          <a:lstStyle/>
          <a:p>
            <a:pPr marL="0" indent="0" algn="just">
              <a:buNone/>
            </a:pPr>
            <a:r>
              <a:rPr lang="es-ES" b="1" kern="100" dirty="0">
                <a:latin typeface="Barlow Condensed"/>
                <a:ea typeface="DengXian" panose="020B0503020204020204" pitchFamily="2" charset="-122"/>
                <a:cs typeface="Arial" panose="020B0604020202020204" pitchFamily="34" charset="0"/>
              </a:rPr>
              <a:t>Teniendo en cuenta los estudios, para el contexto de la Escuela Sabática, podemos extraer los siguientes principios</a:t>
            </a:r>
            <a:r>
              <a:rPr lang="pt-BR" b="1" kern="100" dirty="0" smtClean="0">
                <a:effectLst/>
                <a:latin typeface="Barlow Condensed"/>
                <a:ea typeface="DengXian" panose="020B0503020204020204" pitchFamily="2" charset="-122"/>
                <a:cs typeface="Arial" panose="020B0604020202020204" pitchFamily="34" charset="0"/>
              </a:rPr>
              <a:t>:</a:t>
            </a:r>
            <a:endParaRPr lang="pt-BR" b="1" kern="100" dirty="0">
              <a:effectLst/>
              <a:latin typeface="Barlow Condensed"/>
              <a:ea typeface="DengXian" panose="020B0503020204020204" pitchFamily="2" charset="-122"/>
              <a:cs typeface="Arial" panose="020B0604020202020204" pitchFamily="34" charset="0"/>
            </a:endParaRPr>
          </a:p>
          <a:p>
            <a:pPr marL="0" indent="0" algn="just">
              <a:buNone/>
            </a:pPr>
            <a:endParaRPr lang="pt-BR" sz="1800" kern="100" dirty="0">
              <a:effectLst/>
              <a:latin typeface="Arial" panose="020B0604020202020204" pitchFamily="34"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Los valores éticos y la necesidad de establecer modelos de comportamiento para todos los miembros de la comunidad escolar</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 </a:t>
            </a:r>
            <a:endParaRPr lang="pt-BR" sz="1800" kern="100" dirty="0">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Concepción del carácter en toda su potencialidad, para incluir el pensamiento, el sentimiento y el comportamiento</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 </a:t>
            </a:r>
            <a:endParaRPr lang="pt-BR" sz="1800" kern="100" dirty="0">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La educación de los valores morales básicos debe impregnar todas las etapas de la vida escolar, no sólo en la educación primaria, sino también en la escuela secundaria</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a:t>
            </a:r>
            <a:endParaRPr lang="pt-BR" sz="1800" kern="100" dirty="0">
              <a:effectLst/>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Una comunidad acogedora, en la que la iglesia o la Escuela Sabática es inclusiva y da la bienvenida a todos los niños, sin distinción de características individuales. Todos los niños son iguales a los ojos de Dios y todos tienen potencial de aprendizaje</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 </a:t>
            </a:r>
            <a:endParaRPr lang="pt-BR" sz="1800" kern="100" dirty="0">
              <a:effectLst/>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Implementación de reglas de convivencia entre compañeros, y la elaboración de proyectos de servicio de aprendizaje para la comunidad</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a:t>
            </a:r>
            <a:endParaRPr lang="pt-BR" sz="1800" kern="100" dirty="0">
              <a:effectLst/>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Promoción de un currículo académico significativo que respete y ayude a los alumnos a prosperar en todos los aspectos de la vida</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a:t>
            </a:r>
            <a:endParaRPr lang="pt-BR" sz="1800" kern="100" dirty="0">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En la realización de tareas, desarrollar la motivación intrínseca de los estudiantes para el aprendizaje</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a:t>
            </a:r>
            <a:endParaRPr lang="pt-BR" sz="1800" kern="100" dirty="0">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Formación de una comunidad de aprendizaje moral</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a:t>
            </a:r>
            <a:endParaRPr lang="pt-BR" sz="1800" kern="100" dirty="0">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Todos los involucrados en el ambiente escolar buscan pensar y vivir valores morales</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a:t>
            </a:r>
            <a:endParaRPr lang="pt-BR" sz="1800" kern="100" dirty="0">
              <a:effectLst/>
              <a:latin typeface="Barlow" panose="00000500000000000000" pitchFamily="2" charset="0"/>
              <a:ea typeface="DengXian" panose="020B0503020204020204" pitchFamily="2" charset="-122"/>
              <a:cs typeface="Arial" panose="020B0604020202020204" pitchFamily="34" charset="0"/>
            </a:endParaRPr>
          </a:p>
          <a:p>
            <a:pPr marL="342900" indent="-342900" algn="just">
              <a:buAutoNum type="arabicParenR"/>
            </a:pPr>
            <a:r>
              <a:rPr lang="es-ES" sz="1800" kern="100" dirty="0">
                <a:latin typeface="Barlow" panose="00000500000000000000" pitchFamily="2" charset="0"/>
                <a:ea typeface="DengXian" panose="020B0503020204020204" pitchFamily="2" charset="-122"/>
                <a:cs typeface="Arial" panose="020B0604020202020204" pitchFamily="34" charset="0"/>
              </a:rPr>
              <a:t>Asociación colaborativa de la familia y la escuela para la implementación del currículo centrado en la formación del carácter</a:t>
            </a:r>
            <a:r>
              <a:rPr lang="pt-BR" sz="1800" kern="100" dirty="0" smtClean="0">
                <a:effectLst/>
                <a:latin typeface="Barlow" panose="00000500000000000000" pitchFamily="2" charset="0"/>
                <a:ea typeface="DengXian" panose="020B0503020204020204" pitchFamily="2" charset="-122"/>
                <a:cs typeface="Arial" panose="020B0604020202020204" pitchFamily="34" charset="0"/>
              </a:rPr>
              <a:t>.</a:t>
            </a:r>
            <a:endParaRPr lang="pt-BR" sz="1800" kern="100" dirty="0">
              <a:effectLst/>
              <a:latin typeface="Barlow" panose="00000500000000000000" pitchFamily="2" charset="0"/>
              <a:ea typeface="DengXian" panose="020B0503020204020204" pitchFamily="2" charset="-122"/>
              <a:cs typeface="Arial" panose="020B0604020202020204" pitchFamily="34" charset="0"/>
            </a:endParaRPr>
          </a:p>
          <a:p>
            <a:pPr marL="0" indent="0">
              <a:buNone/>
            </a:pPr>
            <a:endParaRPr lang="pt-BR" sz="18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sz="2000"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1384262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7F7369E4-0518-BB53-6F32-6EA6FEDDA922}"/>
              </a:ext>
            </a:extLst>
          </p:cNvPr>
          <p:cNvSpPr>
            <a:spLocks noGrp="1"/>
          </p:cNvSpPr>
          <p:nvPr>
            <p:ph idx="1"/>
          </p:nvPr>
        </p:nvSpPr>
        <p:spPr>
          <a:xfrm>
            <a:off x="408354" y="1303031"/>
            <a:ext cx="10515600" cy="5152477"/>
          </a:xfrm>
        </p:spPr>
        <p:txBody>
          <a:bodyPr>
            <a:normAutofit lnSpcReduction="10000"/>
          </a:bodyPr>
          <a:lstStyle/>
          <a:p>
            <a:pPr indent="0" algn="just">
              <a:lnSpc>
                <a:spcPct val="107000"/>
              </a:lnSpc>
              <a:spcAft>
                <a:spcPts val="800"/>
              </a:spcAft>
              <a:buNone/>
            </a:pPr>
            <a:r>
              <a:rPr lang="es-ES" sz="2600" b="1" kern="100" dirty="0">
                <a:latin typeface="Barlow Condensed"/>
                <a:ea typeface="DengXian" panose="020B0503020204020204" pitchFamily="2" charset="-122"/>
                <a:cs typeface="Times New Roman" panose="02020603050405020304" pitchFamily="18" charset="0"/>
              </a:rPr>
              <a:t>El modelo Smart &amp; </a:t>
            </a:r>
            <a:r>
              <a:rPr lang="es-ES" sz="2600" b="1" kern="100" dirty="0" err="1">
                <a:latin typeface="Barlow Condensed"/>
                <a:ea typeface="DengXian" panose="020B0503020204020204" pitchFamily="2" charset="-122"/>
                <a:cs typeface="Times New Roman" panose="02020603050405020304" pitchFamily="18" charset="0"/>
              </a:rPr>
              <a:t>Good</a:t>
            </a:r>
            <a:r>
              <a:rPr lang="es-ES" sz="2600" b="1" kern="100" dirty="0">
                <a:latin typeface="Barlow Condensed"/>
                <a:ea typeface="DengXian" panose="020B0503020204020204" pitchFamily="2" charset="-122"/>
                <a:cs typeface="Times New Roman" panose="02020603050405020304" pitchFamily="18" charset="0"/>
              </a:rPr>
              <a:t> </a:t>
            </a:r>
            <a:r>
              <a:rPr lang="es-ES" sz="2600" b="1" kern="100" dirty="0" err="1">
                <a:latin typeface="Barlow Condensed"/>
                <a:ea typeface="DengXian" panose="020B0503020204020204" pitchFamily="2" charset="-122"/>
                <a:cs typeface="Times New Roman" panose="02020603050405020304" pitchFamily="18" charset="0"/>
              </a:rPr>
              <a:t>Schools</a:t>
            </a:r>
            <a:r>
              <a:rPr lang="es-ES" sz="2600" b="1" kern="100" dirty="0">
                <a:latin typeface="Barlow Condensed"/>
                <a:ea typeface="DengXian" panose="020B0503020204020204" pitchFamily="2" charset="-122"/>
                <a:cs typeface="Times New Roman" panose="02020603050405020304" pitchFamily="18" charset="0"/>
              </a:rPr>
              <a:t> apunta a ocho características claves que pueden ser aplicadas al currículo de la Escuela Sabática</a:t>
            </a:r>
            <a:r>
              <a:rPr lang="pt-BR" sz="2600" b="1" kern="100" dirty="0" smtClean="0">
                <a:effectLst/>
                <a:latin typeface="Barlow Condensed"/>
                <a:ea typeface="DengXian" panose="020B0503020204020204" pitchFamily="2" charset="-122"/>
                <a:cs typeface="Times New Roman" panose="02020603050405020304" pitchFamily="18" charset="0"/>
              </a:rPr>
              <a:t>:</a:t>
            </a:r>
            <a:endParaRPr lang="pt-BR" sz="2600" b="1" kern="100" dirty="0">
              <a:effectLst/>
              <a:latin typeface="Barlow Condensed"/>
              <a:ea typeface="DengXian" panose="020B0503020204020204" pitchFamily="2" charset="-122"/>
              <a:cs typeface="Times New Roman" panose="02020603050405020304" pitchFamily="18" charset="0"/>
            </a:endParaRPr>
          </a:p>
          <a:p>
            <a:pPr algn="just">
              <a:lnSpc>
                <a:spcPct val="107000"/>
              </a:lnSpc>
              <a:spcAft>
                <a:spcPts val="800"/>
              </a:spcAft>
            </a:pPr>
            <a:r>
              <a:rPr lang="pt-BR" sz="1800" kern="100" dirty="0">
                <a:effectLst/>
                <a:latin typeface="Barlow" panose="00000500000000000000" pitchFamily="2" charset="0"/>
                <a:ea typeface="DengXian" panose="020B0503020204020204" pitchFamily="2" charset="-122"/>
                <a:cs typeface="Times New Roman" panose="02020603050405020304" pitchFamily="18" charset="0"/>
              </a:rPr>
              <a:t>1. </a:t>
            </a:r>
            <a:r>
              <a:rPr lang="es-ES" sz="1800" kern="100" dirty="0">
                <a:latin typeface="Barlow" panose="00000500000000000000" pitchFamily="2" charset="0"/>
                <a:ea typeface="DengXian" panose="020B0503020204020204" pitchFamily="2" charset="-122"/>
                <a:cs typeface="Times New Roman" panose="02020603050405020304" pitchFamily="18" charset="0"/>
              </a:rPr>
              <a:t>Ser un aprendiz a lo largo de la vida y un pensador crítico</a:t>
            </a:r>
            <a:r>
              <a:rPr lang="pt-BR" sz="1800" kern="10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18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pt-BR" sz="1800" kern="100" dirty="0">
                <a:effectLst/>
                <a:latin typeface="Barlow" panose="00000500000000000000" pitchFamily="2" charset="0"/>
                <a:ea typeface="DengXian" panose="020B0503020204020204" pitchFamily="2" charset="-122"/>
                <a:cs typeface="Times New Roman" panose="02020603050405020304" pitchFamily="18" charset="0"/>
              </a:rPr>
              <a:t>2. </a:t>
            </a:r>
            <a:r>
              <a:rPr lang="es-ES" sz="1800" kern="100" dirty="0">
                <a:latin typeface="Barlow" panose="00000500000000000000" pitchFamily="2" charset="0"/>
                <a:ea typeface="DengXian" panose="020B0503020204020204" pitchFamily="2" charset="-122"/>
                <a:cs typeface="Times New Roman" panose="02020603050405020304" pitchFamily="18" charset="0"/>
              </a:rPr>
              <a:t>Desarrollar diligencia y desempeño en las diversas esferas de la actividad humana</a:t>
            </a:r>
            <a:r>
              <a:rPr lang="pt-BR" sz="1800" kern="10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18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pt-BR" sz="1800" kern="100" dirty="0">
                <a:effectLst/>
                <a:latin typeface="Barlow" panose="00000500000000000000" pitchFamily="2" charset="0"/>
                <a:ea typeface="DengXian" panose="020B0503020204020204" pitchFamily="2" charset="-122"/>
                <a:cs typeface="Times New Roman" panose="02020603050405020304" pitchFamily="18" charset="0"/>
              </a:rPr>
              <a:t>3. </a:t>
            </a:r>
            <a:r>
              <a:rPr lang="pt-BR" sz="1800" kern="100" dirty="0" err="1">
                <a:latin typeface="Barlow" panose="00000500000000000000" pitchFamily="2" charset="0"/>
                <a:ea typeface="DengXian" panose="020B0503020204020204" pitchFamily="2" charset="-122"/>
                <a:cs typeface="Times New Roman" panose="02020603050405020304" pitchFamily="18" charset="0"/>
              </a:rPr>
              <a:t>Mejorar</a:t>
            </a:r>
            <a:r>
              <a:rPr lang="pt-BR" sz="1800" kern="100" dirty="0">
                <a:latin typeface="Barlow" panose="00000500000000000000" pitchFamily="2" charset="0"/>
                <a:ea typeface="DengXian" panose="020B0503020204020204" pitchFamily="2" charset="-122"/>
                <a:cs typeface="Times New Roman" panose="02020603050405020304" pitchFamily="18" charset="0"/>
              </a:rPr>
              <a:t> </a:t>
            </a:r>
            <a:r>
              <a:rPr lang="pt-BR" sz="1800" kern="100" dirty="0" err="1">
                <a:latin typeface="Barlow" panose="00000500000000000000" pitchFamily="2" charset="0"/>
                <a:ea typeface="DengXian" panose="020B0503020204020204" pitchFamily="2" charset="-122"/>
                <a:cs typeface="Times New Roman" panose="02020603050405020304" pitchFamily="18" charset="0"/>
              </a:rPr>
              <a:t>las</a:t>
            </a:r>
            <a:r>
              <a:rPr lang="pt-BR" sz="1800" kern="100" dirty="0">
                <a:latin typeface="Barlow" panose="00000500000000000000" pitchFamily="2" charset="0"/>
                <a:ea typeface="DengXian" panose="020B0503020204020204" pitchFamily="2" charset="-122"/>
                <a:cs typeface="Times New Roman" panose="02020603050405020304" pitchFamily="18" charset="0"/>
              </a:rPr>
              <a:t> habilidades </a:t>
            </a:r>
            <a:r>
              <a:rPr lang="pt-BR" sz="1800" kern="100" dirty="0" err="1">
                <a:latin typeface="Barlow" panose="00000500000000000000" pitchFamily="2" charset="0"/>
                <a:ea typeface="DengXian" panose="020B0503020204020204" pitchFamily="2" charset="-122"/>
                <a:cs typeface="Times New Roman" panose="02020603050405020304" pitchFamily="18" charset="0"/>
              </a:rPr>
              <a:t>socioemocionales</a:t>
            </a:r>
            <a:r>
              <a:rPr lang="pt-BR" sz="1800" kern="100" dirty="0">
                <a:latin typeface="Barlow" panose="00000500000000000000" pitchFamily="2" charset="0"/>
                <a:ea typeface="DengXian" panose="020B0503020204020204" pitchFamily="2" charset="-122"/>
                <a:cs typeface="Times New Roman" panose="02020603050405020304" pitchFamily="18" charset="0"/>
              </a:rPr>
              <a:t>.</a:t>
            </a:r>
            <a:endParaRPr lang="pt-BR" sz="18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pt-BR" sz="1800" kern="100" dirty="0">
                <a:effectLst/>
                <a:latin typeface="Barlow" panose="00000500000000000000" pitchFamily="2" charset="0"/>
                <a:ea typeface="DengXian" panose="020B0503020204020204" pitchFamily="2" charset="-122"/>
                <a:cs typeface="Times New Roman" panose="02020603050405020304" pitchFamily="18" charset="0"/>
              </a:rPr>
              <a:t>4. </a:t>
            </a:r>
            <a:r>
              <a:rPr lang="pt-BR" sz="1800" kern="100" dirty="0">
                <a:latin typeface="Barlow" panose="00000500000000000000" pitchFamily="2" charset="0"/>
                <a:ea typeface="DengXian" panose="020B0503020204020204" pitchFamily="2" charset="-122"/>
                <a:cs typeface="Times New Roman" panose="02020603050405020304" pitchFamily="18" charset="0"/>
              </a:rPr>
              <a:t>Cultivar </a:t>
            </a:r>
            <a:r>
              <a:rPr lang="pt-BR" sz="1800" kern="100" dirty="0" err="1">
                <a:latin typeface="Barlow" panose="00000500000000000000" pitchFamily="2" charset="0"/>
                <a:ea typeface="DengXian" panose="020B0503020204020204" pitchFamily="2" charset="-122"/>
                <a:cs typeface="Times New Roman" panose="02020603050405020304" pitchFamily="18" charset="0"/>
              </a:rPr>
              <a:t>el</a:t>
            </a:r>
            <a:r>
              <a:rPr lang="pt-BR" sz="1800" kern="100" dirty="0">
                <a:latin typeface="Barlow" panose="00000500000000000000" pitchFamily="2" charset="0"/>
                <a:ea typeface="DengXian" panose="020B0503020204020204" pitchFamily="2" charset="-122"/>
                <a:cs typeface="Times New Roman" panose="02020603050405020304" pitchFamily="18" charset="0"/>
              </a:rPr>
              <a:t> </a:t>
            </a:r>
            <a:r>
              <a:rPr lang="pt-BR" sz="1800" kern="100" dirty="0" err="1">
                <a:latin typeface="Barlow" panose="00000500000000000000" pitchFamily="2" charset="0"/>
                <a:ea typeface="DengXian" panose="020B0503020204020204" pitchFamily="2" charset="-122"/>
                <a:cs typeface="Times New Roman" panose="02020603050405020304" pitchFamily="18" charset="0"/>
              </a:rPr>
              <a:t>pensamiento</a:t>
            </a:r>
            <a:r>
              <a:rPr lang="pt-BR" sz="1800" kern="100" dirty="0">
                <a:latin typeface="Barlow" panose="00000500000000000000" pitchFamily="2" charset="0"/>
                <a:ea typeface="DengXian" panose="020B0503020204020204" pitchFamily="2" charset="-122"/>
                <a:cs typeface="Times New Roman" panose="02020603050405020304" pitchFamily="18" charset="0"/>
              </a:rPr>
              <a:t> ético.</a:t>
            </a:r>
            <a:endParaRPr lang="pt-BR" sz="18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pt-BR" sz="1800" kern="100" dirty="0">
                <a:effectLst/>
                <a:latin typeface="Barlow" panose="00000500000000000000" pitchFamily="2" charset="0"/>
                <a:ea typeface="DengXian" panose="020B0503020204020204" pitchFamily="2" charset="-122"/>
                <a:cs typeface="Times New Roman" panose="02020603050405020304" pitchFamily="18" charset="0"/>
              </a:rPr>
              <a:t>5. </a:t>
            </a:r>
            <a:r>
              <a:rPr lang="es-ES" sz="1800" kern="100" dirty="0">
                <a:latin typeface="Barlow" panose="00000500000000000000" pitchFamily="2" charset="0"/>
                <a:ea typeface="DengXian" panose="020B0503020204020204" pitchFamily="2" charset="-122"/>
                <a:cs typeface="Times New Roman" panose="02020603050405020304" pitchFamily="18" charset="0"/>
              </a:rPr>
              <a:t>Convertirse en un agente moral respetable y responsable</a:t>
            </a:r>
            <a:r>
              <a:rPr lang="pt-BR" sz="1800" kern="10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18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pt-BR" sz="1800" kern="100" dirty="0">
                <a:effectLst/>
                <a:latin typeface="Barlow" panose="00000500000000000000" pitchFamily="2" charset="0"/>
                <a:ea typeface="DengXian" panose="020B0503020204020204" pitchFamily="2" charset="-122"/>
                <a:cs typeface="Times New Roman" panose="02020603050405020304" pitchFamily="18" charset="0"/>
              </a:rPr>
              <a:t>6. </a:t>
            </a:r>
            <a:r>
              <a:rPr lang="es-ES" sz="1800" kern="100" dirty="0">
                <a:latin typeface="Barlow" panose="00000500000000000000" pitchFamily="2" charset="0"/>
                <a:ea typeface="DengXian" panose="020B0503020204020204" pitchFamily="2" charset="-122"/>
                <a:cs typeface="Times New Roman" panose="02020603050405020304" pitchFamily="18" charset="0"/>
              </a:rPr>
              <a:t>Ser auto disciplinado, enfocado en un estilo de vida saludable</a:t>
            </a:r>
            <a:r>
              <a:rPr lang="pt-BR" sz="1800" kern="10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18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pt-BR" sz="1800" kern="100" dirty="0">
                <a:effectLst/>
                <a:latin typeface="Barlow" panose="00000500000000000000" pitchFamily="2" charset="0"/>
                <a:ea typeface="DengXian" panose="020B0503020204020204" pitchFamily="2" charset="-122"/>
                <a:cs typeface="Times New Roman" panose="02020603050405020304" pitchFamily="18" charset="0"/>
              </a:rPr>
              <a:t>7. </a:t>
            </a:r>
            <a:r>
              <a:rPr lang="es-ES" sz="1800" kern="100" dirty="0">
                <a:latin typeface="Barlow" panose="00000500000000000000" pitchFamily="2" charset="0"/>
                <a:ea typeface="DengXian" panose="020B0503020204020204" pitchFamily="2" charset="-122"/>
                <a:cs typeface="Times New Roman" panose="02020603050405020304" pitchFamily="18" charset="0"/>
              </a:rPr>
              <a:t>Participar activamente en la comunidad y ser un ciudadano democrático</a:t>
            </a:r>
            <a:r>
              <a:rPr lang="pt-BR" sz="1800" kern="10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1800" kern="10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Aft>
                <a:spcPts val="800"/>
              </a:spcAft>
            </a:pPr>
            <a:r>
              <a:rPr lang="pt-BR" sz="1800" kern="100" dirty="0">
                <a:effectLst/>
                <a:latin typeface="Barlow" panose="00000500000000000000" pitchFamily="2" charset="0"/>
                <a:ea typeface="DengXian" panose="020B0503020204020204" pitchFamily="2" charset="-122"/>
                <a:cs typeface="Times New Roman" panose="02020603050405020304" pitchFamily="18" charset="0"/>
              </a:rPr>
              <a:t>8. </a:t>
            </a:r>
            <a:r>
              <a:rPr lang="es-ES" sz="1800" kern="100" dirty="0">
                <a:latin typeface="Barlow" panose="00000500000000000000" pitchFamily="2" charset="0"/>
                <a:ea typeface="DengXian" panose="020B0503020204020204" pitchFamily="2" charset="-122"/>
                <a:cs typeface="Times New Roman" panose="02020603050405020304" pitchFamily="18" charset="0"/>
              </a:rPr>
              <a:t>Desarrollar el aspecto espiritual para una vida de noble propósito</a:t>
            </a:r>
            <a:r>
              <a:rPr lang="pt-BR" sz="1800" kern="10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1800" kern="100" dirty="0">
              <a:effectLst/>
              <a:latin typeface="Barlow" panose="00000500000000000000" pitchFamily="2" charset="0"/>
              <a:ea typeface="DengXian" panose="020B0503020204020204" pitchFamily="2" charset="-122"/>
              <a:cs typeface="Times New Roman" panose="02020603050405020304" pitchFamily="18" charset="0"/>
            </a:endParaRPr>
          </a:p>
          <a:p>
            <a:pPr indent="0" algn="just">
              <a:lnSpc>
                <a:spcPct val="107000"/>
              </a:lnSpc>
              <a:spcAft>
                <a:spcPts val="800"/>
              </a:spcAft>
              <a:buNone/>
            </a:pPr>
            <a:endParaRPr lang="pt-BR" sz="1800" b="1" kern="100" dirty="0">
              <a:effectLst/>
              <a:latin typeface="Calibri" panose="020F0502020204030204" pitchFamily="34" charset="0"/>
              <a:ea typeface="DengXian" panose="020B0503020204020204" pitchFamily="2" charset="-122"/>
              <a:cs typeface="Times New Roman" panose="02020603050405020304" pitchFamily="18" charset="0"/>
            </a:endParaRPr>
          </a:p>
          <a:p>
            <a:endParaRPr lang="pt-BR" dirty="0"/>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1189799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3211EF73-22A2-4279-F3A4-85BF487CAAD6}"/>
              </a:ext>
            </a:extLst>
          </p:cNvPr>
          <p:cNvSpPr>
            <a:spLocks noGrp="1"/>
          </p:cNvSpPr>
          <p:nvPr>
            <p:ph idx="1"/>
          </p:nvPr>
        </p:nvSpPr>
        <p:spPr>
          <a:xfrm>
            <a:off x="958064" y="1257757"/>
            <a:ext cx="9500118" cy="4342485"/>
          </a:xfrm>
        </p:spPr>
        <p:txBody>
          <a:bodyPr>
            <a:normAutofit/>
          </a:bodyPr>
          <a:lstStyle/>
          <a:p>
            <a:pPr marL="0" indent="0" algn="just">
              <a:lnSpc>
                <a:spcPct val="107000"/>
              </a:lnSpc>
              <a:spcAft>
                <a:spcPts val="800"/>
              </a:spcAft>
              <a:buNone/>
            </a:pPr>
            <a:r>
              <a:rPr lang="pt-BR" b="1" kern="100" dirty="0">
                <a:latin typeface="Barlow Condensed"/>
                <a:ea typeface="DengXian" panose="020B0503020204020204" pitchFamily="2" charset="-122"/>
                <a:cs typeface="Arial" panose="020B0604020202020204" pitchFamily="34" charset="0"/>
              </a:rPr>
              <a:t>CONCLUSIÓN</a:t>
            </a:r>
            <a:endParaRPr lang="pt-BR" kern="100" dirty="0" smtClean="0">
              <a:effectLst/>
              <a:latin typeface="Barlow Condensed"/>
              <a:ea typeface="DengXian" panose="020B0503020204020204" pitchFamily="2" charset="-122"/>
              <a:cs typeface="Arial" panose="020B0604020202020204" pitchFamily="34" charset="0"/>
            </a:endParaRPr>
          </a:p>
          <a:p>
            <a:pPr marL="0" indent="0" algn="just">
              <a:lnSpc>
                <a:spcPct val="107000"/>
              </a:lnSpc>
              <a:spcAft>
                <a:spcPts val="800"/>
              </a:spcAft>
              <a:buNone/>
            </a:pPr>
            <a:endParaRPr lang="pt-BR" kern="100" dirty="0">
              <a:latin typeface="Barlow Condensed"/>
              <a:ea typeface="DengXian" panose="020B0503020204020204" pitchFamily="2" charset="-122"/>
              <a:cs typeface="Arial" panose="020B0604020202020204" pitchFamily="34" charset="0"/>
            </a:endParaRPr>
          </a:p>
          <a:p>
            <a:pPr marL="0" indent="0" algn="just">
              <a:lnSpc>
                <a:spcPct val="107000"/>
              </a:lnSpc>
              <a:spcAft>
                <a:spcPts val="800"/>
              </a:spcAft>
              <a:buNone/>
            </a:pPr>
            <a:r>
              <a:rPr lang="es-ES" sz="1800" kern="100" dirty="0">
                <a:latin typeface="Barlow" panose="00000500000000000000" pitchFamily="2" charset="0"/>
                <a:ea typeface="DengXian" panose="020B0503020204020204" pitchFamily="2" charset="-122"/>
                <a:cs typeface="Arial" panose="020B0604020202020204" pitchFamily="34" charset="0"/>
              </a:rPr>
              <a:t>Para Dios no hay dicotomía entre educación y salvación. Ambos están constituidos por el mismo propósito, por lo que nuestros hijos necesitan encontrar en el hogar y en las clases de Escuela Sabática infantil, el aprendizaje moldeado por valores, pensamiento que promueva el discernimiento y las habilidades útiles para una vida productiva.  Por lo tanto, los principios vivos de ética y excelencia pueden ser la forma más prominente de moldear el carácter en la propuesta de educación redentora</a:t>
            </a:r>
            <a:r>
              <a:rPr lang="es-ES" sz="1800" kern="100" dirty="0" smtClean="0">
                <a:latin typeface="Barlow" panose="00000500000000000000" pitchFamily="2" charset="0"/>
                <a:ea typeface="DengXian" panose="020B0503020204020204" pitchFamily="2" charset="-122"/>
                <a:cs typeface="Arial" panose="020B0604020202020204" pitchFamily="34" charset="0"/>
              </a:rPr>
              <a:t>.</a:t>
            </a:r>
            <a:endParaRPr lang="es-ES" sz="1800" kern="100" dirty="0">
              <a:latin typeface="Barlow" panose="00000500000000000000" pitchFamily="2" charset="0"/>
              <a:ea typeface="DengXian" panose="020B0503020204020204" pitchFamily="2" charset="-122"/>
              <a:cs typeface="Arial" panose="020B0604020202020204" pitchFamily="34" charset="0"/>
            </a:endParaRPr>
          </a:p>
          <a:p>
            <a:pPr marL="0" indent="0" algn="just">
              <a:lnSpc>
                <a:spcPct val="107000"/>
              </a:lnSpc>
              <a:spcAft>
                <a:spcPts val="800"/>
              </a:spcAft>
              <a:buNone/>
            </a:pPr>
            <a:r>
              <a:rPr lang="es-ES" sz="1800" b="1" kern="100" dirty="0">
                <a:latin typeface="Barlow" panose="00000500000000000000" pitchFamily="2" charset="0"/>
                <a:ea typeface="DengXian" panose="020B0503020204020204" pitchFamily="2" charset="-122"/>
                <a:cs typeface="Arial" panose="020B0604020202020204" pitchFamily="34" charset="0"/>
              </a:rPr>
              <a:t>¡Que el Señor nos dé sabiduría para llevar a cabo esta noble misión!</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2887631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1398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1AC31BDE-6FF5-5610-E8BA-1B470F116D40}"/>
              </a:ext>
            </a:extLst>
          </p:cNvPr>
          <p:cNvSpPr>
            <a:spLocks noGrp="1"/>
          </p:cNvSpPr>
          <p:nvPr>
            <p:ph idx="1"/>
          </p:nvPr>
        </p:nvSpPr>
        <p:spPr>
          <a:xfrm>
            <a:off x="223655" y="810175"/>
            <a:ext cx="9705392" cy="5237649"/>
          </a:xfrm>
        </p:spPr>
        <p:txBody>
          <a:bodyPr>
            <a:normAutofit/>
          </a:bodyPr>
          <a:lstStyle/>
          <a:p>
            <a:pPr marL="0" indent="0">
              <a:buNone/>
            </a:pPr>
            <a:r>
              <a:rPr lang="es-ES" b="1" kern="0" dirty="0">
                <a:latin typeface="Barlow Condensed"/>
                <a:ea typeface="DengXian" panose="020B0503020204020204" pitchFamily="2" charset="-122"/>
                <a:cs typeface="Times New Roman" panose="02020603050405020304" pitchFamily="18" charset="0"/>
              </a:rPr>
              <a:t>COMPRENDER LAS ETAPAS DEL PROCESO DE DESARROLLO Y APRENDIZAJE EN LA </a:t>
            </a:r>
            <a:r>
              <a:rPr lang="es-ES" b="1" kern="0" dirty="0" smtClean="0">
                <a:latin typeface="Barlow Condensed"/>
                <a:ea typeface="DengXian" panose="020B0503020204020204" pitchFamily="2" charset="-122"/>
                <a:cs typeface="Times New Roman" panose="02020603050405020304" pitchFamily="18" charset="0"/>
              </a:rPr>
              <a:t>INFANCIA</a:t>
            </a:r>
            <a:endParaRPr lang="es-ES" b="1" kern="0" dirty="0">
              <a:latin typeface="Barlow Condensed"/>
              <a:ea typeface="DengXian" panose="020B0503020204020204" pitchFamily="2" charset="-122"/>
              <a:cs typeface="Times New Roman" panose="02020603050405020304" pitchFamily="18" charset="0"/>
            </a:endParaRPr>
          </a:p>
        </p:txBody>
      </p:sp>
      <p:sp>
        <p:nvSpPr>
          <p:cNvPr id="4" name="Retângulo 3"/>
          <p:cNvSpPr/>
          <p:nvPr/>
        </p:nvSpPr>
        <p:spPr>
          <a:xfrm>
            <a:off x="238369" y="2006751"/>
            <a:ext cx="11715261" cy="1661993"/>
          </a:xfrm>
          <a:prstGeom prst="rect">
            <a:avLst/>
          </a:prstGeom>
        </p:spPr>
        <p:txBody>
          <a:bodyPr wrap="square">
            <a:spAutoFit/>
          </a:bodyPr>
          <a:lstStyle/>
          <a:p>
            <a:pPr algn="just"/>
            <a:r>
              <a:rPr lang="es-ES" sz="1700" kern="100" dirty="0">
                <a:latin typeface="Barlow" panose="00000500000000000000" pitchFamily="2" charset="0"/>
                <a:ea typeface="DengXian" panose="020B0503020204020204" pitchFamily="2" charset="-122"/>
                <a:cs typeface="Times New Roman" panose="02020603050405020304" pitchFamily="18" charset="0"/>
              </a:rPr>
              <a:t>En la creación, Dios le confirió al ser humano increíbles capacidades biopsicosociales, ya que fuimos hechos a imagen y semejanza de Dios. De esta manera, cada persona tiene un conjunto de atributos que los hacen únicos. También nos ha concedido innumerables posibilidades para desarrollar autonomía en diferentes aspectos de la vida. La capacidad de aprendizaje, por ejemplo, es un proceso de desarrollo humano que ocurre a lo largo de la vida. Mientras vivamos, podemos aprender y desarrollarnos. El aprendizaje es el resultado de la interconexión entre las capacidades físicas, cognitivas, sociales, psicológicas y espirituales (White, 2007).</a:t>
            </a:r>
            <a:endParaRPr lang="es-ES" sz="1700" kern="100" dirty="0">
              <a:latin typeface="Barlow" panose="00000500000000000000" pitchFamily="2" charset="0"/>
              <a:ea typeface="DengXian" panose="020B0503020204020204" pitchFamily="2" charset="-122"/>
              <a:cs typeface="Times New Roman" panose="02020603050405020304" pitchFamily="18" charset="0"/>
            </a:endParaRPr>
          </a:p>
        </p:txBody>
      </p:sp>
      <p:sp>
        <p:nvSpPr>
          <p:cNvPr id="5" name="Retângulo 4"/>
          <p:cNvSpPr/>
          <p:nvPr/>
        </p:nvSpPr>
        <p:spPr>
          <a:xfrm>
            <a:off x="2266462" y="3959923"/>
            <a:ext cx="9597292" cy="1661993"/>
          </a:xfrm>
          <a:prstGeom prst="rect">
            <a:avLst/>
          </a:prstGeom>
        </p:spPr>
        <p:txBody>
          <a:bodyPr wrap="square">
            <a:spAutoFit/>
          </a:bodyPr>
          <a:lstStyle/>
          <a:p>
            <a:pPr algn="just"/>
            <a:r>
              <a:rPr lang="es-ES" sz="1700" kern="100" dirty="0">
                <a:latin typeface="Barlow" panose="00000500000000000000" pitchFamily="2" charset="0"/>
                <a:ea typeface="DengXian" panose="020B0503020204020204" pitchFamily="2" charset="-122"/>
                <a:cs typeface="Times New Roman" panose="02020603050405020304" pitchFamily="18" charset="0"/>
              </a:rPr>
              <a:t>El proceso de aprendizaje está relacionado con las funciones cognitivas. Las funciones cognitivas se refieren a un conjunto de habilidades mentales y procesos intelectuales que le permiten a una persona comprender, aprender, razonar, tomar decisiones e interactuar con el entorno. Estas funciones son esenciales para la capacidad de procesar información, resolver problemas y realizar tareas: atención; memoria; percepción; razonamiento; resolución de problemas; pensamiento crítico; idioma; aprendizaje; creatividad; toma de decisiones; y así sucesivamente.</a:t>
            </a: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952935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B1A13103-576A-A5A6-2456-7CFE2419760E}"/>
              </a:ext>
            </a:extLst>
          </p:cNvPr>
          <p:cNvSpPr>
            <a:spLocks noGrp="1"/>
          </p:cNvSpPr>
          <p:nvPr>
            <p:ph idx="1"/>
          </p:nvPr>
        </p:nvSpPr>
        <p:spPr>
          <a:xfrm>
            <a:off x="1017038" y="743298"/>
            <a:ext cx="8406882" cy="5371404"/>
          </a:xfrm>
        </p:spPr>
        <p:txBody>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pPr marL="0" indent="0" algn="ctr">
              <a:buNone/>
            </a:pPr>
            <a:endParaRPr lang="pt-BR" dirty="0"/>
          </a:p>
        </p:txBody>
      </p:sp>
      <p:sp>
        <p:nvSpPr>
          <p:cNvPr id="4" name="CaixaDeTexto 3">
            <a:extLst>
              <a:ext uri="{FF2B5EF4-FFF2-40B4-BE49-F238E27FC236}">
                <a16:creationId xmlns:a16="http://schemas.microsoft.com/office/drawing/2014/main" xmlns="" id="{DE7952AC-7EAA-9725-EEC0-FA694DCA82F2}"/>
              </a:ext>
            </a:extLst>
          </p:cNvPr>
          <p:cNvSpPr txBox="1"/>
          <p:nvPr/>
        </p:nvSpPr>
        <p:spPr>
          <a:xfrm>
            <a:off x="243833" y="1087174"/>
            <a:ext cx="9953291" cy="577850"/>
          </a:xfrm>
          <a:prstGeom prst="rect">
            <a:avLst/>
          </a:prstGeom>
          <a:noFill/>
        </p:spPr>
        <p:txBody>
          <a:bodyPr wrap="square">
            <a:spAutoFit/>
          </a:bodyPr>
          <a:lstStyle/>
          <a:p>
            <a:pPr marL="342900" lvl="0" indent="-342900" algn="just">
              <a:lnSpc>
                <a:spcPct val="150000"/>
              </a:lnSpc>
              <a:spcBef>
                <a:spcPts val="600"/>
              </a:spcBef>
              <a:spcAft>
                <a:spcPts val="600"/>
              </a:spcAft>
              <a:buFont typeface="+mj-lt"/>
              <a:buAutoNum type="arabicPeriod"/>
            </a:pPr>
            <a:r>
              <a:rPr lang="es-ES" sz="2400" b="1" kern="0" dirty="0">
                <a:latin typeface="Barlow Condensed"/>
                <a:ea typeface="DengXian" panose="020B0503020204020204" pitchFamily="2" charset="-122"/>
                <a:cs typeface="Times New Roman" panose="02020603050405020304" pitchFamily="18" charset="0"/>
              </a:rPr>
              <a:t>INTRODUCCIÓN A LA TEORÍA DE LAS FASES DEL </a:t>
            </a:r>
            <a:r>
              <a:rPr lang="es-ES" sz="2400" b="1" kern="0" dirty="0" smtClean="0">
                <a:latin typeface="Barlow Condensed"/>
                <a:ea typeface="DengXian" panose="020B0503020204020204" pitchFamily="2" charset="-122"/>
                <a:cs typeface="Times New Roman" panose="02020603050405020304" pitchFamily="18" charset="0"/>
              </a:rPr>
              <a:t>DESARROLLO</a:t>
            </a:r>
            <a:endParaRPr lang="es-ES" sz="2400" b="1" kern="0" dirty="0">
              <a:latin typeface="Barlow Condensed"/>
              <a:ea typeface="DengXian" panose="020B0503020204020204" pitchFamily="2" charset="-122"/>
              <a:cs typeface="Times New Roman" panose="02020603050405020304" pitchFamily="18" charset="0"/>
            </a:endParaRPr>
          </a:p>
        </p:txBody>
      </p:sp>
      <p:sp>
        <p:nvSpPr>
          <p:cNvPr id="5" name="Retângulo 4"/>
          <p:cNvSpPr/>
          <p:nvPr/>
        </p:nvSpPr>
        <p:spPr>
          <a:xfrm>
            <a:off x="243834" y="1938320"/>
            <a:ext cx="9603552" cy="1138773"/>
          </a:xfrm>
          <a:prstGeom prst="rect">
            <a:avLst/>
          </a:prstGeom>
        </p:spPr>
        <p:txBody>
          <a:bodyPr wrap="square">
            <a:spAutoFit/>
          </a:bodyPr>
          <a:lstStyle/>
          <a:p>
            <a:pPr lvl="0" algn="just">
              <a:spcBef>
                <a:spcPts val="600"/>
              </a:spcBef>
              <a:spcAft>
                <a:spcPts val="600"/>
              </a:spcAft>
            </a:pPr>
            <a:r>
              <a:rPr lang="es-ES" sz="1700" kern="100" dirty="0">
                <a:latin typeface="Barlow" panose="00000500000000000000" pitchFamily="2" charset="0"/>
                <a:ea typeface="DengXian" panose="020B0503020204020204" pitchFamily="2" charset="-122"/>
                <a:cs typeface="Times New Roman" panose="02020603050405020304" pitchFamily="18" charset="0"/>
              </a:rPr>
              <a:t>Esta es una teoría del conocimiento centrada en el desarrollo natural del niño. Estudia la forma en que la inteligencia contribuye integralmente a la relación del ser humano con el entorno externo y propone la existencia de etapas cognitivas. Cada etapa corresponde al nivel de competencia intelectual de una persona en un momento dado de su </a:t>
            </a:r>
            <a:r>
              <a:rPr lang="es-ES" sz="1700" kern="100" dirty="0" smtClean="0">
                <a:latin typeface="Barlow" panose="00000500000000000000" pitchFamily="2" charset="0"/>
                <a:ea typeface="DengXian" panose="020B0503020204020204" pitchFamily="2" charset="-122"/>
                <a:cs typeface="Times New Roman" panose="02020603050405020304" pitchFamily="18" charset="0"/>
              </a:rPr>
              <a:t>desarrollo</a:t>
            </a:r>
            <a:r>
              <a:rPr lang="pt-BR" sz="1700" kern="100" dirty="0" smtClean="0">
                <a:latin typeface="Barlow" panose="00000500000000000000" pitchFamily="2" charset="0"/>
                <a:ea typeface="DengXian" panose="020B0503020204020204" pitchFamily="2" charset="-122"/>
                <a:cs typeface="Times New Roman" panose="02020603050405020304" pitchFamily="18" charset="0"/>
              </a:rPr>
              <a:t>.</a:t>
            </a:r>
            <a:endParaRPr lang="pt-BR" sz="1700" kern="100" dirty="0">
              <a:latin typeface="Barlow" panose="00000500000000000000" pitchFamily="2" charset="0"/>
              <a:ea typeface="DengXian" panose="020B0503020204020204" pitchFamily="2" charset="-122"/>
              <a:cs typeface="Times New Roman" panose="02020603050405020304" pitchFamily="18" charset="0"/>
            </a:endParaRPr>
          </a:p>
        </p:txBody>
      </p:sp>
      <p:sp>
        <p:nvSpPr>
          <p:cNvPr id="6" name="Retângulo 5"/>
          <p:cNvSpPr/>
          <p:nvPr/>
        </p:nvSpPr>
        <p:spPr>
          <a:xfrm>
            <a:off x="243832" y="3332804"/>
            <a:ext cx="6485213" cy="1923604"/>
          </a:xfrm>
          <a:prstGeom prst="rect">
            <a:avLst/>
          </a:prstGeom>
        </p:spPr>
        <p:txBody>
          <a:bodyPr wrap="square">
            <a:spAutoFit/>
          </a:bodyPr>
          <a:lstStyle/>
          <a:p>
            <a:pPr algn="just">
              <a:spcBef>
                <a:spcPts val="600"/>
              </a:spcBef>
              <a:spcAft>
                <a:spcPts val="600"/>
              </a:spcAft>
            </a:pPr>
            <a:r>
              <a:rPr lang="es-ES" sz="1700" kern="0" dirty="0">
                <a:latin typeface="Barlow" panose="00000500000000000000" pitchFamily="2" charset="0"/>
                <a:ea typeface="DengXian" panose="020B0503020204020204" pitchFamily="2" charset="-122"/>
                <a:cs typeface="Times New Roman" panose="02020603050405020304" pitchFamily="18" charset="0"/>
              </a:rPr>
              <a:t>En este sentido, a continuación, buscaremos una profundización teórica y práctica sobre cómo entender el desarrollo humano desde la perspectiva de Jean Piaget, especialmente en relación con las siguientes preguntas: ¿Cuáles son las ideas principales de Piaget? ¿De qué forma esta perspectiva teórica comprende el desarrollo infantil? ¿Cómo se puede aplicar en el contexto educativo, teniendo como referencia la metodología de la Escuela Sabática</a:t>
            </a:r>
            <a:r>
              <a:rPr lang="es-ES" sz="1700" kern="0" dirty="0" smtClean="0">
                <a:latin typeface="Barlow" panose="00000500000000000000" pitchFamily="2" charset="0"/>
                <a:ea typeface="DengXian" panose="020B0503020204020204" pitchFamily="2" charset="-122"/>
                <a:cs typeface="Times New Roman" panose="02020603050405020304" pitchFamily="18" charset="0"/>
              </a:rPr>
              <a:t>?</a:t>
            </a:r>
            <a:endParaRPr lang="pt-BR" sz="1700" kern="100" dirty="0">
              <a:latin typeface="Barlow" panose="00000500000000000000" pitchFamily="2" charset="0"/>
              <a:ea typeface="DengXian" panose="020B0503020204020204" pitchFamily="2" charset="-122"/>
              <a:cs typeface="Times New Roman" panose="02020603050405020304" pitchFamily="18"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881313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xmlns="" id="{3EC5B3D8-91FA-900F-FA96-2C9E211485AA}"/>
              </a:ext>
            </a:extLst>
          </p:cNvPr>
          <p:cNvSpPr>
            <a:spLocks noGrp="1"/>
          </p:cNvSpPr>
          <p:nvPr>
            <p:ph type="ctrTitle"/>
          </p:nvPr>
        </p:nvSpPr>
        <p:spPr>
          <a:xfrm>
            <a:off x="1570654" y="1352939"/>
            <a:ext cx="7284098" cy="3359020"/>
          </a:xfrm>
        </p:spPr>
        <p:txBody>
          <a:bodyPr>
            <a:normAutofit/>
          </a:bodyPr>
          <a:lstStyle/>
          <a:p>
            <a:pPr algn="l"/>
            <a:r>
              <a:rPr lang="pt-BR" sz="1800" kern="0" dirty="0">
                <a:effectLst/>
                <a:latin typeface="Calibri" panose="020F0502020204030204" pitchFamily="34" charset="0"/>
                <a:ea typeface="Times New Roman" panose="02020603050405020304" pitchFamily="18" charset="0"/>
              </a:rPr>
              <a:t/>
            </a:r>
            <a:br>
              <a:rPr lang="pt-BR" sz="1800" kern="0" dirty="0">
                <a:effectLst/>
                <a:latin typeface="Calibri" panose="020F0502020204030204" pitchFamily="34" charset="0"/>
                <a:ea typeface="Times New Roman" panose="02020603050405020304" pitchFamily="18" charset="0"/>
              </a:rPr>
            </a:br>
            <a:endParaRPr lang="pt-BR" sz="2000" dirty="0"/>
          </a:p>
        </p:txBody>
      </p:sp>
      <p:sp>
        <p:nvSpPr>
          <p:cNvPr id="5" name="CaixaDeTexto 4">
            <a:extLst>
              <a:ext uri="{FF2B5EF4-FFF2-40B4-BE49-F238E27FC236}">
                <a16:creationId xmlns:a16="http://schemas.microsoft.com/office/drawing/2014/main" xmlns="" id="{C47017B8-2AD6-88CA-1EE7-0AC3BFCA9E45}"/>
              </a:ext>
            </a:extLst>
          </p:cNvPr>
          <p:cNvSpPr txBox="1"/>
          <p:nvPr/>
        </p:nvSpPr>
        <p:spPr>
          <a:xfrm>
            <a:off x="555111" y="1064014"/>
            <a:ext cx="9930104" cy="569387"/>
          </a:xfrm>
          <a:prstGeom prst="rect">
            <a:avLst/>
          </a:prstGeom>
          <a:noFill/>
        </p:spPr>
        <p:txBody>
          <a:bodyPr wrap="square">
            <a:spAutoFit/>
          </a:bodyPr>
          <a:lstStyle/>
          <a:p>
            <a:pPr>
              <a:lnSpc>
                <a:spcPct val="150000"/>
              </a:lnSpc>
              <a:spcBef>
                <a:spcPts val="600"/>
              </a:spcBef>
              <a:spcAft>
                <a:spcPts val="600"/>
              </a:spcAft>
            </a:pPr>
            <a:r>
              <a:rPr lang="pt-BR" sz="2400" b="1" kern="0" dirty="0">
                <a:latin typeface="Barlow Condensed"/>
                <a:ea typeface="DengXian" panose="020B0503020204020204" pitchFamily="2" charset="-122"/>
                <a:cs typeface="Times New Roman" panose="02020603050405020304" pitchFamily="18" charset="0"/>
              </a:rPr>
              <a:t>1.1 PRINCIPALES CONCEPTOS </a:t>
            </a:r>
            <a:r>
              <a:rPr lang="pt-BR" sz="2400" b="1" kern="0" dirty="0" smtClean="0">
                <a:latin typeface="Barlow Condensed"/>
                <a:ea typeface="DengXian" panose="020B0503020204020204" pitchFamily="2" charset="-122"/>
                <a:cs typeface="Times New Roman" panose="02020603050405020304" pitchFamily="18" charset="0"/>
              </a:rPr>
              <a:t>PIAGETIANOS</a:t>
            </a:r>
            <a:r>
              <a:rPr lang="pt-BR" sz="2400" b="1" kern="0" dirty="0" smtClean="0">
                <a:effectLst/>
                <a:latin typeface="Barlow Condensed"/>
                <a:ea typeface="DengXian" panose="020B0503020204020204" pitchFamily="2" charset="-122"/>
                <a:cs typeface="Times New Roman" panose="02020603050405020304" pitchFamily="18" charset="0"/>
              </a:rPr>
              <a:t>.</a:t>
            </a:r>
            <a:endParaRPr lang="pt-BR" sz="2400" b="1" kern="0" dirty="0">
              <a:effectLst/>
              <a:latin typeface="Barlow Condensed"/>
              <a:ea typeface="DengXian" panose="020B0503020204020204" pitchFamily="2" charset="-122"/>
              <a:cs typeface="Times New Roman" panose="02020603050405020304" pitchFamily="18" charset="0"/>
            </a:endParaRPr>
          </a:p>
        </p:txBody>
      </p:sp>
      <p:sp>
        <p:nvSpPr>
          <p:cNvPr id="4" name="Retângulo 3"/>
          <p:cNvSpPr/>
          <p:nvPr/>
        </p:nvSpPr>
        <p:spPr>
          <a:xfrm>
            <a:off x="555110" y="1834620"/>
            <a:ext cx="9120335" cy="1135311"/>
          </a:xfrm>
          <a:prstGeom prst="rect">
            <a:avLst/>
          </a:prstGeom>
        </p:spPr>
        <p:txBody>
          <a:bodyPr wrap="square">
            <a:spAutoFit/>
          </a:bodyPr>
          <a:lstStyle/>
          <a:p>
            <a:pPr algn="just">
              <a:lnSpc>
                <a:spcPct val="107000"/>
              </a:lnSpc>
              <a:spcBef>
                <a:spcPts val="600"/>
              </a:spcBef>
              <a:spcAft>
                <a:spcPts val="600"/>
              </a:spcAft>
            </a:pPr>
            <a:r>
              <a:rPr lang="es-ES" kern="0" dirty="0">
                <a:latin typeface="Barlow" panose="00000500000000000000" pitchFamily="2" charset="0"/>
                <a:ea typeface="DengXian" panose="020B0503020204020204" pitchFamily="2" charset="-122"/>
                <a:cs typeface="Times New Roman" panose="02020603050405020304" pitchFamily="18" charset="0"/>
              </a:rPr>
              <a:t>Las observaciones de Piaget sobre el pensamiento del niño lo llevaron a varias hipótesis; la principal de ellas es la naturaleza del organismo humano que se adapta a su entorno</a:t>
            </a:r>
            <a:r>
              <a:rPr lang="pt-BR" kern="0" dirty="0" smtClean="0">
                <a:latin typeface="Barlow" panose="00000500000000000000" pitchFamily="2" charset="0"/>
                <a:ea typeface="DengXian" panose="020B0503020204020204" pitchFamily="2" charset="-122"/>
                <a:cs typeface="Times New Roman" panose="02020603050405020304" pitchFamily="18" charset="0"/>
              </a:rPr>
              <a:t>.</a:t>
            </a:r>
            <a:endParaRPr lang="pt-BR" kern="0" dirty="0">
              <a:latin typeface="Barlow" panose="00000500000000000000" pitchFamily="2" charset="0"/>
              <a:ea typeface="DengXian" panose="020B0503020204020204" pitchFamily="2" charset="-122"/>
              <a:cs typeface="Times New Roman" panose="02020603050405020304" pitchFamily="18" charset="0"/>
            </a:endParaRPr>
          </a:p>
          <a:p>
            <a:pPr algn="just">
              <a:lnSpc>
                <a:spcPct val="107000"/>
              </a:lnSpc>
              <a:spcBef>
                <a:spcPts val="600"/>
              </a:spcBef>
              <a:spcAft>
                <a:spcPts val="600"/>
              </a:spcAft>
            </a:pPr>
            <a:r>
              <a:rPr lang="pt-BR" b="1" kern="0" dirty="0">
                <a:latin typeface="Barlow" panose="00000500000000000000" pitchFamily="2" charset="0"/>
                <a:ea typeface="DengXian" panose="020B0503020204020204" pitchFamily="2" charset="-122"/>
                <a:cs typeface="Times New Roman" panose="02020603050405020304" pitchFamily="18" charset="0"/>
              </a:rPr>
              <a:t>Es </a:t>
            </a:r>
            <a:r>
              <a:rPr lang="pt-BR" b="1" kern="0" dirty="0" err="1">
                <a:latin typeface="Barlow" panose="00000500000000000000" pitchFamily="2" charset="0"/>
                <a:ea typeface="DengXian" panose="020B0503020204020204" pitchFamily="2" charset="-122"/>
                <a:cs typeface="Times New Roman" panose="02020603050405020304" pitchFamily="18" charset="0"/>
              </a:rPr>
              <a:t>un</a:t>
            </a:r>
            <a:r>
              <a:rPr lang="pt-BR" b="1" kern="0" dirty="0">
                <a:latin typeface="Barlow" panose="00000500000000000000" pitchFamily="2" charset="0"/>
                <a:ea typeface="DengXian" panose="020B0503020204020204" pitchFamily="2" charset="-122"/>
                <a:cs typeface="Times New Roman" panose="02020603050405020304" pitchFamily="18" charset="0"/>
              </a:rPr>
              <a:t> </a:t>
            </a:r>
            <a:r>
              <a:rPr lang="pt-BR" b="1" kern="0" dirty="0" err="1">
                <a:latin typeface="Barlow" panose="00000500000000000000" pitchFamily="2" charset="0"/>
                <a:ea typeface="DengXian" panose="020B0503020204020204" pitchFamily="2" charset="-122"/>
                <a:cs typeface="Times New Roman" panose="02020603050405020304" pitchFamily="18" charset="0"/>
              </a:rPr>
              <a:t>proceso</a:t>
            </a:r>
            <a:r>
              <a:rPr lang="pt-BR" b="1" kern="0" dirty="0">
                <a:latin typeface="Barlow" panose="00000500000000000000" pitchFamily="2" charset="0"/>
                <a:ea typeface="DengXian" panose="020B0503020204020204" pitchFamily="2" charset="-122"/>
                <a:cs typeface="Times New Roman" panose="02020603050405020304" pitchFamily="18" charset="0"/>
              </a:rPr>
              <a:t> </a:t>
            </a:r>
            <a:r>
              <a:rPr lang="pt-BR" b="1" kern="0" dirty="0" err="1">
                <a:latin typeface="Barlow" panose="00000500000000000000" pitchFamily="2" charset="0"/>
                <a:ea typeface="DengXian" panose="020B0503020204020204" pitchFamily="2" charset="-122"/>
                <a:cs typeface="Times New Roman" panose="02020603050405020304" pitchFamily="18" charset="0"/>
              </a:rPr>
              <a:t>activo</a:t>
            </a:r>
            <a:r>
              <a:rPr lang="pt-BR" b="1" kern="0" dirty="0">
                <a:latin typeface="Barlow" panose="00000500000000000000" pitchFamily="2" charset="0"/>
                <a:ea typeface="DengXian" panose="020B0503020204020204" pitchFamily="2" charset="-122"/>
                <a:cs typeface="Times New Roman" panose="02020603050405020304" pitchFamily="18" charset="0"/>
              </a:rPr>
              <a:t>. </a:t>
            </a:r>
            <a:endParaRPr lang="pt-BR" b="1" kern="0" dirty="0">
              <a:latin typeface="Barlow" panose="00000500000000000000" pitchFamily="2" charset="0"/>
              <a:ea typeface="DengXian" panose="020B0503020204020204" pitchFamily="2" charset="-122"/>
              <a:cs typeface="Times New Roman" panose="02020603050405020304" pitchFamily="18" charset="0"/>
            </a:endParaRPr>
          </a:p>
        </p:txBody>
      </p:sp>
      <p:sp>
        <p:nvSpPr>
          <p:cNvPr id="6" name="Retângulo 5"/>
          <p:cNvSpPr/>
          <p:nvPr/>
        </p:nvSpPr>
        <p:spPr>
          <a:xfrm>
            <a:off x="3681046" y="3564280"/>
            <a:ext cx="5994399" cy="1546257"/>
          </a:xfrm>
          <a:prstGeom prst="rect">
            <a:avLst/>
          </a:prstGeom>
        </p:spPr>
        <p:txBody>
          <a:bodyPr wrap="square">
            <a:spAutoFit/>
          </a:bodyPr>
          <a:lstStyle/>
          <a:p>
            <a:pPr algn="just">
              <a:lnSpc>
                <a:spcPct val="107000"/>
              </a:lnSpc>
              <a:spcBef>
                <a:spcPts val="600"/>
              </a:spcBef>
              <a:spcAft>
                <a:spcPts val="600"/>
              </a:spcAft>
            </a:pPr>
            <a:r>
              <a:rPr lang="es-ES" kern="0" dirty="0">
                <a:latin typeface="Barlow" panose="00000500000000000000" pitchFamily="2" charset="0"/>
                <a:ea typeface="DengXian" panose="020B0503020204020204" pitchFamily="2" charset="-122"/>
                <a:cs typeface="Times New Roman" panose="02020603050405020304" pitchFamily="18" charset="0"/>
              </a:rPr>
              <a:t>Por lo tanto, no creía que el entorno moldeara al niño, sino que el niño, al igual que el adulto, busca activamente comprender su ambiente. Así, en el proceso de desarrollo y aprendizaje, el niño manipula y examina los objetos y las personas en su mundo (</a:t>
            </a:r>
            <a:r>
              <a:rPr lang="es-ES" kern="0" dirty="0" err="1">
                <a:latin typeface="Barlow" panose="00000500000000000000" pitchFamily="2" charset="0"/>
                <a:ea typeface="DengXian" panose="020B0503020204020204" pitchFamily="2" charset="-122"/>
                <a:cs typeface="Times New Roman" panose="02020603050405020304" pitchFamily="18" charset="0"/>
              </a:rPr>
              <a:t>Bee</a:t>
            </a:r>
            <a:r>
              <a:rPr lang="es-ES" kern="0" dirty="0">
                <a:latin typeface="Barlow" panose="00000500000000000000" pitchFamily="2" charset="0"/>
                <a:ea typeface="DengXian" panose="020B0503020204020204" pitchFamily="2" charset="-122"/>
                <a:cs typeface="Times New Roman" panose="02020603050405020304" pitchFamily="18" charset="0"/>
              </a:rPr>
              <a:t>, 1997</a:t>
            </a:r>
            <a:r>
              <a:rPr lang="es-ES" kern="0" dirty="0" smtClean="0">
                <a:latin typeface="Barlow" panose="00000500000000000000" pitchFamily="2" charset="0"/>
                <a:ea typeface="DengXian" panose="020B0503020204020204" pitchFamily="2" charset="-122"/>
                <a:cs typeface="Times New Roman" panose="02020603050405020304" pitchFamily="18" charset="0"/>
              </a:rPr>
              <a:t>).</a:t>
            </a:r>
            <a:endParaRPr lang="es-ES" kern="0" dirty="0">
              <a:latin typeface="Barlow" panose="00000500000000000000" pitchFamily="2" charset="0"/>
              <a:ea typeface="DengXian" panose="020B0503020204020204" pitchFamily="2" charset="-122"/>
              <a:cs typeface="Times New Roman" panose="02020603050405020304" pitchFamily="18" charset="0"/>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527683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782EC9ED-6140-2459-4911-06286599A566}"/>
              </a:ext>
            </a:extLst>
          </p:cNvPr>
          <p:cNvSpPr>
            <a:spLocks noGrp="1"/>
          </p:cNvSpPr>
          <p:nvPr>
            <p:ph idx="1"/>
          </p:nvPr>
        </p:nvSpPr>
        <p:spPr>
          <a:xfrm>
            <a:off x="336063" y="705951"/>
            <a:ext cx="7948246" cy="5952757"/>
          </a:xfrm>
        </p:spPr>
        <p:txBody>
          <a:bodyPr>
            <a:normAutofit fontScale="25000" lnSpcReduction="20000"/>
          </a:bodyPr>
          <a:lstStyle/>
          <a:p>
            <a:pPr marL="0" indent="0" algn="just">
              <a:lnSpc>
                <a:spcPct val="150000"/>
              </a:lnSpc>
              <a:spcBef>
                <a:spcPts val="600"/>
              </a:spcBef>
              <a:spcAft>
                <a:spcPts val="600"/>
              </a:spcAft>
              <a:buNone/>
            </a:pPr>
            <a:r>
              <a:rPr lang="pt-BR" sz="9600" b="1" kern="0" dirty="0">
                <a:effectLst/>
                <a:latin typeface="Barlow Condensed"/>
                <a:ea typeface="DengXian" panose="020B0503020204020204" pitchFamily="2" charset="-122"/>
                <a:cs typeface="Times New Roman" panose="02020603050405020304" pitchFamily="18" charset="0"/>
              </a:rPr>
              <a:t>1.2 </a:t>
            </a:r>
            <a:r>
              <a:rPr lang="pt-BR" sz="9600" b="1" kern="0" dirty="0">
                <a:latin typeface="Barlow Condensed"/>
                <a:ea typeface="DengXian" panose="020B0503020204020204" pitchFamily="2" charset="-122"/>
                <a:cs typeface="Times New Roman" panose="02020603050405020304" pitchFamily="18" charset="0"/>
              </a:rPr>
              <a:t>Esquemas, </a:t>
            </a:r>
            <a:r>
              <a:rPr lang="pt-BR" sz="9600" b="1" kern="0" dirty="0" err="1">
                <a:latin typeface="Barlow Condensed"/>
                <a:ea typeface="DengXian" panose="020B0503020204020204" pitchFamily="2" charset="-122"/>
                <a:cs typeface="Times New Roman" panose="02020603050405020304" pitchFamily="18" charset="0"/>
              </a:rPr>
              <a:t>asimilación</a:t>
            </a:r>
            <a:r>
              <a:rPr lang="pt-BR" sz="9600" b="1" kern="0" dirty="0">
                <a:latin typeface="Barlow Condensed"/>
                <a:ea typeface="DengXian" panose="020B0503020204020204" pitchFamily="2" charset="-122"/>
                <a:cs typeface="Times New Roman" panose="02020603050405020304" pitchFamily="18" charset="0"/>
              </a:rPr>
              <a:t> y </a:t>
            </a:r>
            <a:r>
              <a:rPr lang="pt-BR" sz="9600" b="1" kern="0" dirty="0" err="1" smtClean="0">
                <a:latin typeface="Barlow Condensed"/>
                <a:ea typeface="DengXian" panose="020B0503020204020204" pitchFamily="2" charset="-122"/>
                <a:cs typeface="Times New Roman" panose="02020603050405020304" pitchFamily="18" charset="0"/>
              </a:rPr>
              <a:t>acomodación</a:t>
            </a:r>
            <a:r>
              <a:rPr lang="pt-BR" sz="9600" b="1" kern="0" dirty="0" smtClean="0">
                <a:latin typeface="Barlow Condensed"/>
                <a:ea typeface="DengXian" panose="020B0503020204020204" pitchFamily="2" charset="-122"/>
                <a:cs typeface="Times New Roman" panose="02020603050405020304" pitchFamily="18" charset="0"/>
              </a:rPr>
              <a:t>.</a:t>
            </a:r>
            <a:endParaRPr lang="pt-BR" sz="9600" b="1" kern="0" dirty="0">
              <a:effectLst/>
              <a:latin typeface="Barlow Condensed"/>
              <a:ea typeface="DengXian" panose="020B0503020204020204" pitchFamily="2" charset="-122"/>
              <a:cs typeface="Times New Roman" panose="02020603050405020304" pitchFamily="18" charset="0"/>
            </a:endParaRPr>
          </a:p>
          <a:p>
            <a:pPr marL="0" indent="0" algn="just">
              <a:lnSpc>
                <a:spcPct val="150000"/>
              </a:lnSpc>
              <a:spcBef>
                <a:spcPts val="600"/>
              </a:spcBef>
              <a:spcAft>
                <a:spcPts val="600"/>
              </a:spcAft>
              <a:buNone/>
            </a:pPr>
            <a:r>
              <a:rPr lang="es-ES" sz="5600" kern="0" dirty="0">
                <a:latin typeface="Barlow" panose="00000500000000000000" pitchFamily="2" charset="0"/>
                <a:ea typeface="DengXian" panose="020B0503020204020204" pitchFamily="2" charset="-122"/>
                <a:cs typeface="Times New Roman" panose="02020603050405020304" pitchFamily="18" charset="0"/>
              </a:rPr>
              <a:t>Según Piaget, el desarrollo cognitivo comienza con una capacidad innata del sujeto para adaptarse al entorno. De esta manera, cuando un niño pequeño toma una piedra o explora un determinado espacio, desarrolla una imagen más amplia en relación con el objeto y el espacio y una mayor competencia para tratar con ellos. Este crecimiento cognitivo se produce a través de tres procesos interrelacionados: </a:t>
            </a:r>
            <a:r>
              <a:rPr lang="es-ES" sz="5600" b="1" kern="0" dirty="0">
                <a:latin typeface="Barlow" panose="00000500000000000000" pitchFamily="2" charset="0"/>
                <a:ea typeface="DengXian" panose="020B0503020204020204" pitchFamily="2" charset="-122"/>
                <a:cs typeface="Times New Roman" panose="02020603050405020304" pitchFamily="18" charset="0"/>
              </a:rPr>
              <a:t>esquemas cognitivos, asimilación y acomodación </a:t>
            </a:r>
            <a:r>
              <a:rPr lang="es-ES" sz="5600" kern="0" dirty="0">
                <a:latin typeface="Barlow" panose="00000500000000000000" pitchFamily="2" charset="0"/>
                <a:ea typeface="DengXian" panose="020B0503020204020204" pitchFamily="2" charset="-122"/>
                <a:cs typeface="Times New Roman" panose="02020603050405020304" pitchFamily="18" charset="0"/>
              </a:rPr>
              <a:t>(</a:t>
            </a:r>
            <a:r>
              <a:rPr lang="es-ES" sz="5600" kern="0" dirty="0" err="1">
                <a:latin typeface="Barlow" panose="00000500000000000000" pitchFamily="2" charset="0"/>
                <a:ea typeface="DengXian" panose="020B0503020204020204" pitchFamily="2" charset="-122"/>
                <a:cs typeface="Times New Roman" panose="02020603050405020304" pitchFamily="18" charset="0"/>
              </a:rPr>
              <a:t>Papalia</a:t>
            </a:r>
            <a:r>
              <a:rPr lang="es-ES" sz="5600" kern="0" dirty="0">
                <a:latin typeface="Barlow" panose="00000500000000000000" pitchFamily="2" charset="0"/>
                <a:ea typeface="DengXian" panose="020B0503020204020204" pitchFamily="2" charset="-122"/>
                <a:cs typeface="Times New Roman" panose="02020603050405020304" pitchFamily="18" charset="0"/>
              </a:rPr>
              <a:t>; </a:t>
            </a:r>
            <a:r>
              <a:rPr lang="es-ES" sz="5600" kern="0" dirty="0" err="1">
                <a:latin typeface="Barlow" panose="00000500000000000000" pitchFamily="2" charset="0"/>
                <a:ea typeface="DengXian" panose="020B0503020204020204" pitchFamily="2" charset="-122"/>
                <a:cs typeface="Times New Roman" panose="02020603050405020304" pitchFamily="18" charset="0"/>
              </a:rPr>
              <a:t>Feldman</a:t>
            </a:r>
            <a:r>
              <a:rPr lang="es-ES" sz="5600" kern="0" dirty="0">
                <a:latin typeface="Barlow" panose="00000500000000000000" pitchFamily="2" charset="0"/>
                <a:ea typeface="DengXian" panose="020B0503020204020204" pitchFamily="2" charset="-122"/>
                <a:cs typeface="Times New Roman" panose="02020603050405020304" pitchFamily="18" charset="0"/>
              </a:rPr>
              <a:t>, 2013).</a:t>
            </a:r>
          </a:p>
          <a:p>
            <a:pPr algn="just">
              <a:lnSpc>
                <a:spcPct val="150000"/>
              </a:lnSpc>
              <a:spcBef>
                <a:spcPts val="600"/>
              </a:spcBef>
              <a:spcAft>
                <a:spcPts val="600"/>
              </a:spcAft>
            </a:pPr>
            <a:r>
              <a:rPr lang="es-ES" sz="5600" b="1" kern="0" dirty="0">
                <a:latin typeface="Barlow" panose="00000500000000000000" pitchFamily="2" charset="0"/>
                <a:ea typeface="DengXian" panose="020B0503020204020204" pitchFamily="2" charset="-122"/>
                <a:cs typeface="Times New Roman" panose="02020603050405020304" pitchFamily="18" charset="0"/>
              </a:rPr>
              <a:t>ADAPTACIÓN </a:t>
            </a:r>
            <a:r>
              <a:rPr lang="es-ES" sz="5600" kern="0" dirty="0">
                <a:latin typeface="Barlow" panose="00000500000000000000" pitchFamily="2" charset="0"/>
                <a:ea typeface="DengXian" panose="020B0503020204020204" pitchFamily="2" charset="-122"/>
                <a:cs typeface="Times New Roman" panose="02020603050405020304" pitchFamily="18" charset="0"/>
              </a:rPr>
              <a:t>es el término utilizado por Piaget para explicar la forma en que el niño trata la nueva información a la luz de lo que ya sabe. La adaptación se produce a través de dos procesos complementarios:</a:t>
            </a:r>
            <a:r>
              <a:rPr lang="es-ES" sz="5600" b="1" kern="0" dirty="0">
                <a:latin typeface="Barlow" panose="00000500000000000000" pitchFamily="2" charset="0"/>
                <a:ea typeface="DengXian" panose="020B0503020204020204" pitchFamily="2" charset="-122"/>
                <a:cs typeface="Times New Roman" panose="02020603050405020304" pitchFamily="18" charset="0"/>
              </a:rPr>
              <a:t> ASIMILACIÓN Y ACOMODACIÓN.</a:t>
            </a:r>
            <a:r>
              <a:rPr lang="pt-BR" sz="5600" b="1" kern="0" dirty="0" smtClean="0">
                <a:effectLst/>
                <a:latin typeface="Barlow" panose="00000500000000000000" pitchFamily="2" charset="0"/>
                <a:ea typeface="DengXian" panose="020B0503020204020204" pitchFamily="2" charset="-122"/>
                <a:cs typeface="Times New Roman" panose="02020603050405020304" pitchFamily="18" charset="0"/>
              </a:rPr>
              <a:t>.</a:t>
            </a:r>
            <a:endParaRPr lang="pt-BR" sz="5600" b="1" kern="0" dirty="0">
              <a:effectLst/>
              <a:latin typeface="Barlow" panose="00000500000000000000" pitchFamily="2" charset="0"/>
              <a:ea typeface="DengXian" panose="020B0503020204020204" pitchFamily="2" charset="-122"/>
              <a:cs typeface="Times New Roman" panose="02020603050405020304" pitchFamily="18" charset="0"/>
            </a:endParaRPr>
          </a:p>
          <a:p>
            <a:pPr algn="just">
              <a:lnSpc>
                <a:spcPct val="150000"/>
              </a:lnSpc>
              <a:spcBef>
                <a:spcPts val="600"/>
              </a:spcBef>
              <a:spcAft>
                <a:spcPts val="600"/>
              </a:spcAft>
            </a:pPr>
            <a:r>
              <a:rPr lang="es-ES" sz="5600" b="1" kern="0" dirty="0">
                <a:latin typeface="Barlow" panose="00000500000000000000" pitchFamily="2" charset="0"/>
                <a:ea typeface="DengXian" panose="020B0503020204020204" pitchFamily="2" charset="-122"/>
                <a:cs typeface="Times New Roman" panose="02020603050405020304" pitchFamily="18" charset="0"/>
              </a:rPr>
              <a:t>La asimilación </a:t>
            </a:r>
            <a:r>
              <a:rPr lang="es-ES" sz="5600" kern="0" dirty="0">
                <a:latin typeface="Barlow" panose="00000500000000000000" pitchFamily="2" charset="0"/>
                <a:ea typeface="DengXian" panose="020B0503020204020204" pitchFamily="2" charset="-122"/>
                <a:cs typeface="Times New Roman" panose="02020603050405020304" pitchFamily="18" charset="0"/>
              </a:rPr>
              <a:t>es el proceso de absorber algún evento o experiencia en algún esquema (cuando un niño ve, por ejemplo, un perro y lo llama perro, está asimilando ese animal a su categoría o esquema de animal = perro). "Cuando lees este párrafo, estás asimilando la información, vinculando el concepto a cualquier otro (esquema) que tengas que pueda ser similar" (</a:t>
            </a:r>
            <a:r>
              <a:rPr lang="es-ES" sz="5600" kern="0" dirty="0" err="1">
                <a:latin typeface="Barlow" panose="00000500000000000000" pitchFamily="2" charset="0"/>
                <a:ea typeface="DengXian" panose="020B0503020204020204" pitchFamily="2" charset="-122"/>
                <a:cs typeface="Times New Roman" panose="02020603050405020304" pitchFamily="18" charset="0"/>
              </a:rPr>
              <a:t>Bee</a:t>
            </a:r>
            <a:r>
              <a:rPr lang="es-ES" sz="5600" kern="0" dirty="0">
                <a:latin typeface="Barlow" panose="00000500000000000000" pitchFamily="2" charset="0"/>
                <a:ea typeface="DengXian" panose="020B0503020204020204" pitchFamily="2" charset="-122"/>
                <a:cs typeface="Times New Roman" panose="02020603050405020304" pitchFamily="18" charset="0"/>
              </a:rPr>
              <a:t>, 1997, p. 67).</a:t>
            </a:r>
          </a:p>
          <a:p>
            <a:pPr algn="just">
              <a:lnSpc>
                <a:spcPct val="150000"/>
              </a:lnSpc>
              <a:spcBef>
                <a:spcPts val="600"/>
              </a:spcBef>
              <a:spcAft>
                <a:spcPts val="600"/>
              </a:spcAft>
            </a:pPr>
            <a:r>
              <a:rPr lang="es-ES" sz="5600" b="1" kern="0" dirty="0">
                <a:latin typeface="Barlow" panose="00000500000000000000" pitchFamily="2" charset="0"/>
                <a:ea typeface="DengXian" panose="020B0503020204020204" pitchFamily="2" charset="-122"/>
                <a:cs typeface="Times New Roman" panose="02020603050405020304" pitchFamily="18" charset="0"/>
              </a:rPr>
              <a:t>La acomodación </a:t>
            </a:r>
            <a:r>
              <a:rPr lang="es-ES" sz="5600" kern="0" dirty="0">
                <a:latin typeface="Barlow" panose="00000500000000000000" pitchFamily="2" charset="0"/>
                <a:ea typeface="DengXian" panose="020B0503020204020204" pitchFamily="2" charset="-122"/>
                <a:cs typeface="Times New Roman" panose="02020603050405020304" pitchFamily="18" charset="0"/>
              </a:rPr>
              <a:t>es el proceso complementario que implica cambiar el esquema como resultado de la nueva información que el sujeto ha logrado a través de la asimilación</a:t>
            </a:r>
            <a:r>
              <a:rPr lang="es-ES" sz="5600" kern="0" dirty="0" smtClean="0">
                <a:latin typeface="Barlow" panose="00000500000000000000" pitchFamily="2" charset="0"/>
                <a:ea typeface="DengXian" panose="020B0503020204020204" pitchFamily="2" charset="-122"/>
                <a:cs typeface="Times New Roman" panose="02020603050405020304" pitchFamily="18" charset="0"/>
              </a:rPr>
              <a:t>.</a:t>
            </a:r>
            <a:r>
              <a:rPr lang="pt-BR" sz="5600" kern="0" dirty="0" smtClean="0">
                <a:effectLst/>
                <a:latin typeface="Barlow" panose="00000500000000000000" pitchFamily="2" charset="0"/>
                <a:ea typeface="DengXian" panose="020B0503020204020204" pitchFamily="2" charset="-122"/>
                <a:cs typeface="Times New Roman" panose="02020603050405020304" pitchFamily="18" charset="0"/>
              </a:rPr>
              <a:t> </a:t>
            </a:r>
            <a:endParaRPr lang="pt-BR" sz="5500" kern="100" dirty="0">
              <a:effectLst/>
              <a:latin typeface="Calibri" panose="020F0502020204030204" pitchFamily="34" charset="0"/>
              <a:ea typeface="DengXian" panose="020B0503020204020204" pitchFamily="2" charset="-122"/>
              <a:cs typeface="Times New Roman" panose="02020603050405020304" pitchFamily="18" charset="0"/>
            </a:endParaRPr>
          </a:p>
          <a:p>
            <a:pPr marL="0" indent="0">
              <a:buNone/>
            </a:pPr>
            <a:endParaRPr lang="pt-BR"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8668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1AC31BDE-6FF5-5610-E8BA-1B470F116D40}"/>
              </a:ext>
            </a:extLst>
          </p:cNvPr>
          <p:cNvSpPr>
            <a:spLocks noGrp="1"/>
          </p:cNvSpPr>
          <p:nvPr>
            <p:ph idx="1"/>
          </p:nvPr>
        </p:nvSpPr>
        <p:spPr>
          <a:xfrm>
            <a:off x="323490" y="1573125"/>
            <a:ext cx="10883772" cy="1576475"/>
          </a:xfrm>
        </p:spPr>
        <p:txBody>
          <a:bodyPr>
            <a:normAutofit/>
          </a:bodyPr>
          <a:lstStyle/>
          <a:p>
            <a:pPr marL="0" indent="0" algn="just">
              <a:lnSpc>
                <a:spcPct val="100000"/>
              </a:lnSpc>
              <a:buNone/>
            </a:pPr>
            <a:r>
              <a:rPr lang="es-ES" sz="1800" kern="0" dirty="0">
                <a:latin typeface="Barlow" panose="00000500000000000000" pitchFamily="2" charset="0"/>
                <a:ea typeface="DengXian" panose="020B0503020204020204" pitchFamily="2" charset="-122"/>
                <a:cs typeface="Times New Roman" panose="02020603050405020304" pitchFamily="18" charset="0"/>
              </a:rPr>
              <a:t>Por lo tanto, la asimilación se refiere al proceso de absorber información con el objetivo de incorporarla a las estructuras cognitivas existentes, interpretándolas en función del conocimiento previo; y la acomodación es el proceso de ajustar las propias estructuras cognitivas para acomodar nueva información a los esquemas existentes. La asimilación y la acomodación operan juntas para producir equilibrio cognitivo</a:t>
            </a:r>
            <a:r>
              <a:rPr lang="es-ES" sz="1800" kern="0" dirty="0" smtClean="0">
                <a:latin typeface="Barlow" panose="00000500000000000000" pitchFamily="2" charset="0"/>
                <a:ea typeface="DengXian" panose="020B0503020204020204" pitchFamily="2" charset="-122"/>
                <a:cs typeface="Times New Roman" panose="02020603050405020304" pitchFamily="18" charset="0"/>
              </a:rPr>
              <a:t>.</a:t>
            </a:r>
            <a:endParaRPr lang="pt-BR" sz="1800" kern="0" dirty="0">
              <a:effectLst/>
              <a:latin typeface="Barlow" panose="00000500000000000000" pitchFamily="2" charset="0"/>
              <a:ea typeface="DengXian" panose="020B0503020204020204" pitchFamily="2" charset="-122"/>
              <a:cs typeface="Times New Roman" panose="02020603050405020304" pitchFamily="18" charset="0"/>
            </a:endParaRPr>
          </a:p>
        </p:txBody>
      </p:sp>
      <p:sp>
        <p:nvSpPr>
          <p:cNvPr id="4" name="Retângulo 3"/>
          <p:cNvSpPr/>
          <p:nvPr/>
        </p:nvSpPr>
        <p:spPr>
          <a:xfrm>
            <a:off x="323490" y="3253828"/>
            <a:ext cx="6851033" cy="1754326"/>
          </a:xfrm>
          <a:prstGeom prst="rect">
            <a:avLst/>
          </a:prstGeom>
        </p:spPr>
        <p:txBody>
          <a:bodyPr wrap="square">
            <a:spAutoFit/>
          </a:bodyPr>
          <a:lstStyle/>
          <a:p>
            <a:pPr algn="just"/>
            <a:r>
              <a:rPr lang="es-ES" kern="0" dirty="0">
                <a:latin typeface="Barlow" panose="00000500000000000000" pitchFamily="2" charset="0"/>
                <a:ea typeface="DengXian" panose="020B0503020204020204" pitchFamily="2" charset="-122"/>
                <a:cs typeface="Times New Roman" panose="02020603050405020304" pitchFamily="18" charset="0"/>
              </a:rPr>
              <a:t>Durante el proceso de desarrollo humano (ciclo vital), la búsqueda del equilibrio impulsa, como fuerza motivadora, el desarrollo intelectual de las personas. Por lo tanto, cuando un niño enfrenta dificultades para lidiar con nuevas experiencias que no encajan en sus estructuras existentes, experimenta un estado motivacional incómodo conocido como desequilibrio</a:t>
            </a:r>
            <a:r>
              <a:rPr lang="es-ES" kern="0" dirty="0" smtClean="0">
                <a:latin typeface="Barlow" panose="00000500000000000000" pitchFamily="2" charset="0"/>
                <a:ea typeface="DengXian" panose="020B0503020204020204" pitchFamily="2" charset="-122"/>
                <a:cs typeface="Times New Roman" panose="02020603050405020304" pitchFamily="18" charset="0"/>
              </a:rPr>
              <a:t>.</a:t>
            </a:r>
            <a:endParaRPr lang="es-ES" kern="0" dirty="0">
              <a:latin typeface="Barlow" panose="00000500000000000000" pitchFamily="2" charset="0"/>
              <a:ea typeface="DengXian" panose="020B0503020204020204" pitchFamily="2" charset="-122"/>
              <a:cs typeface="Times New Roman" panose="020206030504050203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491489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B1A13103-576A-A5A6-2456-7CFE2419760E}"/>
              </a:ext>
            </a:extLst>
          </p:cNvPr>
          <p:cNvSpPr>
            <a:spLocks noGrp="1"/>
          </p:cNvSpPr>
          <p:nvPr>
            <p:ph idx="1"/>
          </p:nvPr>
        </p:nvSpPr>
        <p:spPr>
          <a:xfrm>
            <a:off x="496277" y="607845"/>
            <a:ext cx="9957318" cy="509756"/>
          </a:xfrm>
        </p:spPr>
        <p:txBody>
          <a:bodyPr>
            <a:normAutofit/>
          </a:bodyPr>
          <a:lstStyle/>
          <a:p>
            <a:pPr marL="0" indent="0" algn="just">
              <a:buNone/>
            </a:pPr>
            <a:r>
              <a:rPr lang="pt-BR" sz="2400" b="1" kern="0" dirty="0">
                <a:effectLst/>
                <a:latin typeface="Barlow Condensed"/>
                <a:ea typeface="DengXian" panose="020B0503020204020204" pitchFamily="2" charset="-122"/>
                <a:cs typeface="Times New Roman" panose="02020603050405020304" pitchFamily="18" charset="0"/>
              </a:rPr>
              <a:t>2. </a:t>
            </a:r>
            <a:r>
              <a:rPr lang="pt-BR" sz="2400" b="1" kern="0" dirty="0">
                <a:latin typeface="Barlow Condensed"/>
                <a:ea typeface="DengXian" panose="020B0503020204020204" pitchFamily="2" charset="-122"/>
                <a:cs typeface="Times New Roman" panose="02020603050405020304" pitchFamily="18" charset="0"/>
              </a:rPr>
              <a:t>FASES DEL DESARROLLO COGNITIVO</a:t>
            </a:r>
          </a:p>
          <a:p>
            <a:pPr marL="0" indent="0">
              <a:buNone/>
            </a:pPr>
            <a:endParaRPr lang="pt-BR" dirty="0"/>
          </a:p>
        </p:txBody>
      </p:sp>
      <p:sp>
        <p:nvSpPr>
          <p:cNvPr id="4" name="Retângulo 3"/>
          <p:cNvSpPr/>
          <p:nvPr/>
        </p:nvSpPr>
        <p:spPr>
          <a:xfrm>
            <a:off x="496277" y="1117601"/>
            <a:ext cx="11199446" cy="2185214"/>
          </a:xfrm>
          <a:prstGeom prst="rect">
            <a:avLst/>
          </a:prstGeom>
        </p:spPr>
        <p:txBody>
          <a:bodyPr wrap="square">
            <a:spAutoFit/>
          </a:bodyPr>
          <a:lstStyle/>
          <a:p>
            <a:pPr algn="just"/>
            <a:r>
              <a:rPr lang="es-ES" sz="1700" kern="0" dirty="0">
                <a:latin typeface="Barlow" panose="00000500000000000000" pitchFamily="2" charset="0"/>
                <a:ea typeface="DengXian" panose="020B0503020204020204" pitchFamily="2" charset="-122"/>
                <a:cs typeface="Times New Roman" panose="02020603050405020304" pitchFamily="18" charset="0"/>
              </a:rPr>
              <a:t>Para Piaget, el desarrollo del niño se produce a través de saltos y rupturas. Los saltos se justifican por las revoluciones en la forma en que el niño accede y entiende el mundo, lo que implica cambios altamente significativos que amplían sus capacidades para dar sentido al mundo e interactuar con él. Estos saltos representan una evolución notable en el desarrollo infantil.</a:t>
            </a:r>
          </a:p>
          <a:p>
            <a:pPr algn="just"/>
            <a:endParaRPr lang="pt-BR" sz="1700" kern="0" dirty="0">
              <a:latin typeface="Barlow" panose="00000500000000000000" pitchFamily="2" charset="0"/>
              <a:ea typeface="DengXian" panose="020B0503020204020204" pitchFamily="2" charset="-122"/>
              <a:cs typeface="Times New Roman" panose="02020603050405020304" pitchFamily="18" charset="0"/>
            </a:endParaRPr>
          </a:p>
          <a:p>
            <a:pPr algn="just"/>
            <a:r>
              <a:rPr lang="es-ES" sz="1700" kern="0" dirty="0">
                <a:latin typeface="Barlow" panose="00000500000000000000" pitchFamily="2" charset="0"/>
                <a:ea typeface="DengXian" panose="020B0503020204020204" pitchFamily="2" charset="-122"/>
              </a:rPr>
              <a:t>En cuanto a las rupturas, se caracterizan por superar las dificultades y limitar el desarrollo cognitivo en las fases anteriores. El niño desarrolla nuevas habilidades y recursos de adaptación al mundo, lo que representa una marcada transformación en su proceso de crecimiento y éxito. </a:t>
            </a:r>
            <a:endParaRPr lang="pt-BR" sz="1700" kern="0" dirty="0">
              <a:latin typeface="Barlow" panose="00000500000000000000" pitchFamily="2" charset="0"/>
              <a:ea typeface="DengXian" panose="020B0503020204020204" pitchFamily="2" charset="-122"/>
            </a:endParaRPr>
          </a:p>
        </p:txBody>
      </p:sp>
      <p:sp>
        <p:nvSpPr>
          <p:cNvPr id="5" name="Retângulo 4"/>
          <p:cNvSpPr/>
          <p:nvPr/>
        </p:nvSpPr>
        <p:spPr>
          <a:xfrm>
            <a:off x="4978400" y="3780051"/>
            <a:ext cx="6717323" cy="2446824"/>
          </a:xfrm>
          <a:prstGeom prst="rect">
            <a:avLst/>
          </a:prstGeom>
        </p:spPr>
        <p:txBody>
          <a:bodyPr wrap="square">
            <a:spAutoFit/>
          </a:bodyPr>
          <a:lstStyle/>
          <a:p>
            <a:pPr algn="just"/>
            <a:r>
              <a:rPr lang="es-ES" sz="1700" kern="0" dirty="0">
                <a:latin typeface="Barlow" panose="00000500000000000000" pitchFamily="2" charset="0"/>
                <a:ea typeface="DengXian" panose="020B0503020204020204" pitchFamily="2" charset="-122"/>
                <a:cs typeface="Times New Roman" panose="02020603050405020304" pitchFamily="18" charset="0"/>
              </a:rPr>
              <a:t>Estas estructuras se construyen a través de diferentes etapas del desarrollo cognitivo. Cada etapa se caracteriza por estructuras únicas que la distinguen de las anteriores. La esencia de estas estructuras permanece en las siguientes etapas. Comprender las características centrales presentes en cada una de estas etapas nos permite comprender mejor la dinámica del desarrollo postulada por Piaget. Estas etapas se dividen en cuatro fases: </a:t>
            </a:r>
            <a:r>
              <a:rPr lang="es-ES" sz="1700" b="1" kern="0" dirty="0">
                <a:latin typeface="Barlow" panose="00000500000000000000" pitchFamily="2" charset="0"/>
                <a:ea typeface="DengXian" panose="020B0503020204020204" pitchFamily="2" charset="-122"/>
                <a:cs typeface="Times New Roman" panose="02020603050405020304" pitchFamily="18" charset="0"/>
              </a:rPr>
              <a:t>sensorio-motriz, </a:t>
            </a:r>
            <a:r>
              <a:rPr lang="es-ES" sz="1700" b="1" kern="0" dirty="0" err="1">
                <a:latin typeface="Barlow" panose="00000500000000000000" pitchFamily="2" charset="0"/>
                <a:ea typeface="DengXian" panose="020B0503020204020204" pitchFamily="2" charset="-122"/>
                <a:cs typeface="Times New Roman" panose="02020603050405020304" pitchFamily="18" charset="0"/>
              </a:rPr>
              <a:t>preoperacional</a:t>
            </a:r>
            <a:r>
              <a:rPr lang="es-ES" sz="1700" b="1" kern="0" dirty="0">
                <a:latin typeface="Barlow" panose="00000500000000000000" pitchFamily="2" charset="0"/>
                <a:ea typeface="DengXian" panose="020B0503020204020204" pitchFamily="2" charset="-122"/>
                <a:cs typeface="Times New Roman" panose="02020603050405020304" pitchFamily="18" charset="0"/>
              </a:rPr>
              <a:t>, operaciones concretas y operaciones formales. </a:t>
            </a:r>
          </a:p>
          <a:p>
            <a:pPr algn="just"/>
            <a:endParaRPr lang="pt-BR" sz="1700" kern="100" dirty="0">
              <a:latin typeface="Barlow" panose="00000500000000000000" pitchFamily="2" charset="0"/>
              <a:ea typeface="DengXian" panose="020B0503020204020204" pitchFamily="2" charset="-122"/>
              <a:cs typeface="Times New Roman" panose="02020603050405020304" pitchFamily="18"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749433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xmlns="" id="{1AC31BDE-6FF5-5610-E8BA-1B470F116D40}"/>
              </a:ext>
            </a:extLst>
          </p:cNvPr>
          <p:cNvSpPr>
            <a:spLocks noGrp="1"/>
          </p:cNvSpPr>
          <p:nvPr>
            <p:ph idx="1"/>
          </p:nvPr>
        </p:nvSpPr>
        <p:spPr>
          <a:xfrm>
            <a:off x="838200" y="1079176"/>
            <a:ext cx="10087947" cy="4351338"/>
          </a:xfrm>
        </p:spPr>
        <p:txBody>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endParaRPr lang="pt-BR" dirty="0"/>
          </a:p>
        </p:txBody>
      </p:sp>
      <p:sp>
        <p:nvSpPr>
          <p:cNvPr id="4" name="CaixaDeTexto 3">
            <a:extLst>
              <a:ext uri="{FF2B5EF4-FFF2-40B4-BE49-F238E27FC236}">
                <a16:creationId xmlns:a16="http://schemas.microsoft.com/office/drawing/2014/main" xmlns="" id="{2D5D1BF9-50EF-132C-7F90-2F22CB352588}"/>
              </a:ext>
            </a:extLst>
          </p:cNvPr>
          <p:cNvSpPr txBox="1"/>
          <p:nvPr/>
        </p:nvSpPr>
        <p:spPr>
          <a:xfrm>
            <a:off x="419696" y="989256"/>
            <a:ext cx="8521104" cy="4531177"/>
          </a:xfrm>
          <a:prstGeom prst="rect">
            <a:avLst/>
          </a:prstGeom>
          <a:noFill/>
        </p:spPr>
        <p:txBody>
          <a:bodyPr wrap="square">
            <a:spAutoFit/>
          </a:bodyPr>
          <a:lstStyle/>
          <a:p>
            <a:pPr algn="just">
              <a:lnSpc>
                <a:spcPct val="107000"/>
              </a:lnSpc>
              <a:spcBef>
                <a:spcPts val="600"/>
              </a:spcBef>
              <a:spcAft>
                <a:spcPts val="600"/>
              </a:spcAft>
            </a:pPr>
            <a:r>
              <a:rPr lang="pt-BR" sz="2400" b="1" kern="0" dirty="0">
                <a:effectLst/>
                <a:latin typeface="Barlow Condensed"/>
                <a:ea typeface="DengXian" panose="020B0503020204020204" pitchFamily="2" charset="-122"/>
                <a:cs typeface="Times New Roman" panose="02020603050405020304" pitchFamily="18" charset="0"/>
              </a:rPr>
              <a:t>2.1 </a:t>
            </a:r>
            <a:r>
              <a:rPr lang="es-ES" sz="2400" b="1" kern="0" dirty="0">
                <a:latin typeface="Barlow Condensed"/>
                <a:ea typeface="DengXian" panose="020B0503020204020204" pitchFamily="2" charset="-122"/>
                <a:cs typeface="Times New Roman" panose="02020603050405020304" pitchFamily="18" charset="0"/>
              </a:rPr>
              <a:t>Etapa sensorio-motriz (desde el nacimiento hasta los 2 años)</a:t>
            </a:r>
          </a:p>
          <a:p>
            <a:pPr algn="just">
              <a:lnSpc>
                <a:spcPct val="107000"/>
              </a:lnSpc>
              <a:spcBef>
                <a:spcPts val="600"/>
              </a:spcBef>
              <a:spcAft>
                <a:spcPts val="600"/>
              </a:spcAft>
            </a:pPr>
            <a:r>
              <a:rPr lang="es-ES" kern="0" dirty="0">
                <a:latin typeface="Barlow" panose="00000500000000000000" pitchFamily="2" charset="0"/>
                <a:ea typeface="DengXian" panose="020B0503020204020204" pitchFamily="2" charset="-122"/>
                <a:cs typeface="Times New Roman" panose="02020603050405020304" pitchFamily="18" charset="0"/>
              </a:rPr>
              <a:t>Esta etapa se llama sensorio-motriz porque cubre el desarrollo infantil relacionado tanto con las sensaciones como con cuestiones motoras, en los que el proceso de desarrollo está intrínsecamente vinculado. Durante esta fase, los niños exploran activamente el mundo que los rodea, utilizando sus sentidos y realizando acciones motoras. La exploración ocurre en base a los elementos presentes en el espacio alrededor del niño y el contexto en el que se encuentra. </a:t>
            </a:r>
          </a:p>
          <a:p>
            <a:pPr algn="just">
              <a:lnSpc>
                <a:spcPct val="107000"/>
              </a:lnSpc>
              <a:spcBef>
                <a:spcPts val="600"/>
              </a:spcBef>
              <a:spcAft>
                <a:spcPts val="600"/>
              </a:spcAft>
            </a:pPr>
            <a:endParaRPr lang="pt-BR" kern="0" dirty="0">
              <a:latin typeface="Barlow" panose="00000500000000000000" pitchFamily="2" charset="0"/>
              <a:ea typeface="DengXian" panose="020B0503020204020204" pitchFamily="2" charset="-122"/>
              <a:cs typeface="Times New Roman" panose="02020603050405020304" pitchFamily="18" charset="0"/>
            </a:endParaRPr>
          </a:p>
          <a:p>
            <a:pPr>
              <a:lnSpc>
                <a:spcPct val="107000"/>
              </a:lnSpc>
              <a:spcAft>
                <a:spcPts val="800"/>
              </a:spcAft>
            </a:pPr>
            <a:r>
              <a:rPr lang="pt-BR" b="1" kern="0" dirty="0">
                <a:latin typeface="Barlow" panose="00000500000000000000" pitchFamily="2" charset="0"/>
                <a:ea typeface="DengXian" panose="020B0503020204020204" pitchFamily="2" charset="-122"/>
                <a:cs typeface="Times New Roman" panose="02020603050405020304" pitchFamily="18" charset="0"/>
              </a:rPr>
              <a:t>EN LA PRÁCTICA</a:t>
            </a:r>
          </a:p>
          <a:p>
            <a:pPr marL="342900" lvl="0" indent="-342900" algn="just">
              <a:lnSpc>
                <a:spcPct val="107000"/>
              </a:lnSpc>
              <a:spcAft>
                <a:spcPts val="800"/>
              </a:spcAft>
              <a:buFont typeface="Wingdings" panose="05000000000000000000" pitchFamily="2" charset="2"/>
              <a:buChar char=""/>
            </a:pPr>
            <a:r>
              <a:rPr lang="es-ES" kern="0" dirty="0">
                <a:latin typeface="Barlow" panose="00000500000000000000" pitchFamily="2" charset="0"/>
                <a:ea typeface="DengXian" panose="020B0503020204020204" pitchFamily="2" charset="-122"/>
                <a:cs typeface="Times New Roman" panose="02020603050405020304" pitchFamily="18" charset="0"/>
              </a:rPr>
              <a:t>En esta etapa, el niño conoce el mundo a través de sus acciones y percepciones. Por lo tanto, las actividades pedagógicas en esta fase deben centrarse en la posibilidad de que el niño explore el mundo, manipule y tenga contacto con diferentes objetivos (estimulaciones sensoriales y motoras).</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263" y="1654"/>
            <a:ext cx="2508738" cy="1065090"/>
          </a:xfrm>
          <a:prstGeom prst="rect">
            <a:avLst/>
          </a:prstGeom>
        </p:spPr>
      </p:pic>
    </p:spTree>
    <p:extLst>
      <p:ext uri="{BB962C8B-B14F-4D97-AF65-F5344CB8AC3E}">
        <p14:creationId xmlns:p14="http://schemas.microsoft.com/office/powerpoint/2010/main" val="39089295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A5E59716CA04482326D7D6394CBC5" ma:contentTypeVersion="16" ma:contentTypeDescription="Create a new document." ma:contentTypeScope="" ma:versionID="f4526dc5ff70f79c7835920ea7e44b35">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d59a39959dc0981e2d49ce384394ed2c"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AC8658C0-F99B-4EF5-9943-1B7C20FB674B}"/>
</file>

<file path=customXml/itemProps2.xml><?xml version="1.0" encoding="utf-8"?>
<ds:datastoreItem xmlns:ds="http://schemas.openxmlformats.org/officeDocument/2006/customXml" ds:itemID="{176CEA85-A6DE-40B0-9F97-6F84413BA714}"/>
</file>

<file path=customXml/itemProps3.xml><?xml version="1.0" encoding="utf-8"?>
<ds:datastoreItem xmlns:ds="http://schemas.openxmlformats.org/officeDocument/2006/customXml" ds:itemID="{7C1CF359-7A9C-44FD-B963-DEB79858EAA5}"/>
</file>

<file path=docProps/app.xml><?xml version="1.0" encoding="utf-8"?>
<Properties xmlns="http://schemas.openxmlformats.org/officeDocument/2006/extended-properties" xmlns:vt="http://schemas.openxmlformats.org/officeDocument/2006/docPropsVTypes">
  <TotalTime>1987</TotalTime>
  <Words>3235</Words>
  <Application>Microsoft Office PowerPoint</Application>
  <PresentationFormat>Widescreen</PresentationFormat>
  <Paragraphs>132</Paragraphs>
  <Slides>23</Slides>
  <Notes>2</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23</vt:i4>
      </vt:variant>
    </vt:vector>
  </HeadingPairs>
  <TitlesOfParts>
    <vt:vector size="33" baseType="lpstr">
      <vt:lpstr>Arial</vt:lpstr>
      <vt:lpstr>Barlow</vt:lpstr>
      <vt:lpstr>Barlow Condensed</vt:lpstr>
      <vt:lpstr>Calibri</vt:lpstr>
      <vt:lpstr>Calibri Light</vt:lpstr>
      <vt:lpstr>DengXian</vt:lpstr>
      <vt:lpstr>Symbol</vt:lpstr>
      <vt:lpstr>Times New Roman</vt:lpstr>
      <vt:lpstr>Wingdings</vt:lpstr>
      <vt:lpstr>Tema do Office</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Liderança Ministério da Criança       Nível 7 Módulo 1</dc:title>
  <dc:creator>Mara Moraes</dc:creator>
  <cp:lastModifiedBy>Conta da Microsoft</cp:lastModifiedBy>
  <cp:revision>26</cp:revision>
  <dcterms:created xsi:type="dcterms:W3CDTF">2023-10-20T12:58:38Z</dcterms:created>
  <dcterms:modified xsi:type="dcterms:W3CDTF">2023-12-06T15:09:16Z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