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5" r:id="rId9"/>
    <p:sldId id="266" r:id="rId10"/>
    <p:sldId id="267" r:id="rId11"/>
    <p:sldId id="262" r:id="rId12"/>
    <p:sldId id="263" r:id="rId13"/>
    <p:sldId id="268" r:id="rId14"/>
    <p:sldId id="269" r:id="rId15"/>
    <p:sldId id="270" r:id="rId16"/>
    <p:sldId id="271" r:id="rId17"/>
    <p:sldId id="272" r:id="rId18"/>
    <p:sldId id="273" r:id="rId19"/>
    <p:sldId id="274" r:id="rId20"/>
    <p:sldId id="275" r:id="rId21"/>
    <p:sldId id="276" r:id="rId22"/>
    <p:sldId id="278" r:id="rId23"/>
    <p:sldId id="277" r:id="rId2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6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40" d="100"/>
          <a:sy n="140" d="100"/>
        </p:scale>
        <p:origin x="-1522" y="-12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50F943-0CE6-E361-3206-7A5B0DF16EA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CADB123-88D2-0058-3946-44F1295D7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12379C85-BE7F-BF8A-F5B3-067C6F9DEA79}"/>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5" name="Espaço Reservado para Rodapé 4">
            <a:extLst>
              <a:ext uri="{FF2B5EF4-FFF2-40B4-BE49-F238E27FC236}">
                <a16:creationId xmlns:a16="http://schemas.microsoft.com/office/drawing/2014/main" id="{2414E184-2EB2-8B07-8020-2F6872AF9A3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7915192-8F66-30BF-8925-BE659D064B4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92959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1956EA-E55E-5133-7F94-2688F5CDC2F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3BF974D-1508-46E4-3AC4-40852150C30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80CEDEC-7A2F-CB32-89B5-F16590C5E092}"/>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5" name="Espaço Reservado para Rodapé 4">
            <a:extLst>
              <a:ext uri="{FF2B5EF4-FFF2-40B4-BE49-F238E27FC236}">
                <a16:creationId xmlns:a16="http://schemas.microsoft.com/office/drawing/2014/main" id="{E47EB252-94AE-AD70-38B3-7620D94225A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3B48B08-4275-9545-700C-5361E23D387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68403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7FAA018-8442-7E24-E9B8-541ADB1CC63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8979630-0D0C-9049-EC50-7936CCBE99A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4258D61-DCE8-C5B7-E11D-61F3E2A4C56A}"/>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5" name="Espaço Reservado para Rodapé 4">
            <a:extLst>
              <a:ext uri="{FF2B5EF4-FFF2-40B4-BE49-F238E27FC236}">
                <a16:creationId xmlns:a16="http://schemas.microsoft.com/office/drawing/2014/main" id="{B0FA4E68-3563-32B1-08A8-3F3352571B9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5A15911-F204-4EDC-6F23-10E7D6E8FB3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93229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FE4F7B-4A8F-1A10-AB40-E70C42DFEF1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2ACB711-4DC5-6883-84F5-CFA818041C1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1FAEFFE-E31E-3742-EC23-80F0DE237727}"/>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5" name="Espaço Reservado para Rodapé 4">
            <a:extLst>
              <a:ext uri="{FF2B5EF4-FFF2-40B4-BE49-F238E27FC236}">
                <a16:creationId xmlns:a16="http://schemas.microsoft.com/office/drawing/2014/main" id="{73C7C81E-B65D-5A0A-7932-3298C945221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A5DB0BC-3AC6-7981-EC04-D6709B722E1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01264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6BB225-CE9D-8A34-0653-93CF60ADE5E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6DDBDE5-092C-E54B-BCA2-97F45F4D4C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11DFE6E-AF3F-183A-36E0-ED41034FFBC1}"/>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5" name="Espaço Reservado para Rodapé 4">
            <a:extLst>
              <a:ext uri="{FF2B5EF4-FFF2-40B4-BE49-F238E27FC236}">
                <a16:creationId xmlns:a16="http://schemas.microsoft.com/office/drawing/2014/main" id="{5BCC81B5-4A40-1782-761C-9D9AAA950AA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A414EC7-4183-9D67-302A-7A299E78A60B}"/>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74071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C17DF-80A7-B10D-8632-38B5D10D8DF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C8073CB-CD09-33BD-4CEC-214559CEE78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BC7F280-5312-4958-E161-800A3639A41B}"/>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62138807-008F-68D4-B90A-02117DBB87D6}"/>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6" name="Espaço Reservado para Rodapé 5">
            <a:extLst>
              <a:ext uri="{FF2B5EF4-FFF2-40B4-BE49-F238E27FC236}">
                <a16:creationId xmlns:a16="http://schemas.microsoft.com/office/drawing/2014/main" id="{6C552F55-60FB-CBC6-F45B-C9070453D7F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B596385-E0F7-2718-AF86-DFF23FF369B0}"/>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3774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7F51F-E51D-490C-C8BA-A69C5AD4816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3243A70-2470-84D1-5609-0602A8DDF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0F2FC4A-6173-C91B-6905-DEBD59D309B6}"/>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696BBAA-3B7B-F978-B8EF-CEF4856540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84EE994-6647-D477-1705-C46581CEBB9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F29C2BA-4D41-F5AA-D0DD-C13D7A7AF51B}"/>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8" name="Espaço Reservado para Rodapé 7">
            <a:extLst>
              <a:ext uri="{FF2B5EF4-FFF2-40B4-BE49-F238E27FC236}">
                <a16:creationId xmlns:a16="http://schemas.microsoft.com/office/drawing/2014/main" id="{15377E2E-E0FA-C0FA-A2D7-8B943B2CF87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AB7309A-2C6A-AF05-1479-FFC8D38D0A4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71089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F53A8B-881E-7E8D-4A31-3121A9F609E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BC086AA-83BB-7D46-6901-99EE86D9DB57}"/>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4" name="Espaço Reservado para Rodapé 3">
            <a:extLst>
              <a:ext uri="{FF2B5EF4-FFF2-40B4-BE49-F238E27FC236}">
                <a16:creationId xmlns:a16="http://schemas.microsoft.com/office/drawing/2014/main" id="{B468B270-6A8D-85FF-A10D-223CBBBB2A6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27D102D-6731-60B1-014A-0F9F44E943C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49982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9FDF39F-AF1F-0149-431B-CEEDB638D3BC}"/>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3" name="Espaço Reservado para Rodapé 2">
            <a:extLst>
              <a:ext uri="{FF2B5EF4-FFF2-40B4-BE49-F238E27FC236}">
                <a16:creationId xmlns:a16="http://schemas.microsoft.com/office/drawing/2014/main" id="{CE1CAAC9-E65C-EC85-D8D0-52E8D3B4765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7F4C6A7-3C2C-4374-841D-9453B3A11F37}"/>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6413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47583-85C4-293A-F325-538F9C1F50E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AEF0375-0DD5-AD00-0CF6-327026780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84A673C-3883-2F47-F8DE-8E1BBDD35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2408916-46DA-C20D-D6C8-0DE3D5BC5043}"/>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6" name="Espaço Reservado para Rodapé 5">
            <a:extLst>
              <a:ext uri="{FF2B5EF4-FFF2-40B4-BE49-F238E27FC236}">
                <a16:creationId xmlns:a16="http://schemas.microsoft.com/office/drawing/2014/main" id="{9C056920-2928-91E2-3C8F-4AABAB982D9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E19BE50-2E8F-ADB6-C889-3B516620D4F4}"/>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21395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BB9B41-C756-6982-B939-1C9409AE162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0D31191D-2A1C-A27C-5726-EA27C453D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78468D1-4066-5806-8E94-E2EAD504C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BDA78FE-9134-BAAE-26A8-013DB14DF989}"/>
              </a:ext>
            </a:extLst>
          </p:cNvPr>
          <p:cNvSpPr>
            <a:spLocks noGrp="1"/>
          </p:cNvSpPr>
          <p:nvPr>
            <p:ph type="dt" sz="half" idx="10"/>
          </p:nvPr>
        </p:nvSpPr>
        <p:spPr/>
        <p:txBody>
          <a:bodyPr/>
          <a:lstStyle/>
          <a:p>
            <a:fld id="{48389955-43BC-44DB-9470-5B45FFBDDEE4}" type="datetimeFigureOut">
              <a:rPr lang="pt-BR" smtClean="0"/>
              <a:t>12/12/2023</a:t>
            </a:fld>
            <a:endParaRPr lang="pt-BR"/>
          </a:p>
        </p:txBody>
      </p:sp>
      <p:sp>
        <p:nvSpPr>
          <p:cNvPr id="6" name="Espaço Reservado para Rodapé 5">
            <a:extLst>
              <a:ext uri="{FF2B5EF4-FFF2-40B4-BE49-F238E27FC236}">
                <a16:creationId xmlns:a16="http://schemas.microsoft.com/office/drawing/2014/main" id="{8C76FD3B-B656-E6B9-7EAF-0D338FC1ECB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C9B15BD-02A2-1220-50DB-68141A7B130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60259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2807EEB-0EC4-7352-A122-31588B748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3F597CC-FDBD-E418-461D-F2FB18871A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CC9C754-A3CC-B8B0-60C0-2F874332E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89955-43BC-44DB-9470-5B45FFBDDEE4}" type="datetimeFigureOut">
              <a:rPr lang="pt-BR" smtClean="0"/>
              <a:t>12/12/2023</a:t>
            </a:fld>
            <a:endParaRPr lang="pt-BR"/>
          </a:p>
        </p:txBody>
      </p:sp>
      <p:sp>
        <p:nvSpPr>
          <p:cNvPr id="5" name="Espaço Reservado para Rodapé 4">
            <a:extLst>
              <a:ext uri="{FF2B5EF4-FFF2-40B4-BE49-F238E27FC236}">
                <a16:creationId xmlns:a16="http://schemas.microsoft.com/office/drawing/2014/main" id="{5C19E5E3-5FD5-E388-7DF6-D8EA14C29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4CC931D7-9FED-BB40-56C3-FB412BA54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88858-9138-46CA-9B53-B56D9ECF3E43}" type="slidenum">
              <a:rPr lang="pt-BR" smtClean="0"/>
              <a:t>‹nº›</a:t>
            </a:fld>
            <a:endParaRPr lang="pt-BR"/>
          </a:p>
        </p:txBody>
      </p:sp>
    </p:spTree>
    <p:extLst>
      <p:ext uri="{BB962C8B-B14F-4D97-AF65-F5344CB8AC3E}">
        <p14:creationId xmlns:p14="http://schemas.microsoft.com/office/powerpoint/2010/main" val="4153129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25062FF2-FC18-061F-0C56-4DD062329B34}"/>
              </a:ext>
            </a:extLst>
          </p:cNvPr>
          <p:cNvSpPr/>
          <p:nvPr/>
        </p:nvSpPr>
        <p:spPr>
          <a:xfrm>
            <a:off x="9712036" y="4357419"/>
            <a:ext cx="120073" cy="83127"/>
          </a:xfrm>
          <a:prstGeom prst="rect">
            <a:avLst/>
          </a:prstGeom>
          <a:solidFill>
            <a:srgbClr val="FAC6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4126154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6" name="Espaço Reservado para Conteúdo 2">
            <a:extLst>
              <a:ext uri="{FF2B5EF4-FFF2-40B4-BE49-F238E27FC236}">
                <a16:creationId xmlns:a16="http://schemas.microsoft.com/office/drawing/2014/main" id="{B1A13103-576A-A5A6-2456-7CFE2419760E}"/>
              </a:ext>
            </a:extLst>
          </p:cNvPr>
          <p:cNvSpPr txBox="1">
            <a:spLocks/>
          </p:cNvSpPr>
          <p:nvPr/>
        </p:nvSpPr>
        <p:spPr>
          <a:xfrm>
            <a:off x="2383692" y="1783501"/>
            <a:ext cx="9362831" cy="47742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700" dirty="0">
                <a:latin typeface="Barlow" panose="00000500000000000000" pitchFamily="2" charset="0"/>
                <a:ea typeface="Times New Roman" panose="02020603050405020304" pitchFamily="18" charset="0"/>
                <a:cs typeface="Times New Roman" panose="02020603050405020304" pitchFamily="18" charset="0"/>
              </a:rPr>
              <a:t>Durante la fase de desarrollo cognitivo de los niños de 7 a 9 años, se observa un notable avance en las habilidades de pensamiento. Se vuelven más competentes en la resolución de problemas complejos, el pensamiento más lógico y la comprensión de conceptos abstractos, mientras madura su capacidad de razonamiento.</a:t>
            </a:r>
          </a:p>
          <a:p>
            <a:pPr marL="0" indent="0" algn="just">
              <a:buNone/>
            </a:pPr>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marL="0" indent="0" algn="just">
              <a:buNone/>
            </a:pPr>
            <a:r>
              <a:rPr lang="es-ES" sz="1700" dirty="0">
                <a:latin typeface="Barlow" panose="00000500000000000000" pitchFamily="2" charset="0"/>
                <a:ea typeface="Times New Roman" panose="02020603050405020304" pitchFamily="18" charset="0"/>
                <a:cs typeface="Times New Roman" panose="02020603050405020304" pitchFamily="18" charset="0"/>
              </a:rPr>
              <a:t>La educación escolar desempeña un papel crucial en este proceso, ya que los niños adquieren habilidades académicas esenciales, como la fluidez en la lectura, el perfeccionamiento de sus habilidades de escritura y la aplicación de conceptos matemáticos en situaciones prácticas.</a:t>
            </a:r>
          </a:p>
          <a:p>
            <a:pPr marL="0" indent="0" algn="just">
              <a:buNone/>
            </a:pPr>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marL="0" indent="0" algn="just">
              <a:buNone/>
            </a:pPr>
            <a:r>
              <a:rPr lang="es-ES" sz="1700" dirty="0">
                <a:latin typeface="Barlow" panose="00000500000000000000" pitchFamily="2" charset="0"/>
                <a:ea typeface="Times New Roman" panose="02020603050405020304" pitchFamily="18" charset="0"/>
                <a:cs typeface="Times New Roman" panose="02020603050405020304" pitchFamily="18" charset="0"/>
              </a:rPr>
              <a:t>En el ámbito social y emocional, la interacción social juega un papel central. Los niños desarrollan habilidades sociales más refinadas, como la empatía, la comprensión de las emociones de los demás y la resolución constructiva de conflictos.</a:t>
            </a:r>
          </a:p>
          <a:p>
            <a:pPr marL="0" indent="0" algn="just">
              <a:buNone/>
            </a:pPr>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marL="0" indent="0" algn="just">
              <a:buNone/>
            </a:pPr>
            <a:r>
              <a:rPr lang="es-ES" sz="1700" dirty="0">
                <a:latin typeface="Barlow" panose="00000500000000000000" pitchFamily="2" charset="0"/>
                <a:ea typeface="Times New Roman" panose="02020603050405020304" pitchFamily="18" charset="0"/>
                <a:cs typeface="Times New Roman" panose="02020603050405020304" pitchFamily="18" charset="0"/>
              </a:rPr>
              <a:t>La construcción de la autoimagen y la autoestima es un aspecto importante en esta etapa. Los logros y las interacciones sociales juegan un papel crucial en la formación de su autoestima, destacando la importancia de fomentar una autoestima saludable.</a:t>
            </a:r>
          </a:p>
          <a:p>
            <a:pPr marL="0" indent="0">
              <a:buFont typeface="Arial" panose="020B0604020202020204" pitchFamily="34" charset="0"/>
              <a:buNone/>
            </a:pPr>
            <a:endParaRPr lang="pt-BR" sz="1700" dirty="0"/>
          </a:p>
        </p:txBody>
      </p:sp>
      <p:sp>
        <p:nvSpPr>
          <p:cNvPr id="7" name="Retângulo 6"/>
          <p:cNvSpPr/>
          <p:nvPr/>
        </p:nvSpPr>
        <p:spPr>
          <a:xfrm>
            <a:off x="1217189" y="829380"/>
            <a:ext cx="4413388" cy="461665"/>
          </a:xfrm>
          <a:prstGeom prst="rect">
            <a:avLst/>
          </a:prstGeom>
        </p:spPr>
        <p:txBody>
          <a:bodyPr wrap="none">
            <a:spAutoFit/>
          </a:bodyPr>
          <a:lstStyle/>
          <a:p>
            <a:r>
              <a:rPr lang="pt-BR" sz="2400" b="1" dirty="0">
                <a:latin typeface="Barlow Condensed"/>
                <a:ea typeface="Times New Roman" panose="02020603050405020304" pitchFamily="18" charset="0"/>
                <a:cs typeface="Times New Roman" panose="02020603050405020304" pitchFamily="18" charset="0"/>
              </a:rPr>
              <a:t>3.2 Características </a:t>
            </a:r>
            <a:r>
              <a:rPr lang="pt-BR" sz="2400" b="1" dirty="0" err="1">
                <a:latin typeface="Barlow Condensed"/>
                <a:ea typeface="Times New Roman" panose="02020603050405020304" pitchFamily="18" charset="0"/>
                <a:cs typeface="Times New Roman" panose="02020603050405020304" pitchFamily="18" charset="0"/>
              </a:rPr>
              <a:t>mentales</a:t>
            </a:r>
            <a:r>
              <a:rPr lang="pt-BR" sz="2400" b="1" dirty="0">
                <a:latin typeface="Barlow Condensed"/>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63638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838200" y="1079176"/>
            <a:ext cx="10087947" cy="4351338"/>
          </a:xfrm>
        </p:spPr>
        <p:txBody>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endParaRPr lang="pt-BR" dirty="0"/>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7" name="CaixaDeTexto 6">
            <a:extLst>
              <a:ext uri="{FF2B5EF4-FFF2-40B4-BE49-F238E27FC236}">
                <a16:creationId xmlns:a16="http://schemas.microsoft.com/office/drawing/2014/main" id="{5FFB4B88-567D-C952-7E55-D71257461914}"/>
              </a:ext>
            </a:extLst>
          </p:cNvPr>
          <p:cNvSpPr txBox="1"/>
          <p:nvPr/>
        </p:nvSpPr>
        <p:spPr>
          <a:xfrm>
            <a:off x="377092" y="946486"/>
            <a:ext cx="8680939" cy="5324535"/>
          </a:xfrm>
          <a:prstGeom prst="rect">
            <a:avLst/>
          </a:prstGeom>
          <a:noFill/>
        </p:spPr>
        <p:txBody>
          <a:bodyPr wrap="square">
            <a:spAutoFit/>
          </a:bodyPr>
          <a:lstStyle/>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La imaginación sigue siendo vital para el desarrollo, ya que los niños participan en actividades creativas como contar cuentos, expresarse a través del arte y explorar juegos de imaginación. Esto fomenta la creatividad y la expresión personal.</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 </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Aunque los niños están aprendiendo a lidiar con los conflictos de manera más efectiva, pueden recurrir a rabietas y desacuerdos en situaciones estresantes. Por lo tanto, es importante guiarlos en el desarrollo de habilidades de resolución pacífica de conflictos y en la comprensión de las consecuencias de sus acciones.</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 </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La curiosidad natural de los niños sigue creciendo, lo que lleva a cuestionar incesantemente y a explorar el mundo que los rodea. Estimular esta curiosidad con respuestas y actividades apropiadas para la edad es fundamental para su desarrollo.</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 </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La capacidad de mantenerse enfocado y concentrarse en tareas específicas se está desarrollando y varía de un niño a otro. Por lo general, mejora a medida que avanzan en la escuela y se enfrentan a tareas más desafiantes.</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 </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El desarrollo moral y ético también está en marcha, y los niños comienzan a discernir entre el bien y el mal y a considerar las consecuencias de sus acciones. Esta evolución está influenciada por la orientación de padres y maestros.</a:t>
            </a:r>
          </a:p>
        </p:txBody>
      </p:sp>
    </p:spTree>
    <p:extLst>
      <p:ext uri="{BB962C8B-B14F-4D97-AF65-F5344CB8AC3E}">
        <p14:creationId xmlns:p14="http://schemas.microsoft.com/office/powerpoint/2010/main" val="2700877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6" name="Espaço Reservado para Conteúdo 2">
            <a:extLst>
              <a:ext uri="{FF2B5EF4-FFF2-40B4-BE49-F238E27FC236}">
                <a16:creationId xmlns:a16="http://schemas.microsoft.com/office/drawing/2014/main" id="{B1A13103-576A-A5A6-2456-7CFE2419760E}"/>
              </a:ext>
            </a:extLst>
          </p:cNvPr>
          <p:cNvSpPr txBox="1">
            <a:spLocks/>
          </p:cNvSpPr>
          <p:nvPr/>
        </p:nvSpPr>
        <p:spPr>
          <a:xfrm>
            <a:off x="2605274" y="977336"/>
            <a:ext cx="9070910" cy="538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2400" b="1" dirty="0">
                <a:latin typeface="Barlow Condensed"/>
                <a:ea typeface="Times New Roman" panose="02020603050405020304" pitchFamily="18" charset="0"/>
                <a:cs typeface="Times New Roman" panose="02020603050405020304" pitchFamily="18" charset="0"/>
              </a:rPr>
              <a:t>3.3 Características </a:t>
            </a:r>
            <a:r>
              <a:rPr lang="pt-BR" sz="2400" b="1" dirty="0" err="1">
                <a:latin typeface="Barlow Condensed"/>
                <a:ea typeface="Times New Roman" panose="02020603050405020304" pitchFamily="18" charset="0"/>
                <a:cs typeface="Times New Roman" panose="02020603050405020304" pitchFamily="18" charset="0"/>
              </a:rPr>
              <a:t>emocionales</a:t>
            </a:r>
            <a:r>
              <a:rPr lang="pt-BR" sz="2400" b="1" dirty="0">
                <a:latin typeface="Barlow Condensed"/>
                <a:ea typeface="Times New Roman" panose="02020603050405020304" pitchFamily="18" charset="0"/>
                <a:cs typeface="Times New Roman" panose="02020603050405020304" pitchFamily="18" charset="0"/>
              </a:rPr>
              <a:t>.</a:t>
            </a:r>
          </a:p>
          <a:p>
            <a:pPr marL="0" indent="0" algn="just">
              <a:buFont typeface="Arial" panose="020B0604020202020204" pitchFamily="34" charset="0"/>
              <a:buNone/>
            </a:pPr>
            <a:endParaRPr lang="pt-BR" sz="2400" b="1" dirty="0">
              <a:latin typeface="Barlow Condensed"/>
              <a:ea typeface="Times New Roman" panose="02020603050405020304" pitchFamily="18" charset="0"/>
              <a:cs typeface="Times New Roman" panose="02020603050405020304" pitchFamily="18" charset="0"/>
            </a:endParaRPr>
          </a:p>
          <a:p>
            <a:pPr marL="0" indent="0" algn="just">
              <a:buNone/>
            </a:pPr>
            <a:r>
              <a:rPr lang="es-ES" sz="1700" dirty="0">
                <a:latin typeface="Barlow" panose="00000500000000000000" pitchFamily="2" charset="0"/>
                <a:ea typeface="Times New Roman" panose="02020603050405020304" pitchFamily="18" charset="0"/>
                <a:cs typeface="Times New Roman" panose="02020603050405020304" pitchFamily="18" charset="0"/>
              </a:rPr>
              <a:t>Durante esta etapa del desarrollo, los niños buscan más autonomía y quieren tomar decisiones por sí mismos, como elegir su ropa o actividades. Esto es crucial para su crecimiento.</a:t>
            </a:r>
          </a:p>
          <a:p>
            <a:pPr marL="0" indent="0" algn="just">
              <a:buNone/>
            </a:pPr>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marL="0" indent="0" algn="just">
              <a:buNone/>
            </a:pPr>
            <a:r>
              <a:rPr lang="es-ES" sz="1700" dirty="0">
                <a:latin typeface="Barlow" panose="00000500000000000000" pitchFamily="2" charset="0"/>
                <a:ea typeface="Times New Roman" panose="02020603050405020304" pitchFamily="18" charset="0"/>
                <a:cs typeface="Times New Roman" panose="02020603050405020304" pitchFamily="18" charset="0"/>
              </a:rPr>
              <a:t>A medida que maduran emocionalmente, también se vuelven más empáticos, siendo capaces de captar las emociones de otras personas y ponerse en su lugar, lo que ayuda a construir relaciones interpersonales saludables.</a:t>
            </a:r>
          </a:p>
          <a:p>
            <a:pPr marL="0" indent="0" algn="just">
              <a:buNone/>
            </a:pPr>
            <a:r>
              <a:rPr lang="es-ES" sz="1700" dirty="0">
                <a:latin typeface="Barlow" panose="00000500000000000000" pitchFamily="2" charset="0"/>
                <a:ea typeface="Times New Roman" panose="02020603050405020304" pitchFamily="18" charset="0"/>
                <a:cs typeface="Times New Roman" panose="02020603050405020304" pitchFamily="18" charset="0"/>
              </a:rPr>
              <a:t> </a:t>
            </a:r>
          </a:p>
          <a:p>
            <a:pPr marL="0" indent="0" algn="just">
              <a:buNone/>
            </a:pPr>
            <a:r>
              <a:rPr lang="es-ES" sz="1700" dirty="0">
                <a:latin typeface="Barlow" panose="00000500000000000000" pitchFamily="2" charset="0"/>
                <a:ea typeface="Times New Roman" panose="02020603050405020304" pitchFamily="18" charset="0"/>
                <a:cs typeface="Times New Roman" panose="02020603050405020304" pitchFamily="18" charset="0"/>
              </a:rPr>
              <a:t>Los preadolescentes pueden experimentar variaciones frecuentes en su estado emocional debido a las presiones escolares, los cambios físicos y los cambios en las amistades, lo que resulta en momentos de diferentes emociones, como alegría, tristeza, enojo y confusión.</a:t>
            </a:r>
          </a:p>
          <a:p>
            <a:pPr marL="0" indent="0" algn="just">
              <a:buNone/>
            </a:pPr>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marL="0" indent="0" algn="just">
              <a:buNone/>
            </a:pPr>
            <a:r>
              <a:rPr lang="es-ES" sz="1700" dirty="0">
                <a:latin typeface="Barlow" panose="00000500000000000000" pitchFamily="2" charset="0"/>
                <a:ea typeface="Times New Roman" panose="02020603050405020304" pitchFamily="18" charset="0"/>
                <a:cs typeface="Times New Roman" panose="02020603050405020304" pitchFamily="18" charset="0"/>
              </a:rPr>
              <a:t>Durante este tiempo, los niños comienzan a desarrollar una imagen más sólida de sí mismos, definiéndose a sí mismos en términos de intereses, habilidades y personalidad, lo que puede afectar su autoestima.</a:t>
            </a:r>
          </a:p>
        </p:txBody>
      </p:sp>
    </p:spTree>
    <p:extLst>
      <p:ext uri="{BB962C8B-B14F-4D97-AF65-F5344CB8AC3E}">
        <p14:creationId xmlns:p14="http://schemas.microsoft.com/office/powerpoint/2010/main" val="1865623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6" name="Subtítulo 2">
            <a:extLst>
              <a:ext uri="{FF2B5EF4-FFF2-40B4-BE49-F238E27FC236}">
                <a16:creationId xmlns:a16="http://schemas.microsoft.com/office/drawing/2014/main" id="{F0BDFF2C-CC83-A20B-AA7C-D3A715A17F15}"/>
              </a:ext>
            </a:extLst>
          </p:cNvPr>
          <p:cNvSpPr txBox="1">
            <a:spLocks/>
          </p:cNvSpPr>
          <p:nvPr/>
        </p:nvSpPr>
        <p:spPr>
          <a:xfrm>
            <a:off x="2791128" y="1531748"/>
            <a:ext cx="8845980" cy="48612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Además, comienzan a adquirir habilidades para manejar los conflictos de manera más efectiva a medida que aprenden sobre sus propias emociones y las de los demás, lo cual es esencial para relaciones saludables.</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 </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 </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Las amistades juegan un papel central en esta etapa, ya que los niños buscan conexiones más profundas con sus compañeros, aunque también pueden enfrentar desafíos sociales como la exclusión o las presiones de los compañeros.</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 </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Enfrentar desafíos emocionales ayuda a los niños a desarrollar </a:t>
            </a:r>
            <a:r>
              <a:rPr lang="es-ES" sz="1700" dirty="0" err="1">
                <a:latin typeface="Barlow" panose="00000500000000000000" pitchFamily="2" charset="0"/>
                <a:ea typeface="Times New Roman" panose="02020603050405020304" pitchFamily="18" charset="0"/>
                <a:cs typeface="Times New Roman" panose="02020603050405020304" pitchFamily="18" charset="0"/>
              </a:rPr>
              <a:t>resiliencia</a:t>
            </a:r>
            <a:r>
              <a:rPr lang="es-ES" sz="1700" dirty="0">
                <a:latin typeface="Barlow" panose="00000500000000000000" pitchFamily="2" charset="0"/>
                <a:ea typeface="Times New Roman" panose="02020603050405020304" pitchFamily="18" charset="0"/>
                <a:cs typeface="Times New Roman" panose="02020603050405020304" pitchFamily="18" charset="0"/>
              </a:rPr>
              <a:t>, la capacidad de recuperarse de la adversidad, que es clave para hacer frente a situaciones difíciles a medida que crecen.</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 </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Por lo tanto, es de suma importancia que los padres, cuidadores y educadores estén atentos a las necesidades emocionales de los niños y ofrezcan apoyo a través de una comunicación abierta, comprensión y apoyo para promover su crecimiento y desarrollo emocional.</a:t>
            </a:r>
          </a:p>
          <a:p>
            <a:pPr algn="just"/>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endParaRPr lang="pt-BR" sz="1700" dirty="0">
              <a:latin typeface="Barlow" panose="00000500000000000000" pitchFamily="2" charset="0"/>
            </a:endParaRPr>
          </a:p>
        </p:txBody>
      </p:sp>
    </p:spTree>
    <p:extLst>
      <p:ext uri="{BB962C8B-B14F-4D97-AF65-F5344CB8AC3E}">
        <p14:creationId xmlns:p14="http://schemas.microsoft.com/office/powerpoint/2010/main" val="3794665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782EC9ED-6140-2459-4911-06286599A566}"/>
              </a:ext>
            </a:extLst>
          </p:cNvPr>
          <p:cNvSpPr>
            <a:spLocks noGrp="1"/>
          </p:cNvSpPr>
          <p:nvPr>
            <p:ph idx="1"/>
          </p:nvPr>
        </p:nvSpPr>
        <p:spPr>
          <a:xfrm>
            <a:off x="1052804" y="1181813"/>
            <a:ext cx="9313506" cy="4351338"/>
          </a:xfrm>
        </p:spPr>
        <p:txBody>
          <a:bodyPr/>
          <a:lstStyle/>
          <a:p>
            <a:pPr marL="0" indent="0">
              <a:buNone/>
            </a:pPr>
            <a:endParaRPr lang="pt-BR" sz="1800" b="1" dirty="0">
              <a:effectLst/>
              <a:latin typeface="Calibri" panose="020F0502020204030204" pitchFamily="34" charset="0"/>
              <a:ea typeface="Times New Roman" panose="02020603050405020304" pitchFamily="18" charset="0"/>
              <a:cs typeface="Calibri" panose="020F0502020204030204" pitchFamily="34" charset="0"/>
            </a:endParaRPr>
          </a:p>
          <a:p>
            <a:endParaRPr lang="pt-BR" dirty="0"/>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7" name="CaixaDeTexto 6">
            <a:extLst>
              <a:ext uri="{FF2B5EF4-FFF2-40B4-BE49-F238E27FC236}">
                <a16:creationId xmlns:a16="http://schemas.microsoft.com/office/drawing/2014/main" id="{C25B39D8-AC3E-0DFB-AF10-53302FE69AB3}"/>
              </a:ext>
            </a:extLst>
          </p:cNvPr>
          <p:cNvSpPr txBox="1"/>
          <p:nvPr/>
        </p:nvSpPr>
        <p:spPr>
          <a:xfrm>
            <a:off x="219598" y="1669987"/>
            <a:ext cx="10979918" cy="1400383"/>
          </a:xfrm>
          <a:prstGeom prst="rect">
            <a:avLst/>
          </a:prstGeom>
          <a:noFill/>
        </p:spPr>
        <p:txBody>
          <a:bodyPr wrap="square">
            <a:spAutoFit/>
          </a:bodyPr>
          <a:lstStyle/>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En esta etapa, las amistades juegan un papel central en la vida social de los niños, incluida la formación de "mejores amigos" con los que comparten secretos y confidencias. Estas amistades juegan un papel crucial en el apoyo emocional y el desarrollo de la autoestima. La empatía continúa desarrollándose, lo que permite a los niños percibir y responder a las emociones de los demás de una manera más adecuada. También potencian sus habilidades de cooperación y trabajo en equipo.</a:t>
            </a:r>
          </a:p>
        </p:txBody>
      </p:sp>
      <p:sp>
        <p:nvSpPr>
          <p:cNvPr id="8" name="Retângulo 7"/>
          <p:cNvSpPr/>
          <p:nvPr/>
        </p:nvSpPr>
        <p:spPr>
          <a:xfrm>
            <a:off x="1253128" y="848248"/>
            <a:ext cx="4293163" cy="461665"/>
          </a:xfrm>
          <a:prstGeom prst="rect">
            <a:avLst/>
          </a:prstGeom>
        </p:spPr>
        <p:txBody>
          <a:bodyPr wrap="none">
            <a:spAutoFit/>
          </a:bodyPr>
          <a:lstStyle/>
          <a:p>
            <a:pPr algn="just"/>
            <a:r>
              <a:rPr lang="pt-BR" sz="2400" b="1" dirty="0">
                <a:latin typeface="Barlow Condensed"/>
                <a:ea typeface="Times New Roman" panose="02020603050405020304" pitchFamily="18" charset="0"/>
                <a:cs typeface="Times New Roman" panose="02020603050405020304" pitchFamily="18" charset="0"/>
              </a:rPr>
              <a:t>3.4 Características </a:t>
            </a:r>
            <a:r>
              <a:rPr lang="pt-BR" sz="2400" b="1" dirty="0" err="1">
                <a:latin typeface="Barlow Condensed"/>
                <a:ea typeface="Times New Roman" panose="02020603050405020304" pitchFamily="18" charset="0"/>
                <a:cs typeface="Times New Roman" panose="02020603050405020304" pitchFamily="18" charset="0"/>
              </a:rPr>
              <a:t>sociales</a:t>
            </a:r>
            <a:r>
              <a:rPr lang="pt-BR" sz="2400" b="1" dirty="0">
                <a:latin typeface="Barlow Condensed"/>
                <a:ea typeface="Times New Roman" panose="02020603050405020304" pitchFamily="18" charset="0"/>
                <a:cs typeface="Times New Roman" panose="02020603050405020304" pitchFamily="18" charset="0"/>
              </a:rPr>
              <a:t>.</a:t>
            </a:r>
          </a:p>
        </p:txBody>
      </p:sp>
      <p:sp>
        <p:nvSpPr>
          <p:cNvPr id="9" name="Retângulo 8"/>
          <p:cNvSpPr/>
          <p:nvPr/>
        </p:nvSpPr>
        <p:spPr>
          <a:xfrm>
            <a:off x="219598" y="3241910"/>
            <a:ext cx="7283171" cy="2708434"/>
          </a:xfrm>
          <a:prstGeom prst="rect">
            <a:avLst/>
          </a:prstGeom>
        </p:spPr>
        <p:txBody>
          <a:bodyPr wrap="square">
            <a:spAutoFit/>
          </a:bodyPr>
          <a:lstStyle/>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El desarrollo moral y ético se profundiza, con los niños internalizando las reglas y normas sociales, adquiriendo un sentido más sofisticado de la moralidad y la conciencia de las expectativas sociales sobre lo que está bien y lo que está mal. Al mismo tiempo, buscan más independencia en las tareas del día a día, como elegir ropa o decidir actividades extraescolares.  </a:t>
            </a:r>
          </a:p>
          <a:p>
            <a:pPr algn="just"/>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algn="just"/>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Y, por último, florece su curiosidad social y cultural, con un creciente deseo de aprender sobre diferentes culturas, religiones y tradiciones, buscando comprender cómo encajan las personas en un mundo diverso.</a:t>
            </a:r>
          </a:p>
        </p:txBody>
      </p:sp>
    </p:spTree>
    <p:extLst>
      <p:ext uri="{BB962C8B-B14F-4D97-AF65-F5344CB8AC3E}">
        <p14:creationId xmlns:p14="http://schemas.microsoft.com/office/powerpoint/2010/main" val="1738370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6" name="Espaço Reservado para Conteúdo 2">
            <a:extLst>
              <a:ext uri="{FF2B5EF4-FFF2-40B4-BE49-F238E27FC236}">
                <a16:creationId xmlns:a16="http://schemas.microsoft.com/office/drawing/2014/main" id="{1AC31BDE-6FF5-5610-E8BA-1B470F116D40}"/>
              </a:ext>
            </a:extLst>
          </p:cNvPr>
          <p:cNvSpPr txBox="1">
            <a:spLocks/>
          </p:cNvSpPr>
          <p:nvPr/>
        </p:nvSpPr>
        <p:spPr>
          <a:xfrm>
            <a:off x="317360" y="1602965"/>
            <a:ext cx="11311932" cy="3266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700" dirty="0">
                <a:latin typeface="Barlow" panose="00000500000000000000" pitchFamily="2" charset="0"/>
                <a:ea typeface="Times New Roman" panose="02020603050405020304" pitchFamily="18" charset="0"/>
              </a:rPr>
              <a:t>En esta fase, conocida como "curiosidad y preguntas profundas", los niños comienzan a mostrar una creciente curiosidad por cuestiones existenciales y espirituales. Están desarrollando habilidades de pensamiento abstracto y pueden comenzar a hacer preguntas filosóficas sobre el significado de la vida y la naturaleza de Dios.</a:t>
            </a:r>
          </a:p>
          <a:p>
            <a:pPr marL="0" indent="0" algn="just">
              <a:buNone/>
            </a:pPr>
            <a:endParaRPr lang="es-ES" sz="1700" dirty="0">
              <a:latin typeface="Barlow" panose="00000500000000000000" pitchFamily="2" charset="0"/>
              <a:ea typeface="Times New Roman" panose="02020603050405020304" pitchFamily="18" charset="0"/>
            </a:endParaRPr>
          </a:p>
          <a:p>
            <a:pPr marL="0" indent="0" algn="just">
              <a:buNone/>
            </a:pPr>
            <a:r>
              <a:rPr lang="es-ES" sz="1700" dirty="0">
                <a:latin typeface="Barlow" panose="00000500000000000000" pitchFamily="2" charset="0"/>
                <a:ea typeface="Times New Roman" panose="02020603050405020304" pitchFamily="18" charset="0"/>
              </a:rPr>
              <a:t>Una característica importante de esta etapa es el aumento de la "empatía y la compasión". Los niños demuestran una creciente capacidad para ponerse en el lugar de los demás, mostrando bondad y solidaridad. También están mejorando en la comprensión de las emociones y necesidades de quienes los rodean.</a:t>
            </a:r>
          </a:p>
          <a:p>
            <a:pPr marL="0" indent="0" algn="just">
              <a:buNone/>
            </a:pPr>
            <a:endParaRPr lang="es-ES" sz="1700" dirty="0">
              <a:latin typeface="Barlow" panose="00000500000000000000" pitchFamily="2" charset="0"/>
              <a:ea typeface="Times New Roman" panose="02020603050405020304" pitchFamily="18" charset="0"/>
            </a:endParaRPr>
          </a:p>
          <a:p>
            <a:pPr marL="0" indent="0" algn="just">
              <a:buNone/>
            </a:pPr>
            <a:r>
              <a:rPr lang="es-ES" sz="1700" dirty="0">
                <a:latin typeface="Barlow" panose="00000500000000000000" pitchFamily="2" charset="0"/>
                <a:ea typeface="Times New Roman" panose="02020603050405020304" pitchFamily="18" charset="0"/>
              </a:rPr>
              <a:t>Algunos niños pueden participar en "prácticas rituales y espirituales", como la oración, la meditación, la lectura de textos sagrados o la preparación y realización de los cultos familiares. </a:t>
            </a:r>
          </a:p>
        </p:txBody>
      </p:sp>
      <p:sp>
        <p:nvSpPr>
          <p:cNvPr id="7" name="Retângulo 6"/>
          <p:cNvSpPr/>
          <p:nvPr/>
        </p:nvSpPr>
        <p:spPr>
          <a:xfrm>
            <a:off x="1248064" y="791666"/>
            <a:ext cx="4873450" cy="461665"/>
          </a:xfrm>
          <a:prstGeom prst="rect">
            <a:avLst/>
          </a:prstGeom>
        </p:spPr>
        <p:txBody>
          <a:bodyPr wrap="none">
            <a:spAutoFit/>
          </a:bodyPr>
          <a:lstStyle/>
          <a:p>
            <a:r>
              <a:rPr lang="pt-BR" sz="2400" b="1" dirty="0">
                <a:latin typeface="Barlow Condensed"/>
                <a:ea typeface="Times New Roman" panose="02020603050405020304" pitchFamily="18" charset="0"/>
                <a:cs typeface="Times New Roman" panose="02020603050405020304" pitchFamily="18" charset="0"/>
              </a:rPr>
              <a:t>3.5 Características </a:t>
            </a:r>
            <a:r>
              <a:rPr lang="pt-BR" sz="2400" b="1" dirty="0" err="1">
                <a:latin typeface="Barlow Condensed"/>
                <a:ea typeface="Times New Roman" panose="02020603050405020304" pitchFamily="18" charset="0"/>
                <a:cs typeface="Times New Roman" panose="02020603050405020304" pitchFamily="18" charset="0"/>
              </a:rPr>
              <a:t>espirituales</a:t>
            </a:r>
            <a:r>
              <a:rPr lang="pt-BR" sz="2400" b="1" dirty="0">
                <a:latin typeface="Barlow Condensed"/>
                <a:ea typeface="Times New Roman" panose="02020603050405020304" pitchFamily="18" charset="0"/>
                <a:cs typeface="Times New Roman" panose="02020603050405020304" pitchFamily="18" charset="0"/>
              </a:rPr>
              <a:t>. </a:t>
            </a:r>
          </a:p>
        </p:txBody>
      </p:sp>
      <p:sp>
        <p:nvSpPr>
          <p:cNvPr id="8" name="Retângulo 7"/>
          <p:cNvSpPr/>
          <p:nvPr/>
        </p:nvSpPr>
        <p:spPr>
          <a:xfrm>
            <a:off x="317360" y="4986329"/>
            <a:ext cx="8365532" cy="877163"/>
          </a:xfrm>
          <a:prstGeom prst="rect">
            <a:avLst/>
          </a:prstGeom>
        </p:spPr>
        <p:txBody>
          <a:bodyPr wrap="square">
            <a:spAutoFit/>
          </a:bodyPr>
          <a:lstStyle/>
          <a:p>
            <a:pPr algn="just"/>
            <a:r>
              <a:rPr lang="es-ES" sz="1700" dirty="0">
                <a:latin typeface="Barlow" panose="00000500000000000000" pitchFamily="2" charset="0"/>
                <a:ea typeface="Times New Roman" panose="02020603050405020304" pitchFamily="18" charset="0"/>
              </a:rPr>
              <a:t>Por último, es notable que los niños de este grupo de edad a menudo mantienen un sentido de "asombro y espanto" por la naturaleza. Ven el mundo natural como mágico y lleno de misterio, lo que puede influir en su comprensión espiritual.</a:t>
            </a:r>
          </a:p>
        </p:txBody>
      </p:sp>
    </p:spTree>
    <p:extLst>
      <p:ext uri="{BB962C8B-B14F-4D97-AF65-F5344CB8AC3E}">
        <p14:creationId xmlns:p14="http://schemas.microsoft.com/office/powerpoint/2010/main" val="1326029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6" name="Espaço Reservado para Conteúdo 2">
            <a:extLst>
              <a:ext uri="{FF2B5EF4-FFF2-40B4-BE49-F238E27FC236}">
                <a16:creationId xmlns:a16="http://schemas.microsoft.com/office/drawing/2014/main" id="{B1A13103-576A-A5A6-2456-7CFE2419760E}"/>
              </a:ext>
            </a:extLst>
          </p:cNvPr>
          <p:cNvSpPr txBox="1">
            <a:spLocks/>
          </p:cNvSpPr>
          <p:nvPr/>
        </p:nvSpPr>
        <p:spPr>
          <a:xfrm>
            <a:off x="246383" y="1851107"/>
            <a:ext cx="11531402" cy="25524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700" dirty="0">
                <a:latin typeface="Barlow" panose="00000500000000000000" pitchFamily="2" charset="0"/>
                <a:ea typeface="Times New Roman" panose="02020603050405020304" pitchFamily="18" charset="0"/>
                <a:cs typeface="Times New Roman" panose="02020603050405020304" pitchFamily="18" charset="0"/>
              </a:rPr>
              <a:t>Las características físicas de los niños de 10 a 12 años pueden variar considerablemente debido a factores como la genética, la nutrición y el medio ambiente. Sin embargo, aquí hay algunas características físicas generales que son comunes en este grupo de edad:</a:t>
            </a:r>
          </a:p>
          <a:p>
            <a:r>
              <a:rPr lang="es-ES" sz="1700" kern="0" dirty="0">
                <a:latin typeface="Barlow" panose="00000500000000000000" pitchFamily="2" charset="0"/>
                <a:ea typeface="Times New Roman" panose="02020603050405020304" pitchFamily="18" charset="0"/>
                <a:cs typeface="Times New Roman" panose="02020603050405020304" pitchFamily="18" charset="0"/>
              </a:rPr>
              <a:t>Durante este tiempo, los niños experimentan un crecimiento constante en altura y peso. </a:t>
            </a:r>
          </a:p>
          <a:p>
            <a:r>
              <a:rPr lang="es-ES" sz="1700" kern="0" dirty="0">
                <a:latin typeface="Barlow" panose="00000500000000000000" pitchFamily="2" charset="0"/>
                <a:ea typeface="Times New Roman" panose="02020603050405020304" pitchFamily="18" charset="0"/>
                <a:cs typeface="Times New Roman" panose="02020603050405020304" pitchFamily="18" charset="0"/>
              </a:rPr>
              <a:t>Comienzan a aparecer los primeros signos de la pubertad, como el crecimiento del vello púbico y axilar, y las niñas pueden comenzar a menstruar alrededor de los 12 años.</a:t>
            </a:r>
          </a:p>
          <a:p>
            <a:r>
              <a:rPr lang="es-ES" sz="1700" kern="0" dirty="0">
                <a:latin typeface="Barlow" panose="00000500000000000000" pitchFamily="2" charset="0"/>
                <a:ea typeface="Times New Roman" panose="02020603050405020304" pitchFamily="18" charset="0"/>
                <a:cs typeface="Times New Roman" panose="02020603050405020304" pitchFamily="18" charset="0"/>
              </a:rPr>
              <a:t>Estos cambios corporales incluyen una transición a un cuerpo más delgado y musculoso a medida que pierden grasa infantil y ganan masa muscular. Los huesos continúan creciendo y fortaleciéndose. </a:t>
            </a:r>
          </a:p>
          <a:p>
            <a:r>
              <a:rPr lang="es-ES" sz="1700" kern="0" dirty="0">
                <a:latin typeface="Barlow" panose="00000500000000000000" pitchFamily="2" charset="0"/>
                <a:ea typeface="Times New Roman" panose="02020603050405020304" pitchFamily="18" charset="0"/>
                <a:cs typeface="Times New Roman" panose="02020603050405020304" pitchFamily="18" charset="0"/>
              </a:rPr>
              <a:t>La coordinación motora, tanto fina como gruesa, continúa mejorando, lo que hace que los niños sean más hábiles en las actividades físicas y las tareas manuales.</a:t>
            </a:r>
            <a:endParaRPr lang="pt-BR" sz="1700" dirty="0">
              <a:latin typeface="Times New Roman" panose="02020603050405020304" pitchFamily="18" charset="0"/>
              <a:ea typeface="Times New Roman" panose="02020603050405020304" pitchFamily="18" charset="0"/>
            </a:endParaRPr>
          </a:p>
          <a:p>
            <a:endParaRPr lang="pt-BR" sz="1700" dirty="0">
              <a:latin typeface="Times New Roman" panose="02020603050405020304" pitchFamily="18" charset="0"/>
              <a:ea typeface="Times New Roman" panose="02020603050405020304" pitchFamily="18" charset="0"/>
            </a:endParaRPr>
          </a:p>
          <a:p>
            <a:endParaRPr lang="pt-BR" sz="1700" dirty="0"/>
          </a:p>
        </p:txBody>
      </p:sp>
      <p:sp>
        <p:nvSpPr>
          <p:cNvPr id="7" name="Retângulo 6"/>
          <p:cNvSpPr/>
          <p:nvPr/>
        </p:nvSpPr>
        <p:spPr>
          <a:xfrm>
            <a:off x="1258276" y="870152"/>
            <a:ext cx="8628185" cy="892552"/>
          </a:xfrm>
          <a:prstGeom prst="rect">
            <a:avLst/>
          </a:prstGeom>
        </p:spPr>
        <p:txBody>
          <a:bodyPr wrap="square">
            <a:spAutoFit/>
          </a:bodyPr>
          <a:lstStyle/>
          <a:p>
            <a:pPr algn="just"/>
            <a:r>
              <a:rPr lang="pt-BR" sz="2800" b="1" dirty="0">
                <a:latin typeface="Barlow Condensed"/>
                <a:ea typeface="Times New Roman" panose="02020603050405020304" pitchFamily="18" charset="0"/>
                <a:cs typeface="Times New Roman" panose="02020603050405020304" pitchFamily="18" charset="0"/>
              </a:rPr>
              <a:t>4. DE 10 A 12 AÑOS (INTERMEDIARIOS) </a:t>
            </a:r>
          </a:p>
          <a:p>
            <a:pPr algn="just"/>
            <a:r>
              <a:rPr lang="pt-BR" sz="2400" b="1" dirty="0">
                <a:latin typeface="Barlow Condensed"/>
                <a:ea typeface="Times New Roman" panose="02020603050405020304" pitchFamily="18" charset="0"/>
                <a:cs typeface="Times New Roman" panose="02020603050405020304" pitchFamily="18" charset="0"/>
              </a:rPr>
              <a:t>4.1 Características físicas. </a:t>
            </a:r>
          </a:p>
        </p:txBody>
      </p:sp>
      <p:sp>
        <p:nvSpPr>
          <p:cNvPr id="8" name="Espaço Reservado para Conteúdo 2">
            <a:extLst>
              <a:ext uri="{FF2B5EF4-FFF2-40B4-BE49-F238E27FC236}">
                <a16:creationId xmlns:a16="http://schemas.microsoft.com/office/drawing/2014/main" id="{B1A13103-576A-A5A6-2456-7CFE2419760E}"/>
              </a:ext>
            </a:extLst>
          </p:cNvPr>
          <p:cNvSpPr txBox="1">
            <a:spLocks/>
          </p:cNvSpPr>
          <p:nvPr/>
        </p:nvSpPr>
        <p:spPr>
          <a:xfrm>
            <a:off x="4581042" y="4403558"/>
            <a:ext cx="6953232" cy="22160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700" dirty="0">
                <a:latin typeface="Barlow" panose="00000500000000000000" pitchFamily="2" charset="0"/>
                <a:ea typeface="Times New Roman" panose="02020603050405020304" pitchFamily="18" charset="0"/>
                <a:cs typeface="Times New Roman" panose="02020603050405020304" pitchFamily="18" charset="0"/>
              </a:rPr>
              <a:t>La capacidad cardiovascular mejora, lo que permite a los niños participar en actividades deportivas de forma más eficaz.</a:t>
            </a:r>
          </a:p>
          <a:p>
            <a:r>
              <a:rPr lang="es-ES" sz="1700" dirty="0">
                <a:latin typeface="Barlow" panose="00000500000000000000" pitchFamily="2" charset="0"/>
                <a:ea typeface="Times New Roman" panose="02020603050405020304" pitchFamily="18" charset="0"/>
                <a:cs typeface="Times New Roman" panose="02020603050405020304" pitchFamily="18" charset="0"/>
              </a:rPr>
              <a:t>Su sistema nervioso continúa desarrollándose, lo que mejora sus capacidades cognitivas y de aprendizaje. La dentición también cambia en esta etapa, ya que la mayoría de los niños pierden todos sus dientes de leche y adquieren los dientes permanentes.</a:t>
            </a:r>
          </a:p>
          <a:p>
            <a:r>
              <a:rPr lang="es-ES" sz="1700" dirty="0">
                <a:latin typeface="Barlow" panose="00000500000000000000" pitchFamily="2" charset="0"/>
                <a:ea typeface="Times New Roman" panose="02020603050405020304" pitchFamily="18" charset="0"/>
                <a:cs typeface="Times New Roman" panose="02020603050405020304" pitchFamily="18" charset="0"/>
              </a:rPr>
              <a:t>En cuanto a la visión y la audición, suelen estar bien desarrolladas.</a:t>
            </a:r>
          </a:p>
        </p:txBody>
      </p:sp>
    </p:spTree>
    <p:extLst>
      <p:ext uri="{BB962C8B-B14F-4D97-AF65-F5344CB8AC3E}">
        <p14:creationId xmlns:p14="http://schemas.microsoft.com/office/powerpoint/2010/main" val="266506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F0BDFF2C-CC83-A20B-AA7C-D3A715A17F15}"/>
              </a:ext>
            </a:extLst>
          </p:cNvPr>
          <p:cNvSpPr>
            <a:spLocks noGrp="1"/>
          </p:cNvSpPr>
          <p:nvPr>
            <p:ph type="subTitle" idx="1"/>
          </p:nvPr>
        </p:nvSpPr>
        <p:spPr>
          <a:xfrm>
            <a:off x="1038808" y="895949"/>
            <a:ext cx="9144000" cy="5066102"/>
          </a:xfrm>
        </p:spPr>
        <p:txBody>
          <a:bodyPr>
            <a:normAutofit/>
          </a:bodyPr>
          <a:lstStyle/>
          <a:p>
            <a:pPr algn="just"/>
            <a:endParaRPr lang="pt-BR" sz="1800" dirty="0">
              <a:effectLst/>
              <a:ea typeface="Times New Roman" panose="02020603050405020304" pitchFamily="18" charset="0"/>
            </a:endParaRPr>
          </a:p>
          <a:p>
            <a:endParaRPr lang="pt-BR" dirty="0"/>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7" name="CaixaDeTexto 6">
            <a:extLst>
              <a:ext uri="{FF2B5EF4-FFF2-40B4-BE49-F238E27FC236}">
                <a16:creationId xmlns:a16="http://schemas.microsoft.com/office/drawing/2014/main" id="{FD22822A-6D4B-CA80-1A4F-5325E048B897}"/>
              </a:ext>
            </a:extLst>
          </p:cNvPr>
          <p:cNvSpPr txBox="1"/>
          <p:nvPr/>
        </p:nvSpPr>
        <p:spPr>
          <a:xfrm>
            <a:off x="1246215" y="838423"/>
            <a:ext cx="10687877" cy="461665"/>
          </a:xfrm>
          <a:prstGeom prst="rect">
            <a:avLst/>
          </a:prstGeom>
          <a:noFill/>
        </p:spPr>
        <p:txBody>
          <a:bodyPr wrap="square">
            <a:spAutoFit/>
          </a:bodyPr>
          <a:lstStyle/>
          <a:p>
            <a:pPr algn="just"/>
            <a:r>
              <a:rPr lang="pt-BR" sz="2400" b="1" dirty="0">
                <a:latin typeface="Barlow Condensed"/>
                <a:ea typeface="Times New Roman" panose="02020603050405020304" pitchFamily="18" charset="0"/>
                <a:cs typeface="Times New Roman" panose="02020603050405020304" pitchFamily="18" charset="0"/>
              </a:rPr>
              <a:t>4.2 Características </a:t>
            </a:r>
            <a:r>
              <a:rPr lang="pt-BR" sz="2400" b="1" dirty="0" err="1">
                <a:latin typeface="Barlow Condensed"/>
                <a:ea typeface="Times New Roman" panose="02020603050405020304" pitchFamily="18" charset="0"/>
                <a:cs typeface="Times New Roman" panose="02020603050405020304" pitchFamily="18" charset="0"/>
              </a:rPr>
              <a:t>emocionales</a:t>
            </a:r>
            <a:r>
              <a:rPr lang="pt-BR" sz="2400" b="1" dirty="0">
                <a:latin typeface="Barlow Condensed"/>
                <a:ea typeface="Times New Roman" panose="02020603050405020304" pitchFamily="18" charset="0"/>
                <a:cs typeface="Times New Roman" panose="02020603050405020304" pitchFamily="18" charset="0"/>
              </a:rPr>
              <a:t>.</a:t>
            </a:r>
          </a:p>
        </p:txBody>
      </p:sp>
      <p:sp>
        <p:nvSpPr>
          <p:cNvPr id="8" name="Retângulo 7"/>
          <p:cNvSpPr/>
          <p:nvPr/>
        </p:nvSpPr>
        <p:spPr>
          <a:xfrm>
            <a:off x="422030" y="1417319"/>
            <a:ext cx="11347939" cy="3231654"/>
          </a:xfrm>
          <a:prstGeom prst="rect">
            <a:avLst/>
          </a:prstGeom>
        </p:spPr>
        <p:txBody>
          <a:bodyPr wrap="square">
            <a:spAutoFit/>
          </a:bodyPr>
          <a:lstStyle/>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Durante los </a:t>
            </a:r>
            <a:r>
              <a:rPr lang="es-ES" sz="1700" b="1" dirty="0">
                <a:latin typeface="Barlow" panose="00000500000000000000" pitchFamily="2" charset="0"/>
                <a:ea typeface="Times New Roman" panose="02020603050405020304" pitchFamily="18" charset="0"/>
                <a:cs typeface="Times New Roman" panose="02020603050405020304" pitchFamily="18" charset="0"/>
              </a:rPr>
              <a:t>10 a 12 años</a:t>
            </a:r>
            <a:r>
              <a:rPr lang="es-ES" sz="1700" dirty="0">
                <a:latin typeface="Barlow" panose="00000500000000000000" pitchFamily="2" charset="0"/>
                <a:ea typeface="Times New Roman" panose="02020603050405020304" pitchFamily="18" charset="0"/>
                <a:cs typeface="Times New Roman" panose="02020603050405020304" pitchFamily="18" charset="0"/>
              </a:rPr>
              <a:t>, los niños experimentan un notable desarrollo emocional. Esto incluye un aumento en la búsqueda de autonomía, lo que lleva a conflictos con los padres. También desarrollan una mayor autoconciencia emocional y la capacidad de expresar emociones de manera más articulada. </a:t>
            </a:r>
          </a:p>
          <a:p>
            <a:pPr algn="just"/>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Sin embargo, estos niños experimentan fluctuaciones emocionales debido a los cambios hormonales y sociales, oscilando entre la euforia y la tristeza. Las amistades juegan un papel importante para hacerlos más sensibles a las dinámicas sociales. Están en los inicios de la construcción de su identidad, enfrentando retos académicos que pueden afectar sus emociones, ya sea con frustración o logro.</a:t>
            </a:r>
          </a:p>
          <a:p>
            <a:pPr algn="just"/>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La presión social también es común, ya que los niños intentan encajar en grupos sociales y cumplir con las expectativas de los demás, lo que puede afectar su autoestima. Con el tiempo, mejoran su autocontrol emocional, pero aún pueden enfrentar desafíos para controlar los impulsos. Es un período de intensas transformaciones emocionales y sociales.</a:t>
            </a:r>
          </a:p>
        </p:txBody>
      </p:sp>
    </p:spTree>
    <p:extLst>
      <p:ext uri="{BB962C8B-B14F-4D97-AF65-F5344CB8AC3E}">
        <p14:creationId xmlns:p14="http://schemas.microsoft.com/office/powerpoint/2010/main" val="2385477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782EC9ED-6140-2459-4911-06286599A566}"/>
              </a:ext>
            </a:extLst>
          </p:cNvPr>
          <p:cNvSpPr>
            <a:spLocks noGrp="1"/>
          </p:cNvSpPr>
          <p:nvPr>
            <p:ph idx="1"/>
          </p:nvPr>
        </p:nvSpPr>
        <p:spPr>
          <a:xfrm>
            <a:off x="838200" y="1032523"/>
            <a:ext cx="10515600" cy="4351338"/>
          </a:xfrm>
        </p:spPr>
        <p:txBody>
          <a:bodyPr/>
          <a:lstStyle/>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pPr marL="0" indent="0">
              <a:buNone/>
            </a:pPr>
            <a:endParaRPr lang="pt-BR" sz="1800" dirty="0">
              <a:effectLst/>
              <a:latin typeface="Times New Roman" panose="02020603050405020304" pitchFamily="18" charset="0"/>
              <a:ea typeface="Times New Roman" panose="02020603050405020304" pitchFamily="18" charset="0"/>
            </a:endParaRPr>
          </a:p>
          <a:p>
            <a:pPr marL="0" indent="0">
              <a:buNone/>
            </a:pPr>
            <a:endParaRPr lang="pt-BR" sz="2000" b="1" dirty="0">
              <a:effectLst/>
              <a:latin typeface="Calibri" panose="020F0502020204030204" pitchFamily="34" charset="0"/>
              <a:ea typeface="Times New Roman" panose="02020603050405020304" pitchFamily="18" charset="0"/>
              <a:cs typeface="Calibri" panose="020F0502020204030204" pitchFamily="34" charset="0"/>
            </a:endParaRPr>
          </a:p>
          <a:p>
            <a:endParaRPr lang="pt-BR" dirty="0"/>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7" name="CaixaDeTexto 6">
            <a:extLst>
              <a:ext uri="{FF2B5EF4-FFF2-40B4-BE49-F238E27FC236}">
                <a16:creationId xmlns:a16="http://schemas.microsoft.com/office/drawing/2014/main" id="{29B6E1AC-343A-0381-7E04-CE32319E8ACA}"/>
              </a:ext>
            </a:extLst>
          </p:cNvPr>
          <p:cNvSpPr txBox="1"/>
          <p:nvPr/>
        </p:nvSpPr>
        <p:spPr>
          <a:xfrm>
            <a:off x="311878" y="490008"/>
            <a:ext cx="11450276" cy="3354765"/>
          </a:xfrm>
          <a:prstGeom prst="rect">
            <a:avLst/>
          </a:prstGeom>
          <a:noFill/>
        </p:spPr>
        <p:txBody>
          <a:bodyPr wrap="square">
            <a:spAutoFit/>
          </a:bodyPr>
          <a:lstStyle/>
          <a:p>
            <a:pPr algn="just"/>
            <a:r>
              <a:rPr lang="pt-BR" sz="2400" b="1" dirty="0">
                <a:latin typeface="Barlow Condensed"/>
                <a:ea typeface="Times New Roman" panose="02020603050405020304" pitchFamily="18" charset="0"/>
                <a:cs typeface="Times New Roman" panose="02020603050405020304" pitchFamily="18" charset="0"/>
              </a:rPr>
              <a:t>4.3 </a:t>
            </a:r>
            <a:r>
              <a:rPr lang="pt-BR" sz="2400" b="1" dirty="0" err="1">
                <a:latin typeface="Barlow Condensed"/>
                <a:ea typeface="Times New Roman" panose="02020603050405020304" pitchFamily="18" charset="0"/>
                <a:cs typeface="Times New Roman" panose="02020603050405020304" pitchFamily="18" charset="0"/>
              </a:rPr>
              <a:t>Desarrollo</a:t>
            </a:r>
            <a:r>
              <a:rPr lang="pt-BR" sz="2400" b="1" dirty="0">
                <a:latin typeface="Barlow Condensed"/>
                <a:ea typeface="Times New Roman" panose="02020603050405020304" pitchFamily="18" charset="0"/>
                <a:cs typeface="Times New Roman" panose="02020603050405020304" pitchFamily="18" charset="0"/>
              </a:rPr>
              <a:t> social.</a:t>
            </a:r>
          </a:p>
          <a:p>
            <a:pPr algn="just"/>
            <a:endParaRPr lang="pt-BR" b="1"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A esta edad, los niños comienzan a formar grupos de amigos con intereses comunes, como deportes, pasatiempos o actividades escolares, lo cual es importante para el desarrollo emocional. </a:t>
            </a:r>
          </a:p>
          <a:p>
            <a:pPr algn="just"/>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Además, el deseo de independencia está creciendo y los niños quieren tomar decisiones sobre su tiempo y elecciones personales, como la ropa e incluso ayudar con las tareas de la casa. Sus habilidades de comunicación están mejorando, lo que les permite expresar sus pensamientos y sentimientos de una manera más elaborada.</a:t>
            </a:r>
          </a:p>
          <a:p>
            <a:pPr algn="just"/>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En el aspecto social, están aprendiendo a resolver conflictos de manera constructiva, buscando soluciones que beneficien a todos. También están empezando a desarrollar una idea más sólida de su identidad personal, sus gustos y sus creencias.</a:t>
            </a:r>
          </a:p>
        </p:txBody>
      </p:sp>
      <p:sp>
        <p:nvSpPr>
          <p:cNvPr id="8" name="Retângulo 7"/>
          <p:cNvSpPr/>
          <p:nvPr/>
        </p:nvSpPr>
        <p:spPr>
          <a:xfrm>
            <a:off x="311878" y="3935717"/>
            <a:ext cx="8245968" cy="1661993"/>
          </a:xfrm>
          <a:prstGeom prst="rect">
            <a:avLst/>
          </a:prstGeom>
        </p:spPr>
        <p:txBody>
          <a:bodyPr wrap="square">
            <a:spAutoFit/>
          </a:bodyPr>
          <a:lstStyle/>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La escuela juega un papel clave a medida que los niños interactúan con sus compañeros y maestros, aprenden reglas sociales y desarrollan habilidades académicas y sociales. </a:t>
            </a:r>
          </a:p>
          <a:p>
            <a:pPr algn="just"/>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En esta etapa, los niños pueden enfrentar desafíos sociales como la presión de grupo y el acoso, y los adultos deben estar atentos, ofreciendo orientación y apoyo.</a:t>
            </a:r>
          </a:p>
        </p:txBody>
      </p:sp>
    </p:spTree>
    <p:extLst>
      <p:ext uri="{BB962C8B-B14F-4D97-AF65-F5344CB8AC3E}">
        <p14:creationId xmlns:p14="http://schemas.microsoft.com/office/powerpoint/2010/main" val="124275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838200" y="681135"/>
            <a:ext cx="10993016" cy="5924938"/>
          </a:xfrm>
        </p:spPr>
        <p:txBody>
          <a:bodyPr>
            <a:normAutofit/>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endParaRPr lang="pt-BR" sz="2000" b="1" dirty="0"/>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7" name="CaixaDeTexto 6">
            <a:extLst>
              <a:ext uri="{FF2B5EF4-FFF2-40B4-BE49-F238E27FC236}">
                <a16:creationId xmlns:a16="http://schemas.microsoft.com/office/drawing/2014/main" id="{28FE1CD6-3166-D09A-AD6E-21B2DF2A659D}"/>
              </a:ext>
            </a:extLst>
          </p:cNvPr>
          <p:cNvSpPr txBox="1"/>
          <p:nvPr/>
        </p:nvSpPr>
        <p:spPr>
          <a:xfrm>
            <a:off x="1173713" y="839038"/>
            <a:ext cx="10321990" cy="461665"/>
          </a:xfrm>
          <a:prstGeom prst="rect">
            <a:avLst/>
          </a:prstGeom>
          <a:noFill/>
        </p:spPr>
        <p:txBody>
          <a:bodyPr wrap="square">
            <a:spAutoFit/>
          </a:bodyPr>
          <a:lstStyle/>
          <a:p>
            <a:pPr algn="just"/>
            <a:r>
              <a:rPr lang="pt-BR" sz="2400" b="1" dirty="0">
                <a:latin typeface="Barlow Condensed"/>
                <a:ea typeface="Times New Roman" panose="02020603050405020304" pitchFamily="18" charset="0"/>
                <a:cs typeface="Times New Roman" panose="02020603050405020304" pitchFamily="18" charset="0"/>
              </a:rPr>
              <a:t>4.4 </a:t>
            </a:r>
            <a:r>
              <a:rPr lang="pt-BR" sz="2400" b="1" dirty="0" err="1">
                <a:latin typeface="Barlow Condensed"/>
                <a:ea typeface="Times New Roman" panose="02020603050405020304" pitchFamily="18" charset="0"/>
                <a:cs typeface="Times New Roman" panose="02020603050405020304" pitchFamily="18" charset="0"/>
              </a:rPr>
              <a:t>Desarrollo</a:t>
            </a:r>
            <a:r>
              <a:rPr lang="pt-BR" sz="2400" b="1" dirty="0">
                <a:latin typeface="Barlow Condensed"/>
                <a:ea typeface="Times New Roman" panose="02020603050405020304" pitchFamily="18" charset="0"/>
                <a:cs typeface="Times New Roman" panose="02020603050405020304" pitchFamily="18" charset="0"/>
              </a:rPr>
              <a:t> espiritual. </a:t>
            </a:r>
          </a:p>
        </p:txBody>
      </p:sp>
      <p:sp>
        <p:nvSpPr>
          <p:cNvPr id="8" name="Retângulo 7"/>
          <p:cNvSpPr/>
          <p:nvPr/>
        </p:nvSpPr>
        <p:spPr>
          <a:xfrm>
            <a:off x="468923" y="1458606"/>
            <a:ext cx="11254154" cy="1138773"/>
          </a:xfrm>
          <a:prstGeom prst="rect">
            <a:avLst/>
          </a:prstGeom>
        </p:spPr>
        <p:txBody>
          <a:bodyPr wrap="square">
            <a:spAutoFit/>
          </a:bodyPr>
          <a:lstStyle/>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En este punto, se destacan algunos enfoques importantes para cultivar la espiritualidad en los niños. En primer lugar, es importante establecer un ambiente de comunicación abierta, fomentando las preguntas y respetando sus perspectivas. También es valioso dar el ejemplo demostrando un comportamiento ético y compasivo en la vida cotidiana.</a:t>
            </a:r>
          </a:p>
        </p:txBody>
      </p:sp>
      <p:sp>
        <p:nvSpPr>
          <p:cNvPr id="9" name="Retângulo 8"/>
          <p:cNvSpPr/>
          <p:nvPr/>
        </p:nvSpPr>
        <p:spPr>
          <a:xfrm>
            <a:off x="5275385" y="2609946"/>
            <a:ext cx="6447692" cy="2446824"/>
          </a:xfrm>
          <a:prstGeom prst="rect">
            <a:avLst/>
          </a:prstGeom>
        </p:spPr>
        <p:txBody>
          <a:bodyPr wrap="square">
            <a:spAutoFit/>
          </a:bodyPr>
          <a:lstStyle/>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Es muy importante ayudar a los niños a desarrollar valores sólidos, como la empatía, la gratitud y el respeto, que a menudo se asocian con el crecimiento espiritual.  </a:t>
            </a:r>
          </a:p>
          <a:p>
            <a:pPr algn="just"/>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Por último, se recomienda proporcionar libros y recursos apropiados para la edad que aborden temas espirituales de una manera accesible para enriquecer su comprensión. El apoyo amoroso y el estímulo de preguntas saludables son clave en este viaje.</a:t>
            </a:r>
            <a:endParaRPr lang="pt-BR" sz="1700" dirty="0">
              <a:latin typeface="Barlow"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410127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adrão do plano de fundo&#10;&#10;Descrição gerada automaticamente">
            <a:extLst>
              <a:ext uri="{FF2B5EF4-FFF2-40B4-BE49-F238E27FC236}">
                <a16:creationId xmlns:a16="http://schemas.microsoft.com/office/drawing/2014/main" id="{727D90B8-A4FF-8BB9-5EC7-F90A532A7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 y="0"/>
            <a:ext cx="12194942" cy="6856346"/>
          </a:xfrm>
          <a:prstGeom prst="rect">
            <a:avLst/>
          </a:prstGeom>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6298" y="1"/>
            <a:ext cx="2445702" cy="1047262"/>
          </a:xfrm>
          <a:prstGeom prst="rect">
            <a:avLst/>
          </a:prstGeom>
        </p:spPr>
      </p:pic>
      <p:sp>
        <p:nvSpPr>
          <p:cNvPr id="5" name="Espaço Reservado para Conteúdo 2">
            <a:extLst>
              <a:ext uri="{FF2B5EF4-FFF2-40B4-BE49-F238E27FC236}">
                <a16:creationId xmlns:a16="http://schemas.microsoft.com/office/drawing/2014/main" id="{782EC9ED-6140-2459-4911-06286599A566}"/>
              </a:ext>
            </a:extLst>
          </p:cNvPr>
          <p:cNvSpPr txBox="1">
            <a:spLocks/>
          </p:cNvSpPr>
          <p:nvPr/>
        </p:nvSpPr>
        <p:spPr>
          <a:xfrm>
            <a:off x="851863" y="2814029"/>
            <a:ext cx="10515600" cy="1137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7300" b="1" kern="0" dirty="0">
                <a:latin typeface="Barlow Condensed" pitchFamily="2" charset="77"/>
                <a:ea typeface="Times New Roman" panose="02020603050405020304" pitchFamily="18" charset="0"/>
              </a:rPr>
              <a:t>LA TERCERA INFANCIA</a:t>
            </a:r>
          </a:p>
        </p:txBody>
      </p:sp>
    </p:spTree>
    <p:extLst>
      <p:ext uri="{BB962C8B-B14F-4D97-AF65-F5344CB8AC3E}">
        <p14:creationId xmlns:p14="http://schemas.microsoft.com/office/powerpoint/2010/main" val="802994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6" name="Espaço Reservado para Conteúdo 2">
            <a:extLst>
              <a:ext uri="{FF2B5EF4-FFF2-40B4-BE49-F238E27FC236}">
                <a16:creationId xmlns:a16="http://schemas.microsoft.com/office/drawing/2014/main" id="{B1A13103-576A-A5A6-2456-7CFE2419760E}"/>
              </a:ext>
            </a:extLst>
          </p:cNvPr>
          <p:cNvSpPr txBox="1">
            <a:spLocks/>
          </p:cNvSpPr>
          <p:nvPr/>
        </p:nvSpPr>
        <p:spPr>
          <a:xfrm>
            <a:off x="242278" y="559837"/>
            <a:ext cx="8099618" cy="1151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400" b="1" dirty="0">
                <a:latin typeface="Barlow Condensed"/>
                <a:ea typeface="Times New Roman" panose="02020603050405020304" pitchFamily="18" charset="0"/>
                <a:cs typeface="Times New Roman" panose="02020603050405020304" pitchFamily="18" charset="0"/>
              </a:rPr>
              <a:t>5. LA CONDUCCIÓN DE NUESTROS NIÑOS A JESÚS: CÓMO LA BIBLIA NOS DA ESTA RESPONSABILIDAD</a:t>
            </a:r>
          </a:p>
        </p:txBody>
      </p:sp>
      <p:sp>
        <p:nvSpPr>
          <p:cNvPr id="7" name="Retângulo 6"/>
          <p:cNvSpPr/>
          <p:nvPr/>
        </p:nvSpPr>
        <p:spPr>
          <a:xfrm>
            <a:off x="242277" y="1899138"/>
            <a:ext cx="11308861" cy="4278094"/>
          </a:xfrm>
          <a:prstGeom prst="rect">
            <a:avLst/>
          </a:prstGeom>
        </p:spPr>
        <p:txBody>
          <a:bodyPr wrap="square">
            <a:spAutoFit/>
          </a:bodyPr>
          <a:lstStyle/>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Hay un valioso conjunto de pautas basadas en la Biblia para enseñar a los niños acerca de la fe de una manera clara y amorosa. Estos principios incluyen: usar un lenguaje sencillo, contar historias bíblicas, practicar la religión en familia, participar en grupos de estudio, modelar comportamientos semejantes a los de Cristo, enseñar a orar, participar en la iglesia, respetar la libertad individual, mostrar paciencia y amor, y estar abierto al diálogo. Es importante recordar que estas pautas se pueden adaptar a las necesidades específicas de cada niño y familia. Veamos: </a:t>
            </a:r>
          </a:p>
          <a:p>
            <a:pPr algn="just"/>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es-ES" sz="1700" b="1" dirty="0">
                <a:latin typeface="Barlow" panose="00000500000000000000" pitchFamily="2" charset="0"/>
                <a:ea typeface="Times New Roman" panose="02020603050405020304" pitchFamily="18" charset="0"/>
                <a:cs typeface="Times New Roman" panose="02020603050405020304" pitchFamily="18" charset="0"/>
              </a:rPr>
              <a:t>1. Enseña de forma sencilla</a:t>
            </a:r>
          </a:p>
          <a:p>
            <a:pPr algn="just"/>
            <a:r>
              <a:rPr lang="es-ES" sz="1700" b="1" dirty="0">
                <a:latin typeface="Barlow" panose="00000500000000000000" pitchFamily="2" charset="0"/>
                <a:ea typeface="Times New Roman" panose="02020603050405020304" pitchFamily="18" charset="0"/>
                <a:cs typeface="Times New Roman" panose="02020603050405020304" pitchFamily="18" charset="0"/>
              </a:rPr>
              <a:t>2. Usa historias bíblicas</a:t>
            </a:r>
          </a:p>
          <a:p>
            <a:pPr algn="just"/>
            <a:r>
              <a:rPr lang="es-ES" sz="1700" b="1" dirty="0">
                <a:latin typeface="Barlow" panose="00000500000000000000" pitchFamily="2" charset="0"/>
                <a:ea typeface="Times New Roman" panose="02020603050405020304" pitchFamily="18" charset="0"/>
                <a:cs typeface="Times New Roman" panose="02020603050405020304" pitchFamily="18" charset="0"/>
              </a:rPr>
              <a:t>3. Culto familiar</a:t>
            </a:r>
          </a:p>
          <a:p>
            <a:pPr algn="just"/>
            <a:r>
              <a:rPr lang="es-ES" sz="1700" b="1" dirty="0">
                <a:latin typeface="Barlow" panose="00000500000000000000" pitchFamily="2" charset="0"/>
                <a:ea typeface="Times New Roman" panose="02020603050405020304" pitchFamily="18" charset="0"/>
                <a:cs typeface="Times New Roman" panose="02020603050405020304" pitchFamily="18" charset="0"/>
              </a:rPr>
              <a:t>4. Grupo de estudio</a:t>
            </a:r>
          </a:p>
          <a:p>
            <a:pPr algn="just"/>
            <a:r>
              <a:rPr lang="es-ES" sz="1700" b="1" dirty="0">
                <a:latin typeface="Barlow" panose="00000500000000000000" pitchFamily="2" charset="0"/>
                <a:ea typeface="Times New Roman" panose="02020603050405020304" pitchFamily="18" charset="0"/>
                <a:cs typeface="Times New Roman" panose="02020603050405020304" pitchFamily="18" charset="0"/>
              </a:rPr>
              <a:t>5. Modelado de comportamiento</a:t>
            </a:r>
          </a:p>
          <a:p>
            <a:pPr algn="just"/>
            <a:r>
              <a:rPr lang="es-ES" sz="1700" b="1" dirty="0">
                <a:latin typeface="Barlow" panose="00000500000000000000" pitchFamily="2" charset="0"/>
                <a:ea typeface="Times New Roman" panose="02020603050405020304" pitchFamily="18" charset="0"/>
                <a:cs typeface="Times New Roman" panose="02020603050405020304" pitchFamily="18" charset="0"/>
              </a:rPr>
              <a:t>6. Oración</a:t>
            </a:r>
          </a:p>
          <a:p>
            <a:pPr algn="just"/>
            <a:r>
              <a:rPr lang="es-ES" sz="1700" b="1" dirty="0">
                <a:latin typeface="Barlow" panose="00000500000000000000" pitchFamily="2" charset="0"/>
                <a:ea typeface="Times New Roman" panose="02020603050405020304" pitchFamily="18" charset="0"/>
                <a:cs typeface="Times New Roman" panose="02020603050405020304" pitchFamily="18" charset="0"/>
              </a:rPr>
              <a:t>7. Iglesia</a:t>
            </a:r>
          </a:p>
          <a:p>
            <a:pPr algn="just"/>
            <a:r>
              <a:rPr lang="es-ES" sz="1700" b="1" dirty="0">
                <a:latin typeface="Barlow" panose="00000500000000000000" pitchFamily="2" charset="0"/>
                <a:ea typeface="Times New Roman" panose="02020603050405020304" pitchFamily="18" charset="0"/>
                <a:cs typeface="Times New Roman" panose="02020603050405020304" pitchFamily="18" charset="0"/>
              </a:rPr>
              <a:t>8. Respeto a la libertad</a:t>
            </a:r>
          </a:p>
          <a:p>
            <a:pPr algn="just"/>
            <a:r>
              <a:rPr lang="es-ES" sz="1700" b="1" dirty="0">
                <a:latin typeface="Barlow" panose="00000500000000000000" pitchFamily="2" charset="0"/>
                <a:ea typeface="Times New Roman" panose="02020603050405020304" pitchFamily="18" charset="0"/>
                <a:cs typeface="Times New Roman" panose="02020603050405020304" pitchFamily="18" charset="0"/>
              </a:rPr>
              <a:t>9. Paciencia y amor</a:t>
            </a:r>
          </a:p>
          <a:p>
            <a:pPr algn="just"/>
            <a:r>
              <a:rPr lang="es-ES" sz="1700" b="1" dirty="0">
                <a:latin typeface="Barlow" panose="00000500000000000000" pitchFamily="2" charset="0"/>
                <a:ea typeface="Times New Roman" panose="02020603050405020304" pitchFamily="18" charset="0"/>
                <a:cs typeface="Times New Roman" panose="02020603050405020304" pitchFamily="18" charset="0"/>
              </a:rPr>
              <a:t>10. Disposición al diálogo</a:t>
            </a:r>
          </a:p>
        </p:txBody>
      </p:sp>
    </p:spTree>
    <p:extLst>
      <p:ext uri="{BB962C8B-B14F-4D97-AF65-F5344CB8AC3E}">
        <p14:creationId xmlns:p14="http://schemas.microsoft.com/office/powerpoint/2010/main" val="2504258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CE5C889E-E440-B604-4402-CF8F04DF995C}"/>
              </a:ext>
            </a:extLst>
          </p:cNvPr>
          <p:cNvSpPr>
            <a:spLocks noGrp="1"/>
          </p:cNvSpPr>
          <p:nvPr>
            <p:ph idx="1"/>
          </p:nvPr>
        </p:nvSpPr>
        <p:spPr>
          <a:xfrm>
            <a:off x="709127" y="1477265"/>
            <a:ext cx="10133044" cy="4351338"/>
          </a:xfrm>
        </p:spPr>
        <p:txBody>
          <a:bodyPr/>
          <a:lstStyle/>
          <a:p>
            <a:pPr marL="342900" indent="-342900">
              <a:buFont typeface="Arial" panose="020B0604020202020204" pitchFamily="34" charset="0"/>
              <a:buAutoNum type="arabicPeriod"/>
            </a:pPr>
            <a:endParaRPr lang="pt-BR" sz="18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AutoNum type="arabicPeriod"/>
            </a:pPr>
            <a:endParaRPr lang="pt-BR" sz="1800" dirty="0">
              <a:effectLst/>
              <a:latin typeface="Times New Roman" panose="02020603050405020304" pitchFamily="18" charset="0"/>
              <a:ea typeface="Times New Roman" panose="02020603050405020304" pitchFamily="18" charset="0"/>
            </a:endParaRPr>
          </a:p>
          <a:p>
            <a:pPr marL="342900" indent="-342900">
              <a:buAutoNum type="arabicPeriod"/>
            </a:pPr>
            <a:endParaRPr lang="pt-BR"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AutoNum type="arabicPeriod"/>
            </a:pPr>
            <a:endParaRPr lang="pt-BR" sz="1800" dirty="0">
              <a:effectLst/>
              <a:latin typeface="Times New Roman" panose="02020603050405020304" pitchFamily="18" charset="0"/>
              <a:ea typeface="Times New Roman" panose="02020603050405020304" pitchFamily="18" charset="0"/>
            </a:endParaRPr>
          </a:p>
          <a:p>
            <a:pPr marL="0" indent="0">
              <a:buNone/>
            </a:pPr>
            <a:endParaRPr lang="pt-BR" dirty="0"/>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7" name="CaixaDeTexto 6">
            <a:extLst>
              <a:ext uri="{FF2B5EF4-FFF2-40B4-BE49-F238E27FC236}">
                <a16:creationId xmlns:a16="http://schemas.microsoft.com/office/drawing/2014/main" id="{99035F3C-54B3-5876-E79B-39184ACCAA14}"/>
              </a:ext>
            </a:extLst>
          </p:cNvPr>
          <p:cNvSpPr txBox="1"/>
          <p:nvPr/>
        </p:nvSpPr>
        <p:spPr>
          <a:xfrm>
            <a:off x="304800" y="2308262"/>
            <a:ext cx="7924800" cy="4016484"/>
          </a:xfrm>
          <a:prstGeom prst="rect">
            <a:avLst/>
          </a:prstGeom>
          <a:noFill/>
        </p:spPr>
        <p:txBody>
          <a:bodyPr wrap="square">
            <a:spAutoFit/>
          </a:bodyPr>
          <a:lstStyle/>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Un maestro de Escuela Sabática para niños de </a:t>
            </a:r>
            <a:r>
              <a:rPr lang="es-ES" sz="1700" b="1" dirty="0">
                <a:latin typeface="Barlow" panose="00000500000000000000" pitchFamily="2" charset="0"/>
                <a:ea typeface="Times New Roman" panose="02020603050405020304" pitchFamily="18" charset="0"/>
                <a:cs typeface="Times New Roman" panose="02020603050405020304" pitchFamily="18" charset="0"/>
              </a:rPr>
              <a:t>7 a 12 años</a:t>
            </a:r>
            <a:r>
              <a:rPr lang="es-ES" sz="1700" dirty="0">
                <a:latin typeface="Barlow" panose="00000500000000000000" pitchFamily="2" charset="0"/>
                <a:ea typeface="Times New Roman" panose="02020603050405020304" pitchFamily="18" charset="0"/>
                <a:cs typeface="Times New Roman" panose="02020603050405020304" pitchFamily="18" charset="0"/>
              </a:rPr>
              <a:t> debe, ante todo, poseer un profundo amor y paciencia. Estos rasgos son esenciales, ya que el trato con los niños requiere comprensión y tolerancia. Veamos algunas:</a:t>
            </a:r>
          </a:p>
          <a:p>
            <a:pPr algn="just"/>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sz="1700" dirty="0">
                <a:latin typeface="Barlow" panose="00000500000000000000" pitchFamily="2" charset="0"/>
                <a:ea typeface="Times New Roman" panose="02020603050405020304" pitchFamily="18" charset="0"/>
                <a:cs typeface="Times New Roman" panose="02020603050405020304" pitchFamily="18" charset="0"/>
              </a:rPr>
              <a:t>Tener un conocimiento sólido de las Escrituras y de las historias bíblicas.</a:t>
            </a:r>
          </a:p>
          <a:p>
            <a:pPr marL="285750" indent="-285750" algn="just">
              <a:buFont typeface="Arial" panose="020B0604020202020204" pitchFamily="34" charset="0"/>
              <a:buChar char="•"/>
            </a:pPr>
            <a:r>
              <a:rPr lang="es-ES" sz="1700" dirty="0">
                <a:latin typeface="Barlow" panose="00000500000000000000" pitchFamily="2" charset="0"/>
                <a:ea typeface="Times New Roman" panose="02020603050405020304" pitchFamily="18" charset="0"/>
                <a:cs typeface="Times New Roman" panose="02020603050405020304" pitchFamily="18" charset="0"/>
              </a:rPr>
              <a:t>Desarrollar habilidades de comunicación.</a:t>
            </a:r>
          </a:p>
          <a:p>
            <a:pPr marL="285750" indent="-285750" algn="just">
              <a:buFont typeface="Arial" panose="020B0604020202020204" pitchFamily="34" charset="0"/>
              <a:buChar char="•"/>
            </a:pPr>
            <a:r>
              <a:rPr lang="es-ES" sz="1700" dirty="0">
                <a:latin typeface="Barlow" panose="00000500000000000000" pitchFamily="2" charset="0"/>
                <a:ea typeface="Times New Roman" panose="02020603050405020304" pitchFamily="18" charset="0"/>
                <a:cs typeface="Times New Roman" panose="02020603050405020304" pitchFamily="18" charset="0"/>
              </a:rPr>
              <a:t>Tener creatividad y planificación. </a:t>
            </a:r>
          </a:p>
          <a:p>
            <a:pPr marL="285750" indent="-285750" algn="just">
              <a:buFont typeface="Arial" panose="020B0604020202020204" pitchFamily="34" charset="0"/>
              <a:buChar char="•"/>
            </a:pPr>
            <a:r>
              <a:rPr lang="es-ES" sz="1700" dirty="0">
                <a:latin typeface="Barlow" panose="00000500000000000000" pitchFamily="2" charset="0"/>
                <a:ea typeface="Times New Roman" panose="02020603050405020304" pitchFamily="18" charset="0"/>
                <a:cs typeface="Times New Roman" panose="02020603050405020304" pitchFamily="18" charset="0"/>
              </a:rPr>
              <a:t>Ser empático. Mostrar comprensión y apoyar emocionalmente a los niños ayuda a desarrollar la confianza y un ambiente de aprendizaje positivo.</a:t>
            </a:r>
          </a:p>
          <a:p>
            <a:pPr marL="285750" indent="-285750" algn="just">
              <a:buFont typeface="Arial" panose="020B0604020202020204" pitchFamily="34" charset="0"/>
              <a:buChar char="•"/>
            </a:pPr>
            <a:r>
              <a:rPr lang="es-ES" sz="1700" dirty="0">
                <a:latin typeface="Barlow" panose="00000500000000000000" pitchFamily="2" charset="0"/>
                <a:ea typeface="Times New Roman" panose="02020603050405020304" pitchFamily="18" charset="0"/>
                <a:cs typeface="Times New Roman" panose="02020603050405020304" pitchFamily="18" charset="0"/>
              </a:rPr>
              <a:t>Tener liderazgo. El maestro debe ser capaz de liderar de manera efectiva.</a:t>
            </a:r>
          </a:p>
          <a:p>
            <a:pPr marL="285750" indent="-285750" algn="just">
              <a:buFont typeface="Arial" panose="020B0604020202020204" pitchFamily="34" charset="0"/>
              <a:buChar char="•"/>
            </a:pPr>
            <a:r>
              <a:rPr lang="es-ES" sz="1700" dirty="0">
                <a:latin typeface="Barlow" panose="00000500000000000000" pitchFamily="2" charset="0"/>
                <a:ea typeface="Times New Roman" panose="02020603050405020304" pitchFamily="18" charset="0"/>
                <a:cs typeface="Times New Roman" panose="02020603050405020304" pitchFamily="18" charset="0"/>
              </a:rPr>
              <a:t>Mostrar paciencia. El profesor debe mantener siempre la calma y abordar los problemas de forma constructiva.</a:t>
            </a:r>
          </a:p>
          <a:p>
            <a:pPr marL="285750" indent="-285750" algn="just">
              <a:buFont typeface="Arial" panose="020B0604020202020204" pitchFamily="34" charset="0"/>
              <a:buChar char="•"/>
            </a:pPr>
            <a:r>
              <a:rPr lang="es-ES" sz="1700" dirty="0">
                <a:latin typeface="Barlow" panose="00000500000000000000" pitchFamily="2" charset="0"/>
                <a:ea typeface="Times New Roman" panose="02020603050405020304" pitchFamily="18" charset="0"/>
                <a:cs typeface="Times New Roman" panose="02020603050405020304" pitchFamily="18" charset="0"/>
              </a:rPr>
              <a:t>Ser flexible, ya que los niños tienen diferentes necesidades.</a:t>
            </a:r>
          </a:p>
          <a:p>
            <a:pPr marL="285750" indent="-285750" algn="just">
              <a:buFont typeface="Arial" panose="020B0604020202020204" pitchFamily="34" charset="0"/>
              <a:buChar char="•"/>
            </a:pPr>
            <a:r>
              <a:rPr lang="es-ES" sz="1700" dirty="0">
                <a:latin typeface="Barlow" panose="00000500000000000000" pitchFamily="2" charset="0"/>
                <a:ea typeface="Times New Roman" panose="02020603050405020304" pitchFamily="18" charset="0"/>
                <a:cs typeface="Times New Roman" panose="02020603050405020304" pitchFamily="18" charset="0"/>
              </a:rPr>
              <a:t>Demostrar entusiasmo por la enseñanza religiosa y las lecciones bíblicas.</a:t>
            </a:r>
          </a:p>
          <a:p>
            <a:pPr marL="285750" indent="-285750" algn="just">
              <a:buFont typeface="Arial" panose="020B0604020202020204" pitchFamily="34" charset="0"/>
              <a:buChar char="•"/>
            </a:pPr>
            <a:r>
              <a:rPr lang="es-ES" sz="1700" dirty="0">
                <a:latin typeface="Barlow" panose="00000500000000000000" pitchFamily="2" charset="0"/>
                <a:ea typeface="Times New Roman" panose="02020603050405020304" pitchFamily="18" charset="0"/>
                <a:cs typeface="Times New Roman" panose="02020603050405020304" pitchFamily="18" charset="0"/>
              </a:rPr>
              <a:t>Comprometerse y tener la capacidad de escuchar.</a:t>
            </a:r>
          </a:p>
        </p:txBody>
      </p:sp>
      <p:sp>
        <p:nvSpPr>
          <p:cNvPr id="8" name="Retângulo 7"/>
          <p:cNvSpPr/>
          <p:nvPr/>
        </p:nvSpPr>
        <p:spPr>
          <a:xfrm>
            <a:off x="304800" y="1061766"/>
            <a:ext cx="9683262" cy="830997"/>
          </a:xfrm>
          <a:prstGeom prst="rect">
            <a:avLst/>
          </a:prstGeom>
        </p:spPr>
        <p:txBody>
          <a:bodyPr wrap="square">
            <a:spAutoFit/>
          </a:bodyPr>
          <a:lstStyle/>
          <a:p>
            <a:pPr algn="just"/>
            <a:r>
              <a:rPr lang="es-ES" sz="2400" b="1" dirty="0">
                <a:latin typeface="Barlow Condensed"/>
                <a:ea typeface="Times New Roman" panose="02020603050405020304" pitchFamily="18" charset="0"/>
                <a:cs typeface="Times New Roman" panose="02020603050405020304" pitchFamily="18" charset="0"/>
              </a:rPr>
              <a:t>6. CARACTERÍSTICAS NECESARIAS DE UN MAESTRO DE ESCUELA SABÁTICA PARA NIÑOS DE 7 A 12 AÑOS</a:t>
            </a:r>
          </a:p>
        </p:txBody>
      </p:sp>
    </p:spTree>
    <p:extLst>
      <p:ext uri="{BB962C8B-B14F-4D97-AF65-F5344CB8AC3E}">
        <p14:creationId xmlns:p14="http://schemas.microsoft.com/office/powerpoint/2010/main" val="3011066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6" name="Espaço Reservado para Conteúdo 2">
            <a:extLst>
              <a:ext uri="{FF2B5EF4-FFF2-40B4-BE49-F238E27FC236}">
                <a16:creationId xmlns:a16="http://schemas.microsoft.com/office/drawing/2014/main" id="{B3217312-2E69-4952-3A1B-1BA53BB4A206}"/>
              </a:ext>
            </a:extLst>
          </p:cNvPr>
          <p:cNvSpPr txBox="1">
            <a:spLocks/>
          </p:cNvSpPr>
          <p:nvPr/>
        </p:nvSpPr>
        <p:spPr>
          <a:xfrm>
            <a:off x="791308" y="1135877"/>
            <a:ext cx="7227277" cy="5069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2400" b="1" kern="0" dirty="0">
                <a:latin typeface="Barlow Condensed"/>
                <a:ea typeface="Times New Roman" panose="02020603050405020304" pitchFamily="18" charset="0"/>
                <a:cs typeface="Times New Roman" panose="02020603050405020304" pitchFamily="18" charset="0"/>
              </a:rPr>
              <a:t>CONCLUSIÓN</a:t>
            </a:r>
          </a:p>
          <a:p>
            <a:pPr marL="0" indent="0">
              <a:buNone/>
            </a:pPr>
            <a:endParaRPr lang="pt-BR" sz="2400" b="1" kern="0" dirty="0">
              <a:latin typeface="Barlow Condensed"/>
              <a:ea typeface="Times New Roman" panose="02020603050405020304" pitchFamily="18" charset="0"/>
              <a:cs typeface="Times New Roman" panose="02020603050405020304" pitchFamily="18" charset="0"/>
            </a:endParaRPr>
          </a:p>
          <a:p>
            <a:pPr marL="0" indent="0" algn="just">
              <a:buNone/>
            </a:pPr>
            <a:r>
              <a:rPr lang="es-ES" sz="1700" dirty="0">
                <a:latin typeface="Barlow" panose="00000500000000000000" pitchFamily="2" charset="0"/>
                <a:ea typeface="Times New Roman" panose="02020603050405020304" pitchFamily="18" charset="0"/>
                <a:cs typeface="Times New Roman" panose="02020603050405020304" pitchFamily="18" charset="0"/>
              </a:rPr>
              <a:t>El desarrollo en la tercera infancia, que comprende el grupo de edad de </a:t>
            </a:r>
            <a:r>
              <a:rPr lang="es-ES" sz="1700" b="1" dirty="0">
                <a:latin typeface="Barlow" panose="00000500000000000000" pitchFamily="2" charset="0"/>
                <a:ea typeface="Times New Roman" panose="02020603050405020304" pitchFamily="18" charset="0"/>
                <a:cs typeface="Times New Roman" panose="02020603050405020304" pitchFamily="18" charset="0"/>
              </a:rPr>
              <a:t>7 a 12 años</a:t>
            </a:r>
            <a:r>
              <a:rPr lang="es-ES" sz="1700" dirty="0">
                <a:latin typeface="Barlow" panose="00000500000000000000" pitchFamily="2" charset="0"/>
                <a:ea typeface="Times New Roman" panose="02020603050405020304" pitchFamily="18" charset="0"/>
                <a:cs typeface="Times New Roman" panose="02020603050405020304" pitchFamily="18" charset="0"/>
              </a:rPr>
              <a:t>, es una fase importantísima en la formación de los niños. Durante este tiempo, continúan desarrollando habilidades cognitivas, sociales y emocionales, así como construyendo su identidad y valores. </a:t>
            </a:r>
          </a:p>
          <a:p>
            <a:pPr marL="0" indent="0" algn="just">
              <a:buNone/>
            </a:pPr>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marL="0" indent="0" algn="just">
              <a:buNone/>
            </a:pPr>
            <a:r>
              <a:rPr lang="es-ES" sz="1700" dirty="0">
                <a:latin typeface="Barlow" panose="00000500000000000000" pitchFamily="2" charset="0"/>
                <a:ea typeface="Times New Roman" panose="02020603050405020304" pitchFamily="18" charset="0"/>
                <a:cs typeface="Times New Roman" panose="02020603050405020304" pitchFamily="18" charset="0"/>
              </a:rPr>
              <a:t>La iglesia desempeña un papel importante al proporcionar un ambiente moral y espiritualmente enriquecedor para los niños. Puede ofrecer orientación ética, promoviendo valores como la empatía, la compasión y el respeto por los demás, incluido el amor a Dios. Además, la iglesia puede enseñar principios religiosos que ayuden a formar una base sólida de valores y creencias.</a:t>
            </a:r>
          </a:p>
          <a:p>
            <a:pPr marL="0" indent="0" algn="just">
              <a:buNone/>
            </a:pPr>
            <a:endParaRPr lang="es-ES" sz="1700" dirty="0">
              <a:latin typeface="Barlow" panose="00000500000000000000" pitchFamily="2" charset="0"/>
              <a:ea typeface="Times New Roman" panose="02020603050405020304" pitchFamily="18" charset="0"/>
              <a:cs typeface="Times New Roman" panose="02020603050405020304" pitchFamily="18" charset="0"/>
            </a:endParaRPr>
          </a:p>
          <a:p>
            <a:pPr marL="0" indent="0" algn="just">
              <a:buNone/>
            </a:pPr>
            <a:r>
              <a:rPr lang="es-ES" sz="1700" b="1" dirty="0">
                <a:latin typeface="Barlow" panose="00000500000000000000" pitchFamily="2" charset="0"/>
                <a:ea typeface="Times New Roman" panose="02020603050405020304" pitchFamily="18" charset="0"/>
                <a:cs typeface="Times New Roman" panose="02020603050405020304" pitchFamily="18" charset="0"/>
              </a:rPr>
              <a:t>¡Que Dios bendiga tu ministerio!</a:t>
            </a:r>
          </a:p>
        </p:txBody>
      </p:sp>
    </p:spTree>
    <p:extLst>
      <p:ext uri="{BB962C8B-B14F-4D97-AF65-F5344CB8AC3E}">
        <p14:creationId xmlns:p14="http://schemas.microsoft.com/office/powerpoint/2010/main" val="1079458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801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 de desenho animado&#10;&#10;Descrição gerada automaticamente com confiança média">
            <a:extLst>
              <a:ext uri="{FF2B5EF4-FFF2-40B4-BE49-F238E27FC236}">
                <a16:creationId xmlns:a16="http://schemas.microsoft.com/office/drawing/2014/main" id="{674ED321-EA82-0306-B990-F25323A5A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6" name="Espaço Reservado para Conteúdo 2">
            <a:extLst>
              <a:ext uri="{FF2B5EF4-FFF2-40B4-BE49-F238E27FC236}">
                <a16:creationId xmlns:a16="http://schemas.microsoft.com/office/drawing/2014/main" id="{1AC31BDE-6FF5-5610-E8BA-1B470F116D40}"/>
              </a:ext>
            </a:extLst>
          </p:cNvPr>
          <p:cNvSpPr txBox="1">
            <a:spLocks/>
          </p:cNvSpPr>
          <p:nvPr/>
        </p:nvSpPr>
        <p:spPr>
          <a:xfrm>
            <a:off x="2451040" y="1890299"/>
            <a:ext cx="9358006" cy="4814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700" dirty="0">
                <a:latin typeface="Barlow" panose="00000500000000000000" pitchFamily="2" charset="0"/>
                <a:ea typeface="Times New Roman" panose="02020603050405020304" pitchFamily="18" charset="0"/>
              </a:rPr>
              <a:t>La </a:t>
            </a:r>
            <a:r>
              <a:rPr lang="es-ES" sz="1700" b="1" dirty="0">
                <a:latin typeface="Barlow" panose="00000500000000000000" pitchFamily="2" charset="0"/>
                <a:ea typeface="Times New Roman" panose="02020603050405020304" pitchFamily="18" charset="0"/>
              </a:rPr>
              <a:t>tercera infancia</a:t>
            </a:r>
            <a:r>
              <a:rPr lang="es-ES" sz="1700" dirty="0">
                <a:latin typeface="Barlow" panose="00000500000000000000" pitchFamily="2" charset="0"/>
                <a:ea typeface="Times New Roman" panose="02020603050405020304" pitchFamily="18" charset="0"/>
              </a:rPr>
              <a:t>, también conocida como </a:t>
            </a:r>
            <a:r>
              <a:rPr lang="es-ES" sz="1700" b="1" dirty="0" err="1">
                <a:latin typeface="Barlow" panose="00000500000000000000" pitchFamily="2" charset="0"/>
                <a:ea typeface="Times New Roman" panose="02020603050405020304" pitchFamily="18" charset="0"/>
              </a:rPr>
              <a:t>preadolescencia</a:t>
            </a:r>
            <a:r>
              <a:rPr lang="es-ES" sz="1700" dirty="0">
                <a:latin typeface="Barlow" panose="00000500000000000000" pitchFamily="2" charset="0"/>
                <a:ea typeface="Times New Roman" panose="02020603050405020304" pitchFamily="18" charset="0"/>
              </a:rPr>
              <a:t>, es una fase esencial en el desarrollo humano que ocurre aproximadamente de los </a:t>
            </a:r>
            <a:r>
              <a:rPr lang="es-ES" sz="1700" b="1" dirty="0">
                <a:latin typeface="Barlow" panose="00000500000000000000" pitchFamily="2" charset="0"/>
                <a:ea typeface="Times New Roman" panose="02020603050405020304" pitchFamily="18" charset="0"/>
              </a:rPr>
              <a:t>7 a los 12 años</a:t>
            </a:r>
            <a:r>
              <a:rPr lang="es-ES" sz="1700" dirty="0">
                <a:latin typeface="Barlow" panose="00000500000000000000" pitchFamily="2" charset="0"/>
                <a:ea typeface="Times New Roman" panose="02020603050405020304" pitchFamily="18" charset="0"/>
              </a:rPr>
              <a:t>. Para entender esta etapa, podemos recurrir a varios marcos teóricos de la psicología del desarrollo.</a:t>
            </a:r>
          </a:p>
          <a:p>
            <a:pPr marL="0" indent="0" algn="just">
              <a:buNone/>
            </a:pPr>
            <a:endParaRPr lang="es-ES" sz="1700" dirty="0">
              <a:latin typeface="Barlow" panose="00000500000000000000" pitchFamily="2" charset="0"/>
              <a:ea typeface="Times New Roman" panose="02020603050405020304" pitchFamily="18" charset="0"/>
            </a:endParaRPr>
          </a:p>
          <a:p>
            <a:pPr marL="0" indent="0" algn="just">
              <a:buNone/>
            </a:pPr>
            <a:r>
              <a:rPr lang="es-ES" sz="1700" dirty="0">
                <a:latin typeface="Barlow" panose="00000500000000000000" pitchFamily="2" charset="0"/>
                <a:ea typeface="Times New Roman" panose="02020603050405020304" pitchFamily="18" charset="0"/>
              </a:rPr>
              <a:t>Esta fase también se conoce como “edad escolar”, y es una fase importante del crecimiento físico, ya que es cuando el niño comienza a desarrollarse de manera significativa. Es durante este período que el niño comienza a establecer su identidad, expandir habilidades sociales más complejas y mejorar sus habilidades cognitivas. Este es también un período de transición a la </a:t>
            </a:r>
            <a:r>
              <a:rPr lang="es-ES" sz="1700" dirty="0" err="1">
                <a:latin typeface="Barlow" panose="00000500000000000000" pitchFamily="2" charset="0"/>
                <a:ea typeface="Times New Roman" panose="02020603050405020304" pitchFamily="18" charset="0"/>
              </a:rPr>
              <a:t>preadolescencia</a:t>
            </a:r>
            <a:r>
              <a:rPr lang="es-ES" sz="1700" dirty="0">
                <a:latin typeface="Barlow" panose="00000500000000000000" pitchFamily="2" charset="0"/>
                <a:ea typeface="Times New Roman" panose="02020603050405020304" pitchFamily="18" charset="0"/>
              </a:rPr>
              <a:t>, donde el niño puede pasar por diversas transformaciones y conflictos emocionales, con algunos desafíos comunes que enfrenta durante el proceso.</a:t>
            </a:r>
          </a:p>
          <a:p>
            <a:pPr marL="0" indent="0" algn="just">
              <a:buNone/>
            </a:pPr>
            <a:endParaRPr lang="es-ES" sz="1700" dirty="0">
              <a:latin typeface="Barlow" panose="00000500000000000000" pitchFamily="2" charset="0"/>
              <a:ea typeface="Times New Roman" panose="02020603050405020304" pitchFamily="18" charset="0"/>
            </a:endParaRPr>
          </a:p>
          <a:p>
            <a:pPr marL="0" indent="0" algn="just">
              <a:buNone/>
            </a:pPr>
            <a:r>
              <a:rPr lang="es-ES" sz="1700" dirty="0">
                <a:latin typeface="Barlow" panose="00000500000000000000" pitchFamily="2" charset="0"/>
                <a:ea typeface="Times New Roman" panose="02020603050405020304" pitchFamily="18" charset="0"/>
              </a:rPr>
              <a:t>Cuando analizamos la </a:t>
            </a:r>
            <a:r>
              <a:rPr lang="es-ES" sz="1700" b="1" dirty="0">
                <a:latin typeface="Barlow" panose="00000500000000000000" pitchFamily="2" charset="0"/>
                <a:ea typeface="Times New Roman" panose="02020603050405020304" pitchFamily="18" charset="0"/>
              </a:rPr>
              <a:t>tercera infancia </a:t>
            </a:r>
            <a:r>
              <a:rPr lang="es-ES" sz="1700" dirty="0">
                <a:latin typeface="Barlow" panose="00000500000000000000" pitchFamily="2" charset="0"/>
                <a:ea typeface="Times New Roman" panose="02020603050405020304" pitchFamily="18" charset="0"/>
              </a:rPr>
              <a:t>a partir de estos marcos teóricos, podemos comprender mejor los desafíos, logros y transformaciones que se presentan en esta fase crítica del desarrollo humano, y así seguir un camino más asertivo en el liderazgo de quienes están bajo nuestra responsabilidad. </a:t>
            </a:r>
            <a:endParaRPr lang="pt-BR" sz="1700" dirty="0">
              <a:latin typeface="Barlow" panose="00000500000000000000" pitchFamily="2" charset="0"/>
              <a:ea typeface="Times New Roman" panose="02020603050405020304" pitchFamily="18" charset="0"/>
            </a:endParaRPr>
          </a:p>
          <a:p>
            <a:pPr marL="0" indent="0">
              <a:buFont typeface="Arial" panose="020B0604020202020204" pitchFamily="34" charset="0"/>
              <a:buNone/>
            </a:pPr>
            <a:endParaRPr lang="pt-BR" sz="1700" dirty="0"/>
          </a:p>
        </p:txBody>
      </p:sp>
      <p:sp>
        <p:nvSpPr>
          <p:cNvPr id="7" name="CaixaDeTexto 6"/>
          <p:cNvSpPr txBox="1"/>
          <p:nvPr/>
        </p:nvSpPr>
        <p:spPr>
          <a:xfrm>
            <a:off x="375138" y="468923"/>
            <a:ext cx="8909539" cy="954107"/>
          </a:xfrm>
          <a:prstGeom prst="rect">
            <a:avLst/>
          </a:prstGeom>
          <a:noFill/>
        </p:spPr>
        <p:txBody>
          <a:bodyPr wrap="square" rtlCol="0">
            <a:spAutoFit/>
          </a:bodyPr>
          <a:lstStyle/>
          <a:p>
            <a:r>
              <a:rPr lang="pt-BR" sz="2800" b="1" dirty="0">
                <a:latin typeface="Barlow Condensed"/>
                <a:ea typeface="Times New Roman" panose="02020603050405020304" pitchFamily="18" charset="0"/>
                <a:cs typeface="Times New Roman" panose="02020603050405020304" pitchFamily="18" charset="0"/>
              </a:rPr>
              <a:t>LA TERCERA INFANCIA: UNA VENTANA AL DESARROLLO INFANTIL</a:t>
            </a:r>
          </a:p>
        </p:txBody>
      </p:sp>
    </p:spTree>
    <p:extLst>
      <p:ext uri="{BB962C8B-B14F-4D97-AF65-F5344CB8AC3E}">
        <p14:creationId xmlns:p14="http://schemas.microsoft.com/office/powerpoint/2010/main" val="3998752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6" name="Espaço Reservado para Conteúdo 2">
            <a:extLst>
              <a:ext uri="{FF2B5EF4-FFF2-40B4-BE49-F238E27FC236}">
                <a16:creationId xmlns:a16="http://schemas.microsoft.com/office/drawing/2014/main" id="{B1A13103-576A-A5A6-2456-7CFE2419760E}"/>
              </a:ext>
            </a:extLst>
          </p:cNvPr>
          <p:cNvSpPr txBox="1">
            <a:spLocks/>
          </p:cNvSpPr>
          <p:nvPr/>
        </p:nvSpPr>
        <p:spPr>
          <a:xfrm>
            <a:off x="156307" y="712036"/>
            <a:ext cx="9487877" cy="772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400" b="1" dirty="0">
                <a:latin typeface="Barlow Condensed"/>
                <a:ea typeface="Times New Roman" panose="02020603050405020304" pitchFamily="18" charset="0"/>
                <a:cs typeface="Times New Roman" panose="02020603050405020304" pitchFamily="18" charset="0"/>
              </a:rPr>
              <a:t>1. LOS FUNDAMENTOS ESPIRITUALES: UN COMIENZO TEMPRANO QUE BENEFICIARÁ A LA TERCERA INFANCIA Y A TODA LA VIDA</a:t>
            </a:r>
          </a:p>
          <a:p>
            <a:pPr marL="0" indent="0" algn="ctr">
              <a:buFont typeface="Arial" panose="020B0604020202020204" pitchFamily="34" charset="0"/>
              <a:buNone/>
            </a:pPr>
            <a:endParaRPr lang="pt-BR" sz="2400" dirty="0"/>
          </a:p>
        </p:txBody>
      </p:sp>
      <p:sp>
        <p:nvSpPr>
          <p:cNvPr id="7" name="Retângulo 6"/>
          <p:cNvSpPr/>
          <p:nvPr/>
        </p:nvSpPr>
        <p:spPr>
          <a:xfrm>
            <a:off x="3096126" y="1631519"/>
            <a:ext cx="8365958" cy="3785652"/>
          </a:xfrm>
          <a:prstGeom prst="rect">
            <a:avLst/>
          </a:prstGeom>
        </p:spPr>
        <p:txBody>
          <a:bodyPr wrap="square">
            <a:spAutoFit/>
          </a:bodyPr>
          <a:lstStyle/>
          <a:p>
            <a:pPr algn="just"/>
            <a:r>
              <a:rPr lang="es-ES" sz="1600" dirty="0">
                <a:latin typeface="Barlow" panose="00000500000000000000" pitchFamily="2" charset="0"/>
                <a:ea typeface="Times New Roman" panose="02020603050405020304" pitchFamily="18" charset="0"/>
                <a:cs typeface="Times New Roman" panose="02020603050405020304" pitchFamily="18" charset="0"/>
              </a:rPr>
              <a:t>Comencemos con lo que nos fue dejado como inspiración en los escritos de Elena G. de White, quien enfatizó en la filosofía de la educación cristiana varios aspectos del desarrollo humano. En sus escritos, esbozó varios principios como fundamentos básicos de la educación, y pone como base la espiritualidad, que debe observarse incluso antes de que nazca el bebé.  Destacó la necesidad de que una madre embarazada cultive un ambiente de paz, alegría y armonía, evitando las preocupaciones y el estrés excesivos. Esto tendría repercusiones para los niños mayores, incluidos los de la tercera infancia. White creía que el estado emocional y espiritual de la madre podía afectar el desarrollo del feto. </a:t>
            </a:r>
          </a:p>
          <a:p>
            <a:pPr algn="just"/>
            <a:endParaRPr lang="es-ES" sz="1600" dirty="0">
              <a:latin typeface="Barlow" panose="00000500000000000000" pitchFamily="2" charset="0"/>
              <a:ea typeface="Times New Roman" panose="02020603050405020304" pitchFamily="18" charset="0"/>
              <a:cs typeface="Times New Roman" panose="02020603050405020304" pitchFamily="18" charset="0"/>
            </a:endParaRPr>
          </a:p>
          <a:p>
            <a:pPr algn="ctr"/>
            <a:r>
              <a:rPr lang="es-ES" sz="1600" i="1" dirty="0">
                <a:latin typeface="Barlow" panose="00000500000000000000" pitchFamily="2" charset="0"/>
                <a:ea typeface="Times New Roman" panose="02020603050405020304" pitchFamily="18" charset="0"/>
                <a:cs typeface="Times New Roman" panose="02020603050405020304" pitchFamily="18" charset="0"/>
              </a:rPr>
              <a:t>“Toda mujer a punto de ser madre, cualquiera que sea su ambiente, debe fomentar constantemente una disposición feliz, alegre y contenta, sabiendo que por todos los esfuerzos que haga en tal sentido se verá resarcida diez veces en la naturaleza física y moral de su hijo. Ni es esto todo. Ella puede acostumbrarse por hábito a pensar animosamente, y así alentar una condición mental feliz como alegre reflejo de su propio espíritu de dicha sobre su familia y sobre aquellos con quienes trate” (HC, pág. 233).</a:t>
            </a:r>
          </a:p>
        </p:txBody>
      </p:sp>
    </p:spTree>
    <p:extLst>
      <p:ext uri="{BB962C8B-B14F-4D97-AF65-F5344CB8AC3E}">
        <p14:creationId xmlns:p14="http://schemas.microsoft.com/office/powerpoint/2010/main" val="26812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3EC5B3D8-91FA-900F-FA96-2C9E211485AA}"/>
              </a:ext>
            </a:extLst>
          </p:cNvPr>
          <p:cNvSpPr>
            <a:spLocks noGrp="1"/>
          </p:cNvSpPr>
          <p:nvPr>
            <p:ph type="ctrTitle"/>
          </p:nvPr>
        </p:nvSpPr>
        <p:spPr>
          <a:xfrm>
            <a:off x="1570654" y="1352939"/>
            <a:ext cx="7284098" cy="3359020"/>
          </a:xfrm>
        </p:spPr>
        <p:txBody>
          <a:bodyPr>
            <a:normAutofit/>
          </a:bodyPr>
          <a:lstStyle/>
          <a:p>
            <a:pPr algn="l"/>
            <a:br>
              <a:rPr lang="pt-BR" sz="1800" kern="0" dirty="0">
                <a:effectLst/>
                <a:latin typeface="Calibri" panose="020F0502020204030204" pitchFamily="34" charset="0"/>
                <a:ea typeface="Times New Roman" panose="02020603050405020304" pitchFamily="18" charset="0"/>
              </a:rPr>
            </a:br>
            <a:endParaRPr lang="pt-BR" sz="2000" dirty="0"/>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7" name="CaixaDeTexto 6">
            <a:extLst>
              <a:ext uri="{FF2B5EF4-FFF2-40B4-BE49-F238E27FC236}">
                <a16:creationId xmlns:a16="http://schemas.microsoft.com/office/drawing/2014/main" id="{93726B49-61BC-C1B4-01A3-055E8B25FE1F}"/>
              </a:ext>
            </a:extLst>
          </p:cNvPr>
          <p:cNvSpPr txBox="1"/>
          <p:nvPr/>
        </p:nvSpPr>
        <p:spPr>
          <a:xfrm>
            <a:off x="653544" y="400103"/>
            <a:ext cx="7513534" cy="6001643"/>
          </a:xfrm>
          <a:prstGeom prst="rect">
            <a:avLst/>
          </a:prstGeom>
          <a:noFill/>
        </p:spPr>
        <p:txBody>
          <a:bodyPr wrap="square">
            <a:spAutoFit/>
          </a:bodyPr>
          <a:lstStyle/>
          <a:p>
            <a:pPr algn="just"/>
            <a:endParaRPr lang="es-ES" sz="160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es-ES" sz="1600" dirty="0">
                <a:latin typeface="Barlow" panose="00000500000000000000" pitchFamily="2" charset="0"/>
                <a:ea typeface="Times New Roman" panose="02020603050405020304" pitchFamily="18" charset="0"/>
                <a:cs typeface="Times New Roman" panose="02020603050405020304" pitchFamily="18" charset="0"/>
              </a:rPr>
              <a:t>Junto con el acceso a una educación adecuada viene la necesidad de una serie de adaptaciones, en las que el niño necesitará habilidades sociales, que la mayoría de las veces se aprenden y desarrollan. Veamos: </a:t>
            </a:r>
          </a:p>
          <a:p>
            <a:pPr algn="just"/>
            <a:endParaRPr lang="es-ES" sz="1600" dirty="0">
              <a:latin typeface="Barlow" panose="00000500000000000000" pitchFamily="2"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sz="1600" b="1" dirty="0">
                <a:latin typeface="Barlow" panose="00000500000000000000" pitchFamily="2" charset="0"/>
                <a:ea typeface="Times New Roman" panose="02020603050405020304" pitchFamily="18" charset="0"/>
                <a:cs typeface="Times New Roman" panose="02020603050405020304" pitchFamily="18" charset="0"/>
              </a:rPr>
              <a:t>Sociabilización: </a:t>
            </a:r>
            <a:r>
              <a:rPr lang="es-ES" sz="1600" dirty="0">
                <a:latin typeface="Barlow" panose="00000500000000000000" pitchFamily="2" charset="0"/>
                <a:ea typeface="Times New Roman" panose="02020603050405020304" pitchFamily="18" charset="0"/>
                <a:cs typeface="Times New Roman" panose="02020603050405020304" pitchFamily="18" charset="0"/>
              </a:rPr>
              <a:t>los niños a esta edad comienzan a desarrollar amistades más complejas; y pueden surgir desafíos sociales, como conflictos y presiones de grupo.</a:t>
            </a:r>
          </a:p>
          <a:p>
            <a:pPr algn="just"/>
            <a:endParaRPr lang="es-ES" sz="1600" dirty="0">
              <a:latin typeface="Barlow" panose="00000500000000000000" pitchFamily="2"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sz="1600" b="1" dirty="0">
                <a:latin typeface="Barlow" panose="00000500000000000000" pitchFamily="2" charset="0"/>
                <a:ea typeface="Times New Roman" panose="02020603050405020304" pitchFamily="18" charset="0"/>
                <a:cs typeface="Times New Roman" panose="02020603050405020304" pitchFamily="18" charset="0"/>
              </a:rPr>
              <a:t>Desarrollo emocional: </a:t>
            </a:r>
            <a:r>
              <a:rPr lang="es-ES" sz="1600" dirty="0">
                <a:latin typeface="Barlow" panose="00000500000000000000" pitchFamily="2" charset="0"/>
                <a:ea typeface="Times New Roman" panose="02020603050405020304" pitchFamily="18" charset="0"/>
                <a:cs typeface="Times New Roman" panose="02020603050405020304" pitchFamily="18" charset="0"/>
              </a:rPr>
              <a:t>la tercera infancia es una época de crecimiento emocional, y los niños pueden enfrentar desafíos para lidiar con sus emociones y comprender los sentimientos de los demás.</a:t>
            </a:r>
          </a:p>
          <a:p>
            <a:pPr algn="just"/>
            <a:endParaRPr lang="es-ES" sz="1600" b="1" dirty="0">
              <a:latin typeface="Barlow" panose="00000500000000000000" pitchFamily="2"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sz="1600" b="1" dirty="0">
                <a:latin typeface="Barlow" panose="00000500000000000000" pitchFamily="2" charset="0"/>
                <a:ea typeface="Times New Roman" panose="02020603050405020304" pitchFamily="18" charset="0"/>
                <a:cs typeface="Times New Roman" panose="02020603050405020304" pitchFamily="18" charset="0"/>
              </a:rPr>
              <a:t>Presiones externas: </a:t>
            </a:r>
            <a:r>
              <a:rPr lang="es-ES" sz="1600" dirty="0">
                <a:latin typeface="Barlow" panose="00000500000000000000" pitchFamily="2" charset="0"/>
                <a:ea typeface="Times New Roman" panose="02020603050405020304" pitchFamily="18" charset="0"/>
                <a:cs typeface="Times New Roman" panose="02020603050405020304" pitchFamily="18" charset="0"/>
              </a:rPr>
              <a:t>la exposición a los medios de comunicación, las redes sociales y otras influencias externas puede ser un desafío para los padres que desean equilibrar el tiempo frente a las pantallas y proteger a sus hijos del contenido inapropiado.</a:t>
            </a:r>
          </a:p>
          <a:p>
            <a:pPr algn="just"/>
            <a:endParaRPr lang="es-ES" sz="1600" dirty="0">
              <a:latin typeface="Barlow" panose="00000500000000000000" pitchFamily="2"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sz="1600" b="1" dirty="0">
                <a:latin typeface="Barlow" panose="00000500000000000000" pitchFamily="2" charset="0"/>
                <a:ea typeface="Times New Roman" panose="02020603050405020304" pitchFamily="18" charset="0"/>
                <a:cs typeface="Times New Roman" panose="02020603050405020304" pitchFamily="18" charset="0"/>
              </a:rPr>
              <a:t>Autonomía: </a:t>
            </a:r>
            <a:r>
              <a:rPr lang="es-ES" sz="1600" dirty="0">
                <a:latin typeface="Barlow" panose="00000500000000000000" pitchFamily="2" charset="0"/>
                <a:ea typeface="Times New Roman" panose="02020603050405020304" pitchFamily="18" charset="0"/>
                <a:cs typeface="Times New Roman" panose="02020603050405020304" pitchFamily="18" charset="0"/>
              </a:rPr>
              <a:t>los niños en esta etapa buscan más independencia, lo que puede ser un desafío para los padres que necesitan encontrar el equilibrio entre apoyar esa autonomía y establecer límites apropiados.</a:t>
            </a:r>
          </a:p>
          <a:p>
            <a:pPr algn="just"/>
            <a:endParaRPr lang="es-ES" sz="1600" b="1" dirty="0">
              <a:latin typeface="Barlow" panose="00000500000000000000" pitchFamily="2"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sz="1600" b="1" dirty="0">
                <a:latin typeface="Barlow" panose="00000500000000000000" pitchFamily="2" charset="0"/>
                <a:ea typeface="Times New Roman" panose="02020603050405020304" pitchFamily="18" charset="0"/>
                <a:cs typeface="Times New Roman" panose="02020603050405020304" pitchFamily="18" charset="0"/>
              </a:rPr>
              <a:t>Cambios físicos y cognitivos: </a:t>
            </a:r>
            <a:r>
              <a:rPr lang="es-ES" sz="1600" dirty="0">
                <a:latin typeface="Barlow" panose="00000500000000000000" pitchFamily="2" charset="0"/>
                <a:ea typeface="Times New Roman" panose="02020603050405020304" pitchFamily="18" charset="0"/>
                <a:cs typeface="Times New Roman" panose="02020603050405020304" pitchFamily="18" charset="0"/>
              </a:rPr>
              <a:t>el rápido desarrollo físico y cognitivo puede presentar desafíos para adaptarse a estos cambios.</a:t>
            </a:r>
          </a:p>
        </p:txBody>
      </p:sp>
    </p:spTree>
    <p:extLst>
      <p:ext uri="{BB962C8B-B14F-4D97-AF65-F5344CB8AC3E}">
        <p14:creationId xmlns:p14="http://schemas.microsoft.com/office/powerpoint/2010/main" val="1535698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2" y="1654"/>
            <a:ext cx="2508738" cy="1065090"/>
          </a:xfrm>
          <a:prstGeom prst="rect">
            <a:avLst/>
          </a:prstGeom>
        </p:spPr>
      </p:pic>
      <p:sp>
        <p:nvSpPr>
          <p:cNvPr id="7" name="Espaço Reservado para Conteúdo 2">
            <a:extLst>
              <a:ext uri="{FF2B5EF4-FFF2-40B4-BE49-F238E27FC236}">
                <a16:creationId xmlns:a16="http://schemas.microsoft.com/office/drawing/2014/main" id="{782EC9ED-6140-2459-4911-06286599A566}"/>
              </a:ext>
            </a:extLst>
          </p:cNvPr>
          <p:cNvSpPr txBox="1">
            <a:spLocks/>
          </p:cNvSpPr>
          <p:nvPr/>
        </p:nvSpPr>
        <p:spPr>
          <a:xfrm>
            <a:off x="281872" y="1667465"/>
            <a:ext cx="7830498" cy="5077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1800" kern="0" dirty="0">
                <a:latin typeface="Barlow" panose="00000500000000000000" pitchFamily="2" charset="0"/>
                <a:ea typeface="Times New Roman" panose="02020603050405020304" pitchFamily="18" charset="0"/>
                <a:cs typeface="Times New Roman" panose="02020603050405020304" pitchFamily="18" charset="0"/>
              </a:rPr>
              <a:t>Los niños que asisten a la Escuela Sabática de </a:t>
            </a:r>
            <a:r>
              <a:rPr lang="es-ES" sz="1800" b="1" kern="0" dirty="0">
                <a:latin typeface="Barlow" panose="00000500000000000000" pitchFamily="2" charset="0"/>
                <a:ea typeface="Times New Roman" panose="02020603050405020304" pitchFamily="18" charset="0"/>
                <a:cs typeface="Times New Roman" panose="02020603050405020304" pitchFamily="18" charset="0"/>
              </a:rPr>
              <a:t>Primarios</a:t>
            </a:r>
            <a:r>
              <a:rPr lang="es-ES" sz="1800" kern="0" dirty="0">
                <a:latin typeface="Barlow" panose="00000500000000000000" pitchFamily="2" charset="0"/>
                <a:ea typeface="Times New Roman" panose="02020603050405020304" pitchFamily="18" charset="0"/>
                <a:cs typeface="Times New Roman" panose="02020603050405020304" pitchFamily="18" charset="0"/>
              </a:rPr>
              <a:t>, que tienen entre </a:t>
            </a:r>
            <a:r>
              <a:rPr lang="es-ES" sz="1800" b="1" kern="0" dirty="0">
                <a:latin typeface="Barlow" panose="00000500000000000000" pitchFamily="2" charset="0"/>
                <a:ea typeface="Times New Roman" panose="02020603050405020304" pitchFamily="18" charset="0"/>
                <a:cs typeface="Times New Roman" panose="02020603050405020304" pitchFamily="18" charset="0"/>
              </a:rPr>
              <a:t>7 y 9 años</a:t>
            </a:r>
            <a:r>
              <a:rPr lang="es-ES" sz="1800" kern="0" dirty="0">
                <a:latin typeface="Barlow" panose="00000500000000000000" pitchFamily="2" charset="0"/>
                <a:ea typeface="Times New Roman" panose="02020603050405020304" pitchFamily="18" charset="0"/>
                <a:cs typeface="Times New Roman" panose="02020603050405020304" pitchFamily="18" charset="0"/>
              </a:rPr>
              <a:t>, son un grupo diverso de niños exploradores espirituales. Están en una etapa de desarrollo en la que la curiosidad sobre su fe y moralidad comienza a florecer. La Escuela Sabática de </a:t>
            </a:r>
            <a:r>
              <a:rPr lang="es-ES" sz="1800" b="1" kern="0" dirty="0">
                <a:latin typeface="Barlow" panose="00000500000000000000" pitchFamily="2" charset="0"/>
                <a:ea typeface="Times New Roman" panose="02020603050405020304" pitchFamily="18" charset="0"/>
                <a:cs typeface="Times New Roman" panose="02020603050405020304" pitchFamily="18" charset="0"/>
              </a:rPr>
              <a:t>Primarios</a:t>
            </a:r>
            <a:r>
              <a:rPr lang="es-ES" sz="1800" kern="0" dirty="0">
                <a:latin typeface="Barlow" panose="00000500000000000000" pitchFamily="2" charset="0"/>
                <a:ea typeface="Times New Roman" panose="02020603050405020304" pitchFamily="18" charset="0"/>
                <a:cs typeface="Times New Roman" panose="02020603050405020304" pitchFamily="18" charset="0"/>
              </a:rPr>
              <a:t> proporciona un ambiente donde pueden aprender y crecer espiritualmente, desarrollar valores y construir relaciones dentro de su comunidad de fe.</a:t>
            </a:r>
          </a:p>
          <a:p>
            <a:pPr algn="just"/>
            <a:endParaRPr lang="es-ES" sz="1800" kern="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es-ES" sz="1800" kern="0" dirty="0">
                <a:latin typeface="Barlow" panose="00000500000000000000" pitchFamily="2" charset="0"/>
                <a:ea typeface="Times New Roman" panose="02020603050405020304" pitchFamily="18" charset="0"/>
                <a:cs typeface="Times New Roman" panose="02020603050405020304" pitchFamily="18" charset="0"/>
              </a:rPr>
              <a:t>Por otro lado, los </a:t>
            </a:r>
            <a:r>
              <a:rPr lang="es-ES" sz="1800" b="1" kern="0" dirty="0">
                <a:latin typeface="Barlow" panose="00000500000000000000" pitchFamily="2" charset="0"/>
                <a:ea typeface="Times New Roman" panose="02020603050405020304" pitchFamily="18" charset="0"/>
                <a:cs typeface="Times New Roman" panose="02020603050405020304" pitchFamily="18" charset="0"/>
              </a:rPr>
              <a:t>intermediarios</a:t>
            </a:r>
            <a:r>
              <a:rPr lang="es-ES" sz="1800" kern="0" dirty="0">
                <a:latin typeface="Barlow" panose="00000500000000000000" pitchFamily="2" charset="0"/>
                <a:ea typeface="Times New Roman" panose="02020603050405020304" pitchFamily="18" charset="0"/>
                <a:cs typeface="Times New Roman" panose="02020603050405020304" pitchFamily="18" charset="0"/>
              </a:rPr>
              <a:t> que asisten a la Escuela Sabática se encuentran en una fase intermedia de desarrollo espiritual y religioso. Por lo general, se trata de jovencitos de entre </a:t>
            </a:r>
            <a:r>
              <a:rPr lang="es-ES" sz="1800" b="1" kern="0" dirty="0">
                <a:latin typeface="Barlow" panose="00000500000000000000" pitchFamily="2" charset="0"/>
                <a:ea typeface="Times New Roman" panose="02020603050405020304" pitchFamily="18" charset="0"/>
                <a:cs typeface="Times New Roman" panose="02020603050405020304" pitchFamily="18" charset="0"/>
              </a:rPr>
              <a:t>10 y 12 años</a:t>
            </a:r>
            <a:r>
              <a:rPr lang="es-ES" sz="1800" kern="0" dirty="0">
                <a:latin typeface="Barlow" panose="00000500000000000000" pitchFamily="2" charset="0"/>
                <a:ea typeface="Times New Roman" panose="02020603050405020304" pitchFamily="18" charset="0"/>
                <a:cs typeface="Times New Roman" panose="02020603050405020304" pitchFamily="18" charset="0"/>
              </a:rPr>
              <a:t>. En esta etapa, comienzan a explorar su fe más profundamente y cuestionan sus creencias religiosas en busca de una comprensión más personal y significativa. Están en proceso de crecimiento moral, desarrollando una comprensión más madura de la moralidad y la ética. Aplican principios religiosos en sus decisiones y acciones diarias. Se fomenta la participación activa en las discusiones de la Escuela Sabática, lo que les permite compartir sus opiniones e ideas. </a:t>
            </a:r>
            <a:endParaRPr lang="pt-BR" sz="1800" kern="0" dirty="0">
              <a:latin typeface="Calibri" panose="020F0502020204030204" pitchFamily="34" charset="0"/>
              <a:ea typeface="Times New Roman" panose="02020603050405020304" pitchFamily="18" charset="0"/>
              <a:cs typeface="Times New Roman" panose="02020603050405020304" pitchFamily="18" charset="0"/>
            </a:endParaRPr>
          </a:p>
          <a:p>
            <a:endParaRPr lang="pt-BR" sz="1800" dirty="0">
              <a:latin typeface="Times New Roman" panose="02020603050405020304" pitchFamily="18" charset="0"/>
              <a:ea typeface="Times New Roman" panose="02020603050405020304" pitchFamily="18" charset="0"/>
            </a:endParaRPr>
          </a:p>
          <a:p>
            <a:endParaRPr lang="pt-BR" sz="1800" dirty="0"/>
          </a:p>
        </p:txBody>
      </p:sp>
      <p:sp>
        <p:nvSpPr>
          <p:cNvPr id="8" name="Retângulo 7"/>
          <p:cNvSpPr/>
          <p:nvPr/>
        </p:nvSpPr>
        <p:spPr>
          <a:xfrm>
            <a:off x="1181094" y="854665"/>
            <a:ext cx="5148397" cy="461665"/>
          </a:xfrm>
          <a:prstGeom prst="rect">
            <a:avLst/>
          </a:prstGeom>
        </p:spPr>
        <p:txBody>
          <a:bodyPr wrap="none">
            <a:spAutoFit/>
          </a:bodyPr>
          <a:lstStyle/>
          <a:p>
            <a:pPr algn="just"/>
            <a:r>
              <a:rPr lang="es-ES" sz="2400" b="1" dirty="0">
                <a:latin typeface="Barlow Condensed"/>
                <a:ea typeface="Times New Roman" panose="02020603050405020304" pitchFamily="18" charset="0"/>
                <a:cs typeface="Times New Roman" panose="02020603050405020304" pitchFamily="18" charset="0"/>
              </a:rPr>
              <a:t>1.1 ¿Y cuándo llegan a la iglesia? </a:t>
            </a:r>
          </a:p>
        </p:txBody>
      </p:sp>
    </p:spTree>
    <p:extLst>
      <p:ext uri="{BB962C8B-B14F-4D97-AF65-F5344CB8AC3E}">
        <p14:creationId xmlns:p14="http://schemas.microsoft.com/office/powerpoint/2010/main" val="769573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6" name="Subtítulo 2">
            <a:extLst>
              <a:ext uri="{FF2B5EF4-FFF2-40B4-BE49-F238E27FC236}">
                <a16:creationId xmlns:a16="http://schemas.microsoft.com/office/drawing/2014/main" id="{F0BDFF2C-CC83-A20B-AA7C-D3A715A17F15}"/>
              </a:ext>
            </a:extLst>
          </p:cNvPr>
          <p:cNvSpPr txBox="1">
            <a:spLocks/>
          </p:cNvSpPr>
          <p:nvPr/>
        </p:nvSpPr>
        <p:spPr>
          <a:xfrm>
            <a:off x="2836506" y="2448212"/>
            <a:ext cx="6518987" cy="21472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000"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Es importante recordar que cada niño es único y que los desafíos que enfrentan pueden variar. Los padres son los principales responsables de este proceso, pero los maestros de Escuela Sabática y los líderes de la iglesia desempeñan un papel clave en la superación de estos desafíos y en el apoyo al desarrollo saludable de un niño durante la primera infancia.</a:t>
            </a:r>
          </a:p>
        </p:txBody>
      </p:sp>
    </p:spTree>
    <p:extLst>
      <p:ext uri="{BB962C8B-B14F-4D97-AF65-F5344CB8AC3E}">
        <p14:creationId xmlns:p14="http://schemas.microsoft.com/office/powerpoint/2010/main" val="1743540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6" name="Espaço Reservado para Conteúdo 2">
            <a:extLst>
              <a:ext uri="{FF2B5EF4-FFF2-40B4-BE49-F238E27FC236}">
                <a16:creationId xmlns:a16="http://schemas.microsoft.com/office/drawing/2014/main" id="{782EC9ED-6140-2459-4911-06286599A566}"/>
              </a:ext>
            </a:extLst>
          </p:cNvPr>
          <p:cNvSpPr txBox="1">
            <a:spLocks/>
          </p:cNvSpPr>
          <p:nvPr/>
        </p:nvSpPr>
        <p:spPr>
          <a:xfrm>
            <a:off x="1900474" y="1549934"/>
            <a:ext cx="93601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400" b="1" dirty="0">
                <a:latin typeface="Barlow Condensed"/>
                <a:ea typeface="Times New Roman" panose="02020603050405020304" pitchFamily="18" charset="0"/>
                <a:cs typeface="Times New Roman" panose="02020603050405020304" pitchFamily="18" charset="0"/>
              </a:rPr>
              <a:t>2. PERFIL DEL NIÑO EN LA TERCERA INFANCIA </a:t>
            </a:r>
          </a:p>
          <a:p>
            <a:pPr marL="0" indent="0" algn="just">
              <a:buFont typeface="Arial" panose="020B0604020202020204" pitchFamily="34" charset="0"/>
              <a:buNone/>
            </a:pPr>
            <a:endParaRPr lang="pt-BR" sz="1700" dirty="0">
              <a:latin typeface="Barlow" panose="00000500000000000000" pitchFamily="2" charset="0"/>
              <a:ea typeface="Times New Roman" panose="02020603050405020304" pitchFamily="18" charset="0"/>
              <a:cs typeface="Times New Roman" panose="02020603050405020304" pitchFamily="18" charset="0"/>
            </a:endParaRPr>
          </a:p>
          <a:p>
            <a:pPr marL="0" indent="0" algn="just">
              <a:buNone/>
            </a:pPr>
            <a:r>
              <a:rPr lang="es-ES" sz="1700" dirty="0">
                <a:latin typeface="Barlow" panose="00000500000000000000" pitchFamily="2" charset="0"/>
                <a:ea typeface="Times New Roman" panose="02020603050405020304" pitchFamily="18" charset="0"/>
                <a:cs typeface="Times New Roman" panose="02020603050405020304" pitchFamily="18" charset="0"/>
              </a:rPr>
              <a:t>La comprensión científica de los perfiles de los niños es de suma importancia en el contexto de nuestra comunidad religiosa adventista por una serie de razones fundamentales e intrincadas. En primer lugar, esta comprensión profunda y basada en la evidencia nos permite monitorear y promover el desarrollo saludable de los niños. Esto implica identificar cuidadosamente los momentos claves en su crecimiento, abarcando los aspectos antes mencionados (físico, mental, emocional, social y espiritual), lo que nos permite asegurarnos de que cada niño está alcanzando su máximo potencial de manera personalizada. </a:t>
            </a:r>
          </a:p>
          <a:p>
            <a:pPr marL="0" indent="0" algn="just">
              <a:buNone/>
            </a:pPr>
            <a:r>
              <a:rPr lang="es-ES" sz="1700" dirty="0">
                <a:latin typeface="Barlow" panose="00000500000000000000" pitchFamily="2" charset="0"/>
                <a:ea typeface="Times New Roman" panose="02020603050405020304" pitchFamily="18" charset="0"/>
                <a:cs typeface="Times New Roman" panose="02020603050405020304" pitchFamily="18" charset="0"/>
              </a:rPr>
              <a:t>Profundizar nuestra comprensión del comportamiento de los niños no solo es beneficioso, sino esencial. Al comprender las motivaciones subyacentes y las necesidades emocionales de los niños, podemos crear entornos seguros y de apoyo que nutren su crecimiento y desarrollo de manera integral. </a:t>
            </a:r>
            <a:endParaRPr lang="pt-BR" sz="2000" dirty="0">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pt-BR" dirty="0"/>
          </a:p>
        </p:txBody>
      </p:sp>
    </p:spTree>
    <p:extLst>
      <p:ext uri="{BB962C8B-B14F-4D97-AF65-F5344CB8AC3E}">
        <p14:creationId xmlns:p14="http://schemas.microsoft.com/office/powerpoint/2010/main" val="3643841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
        <p:nvSpPr>
          <p:cNvPr id="6" name="Espaço Reservado para Conteúdo 2">
            <a:extLst>
              <a:ext uri="{FF2B5EF4-FFF2-40B4-BE49-F238E27FC236}">
                <a16:creationId xmlns:a16="http://schemas.microsoft.com/office/drawing/2014/main" id="{1AC31BDE-6FF5-5610-E8BA-1B470F116D40}"/>
              </a:ext>
            </a:extLst>
          </p:cNvPr>
          <p:cNvSpPr txBox="1">
            <a:spLocks/>
          </p:cNvSpPr>
          <p:nvPr/>
        </p:nvSpPr>
        <p:spPr>
          <a:xfrm>
            <a:off x="1171969" y="1199261"/>
            <a:ext cx="8816093" cy="1106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000" b="1" dirty="0">
                <a:latin typeface="Barlow Condensed"/>
                <a:ea typeface="Times New Roman" panose="02020603050405020304" pitchFamily="18" charset="0"/>
                <a:cs typeface="Times New Roman" panose="02020603050405020304" pitchFamily="18" charset="0"/>
              </a:rPr>
              <a:t>3. DE 7 A 9 AÑOS (PRIMARIOS) </a:t>
            </a:r>
          </a:p>
          <a:p>
            <a:pPr marL="0" indent="0" algn="just">
              <a:buNone/>
            </a:pPr>
            <a:r>
              <a:rPr lang="pt-BR" sz="2600" b="1" dirty="0">
                <a:latin typeface="Barlow Condensed"/>
                <a:ea typeface="Times New Roman" panose="02020603050405020304" pitchFamily="18" charset="0"/>
                <a:cs typeface="Times New Roman" panose="02020603050405020304" pitchFamily="18" charset="0"/>
              </a:rPr>
              <a:t>3.1 Características físicas.</a:t>
            </a:r>
          </a:p>
        </p:txBody>
      </p:sp>
      <p:sp>
        <p:nvSpPr>
          <p:cNvPr id="7" name="Retângulo 6"/>
          <p:cNvSpPr/>
          <p:nvPr/>
        </p:nvSpPr>
        <p:spPr>
          <a:xfrm>
            <a:off x="453291" y="2305538"/>
            <a:ext cx="8526585" cy="4016484"/>
          </a:xfrm>
          <a:prstGeom prst="rect">
            <a:avLst/>
          </a:prstGeom>
        </p:spPr>
        <p:txBody>
          <a:bodyPr wrap="square">
            <a:spAutoFit/>
          </a:bodyPr>
          <a:lstStyle/>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Las características físicas de los niños de </a:t>
            </a:r>
            <a:r>
              <a:rPr lang="es-ES" sz="1700" b="1" dirty="0">
                <a:latin typeface="Barlow" panose="00000500000000000000" pitchFamily="2" charset="0"/>
                <a:ea typeface="Times New Roman" panose="02020603050405020304" pitchFamily="18" charset="0"/>
                <a:cs typeface="Times New Roman" panose="02020603050405020304" pitchFamily="18" charset="0"/>
              </a:rPr>
              <a:t>7 a 9 años </a:t>
            </a:r>
            <a:r>
              <a:rPr lang="es-ES" sz="1700" dirty="0">
                <a:latin typeface="Barlow" panose="00000500000000000000" pitchFamily="2" charset="0"/>
                <a:ea typeface="Times New Roman" panose="02020603050405020304" pitchFamily="18" charset="0"/>
                <a:cs typeface="Times New Roman" panose="02020603050405020304" pitchFamily="18" charset="0"/>
              </a:rPr>
              <a:t>pueden variar mucho, pero aquí hay algunas características típicas para este grupo de edad:</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Durante esta etapa de la infancia, los niños siguen creciendo, aunque el ritmo de crecimiento es más lento en comparación con los primeros años de vida. </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Durante este período, la coordinación motora mejora constantemente, abarcando tanto la coordinación motora fina como la gruesa. </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La dentición también sufre cambios notables. La mayoría de los niños pierden sus dientes de leche y comienzan a desarrollar dientes permanentes. </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En lo que respecta al peso corporal, es de esperar un aumento de peso en esta etapa, aunque las tasas de crecimiento pueden variar de un niño a otro. </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Las proporciones corporales también están cambiando, con piernas y brazos alargados en relación con el torso, acercándose a las proporciones adultas. </a:t>
            </a:r>
          </a:p>
          <a:p>
            <a:pPr algn="just"/>
            <a:r>
              <a:rPr lang="es-ES" sz="1700" dirty="0">
                <a:latin typeface="Barlow" panose="00000500000000000000" pitchFamily="2" charset="0"/>
                <a:ea typeface="Times New Roman" panose="02020603050405020304" pitchFamily="18" charset="0"/>
                <a:cs typeface="Times New Roman" panose="02020603050405020304" pitchFamily="18" charset="0"/>
              </a:rPr>
              <a:t>En cuanto a la madurez sexual, en general, aún no se ha producido un desarrollo sexual secundario completo en este grupo de edad, pero pueden comenzar a observarse algunos cambios sutiles.</a:t>
            </a:r>
          </a:p>
        </p:txBody>
      </p:sp>
    </p:spTree>
    <p:extLst>
      <p:ext uri="{BB962C8B-B14F-4D97-AF65-F5344CB8AC3E}">
        <p14:creationId xmlns:p14="http://schemas.microsoft.com/office/powerpoint/2010/main" val="108099144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EA5E59716CA04482326D7D6394CBC5" ma:contentTypeVersion="16" ma:contentTypeDescription="Create a new document." ma:contentTypeScope="" ma:versionID="f4526dc5ff70f79c7835920ea7e44b35">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d59a39959dc0981e2d49ce384394ed2c"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6843a21-b43c-449c-ad71-8656eb5ff423}"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AEF025FD-6C4C-4D15-9447-F1E0A09F21A5}"/>
</file>

<file path=customXml/itemProps2.xml><?xml version="1.0" encoding="utf-8"?>
<ds:datastoreItem xmlns:ds="http://schemas.openxmlformats.org/officeDocument/2006/customXml" ds:itemID="{3B150EA0-BD4A-4079-8804-49036093AF28}"/>
</file>

<file path=customXml/itemProps3.xml><?xml version="1.0" encoding="utf-8"?>
<ds:datastoreItem xmlns:ds="http://schemas.openxmlformats.org/officeDocument/2006/customXml" ds:itemID="{367AC04A-08E2-4849-BA4C-745DD5E05346}"/>
</file>

<file path=docProps/app.xml><?xml version="1.0" encoding="utf-8"?>
<Properties xmlns="http://schemas.openxmlformats.org/officeDocument/2006/extended-properties" xmlns:vt="http://schemas.openxmlformats.org/officeDocument/2006/docPropsVTypes">
  <TotalTime>314</TotalTime>
  <Words>3578</Words>
  <Application>Microsoft Office PowerPoint</Application>
  <PresentationFormat>Widescreen</PresentationFormat>
  <Paragraphs>160</Paragraphs>
  <Slides>23</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23</vt:i4>
      </vt:variant>
    </vt:vector>
  </HeadingPairs>
  <TitlesOfParts>
    <vt:vector size="30" baseType="lpstr">
      <vt:lpstr>Arial</vt:lpstr>
      <vt:lpstr>Barlow</vt:lpstr>
      <vt:lpstr>Barlow Condensed</vt:lpstr>
      <vt:lpstr>Calibri</vt:lpstr>
      <vt:lpstr>Calibri Light</vt:lpstr>
      <vt:lpstr>Times New Roman</vt:lpstr>
      <vt:lpstr>Tema do Office</vt:lpstr>
      <vt:lpstr>Apresentação do PowerPoint</vt:lpstr>
      <vt:lpstr>Apresentação do PowerPoint</vt:lpstr>
      <vt:lpstr>Apresentação do PowerPoint</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de Liderança Ministério da Criança       Nível 7 Módulo 1</dc:title>
  <dc:creator>Mara Moraes</dc:creator>
  <cp:lastModifiedBy>EA - Sonia Rene Lapalma</cp:lastModifiedBy>
  <cp:revision>30</cp:revision>
  <dcterms:created xsi:type="dcterms:W3CDTF">2023-10-20T12:58:38Z</dcterms:created>
  <dcterms:modified xsi:type="dcterms:W3CDTF">2023-12-12T14:00:11Z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