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4" r:id="rId8"/>
    <p:sldId id="265" r:id="rId9"/>
    <p:sldId id="266" r:id="rId10"/>
    <p:sldId id="267" r:id="rId11"/>
    <p:sldId id="262" r:id="rId12"/>
    <p:sldId id="263" r:id="rId13"/>
    <p:sldId id="268" r:id="rId14"/>
    <p:sldId id="269" r:id="rId15"/>
    <p:sldId id="270" r:id="rId16"/>
    <p:sldId id="271" r:id="rId17"/>
    <p:sldId id="272" r:id="rId18"/>
    <p:sldId id="273" r:id="rId19"/>
    <p:sldId id="274" r:id="rId20"/>
    <p:sldId id="275" r:id="rId21"/>
    <p:sldId id="278" r:id="rId22"/>
    <p:sldId id="276" r:id="rId23"/>
    <p:sldId id="277" r:id="rId24"/>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60" d="100"/>
          <a:sy n="60" d="100"/>
        </p:scale>
        <p:origin x="826" y="5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openxmlformats.org/officeDocument/2006/relationships/customXml" Target="../customXml/item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50F943-0CE6-E361-3206-7A5B0DF16EA1}"/>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FCADB123-88D2-0058-3946-44F1295D71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12379C85-BE7F-BF8A-F5B3-067C6F9DEA79}"/>
              </a:ext>
            </a:extLst>
          </p:cNvPr>
          <p:cNvSpPr>
            <a:spLocks noGrp="1"/>
          </p:cNvSpPr>
          <p:nvPr>
            <p:ph type="dt" sz="half" idx="10"/>
          </p:nvPr>
        </p:nvSpPr>
        <p:spPr/>
        <p:txBody>
          <a:bodyPr/>
          <a:lstStyle/>
          <a:p>
            <a:fld id="{48389955-43BC-44DB-9470-5B45FFBDDEE4}" type="datetimeFigureOut">
              <a:rPr lang="pt-BR" smtClean="0"/>
              <a:t>12/12/2023</a:t>
            </a:fld>
            <a:endParaRPr lang="pt-BR"/>
          </a:p>
        </p:txBody>
      </p:sp>
      <p:sp>
        <p:nvSpPr>
          <p:cNvPr id="5" name="Espaço Reservado para Rodapé 4">
            <a:extLst>
              <a:ext uri="{FF2B5EF4-FFF2-40B4-BE49-F238E27FC236}">
                <a16:creationId xmlns:a16="http://schemas.microsoft.com/office/drawing/2014/main" id="{2414E184-2EB2-8B07-8020-2F6872AF9A3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7915192-8F66-30BF-8925-BE659D064B46}"/>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929594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1956EA-E55E-5133-7F94-2688F5CDC2F5}"/>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03BF974D-1508-46E4-3AC4-40852150C30C}"/>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680CEDEC-7A2F-CB32-89B5-F16590C5E092}"/>
              </a:ext>
            </a:extLst>
          </p:cNvPr>
          <p:cNvSpPr>
            <a:spLocks noGrp="1"/>
          </p:cNvSpPr>
          <p:nvPr>
            <p:ph type="dt" sz="half" idx="10"/>
          </p:nvPr>
        </p:nvSpPr>
        <p:spPr/>
        <p:txBody>
          <a:bodyPr/>
          <a:lstStyle/>
          <a:p>
            <a:fld id="{48389955-43BC-44DB-9470-5B45FFBDDEE4}" type="datetimeFigureOut">
              <a:rPr lang="pt-BR" smtClean="0"/>
              <a:t>12/12/2023</a:t>
            </a:fld>
            <a:endParaRPr lang="pt-BR"/>
          </a:p>
        </p:txBody>
      </p:sp>
      <p:sp>
        <p:nvSpPr>
          <p:cNvPr id="5" name="Espaço Reservado para Rodapé 4">
            <a:extLst>
              <a:ext uri="{FF2B5EF4-FFF2-40B4-BE49-F238E27FC236}">
                <a16:creationId xmlns:a16="http://schemas.microsoft.com/office/drawing/2014/main" id="{E47EB252-94AE-AD70-38B3-7620D94225A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B3B48B08-4275-9545-700C-5361E23D3876}"/>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1684030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7FAA018-8442-7E24-E9B8-541ADB1CC632}"/>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68979630-0D0C-9049-EC50-7936CCBE99AF}"/>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94258D61-DCE8-C5B7-E11D-61F3E2A4C56A}"/>
              </a:ext>
            </a:extLst>
          </p:cNvPr>
          <p:cNvSpPr>
            <a:spLocks noGrp="1"/>
          </p:cNvSpPr>
          <p:nvPr>
            <p:ph type="dt" sz="half" idx="10"/>
          </p:nvPr>
        </p:nvSpPr>
        <p:spPr/>
        <p:txBody>
          <a:bodyPr/>
          <a:lstStyle/>
          <a:p>
            <a:fld id="{48389955-43BC-44DB-9470-5B45FFBDDEE4}" type="datetimeFigureOut">
              <a:rPr lang="pt-BR" smtClean="0"/>
              <a:t>12/12/2023</a:t>
            </a:fld>
            <a:endParaRPr lang="pt-BR"/>
          </a:p>
        </p:txBody>
      </p:sp>
      <p:sp>
        <p:nvSpPr>
          <p:cNvPr id="5" name="Espaço Reservado para Rodapé 4">
            <a:extLst>
              <a:ext uri="{FF2B5EF4-FFF2-40B4-BE49-F238E27FC236}">
                <a16:creationId xmlns:a16="http://schemas.microsoft.com/office/drawing/2014/main" id="{B0FA4E68-3563-32B1-08A8-3F3352571B9A}"/>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85A15911-F204-4EDC-6F23-10E7D6E8FB3E}"/>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3932292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FE4F7B-4A8F-1A10-AB40-E70C42DFEF1C}"/>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32ACB711-4DC5-6883-84F5-CFA818041C14}"/>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1FAEFFE-E31E-3742-EC23-80F0DE237727}"/>
              </a:ext>
            </a:extLst>
          </p:cNvPr>
          <p:cNvSpPr>
            <a:spLocks noGrp="1"/>
          </p:cNvSpPr>
          <p:nvPr>
            <p:ph type="dt" sz="half" idx="10"/>
          </p:nvPr>
        </p:nvSpPr>
        <p:spPr/>
        <p:txBody>
          <a:bodyPr/>
          <a:lstStyle/>
          <a:p>
            <a:fld id="{48389955-43BC-44DB-9470-5B45FFBDDEE4}" type="datetimeFigureOut">
              <a:rPr lang="pt-BR" smtClean="0"/>
              <a:t>12/12/2023</a:t>
            </a:fld>
            <a:endParaRPr lang="pt-BR"/>
          </a:p>
        </p:txBody>
      </p:sp>
      <p:sp>
        <p:nvSpPr>
          <p:cNvPr id="5" name="Espaço Reservado para Rodapé 4">
            <a:extLst>
              <a:ext uri="{FF2B5EF4-FFF2-40B4-BE49-F238E27FC236}">
                <a16:creationId xmlns:a16="http://schemas.microsoft.com/office/drawing/2014/main" id="{73C7C81E-B65D-5A0A-7932-3298C945221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9A5DB0BC-3AC6-7981-EC04-D6709B722E1E}"/>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2012646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6BB225-CE9D-8A34-0653-93CF60ADE5E3}"/>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96DDBDE5-092C-E54B-BCA2-97F45F4D4C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111DFE6E-AF3F-183A-36E0-ED41034FFBC1}"/>
              </a:ext>
            </a:extLst>
          </p:cNvPr>
          <p:cNvSpPr>
            <a:spLocks noGrp="1"/>
          </p:cNvSpPr>
          <p:nvPr>
            <p:ph type="dt" sz="half" idx="10"/>
          </p:nvPr>
        </p:nvSpPr>
        <p:spPr/>
        <p:txBody>
          <a:bodyPr/>
          <a:lstStyle/>
          <a:p>
            <a:fld id="{48389955-43BC-44DB-9470-5B45FFBDDEE4}" type="datetimeFigureOut">
              <a:rPr lang="pt-BR" smtClean="0"/>
              <a:t>12/12/2023</a:t>
            </a:fld>
            <a:endParaRPr lang="pt-BR"/>
          </a:p>
        </p:txBody>
      </p:sp>
      <p:sp>
        <p:nvSpPr>
          <p:cNvPr id="5" name="Espaço Reservado para Rodapé 4">
            <a:extLst>
              <a:ext uri="{FF2B5EF4-FFF2-40B4-BE49-F238E27FC236}">
                <a16:creationId xmlns:a16="http://schemas.microsoft.com/office/drawing/2014/main" id="{5BCC81B5-4A40-1782-761C-9D9AAA950AA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A414EC7-4183-9D67-302A-7A299E78A60B}"/>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3740716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EC17DF-80A7-B10D-8632-38B5D10D8DFD}"/>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DC8073CB-CD09-33BD-4CEC-214559CEE78D}"/>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7BC7F280-5312-4958-E161-800A3639A41B}"/>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62138807-008F-68D4-B90A-02117DBB87D6}"/>
              </a:ext>
            </a:extLst>
          </p:cNvPr>
          <p:cNvSpPr>
            <a:spLocks noGrp="1"/>
          </p:cNvSpPr>
          <p:nvPr>
            <p:ph type="dt" sz="half" idx="10"/>
          </p:nvPr>
        </p:nvSpPr>
        <p:spPr/>
        <p:txBody>
          <a:bodyPr/>
          <a:lstStyle/>
          <a:p>
            <a:fld id="{48389955-43BC-44DB-9470-5B45FFBDDEE4}" type="datetimeFigureOut">
              <a:rPr lang="pt-BR" smtClean="0"/>
              <a:t>12/12/2023</a:t>
            </a:fld>
            <a:endParaRPr lang="pt-BR"/>
          </a:p>
        </p:txBody>
      </p:sp>
      <p:sp>
        <p:nvSpPr>
          <p:cNvPr id="6" name="Espaço Reservado para Rodapé 5">
            <a:extLst>
              <a:ext uri="{FF2B5EF4-FFF2-40B4-BE49-F238E27FC236}">
                <a16:creationId xmlns:a16="http://schemas.microsoft.com/office/drawing/2014/main" id="{6C552F55-60FB-CBC6-F45B-C9070453D7F6}"/>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9B596385-E0F7-2718-AF86-DFF23FF369B0}"/>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737741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67F51F-E51D-490C-C8BA-A69C5AD48163}"/>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23243A70-2470-84D1-5609-0602A8DDF7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80F2FC4A-6173-C91B-6905-DEBD59D309B6}"/>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6696BBAA-3B7B-F978-B8EF-CEF4856540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584EE994-6647-D477-1705-C46581CEBB9B}"/>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4F29C2BA-4D41-F5AA-D0DD-C13D7A7AF51B}"/>
              </a:ext>
            </a:extLst>
          </p:cNvPr>
          <p:cNvSpPr>
            <a:spLocks noGrp="1"/>
          </p:cNvSpPr>
          <p:nvPr>
            <p:ph type="dt" sz="half" idx="10"/>
          </p:nvPr>
        </p:nvSpPr>
        <p:spPr/>
        <p:txBody>
          <a:bodyPr/>
          <a:lstStyle/>
          <a:p>
            <a:fld id="{48389955-43BC-44DB-9470-5B45FFBDDEE4}" type="datetimeFigureOut">
              <a:rPr lang="pt-BR" smtClean="0"/>
              <a:t>12/12/2023</a:t>
            </a:fld>
            <a:endParaRPr lang="pt-BR"/>
          </a:p>
        </p:txBody>
      </p:sp>
      <p:sp>
        <p:nvSpPr>
          <p:cNvPr id="8" name="Espaço Reservado para Rodapé 7">
            <a:extLst>
              <a:ext uri="{FF2B5EF4-FFF2-40B4-BE49-F238E27FC236}">
                <a16:creationId xmlns:a16="http://schemas.microsoft.com/office/drawing/2014/main" id="{15377E2E-E0FA-C0FA-A2D7-8B943B2CF87C}"/>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DAB7309A-2C6A-AF05-1479-FFC8D38D0A4E}"/>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1710890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F53A8B-881E-7E8D-4A31-3121A9F609E4}"/>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3BC086AA-83BB-7D46-6901-99EE86D9DB57}"/>
              </a:ext>
            </a:extLst>
          </p:cNvPr>
          <p:cNvSpPr>
            <a:spLocks noGrp="1"/>
          </p:cNvSpPr>
          <p:nvPr>
            <p:ph type="dt" sz="half" idx="10"/>
          </p:nvPr>
        </p:nvSpPr>
        <p:spPr/>
        <p:txBody>
          <a:bodyPr/>
          <a:lstStyle/>
          <a:p>
            <a:fld id="{48389955-43BC-44DB-9470-5B45FFBDDEE4}" type="datetimeFigureOut">
              <a:rPr lang="pt-BR" smtClean="0"/>
              <a:t>12/12/2023</a:t>
            </a:fld>
            <a:endParaRPr lang="pt-BR"/>
          </a:p>
        </p:txBody>
      </p:sp>
      <p:sp>
        <p:nvSpPr>
          <p:cNvPr id="4" name="Espaço Reservado para Rodapé 3">
            <a:extLst>
              <a:ext uri="{FF2B5EF4-FFF2-40B4-BE49-F238E27FC236}">
                <a16:creationId xmlns:a16="http://schemas.microsoft.com/office/drawing/2014/main" id="{B468B270-6A8D-85FF-A10D-223CBBBB2A6B}"/>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327D102D-6731-60B1-014A-0F9F44E943C2}"/>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2499820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39FDF39F-AF1F-0149-431B-CEEDB638D3BC}"/>
              </a:ext>
            </a:extLst>
          </p:cNvPr>
          <p:cNvSpPr>
            <a:spLocks noGrp="1"/>
          </p:cNvSpPr>
          <p:nvPr>
            <p:ph type="dt" sz="half" idx="10"/>
          </p:nvPr>
        </p:nvSpPr>
        <p:spPr/>
        <p:txBody>
          <a:bodyPr/>
          <a:lstStyle/>
          <a:p>
            <a:fld id="{48389955-43BC-44DB-9470-5B45FFBDDEE4}" type="datetimeFigureOut">
              <a:rPr lang="pt-BR" smtClean="0"/>
              <a:t>12/12/2023</a:t>
            </a:fld>
            <a:endParaRPr lang="pt-BR"/>
          </a:p>
        </p:txBody>
      </p:sp>
      <p:sp>
        <p:nvSpPr>
          <p:cNvPr id="3" name="Espaço Reservado para Rodapé 2">
            <a:extLst>
              <a:ext uri="{FF2B5EF4-FFF2-40B4-BE49-F238E27FC236}">
                <a16:creationId xmlns:a16="http://schemas.microsoft.com/office/drawing/2014/main" id="{CE1CAAC9-E65C-EC85-D8D0-52E8D3B4765F}"/>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D7F4C6A7-3C2C-4374-841D-9453B3A11F37}"/>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764132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A47583-85C4-293A-F325-538F9C1F50E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CAEF0375-0DD5-AD00-0CF6-3270267801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384A673C-3883-2F47-F8DE-8E1BBDD35D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72408916-46DA-C20D-D6C8-0DE3D5BC5043}"/>
              </a:ext>
            </a:extLst>
          </p:cNvPr>
          <p:cNvSpPr>
            <a:spLocks noGrp="1"/>
          </p:cNvSpPr>
          <p:nvPr>
            <p:ph type="dt" sz="half" idx="10"/>
          </p:nvPr>
        </p:nvSpPr>
        <p:spPr/>
        <p:txBody>
          <a:bodyPr/>
          <a:lstStyle/>
          <a:p>
            <a:fld id="{48389955-43BC-44DB-9470-5B45FFBDDEE4}" type="datetimeFigureOut">
              <a:rPr lang="pt-BR" smtClean="0"/>
              <a:t>12/12/2023</a:t>
            </a:fld>
            <a:endParaRPr lang="pt-BR"/>
          </a:p>
        </p:txBody>
      </p:sp>
      <p:sp>
        <p:nvSpPr>
          <p:cNvPr id="6" name="Espaço Reservado para Rodapé 5">
            <a:extLst>
              <a:ext uri="{FF2B5EF4-FFF2-40B4-BE49-F238E27FC236}">
                <a16:creationId xmlns:a16="http://schemas.microsoft.com/office/drawing/2014/main" id="{9C056920-2928-91E2-3C8F-4AABAB982D93}"/>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3E19BE50-2E8F-ADB6-C889-3B516620D4F4}"/>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2213950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BB9B41-C756-6982-B939-1C9409AE162E}"/>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0D31191D-2A1C-A27C-5726-EA27C453DD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B78468D1-4066-5806-8E94-E2EAD504C9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2BDA78FE-9134-BAAE-26A8-013DB14DF989}"/>
              </a:ext>
            </a:extLst>
          </p:cNvPr>
          <p:cNvSpPr>
            <a:spLocks noGrp="1"/>
          </p:cNvSpPr>
          <p:nvPr>
            <p:ph type="dt" sz="half" idx="10"/>
          </p:nvPr>
        </p:nvSpPr>
        <p:spPr/>
        <p:txBody>
          <a:bodyPr/>
          <a:lstStyle/>
          <a:p>
            <a:fld id="{48389955-43BC-44DB-9470-5B45FFBDDEE4}" type="datetimeFigureOut">
              <a:rPr lang="pt-BR" smtClean="0"/>
              <a:t>12/12/2023</a:t>
            </a:fld>
            <a:endParaRPr lang="pt-BR"/>
          </a:p>
        </p:txBody>
      </p:sp>
      <p:sp>
        <p:nvSpPr>
          <p:cNvPr id="6" name="Espaço Reservado para Rodapé 5">
            <a:extLst>
              <a:ext uri="{FF2B5EF4-FFF2-40B4-BE49-F238E27FC236}">
                <a16:creationId xmlns:a16="http://schemas.microsoft.com/office/drawing/2014/main" id="{8C76FD3B-B656-E6B9-7EAF-0D338FC1ECBA}"/>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CC9B15BD-02A2-1220-50DB-68141A7B1302}"/>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2602596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B2807EEB-0EC4-7352-A122-31588B7488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93F597CC-FDBD-E418-461D-F2FB18871A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DCC9C754-A3CC-B8B0-60C0-2F874332E3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389955-43BC-44DB-9470-5B45FFBDDEE4}" type="datetimeFigureOut">
              <a:rPr lang="pt-BR" smtClean="0"/>
              <a:t>12/12/2023</a:t>
            </a:fld>
            <a:endParaRPr lang="pt-BR"/>
          </a:p>
        </p:txBody>
      </p:sp>
      <p:sp>
        <p:nvSpPr>
          <p:cNvPr id="5" name="Espaço Reservado para Rodapé 4">
            <a:extLst>
              <a:ext uri="{FF2B5EF4-FFF2-40B4-BE49-F238E27FC236}">
                <a16:creationId xmlns:a16="http://schemas.microsoft.com/office/drawing/2014/main" id="{5C19E5E3-5FD5-E388-7DF6-D8EA14C297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4CC931D7-9FED-BB40-56C3-FB412BA545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588858-9138-46CA-9B53-B56D9ECF3E43}" type="slidenum">
              <a:rPr lang="pt-BR" smtClean="0"/>
              <a:t>‹nº›</a:t>
            </a:fld>
            <a:endParaRPr lang="pt-BR"/>
          </a:p>
        </p:txBody>
      </p:sp>
    </p:spTree>
    <p:extLst>
      <p:ext uri="{BB962C8B-B14F-4D97-AF65-F5344CB8AC3E}">
        <p14:creationId xmlns:p14="http://schemas.microsoft.com/office/powerpoint/2010/main" val="41531294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extLst>
              <a:ext uri="{28A0092B-C50C-407E-A947-70E740481C1C}">
                <a14:useLocalDpi xmlns:a14="http://schemas.microsoft.com/office/drawing/2010/main" val="0"/>
              </a:ext>
            </a:extLst>
          </a:blip>
          <a:srcRect t="10477" r="12758" b="20898"/>
          <a:stretch/>
        </p:blipFill>
        <p:spPr>
          <a:xfrm>
            <a:off x="-139700" y="0"/>
            <a:ext cx="12331700" cy="6858000"/>
          </a:xfrm>
          <a:prstGeom prst="rect">
            <a:avLst/>
          </a:prstGeom>
        </p:spPr>
      </p:pic>
    </p:spTree>
    <p:extLst>
      <p:ext uri="{BB962C8B-B14F-4D97-AF65-F5344CB8AC3E}">
        <p14:creationId xmlns:p14="http://schemas.microsoft.com/office/powerpoint/2010/main" val="4126154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Desenho de personagem de desenho animado&#10;&#10;Descrição gerada automaticamente com confiança média">
            <a:extLst>
              <a:ext uri="{FF2B5EF4-FFF2-40B4-BE49-F238E27FC236}">
                <a16:creationId xmlns:a16="http://schemas.microsoft.com/office/drawing/2014/main" id="{0E805C71-C787-6465-C87B-B097E6264D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4"/>
            <a:ext cx="12192000" cy="6854692"/>
          </a:xfrm>
          <a:prstGeom prst="rect">
            <a:avLst/>
          </a:prstGeom>
        </p:spPr>
      </p:pic>
      <p:sp>
        <p:nvSpPr>
          <p:cNvPr id="5" name="Espaço Reservado para Conteúdo 2">
            <a:extLst>
              <a:ext uri="{FF2B5EF4-FFF2-40B4-BE49-F238E27FC236}">
                <a16:creationId xmlns:a16="http://schemas.microsoft.com/office/drawing/2014/main" id="{B1A13103-576A-A5A6-2456-7CFE2419760E}"/>
              </a:ext>
            </a:extLst>
          </p:cNvPr>
          <p:cNvSpPr txBox="1">
            <a:spLocks/>
          </p:cNvSpPr>
          <p:nvPr/>
        </p:nvSpPr>
        <p:spPr>
          <a:xfrm>
            <a:off x="1231392" y="1855235"/>
            <a:ext cx="9514673" cy="12815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es-ES" sz="1800" dirty="0">
                <a:latin typeface="Barlow" pitchFamily="2" charset="77"/>
                <a:ea typeface="Times New Roman" panose="02020603050405020304" pitchFamily="18" charset="0"/>
              </a:rPr>
              <a:t>Ellos comienzan a comer y dormir en un horario regular. Comienzan a usar el vaso y la cuchara para comer solos. Pueden sentarse sin ayuda. Gatean con la barriga apoyada en el piso y levantan el cuerpo apoyando las manos y las rodillas.</a:t>
            </a:r>
          </a:p>
        </p:txBody>
      </p:sp>
      <p:sp>
        <p:nvSpPr>
          <p:cNvPr id="6" name="CaixaDeTexto 5">
            <a:extLst>
              <a:ext uri="{FF2B5EF4-FFF2-40B4-BE49-F238E27FC236}">
                <a16:creationId xmlns:a16="http://schemas.microsoft.com/office/drawing/2014/main" id="{585BB34C-5C10-677A-9593-5B89A98AC439}"/>
              </a:ext>
            </a:extLst>
          </p:cNvPr>
          <p:cNvSpPr txBox="1"/>
          <p:nvPr/>
        </p:nvSpPr>
        <p:spPr>
          <a:xfrm>
            <a:off x="1231392" y="776794"/>
            <a:ext cx="6888480" cy="523220"/>
          </a:xfrm>
          <a:prstGeom prst="rect">
            <a:avLst/>
          </a:prstGeom>
          <a:noFill/>
        </p:spPr>
        <p:txBody>
          <a:bodyPr wrap="square" rtlCol="0">
            <a:spAutoFit/>
          </a:bodyPr>
          <a:lstStyle/>
          <a:p>
            <a:r>
              <a:rPr lang="pt-BR" sz="2800" b="1" dirty="0">
                <a:solidFill>
                  <a:srgbClr val="009AC1"/>
                </a:solidFill>
                <a:effectLst/>
                <a:latin typeface="Barlow Condensed" pitchFamily="2" charset="77"/>
                <a:ea typeface="Times New Roman" panose="02020603050405020304" pitchFamily="18" charset="0"/>
              </a:rPr>
              <a:t>De 6 a 12 meses</a:t>
            </a:r>
            <a:endParaRPr lang="pt-PT" sz="2800" b="1" kern="0" dirty="0">
              <a:solidFill>
                <a:srgbClr val="009AC1"/>
              </a:solidFill>
              <a:effectLst/>
              <a:latin typeface="Barlow Condensed" pitchFamily="2" charset="77"/>
              <a:ea typeface="Times New Roman" panose="02020603050405020304" pitchFamily="18" charset="0"/>
            </a:endParaRPr>
          </a:p>
        </p:txBody>
      </p:sp>
      <p:sp>
        <p:nvSpPr>
          <p:cNvPr id="7" name="Espaço Reservado para Conteúdo 2">
            <a:extLst>
              <a:ext uri="{FF2B5EF4-FFF2-40B4-BE49-F238E27FC236}">
                <a16:creationId xmlns:a16="http://schemas.microsoft.com/office/drawing/2014/main" id="{A1BF4B73-C944-918E-A25F-EF1D5BC3F225}"/>
              </a:ext>
            </a:extLst>
          </p:cNvPr>
          <p:cNvSpPr txBox="1">
            <a:spLocks/>
          </p:cNvSpPr>
          <p:nvPr/>
        </p:nvSpPr>
        <p:spPr>
          <a:xfrm>
            <a:off x="1231392" y="3280148"/>
            <a:ext cx="762324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es-ES" sz="1800" dirty="0">
                <a:latin typeface="Barlow" pitchFamily="2" charset="77"/>
                <a:ea typeface="Times New Roman" panose="02020603050405020304" pitchFamily="18" charset="0"/>
              </a:rPr>
              <a:t>A los ocho meses, pueden alcanzar y sostener objetos con las manos, sostener objetos con los dedos pulgar e índice, y aprenden a soltar objetos. Comienzan a arrojar cosas. Pueden quedarse en pie apoyándose en los muebles, y caminar si son guiados. Cuando llegan a los doce meses, la mayoría de los bebés pesa tres veces lo que pesaban cuando nacieron, y crece 2,5cm por mes, aproximadamente. Durante los tres primeros años, el crecimiento físico es más rápido que durante el resto de la vida. A medida que los niños crecen en estatura, la forma del cuerpo cambia.</a:t>
            </a:r>
          </a:p>
          <a:p>
            <a:pPr marL="0" indent="0">
              <a:lnSpc>
                <a:spcPct val="100000"/>
              </a:lnSpc>
              <a:buFont typeface="Arial" panose="020B0604020202020204" pitchFamily="34" charset="0"/>
              <a:buNone/>
            </a:pPr>
            <a:endParaRPr lang="pt-BR" dirty="0">
              <a:latin typeface="Barlow" pitchFamily="2" charset="77"/>
            </a:endParaRPr>
          </a:p>
        </p:txBody>
      </p:sp>
      <p:pic>
        <p:nvPicPr>
          <p:cNvPr id="8" name="Image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5969" y="1654"/>
            <a:ext cx="2426031" cy="1029977"/>
          </a:xfrm>
          <a:prstGeom prst="rect">
            <a:avLst/>
          </a:prstGeom>
        </p:spPr>
      </p:pic>
    </p:spTree>
    <p:extLst>
      <p:ext uri="{BB962C8B-B14F-4D97-AF65-F5344CB8AC3E}">
        <p14:creationId xmlns:p14="http://schemas.microsoft.com/office/powerpoint/2010/main" val="2163638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Uma imagem contendo Padrão do plano de fundo&#10;&#10;Descrição gerada automaticamente">
            <a:extLst>
              <a:ext uri="{FF2B5EF4-FFF2-40B4-BE49-F238E27FC236}">
                <a16:creationId xmlns:a16="http://schemas.microsoft.com/office/drawing/2014/main" id="{9923D1D6-441B-5D88-FCEB-E97FD8F6D0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4"/>
            <a:ext cx="12192000" cy="6854692"/>
          </a:xfrm>
          <a:prstGeom prst="rect">
            <a:avLst/>
          </a:prstGeom>
        </p:spPr>
      </p:pic>
      <p:sp>
        <p:nvSpPr>
          <p:cNvPr id="5" name="Espaço Reservado para Conteúdo 2">
            <a:extLst>
              <a:ext uri="{FF2B5EF4-FFF2-40B4-BE49-F238E27FC236}">
                <a16:creationId xmlns:a16="http://schemas.microsoft.com/office/drawing/2014/main" id="{1AC31BDE-6FF5-5610-E8BA-1B470F116D40}"/>
              </a:ext>
            </a:extLst>
          </p:cNvPr>
          <p:cNvSpPr txBox="1">
            <a:spLocks/>
          </p:cNvSpPr>
          <p:nvPr/>
        </p:nvSpPr>
        <p:spPr>
          <a:xfrm>
            <a:off x="1231393" y="1475640"/>
            <a:ext cx="7396792" cy="15482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es-ES" sz="1800" dirty="0">
                <a:latin typeface="Barlow" pitchFamily="2" charset="77"/>
                <a:ea typeface="Times New Roman" panose="02020603050405020304" pitchFamily="18" charset="0"/>
              </a:rPr>
              <a:t>A esa edad, los niños comen menos en cada comida, pero con más frecuencia. Ellos quieren comenzar a comer solos. Aprenden a caminar sin ayuda alrededor de los 14 meses, y al finalizar el año, es posible que caminen hacia atrás y suban escaleras. Pueden beber de un vaso con ayuda, garabatear líneas y apilar cubos y bloques.</a:t>
            </a:r>
          </a:p>
        </p:txBody>
      </p:sp>
      <p:sp>
        <p:nvSpPr>
          <p:cNvPr id="6" name="CaixaDeTexto 5">
            <a:extLst>
              <a:ext uri="{FF2B5EF4-FFF2-40B4-BE49-F238E27FC236}">
                <a16:creationId xmlns:a16="http://schemas.microsoft.com/office/drawing/2014/main" id="{A5E43F0E-D794-5DD5-D626-4B053AC71533}"/>
              </a:ext>
            </a:extLst>
          </p:cNvPr>
          <p:cNvSpPr txBox="1"/>
          <p:nvPr/>
        </p:nvSpPr>
        <p:spPr>
          <a:xfrm>
            <a:off x="1231392" y="776794"/>
            <a:ext cx="6888480" cy="523220"/>
          </a:xfrm>
          <a:prstGeom prst="rect">
            <a:avLst/>
          </a:prstGeom>
          <a:noFill/>
        </p:spPr>
        <p:txBody>
          <a:bodyPr wrap="square" rtlCol="0">
            <a:spAutoFit/>
          </a:bodyPr>
          <a:lstStyle/>
          <a:p>
            <a:r>
              <a:rPr lang="pt-BR" sz="2800" b="1" dirty="0">
                <a:solidFill>
                  <a:srgbClr val="009AC1"/>
                </a:solidFill>
                <a:latin typeface="Barlow Condensed" pitchFamily="2" charset="77"/>
                <a:ea typeface="Times New Roman" panose="02020603050405020304" pitchFamily="18" charset="0"/>
              </a:rPr>
              <a:t>1 </a:t>
            </a:r>
            <a:r>
              <a:rPr lang="pt-BR" sz="2800" b="1" dirty="0" err="1">
                <a:solidFill>
                  <a:srgbClr val="009AC1"/>
                </a:solidFill>
                <a:latin typeface="Barlow Condensed" pitchFamily="2" charset="77"/>
                <a:ea typeface="Times New Roman" panose="02020603050405020304" pitchFamily="18" charset="0"/>
              </a:rPr>
              <a:t>año</a:t>
            </a:r>
            <a:endParaRPr lang="pt-BR" sz="2800" b="1" dirty="0">
              <a:solidFill>
                <a:srgbClr val="009AC1"/>
              </a:solidFill>
              <a:latin typeface="Barlow Condensed" pitchFamily="2" charset="77"/>
              <a:ea typeface="Times New Roman" panose="02020603050405020304" pitchFamily="18" charset="0"/>
            </a:endParaRPr>
          </a:p>
        </p:txBody>
      </p:sp>
      <p:sp>
        <p:nvSpPr>
          <p:cNvPr id="7" name="Espaço Reservado para Conteúdo 2">
            <a:extLst>
              <a:ext uri="{FF2B5EF4-FFF2-40B4-BE49-F238E27FC236}">
                <a16:creationId xmlns:a16="http://schemas.microsoft.com/office/drawing/2014/main" id="{CDB586F2-97E4-06C8-AA2F-735B175BBD68}"/>
              </a:ext>
            </a:extLst>
          </p:cNvPr>
          <p:cNvSpPr txBox="1">
            <a:spLocks/>
          </p:cNvSpPr>
          <p:nvPr/>
        </p:nvSpPr>
        <p:spPr>
          <a:xfrm>
            <a:off x="1231392" y="4227543"/>
            <a:ext cx="7396792" cy="20864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S" sz="1800" dirty="0">
                <a:latin typeface="Barlow" pitchFamily="2" charset="77"/>
                <a:ea typeface="Times New Roman" panose="02020603050405020304" pitchFamily="18" charset="0"/>
              </a:rPr>
              <a:t>Ya pueden quedarse en puntas de pie. Pueden arrojar y patear una pelota hacia delante. Caminan, corren, escalan, suben y bajan escaleras sin ayuda, y hacen huecos en el piso. Saltan con los dos pies. Se sienten incómodos con los pañales mojados o sucios. Comienzan a mostrar interés en aprender a usar el baño. Pueden armar y desarmar objetos. Les gusta poner y sacar tapas de botellas. Y generalmente, son más activos que en cualquier otra fase de su vida. </a:t>
            </a:r>
          </a:p>
        </p:txBody>
      </p:sp>
      <p:sp>
        <p:nvSpPr>
          <p:cNvPr id="8" name="CaixaDeTexto 7">
            <a:extLst>
              <a:ext uri="{FF2B5EF4-FFF2-40B4-BE49-F238E27FC236}">
                <a16:creationId xmlns:a16="http://schemas.microsoft.com/office/drawing/2014/main" id="{EEE17693-A02B-42D7-47C4-08EBEF4A049A}"/>
              </a:ext>
            </a:extLst>
          </p:cNvPr>
          <p:cNvSpPr txBox="1"/>
          <p:nvPr/>
        </p:nvSpPr>
        <p:spPr>
          <a:xfrm>
            <a:off x="1231392" y="3545398"/>
            <a:ext cx="6888480" cy="523220"/>
          </a:xfrm>
          <a:prstGeom prst="rect">
            <a:avLst/>
          </a:prstGeom>
          <a:noFill/>
        </p:spPr>
        <p:txBody>
          <a:bodyPr wrap="square" rtlCol="0">
            <a:spAutoFit/>
          </a:bodyPr>
          <a:lstStyle/>
          <a:p>
            <a:r>
              <a:rPr lang="pt-BR" sz="2800" b="1" dirty="0">
                <a:solidFill>
                  <a:srgbClr val="009AC1"/>
                </a:solidFill>
                <a:latin typeface="Barlow Condensed" pitchFamily="2" charset="77"/>
                <a:ea typeface="Times New Roman" panose="02020603050405020304" pitchFamily="18" charset="0"/>
              </a:rPr>
              <a:t>2 </a:t>
            </a:r>
            <a:r>
              <a:rPr lang="pt-BR" sz="2800" b="1" dirty="0" err="1">
                <a:solidFill>
                  <a:srgbClr val="009AC1"/>
                </a:solidFill>
                <a:latin typeface="Barlow Condensed" pitchFamily="2" charset="77"/>
                <a:ea typeface="Times New Roman" panose="02020603050405020304" pitchFamily="18" charset="0"/>
              </a:rPr>
              <a:t>años</a:t>
            </a:r>
            <a:endParaRPr lang="pt-BR" sz="2800" b="1" dirty="0">
              <a:solidFill>
                <a:srgbClr val="009AC1"/>
              </a:solidFill>
              <a:latin typeface="Barlow Condensed" pitchFamily="2" charset="77"/>
              <a:ea typeface="Times New Roman" panose="02020603050405020304" pitchFamily="18" charset="0"/>
            </a:endParaRPr>
          </a:p>
        </p:txBody>
      </p:sp>
      <p:pic>
        <p:nvPicPr>
          <p:cNvPr id="9" name="Image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5969" y="1654"/>
            <a:ext cx="2426031" cy="1029977"/>
          </a:xfrm>
          <a:prstGeom prst="rect">
            <a:avLst/>
          </a:prstGeom>
        </p:spPr>
      </p:pic>
    </p:spTree>
    <p:extLst>
      <p:ext uri="{BB962C8B-B14F-4D97-AF65-F5344CB8AC3E}">
        <p14:creationId xmlns:p14="http://schemas.microsoft.com/office/powerpoint/2010/main" val="27008771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Desenho de personagem de desenho animado&#10;&#10;Descrição gerada automaticamente com confiança média">
            <a:extLst>
              <a:ext uri="{FF2B5EF4-FFF2-40B4-BE49-F238E27FC236}">
                <a16:creationId xmlns:a16="http://schemas.microsoft.com/office/drawing/2014/main" id="{AEA3D2AD-CD1C-C2A1-0D0D-80AD33CBB9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4"/>
            <a:ext cx="12194942" cy="6856346"/>
          </a:xfrm>
          <a:prstGeom prst="rect">
            <a:avLst/>
          </a:prstGeom>
        </p:spPr>
      </p:pic>
      <p:sp>
        <p:nvSpPr>
          <p:cNvPr id="5" name="Espaço Reservado para Conteúdo 2">
            <a:extLst>
              <a:ext uri="{FF2B5EF4-FFF2-40B4-BE49-F238E27FC236}">
                <a16:creationId xmlns:a16="http://schemas.microsoft.com/office/drawing/2014/main" id="{B1A13103-576A-A5A6-2456-7CFE2419760E}"/>
              </a:ext>
            </a:extLst>
          </p:cNvPr>
          <p:cNvSpPr txBox="1">
            <a:spLocks/>
          </p:cNvSpPr>
          <p:nvPr/>
        </p:nvSpPr>
        <p:spPr>
          <a:xfrm>
            <a:off x="1231392" y="1421518"/>
            <a:ext cx="7403322" cy="25370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es-ES" sz="1700" dirty="0">
                <a:latin typeface="Barlow" pitchFamily="2" charset="77"/>
                <a:ea typeface="Times New Roman" panose="02020603050405020304" pitchFamily="18" charset="0"/>
              </a:rPr>
              <a:t>Ahora, el niño crece más lento que en los tres primeros años, pero progresa más en la coordinación y el desarrollo muscular, y puede comenzar a aprender a hacer muchas otras cosas. Pueden andar en triciclo, tomar una pelota, pararse en un solo pie. Pueden caminar en puntas de pie, saltar horizontalmente, construir torres con seis o nueve bloques, manipular objetos pequeños como un rompecabezas, o poner figuras en su lugar correspondiente. Pueden dibujar o pintar de manera circular y horizontal. Crecen entre siete y ocho centímetros en un año.</a:t>
            </a:r>
            <a:endParaRPr lang="pt-BR" sz="1700" dirty="0">
              <a:latin typeface="Barlow" pitchFamily="2" charset="77"/>
            </a:endParaRPr>
          </a:p>
        </p:txBody>
      </p:sp>
      <p:sp>
        <p:nvSpPr>
          <p:cNvPr id="6" name="Espaço Reservado para Conteúdo 2">
            <a:extLst>
              <a:ext uri="{FF2B5EF4-FFF2-40B4-BE49-F238E27FC236}">
                <a16:creationId xmlns:a16="http://schemas.microsoft.com/office/drawing/2014/main" id="{C3F95798-9433-0402-59D0-2AD61E1D4152}"/>
              </a:ext>
            </a:extLst>
          </p:cNvPr>
          <p:cNvSpPr txBox="1">
            <a:spLocks/>
          </p:cNvSpPr>
          <p:nvPr/>
        </p:nvSpPr>
        <p:spPr>
          <a:xfrm>
            <a:off x="1231392" y="4401597"/>
            <a:ext cx="7137104" cy="23821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es-ES" sz="1700" dirty="0">
                <a:latin typeface="Barlow" pitchFamily="2" charset="77"/>
                <a:ea typeface="Times New Roman" panose="02020603050405020304" pitchFamily="18" charset="0"/>
              </a:rPr>
              <a:t>Corren en puntas de pie y dan saltos. Suben y se mueven solos en una red. Saltan en un solo pie. Arrojan la pelota con las manos. Tienen más control sobre los músculos menores. Pueden representar cuadros o figuras (cuadros de flores, personas, etc.). Les gusta abrir y cerrar cierres, abotonar y desabotonar ropa. Se visten solos y les gusta atarse los zapatos. Pueden cortar con tijera siguiendo una línea. Pueden hacer dibujos y letras básicas. Son muy activos y pueden ser agresivos en los juegos. </a:t>
            </a:r>
          </a:p>
        </p:txBody>
      </p:sp>
      <p:sp>
        <p:nvSpPr>
          <p:cNvPr id="7" name="CaixaDeTexto 6">
            <a:extLst>
              <a:ext uri="{FF2B5EF4-FFF2-40B4-BE49-F238E27FC236}">
                <a16:creationId xmlns:a16="http://schemas.microsoft.com/office/drawing/2014/main" id="{AFD2988A-5FE2-A68B-9B6F-074928E11B42}"/>
              </a:ext>
            </a:extLst>
          </p:cNvPr>
          <p:cNvSpPr txBox="1"/>
          <p:nvPr/>
        </p:nvSpPr>
        <p:spPr>
          <a:xfrm>
            <a:off x="1231392" y="776794"/>
            <a:ext cx="6888480" cy="523220"/>
          </a:xfrm>
          <a:prstGeom prst="rect">
            <a:avLst/>
          </a:prstGeom>
          <a:noFill/>
        </p:spPr>
        <p:txBody>
          <a:bodyPr wrap="square" rtlCol="0">
            <a:spAutoFit/>
          </a:bodyPr>
          <a:lstStyle/>
          <a:p>
            <a:r>
              <a:rPr lang="pt-BR" sz="2800" b="1" dirty="0">
                <a:solidFill>
                  <a:srgbClr val="009AC1"/>
                </a:solidFill>
                <a:latin typeface="Barlow Condensed" pitchFamily="2" charset="77"/>
                <a:ea typeface="Times New Roman" panose="02020603050405020304" pitchFamily="18" charset="0"/>
              </a:rPr>
              <a:t>3 </a:t>
            </a:r>
            <a:r>
              <a:rPr lang="pt-BR" sz="2800" b="1" dirty="0" err="1">
                <a:solidFill>
                  <a:srgbClr val="009AC1"/>
                </a:solidFill>
                <a:latin typeface="Barlow Condensed" pitchFamily="2" charset="77"/>
                <a:ea typeface="Times New Roman" panose="02020603050405020304" pitchFamily="18" charset="0"/>
              </a:rPr>
              <a:t>años</a:t>
            </a:r>
            <a:endParaRPr lang="pt-BR" sz="2800" b="1" dirty="0">
              <a:solidFill>
                <a:srgbClr val="009AC1"/>
              </a:solidFill>
              <a:latin typeface="Barlow Condensed" pitchFamily="2" charset="77"/>
              <a:ea typeface="Times New Roman" panose="02020603050405020304" pitchFamily="18" charset="0"/>
            </a:endParaRPr>
          </a:p>
        </p:txBody>
      </p:sp>
      <p:sp>
        <p:nvSpPr>
          <p:cNvPr id="8" name="CaixaDeTexto 7">
            <a:extLst>
              <a:ext uri="{FF2B5EF4-FFF2-40B4-BE49-F238E27FC236}">
                <a16:creationId xmlns:a16="http://schemas.microsoft.com/office/drawing/2014/main" id="{1AEE7C1E-7D93-34FD-4BCB-B6926C9EB27F}"/>
              </a:ext>
            </a:extLst>
          </p:cNvPr>
          <p:cNvSpPr txBox="1"/>
          <p:nvPr/>
        </p:nvSpPr>
        <p:spPr>
          <a:xfrm>
            <a:off x="1231392" y="3744500"/>
            <a:ext cx="6888480" cy="523220"/>
          </a:xfrm>
          <a:prstGeom prst="rect">
            <a:avLst/>
          </a:prstGeom>
          <a:noFill/>
        </p:spPr>
        <p:txBody>
          <a:bodyPr wrap="square" rtlCol="0">
            <a:spAutoFit/>
          </a:bodyPr>
          <a:lstStyle/>
          <a:p>
            <a:r>
              <a:rPr lang="pt-BR" sz="2800" b="1" dirty="0">
                <a:solidFill>
                  <a:srgbClr val="009AC1"/>
                </a:solidFill>
                <a:latin typeface="Barlow Condensed" pitchFamily="2" charset="77"/>
                <a:ea typeface="Times New Roman" panose="02020603050405020304" pitchFamily="18" charset="0"/>
              </a:rPr>
              <a:t>4 </a:t>
            </a:r>
            <a:r>
              <a:rPr lang="pt-BR" sz="2800" b="1" dirty="0" err="1">
                <a:solidFill>
                  <a:srgbClr val="009AC1"/>
                </a:solidFill>
                <a:latin typeface="Barlow Condensed" pitchFamily="2" charset="77"/>
                <a:ea typeface="Times New Roman" panose="02020603050405020304" pitchFamily="18" charset="0"/>
              </a:rPr>
              <a:t>años</a:t>
            </a:r>
            <a:r>
              <a:rPr lang="pt-BR" sz="2800" b="1" dirty="0">
                <a:solidFill>
                  <a:srgbClr val="009AC1"/>
                </a:solidFill>
                <a:latin typeface="Barlow Condensed" pitchFamily="2" charset="77"/>
                <a:ea typeface="Times New Roman" panose="02020603050405020304" pitchFamily="18" charset="0"/>
              </a:rPr>
              <a:t> </a:t>
            </a:r>
            <a:r>
              <a:rPr lang="pt-BR" sz="2800" b="1" dirty="0" err="1">
                <a:solidFill>
                  <a:srgbClr val="009AC1"/>
                </a:solidFill>
                <a:latin typeface="Barlow Condensed" pitchFamily="2" charset="77"/>
                <a:ea typeface="Times New Roman" panose="02020603050405020304" pitchFamily="18" charset="0"/>
              </a:rPr>
              <a:t>en</a:t>
            </a:r>
            <a:r>
              <a:rPr lang="pt-BR" sz="2800" b="1" dirty="0">
                <a:solidFill>
                  <a:srgbClr val="009AC1"/>
                </a:solidFill>
                <a:latin typeface="Barlow Condensed" pitchFamily="2" charset="77"/>
                <a:ea typeface="Times New Roman" panose="02020603050405020304" pitchFamily="18" charset="0"/>
              </a:rPr>
              <a:t> </a:t>
            </a:r>
            <a:r>
              <a:rPr lang="pt-BR" sz="2800" b="1" dirty="0" err="1">
                <a:solidFill>
                  <a:srgbClr val="009AC1"/>
                </a:solidFill>
                <a:latin typeface="Barlow Condensed" pitchFamily="2" charset="77"/>
                <a:ea typeface="Times New Roman" panose="02020603050405020304" pitchFamily="18" charset="0"/>
              </a:rPr>
              <a:t>adelante</a:t>
            </a:r>
            <a:endParaRPr lang="pt-BR" sz="2800" b="1" dirty="0">
              <a:solidFill>
                <a:srgbClr val="009AC1"/>
              </a:solidFill>
              <a:latin typeface="Barlow Condensed" pitchFamily="2" charset="77"/>
              <a:ea typeface="Times New Roman" panose="02020603050405020304" pitchFamily="18" charset="0"/>
            </a:endParaRPr>
          </a:p>
        </p:txBody>
      </p:sp>
      <p:pic>
        <p:nvPicPr>
          <p:cNvPr id="9" name="Image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5969" y="1654"/>
            <a:ext cx="2426031" cy="1029977"/>
          </a:xfrm>
          <a:prstGeom prst="rect">
            <a:avLst/>
          </a:prstGeom>
        </p:spPr>
      </p:pic>
    </p:spTree>
    <p:extLst>
      <p:ext uri="{BB962C8B-B14F-4D97-AF65-F5344CB8AC3E}">
        <p14:creationId xmlns:p14="http://schemas.microsoft.com/office/powerpoint/2010/main" val="18656237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Desenho de personagem de desenho animado&#10;&#10;Descrição gerada automaticamente com confiança média">
            <a:extLst>
              <a:ext uri="{FF2B5EF4-FFF2-40B4-BE49-F238E27FC236}">
                <a16:creationId xmlns:a16="http://schemas.microsoft.com/office/drawing/2014/main" id="{8B6CB00B-4BBC-5F06-7976-E162685DA4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4692"/>
          </a:xfrm>
          <a:prstGeom prst="rect">
            <a:avLst/>
          </a:prstGeom>
        </p:spPr>
      </p:pic>
      <p:sp>
        <p:nvSpPr>
          <p:cNvPr id="5" name="Subtítulo 2">
            <a:extLst>
              <a:ext uri="{FF2B5EF4-FFF2-40B4-BE49-F238E27FC236}">
                <a16:creationId xmlns:a16="http://schemas.microsoft.com/office/drawing/2014/main" id="{F0BDFF2C-CC83-A20B-AA7C-D3A715A17F15}"/>
              </a:ext>
            </a:extLst>
          </p:cNvPr>
          <p:cNvSpPr txBox="1">
            <a:spLocks/>
          </p:cNvSpPr>
          <p:nvPr/>
        </p:nvSpPr>
        <p:spPr>
          <a:xfrm>
            <a:off x="699304" y="1836687"/>
            <a:ext cx="7877538" cy="318131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28600" algn="l">
              <a:lnSpc>
                <a:spcPct val="100000"/>
              </a:lnSpc>
            </a:pPr>
            <a:r>
              <a:rPr lang="es-ES" sz="1900" dirty="0">
                <a:latin typeface="Barlow" pitchFamily="2" charset="77"/>
                <a:ea typeface="Times New Roman" panose="02020603050405020304" pitchFamily="18" charset="0"/>
              </a:rPr>
              <a:t>A partir de los </a:t>
            </a:r>
            <a:r>
              <a:rPr lang="es-ES" sz="1900" b="1" dirty="0">
                <a:latin typeface="Barlow" pitchFamily="2" charset="77"/>
                <a:ea typeface="Times New Roman" panose="02020603050405020304" pitchFamily="18" charset="0"/>
              </a:rPr>
              <a:t>cinco, seis y siete años</a:t>
            </a:r>
            <a:r>
              <a:rPr lang="es-ES" sz="1900" dirty="0">
                <a:latin typeface="Barlow" pitchFamily="2" charset="77"/>
                <a:ea typeface="Times New Roman" panose="02020603050405020304" pitchFamily="18" charset="0"/>
              </a:rPr>
              <a:t>, el crecimiento es lento, pero continuo. Los niños ganan control sobre sus músculos mayores. Tienen un buen equilibrio. Pueden pararse en un solo pie y caminar siguiendo una línea recta. Les gusta hacer ejercicios: saltar, correr, dar vueltas. Les gusta mucho probar sus habilidades y fuerza muscular. Pueden tomar pelotas pequeñas y manipular bien botones de ropa y cierres.</a:t>
            </a:r>
          </a:p>
          <a:p>
            <a:pPr marL="228600" algn="l">
              <a:lnSpc>
                <a:spcPct val="100000"/>
              </a:lnSpc>
            </a:pPr>
            <a:r>
              <a:rPr lang="es-ES" sz="1900" dirty="0">
                <a:latin typeface="Barlow" pitchFamily="2" charset="77"/>
                <a:ea typeface="Times New Roman" panose="02020603050405020304" pitchFamily="18" charset="0"/>
              </a:rPr>
              <a:t> </a:t>
            </a:r>
          </a:p>
          <a:p>
            <a:pPr marL="228600" algn="l">
              <a:lnSpc>
                <a:spcPct val="100000"/>
              </a:lnSpc>
            </a:pPr>
            <a:r>
              <a:rPr lang="es-ES" sz="1900" dirty="0">
                <a:latin typeface="Barlow" pitchFamily="2" charset="77"/>
                <a:ea typeface="Times New Roman" panose="02020603050405020304" pitchFamily="18" charset="0"/>
              </a:rPr>
              <a:t>Aprenden a atarse los cordones de las zapatillas. Pueden escribir su nombre, copiar dibujos y figuras, incluyendo números y letras. Pueden usar correctamente utensilios y herramientas con supervisión. </a:t>
            </a:r>
          </a:p>
          <a:p>
            <a:pPr marL="228600" algn="l">
              <a:lnSpc>
                <a:spcPct val="100000"/>
              </a:lnSpc>
            </a:pPr>
            <a:endParaRPr lang="es-ES" sz="1900" dirty="0">
              <a:latin typeface="Barlow" pitchFamily="2" charset="77"/>
              <a:ea typeface="Times New Roman" panose="02020603050405020304" pitchFamily="18" charset="0"/>
            </a:endParaRPr>
          </a:p>
          <a:p>
            <a:pPr algn="l">
              <a:lnSpc>
                <a:spcPct val="100000"/>
              </a:lnSpc>
            </a:pPr>
            <a:endParaRPr lang="pt-BR" sz="1900" dirty="0">
              <a:latin typeface="Barlow" pitchFamily="2" charset="77"/>
            </a:endParaRPr>
          </a:p>
        </p:txBody>
      </p:sp>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5969" y="1654"/>
            <a:ext cx="2426031" cy="1029977"/>
          </a:xfrm>
          <a:prstGeom prst="rect">
            <a:avLst/>
          </a:prstGeom>
        </p:spPr>
      </p:pic>
    </p:spTree>
    <p:extLst>
      <p:ext uri="{BB962C8B-B14F-4D97-AF65-F5344CB8AC3E}">
        <p14:creationId xmlns:p14="http://schemas.microsoft.com/office/powerpoint/2010/main" val="37946656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Desenho de personagem&#10;&#10;Descrição gerada automaticamente com confiança média">
            <a:extLst>
              <a:ext uri="{FF2B5EF4-FFF2-40B4-BE49-F238E27FC236}">
                <a16:creationId xmlns:a16="http://schemas.microsoft.com/office/drawing/2014/main" id="{920AA4DD-EDD6-EC6A-D406-8FCF08CA70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4"/>
            <a:ext cx="12192000" cy="6854692"/>
          </a:xfrm>
          <a:prstGeom prst="rect">
            <a:avLst/>
          </a:prstGeom>
        </p:spPr>
      </p:pic>
      <p:sp>
        <p:nvSpPr>
          <p:cNvPr id="5" name="Espaço Reservado para Conteúdo 2">
            <a:extLst>
              <a:ext uri="{FF2B5EF4-FFF2-40B4-BE49-F238E27FC236}">
                <a16:creationId xmlns:a16="http://schemas.microsoft.com/office/drawing/2014/main" id="{424D7BD1-9D59-792A-1700-B3A252B3AC07}"/>
              </a:ext>
            </a:extLst>
          </p:cNvPr>
          <p:cNvSpPr txBox="1">
            <a:spLocks/>
          </p:cNvSpPr>
          <p:nvPr/>
        </p:nvSpPr>
        <p:spPr>
          <a:xfrm>
            <a:off x="1682496" y="1963346"/>
            <a:ext cx="8314944" cy="26086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s-ES" sz="2000" dirty="0">
                <a:latin typeface="Barlow" pitchFamily="2" charset="77"/>
                <a:ea typeface="Times New Roman" panose="02020603050405020304" pitchFamily="18" charset="0"/>
              </a:rPr>
              <a:t>Además del desarrollo físico, el desarrollo social también comienza en el período prenatal. Es en la primera y en la segunda infancia cuando se afirman las bases para una socialización saludable, y el niño tendrá más o menos éxito en el futuro, dependiendo de las experiencias vividas y de los conocimientos adquiridos. </a:t>
            </a:r>
            <a:endParaRPr lang="pt-BR" sz="2000" dirty="0">
              <a:effectLst/>
              <a:latin typeface="Barlow" pitchFamily="2" charset="77"/>
              <a:ea typeface="Times New Roman" panose="02020603050405020304" pitchFamily="18" charset="0"/>
            </a:endParaRPr>
          </a:p>
        </p:txBody>
      </p:sp>
      <p:sp>
        <p:nvSpPr>
          <p:cNvPr id="6" name="CaixaDeTexto 5">
            <a:extLst>
              <a:ext uri="{FF2B5EF4-FFF2-40B4-BE49-F238E27FC236}">
                <a16:creationId xmlns:a16="http://schemas.microsoft.com/office/drawing/2014/main" id="{48CAADD8-A1E3-7876-E95E-427636299C1A}"/>
              </a:ext>
            </a:extLst>
          </p:cNvPr>
          <p:cNvSpPr txBox="1"/>
          <p:nvPr/>
        </p:nvSpPr>
        <p:spPr>
          <a:xfrm>
            <a:off x="1682496" y="628557"/>
            <a:ext cx="7388352" cy="707886"/>
          </a:xfrm>
          <a:prstGeom prst="rect">
            <a:avLst/>
          </a:prstGeom>
          <a:noFill/>
        </p:spPr>
        <p:txBody>
          <a:bodyPr wrap="square" rtlCol="0">
            <a:spAutoFit/>
          </a:bodyPr>
          <a:lstStyle/>
          <a:p>
            <a:r>
              <a:rPr lang="pt-BR" sz="4000" b="1" dirty="0">
                <a:latin typeface="Barlow Condensed" pitchFamily="2" charset="77"/>
                <a:ea typeface="Times New Roman" panose="02020603050405020304" pitchFamily="18" charset="0"/>
                <a:cs typeface="Calibri" panose="020F0502020204030204" pitchFamily="34" charset="0"/>
              </a:rPr>
              <a:t>3. DESARROLLO SOCIAL</a:t>
            </a:r>
          </a:p>
        </p:txBody>
      </p:sp>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5969" y="1654"/>
            <a:ext cx="2426031" cy="1029977"/>
          </a:xfrm>
          <a:prstGeom prst="rect">
            <a:avLst/>
          </a:prstGeom>
        </p:spPr>
      </p:pic>
    </p:spTree>
    <p:extLst>
      <p:ext uri="{BB962C8B-B14F-4D97-AF65-F5344CB8AC3E}">
        <p14:creationId xmlns:p14="http://schemas.microsoft.com/office/powerpoint/2010/main" val="17383708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Desenho de personagem de desenho animado&#10;&#10;Descrição gerada automaticamente com confiança média">
            <a:extLst>
              <a:ext uri="{FF2B5EF4-FFF2-40B4-BE49-F238E27FC236}">
                <a16:creationId xmlns:a16="http://schemas.microsoft.com/office/drawing/2014/main" id="{3F133105-2F52-5E6B-D246-9861A65C8E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4"/>
            <a:ext cx="12192000" cy="6854692"/>
          </a:xfrm>
          <a:prstGeom prst="rect">
            <a:avLst/>
          </a:prstGeom>
        </p:spPr>
      </p:pic>
      <p:sp>
        <p:nvSpPr>
          <p:cNvPr id="5" name="Espaço Reservado para Conteúdo 2">
            <a:extLst>
              <a:ext uri="{FF2B5EF4-FFF2-40B4-BE49-F238E27FC236}">
                <a16:creationId xmlns:a16="http://schemas.microsoft.com/office/drawing/2014/main" id="{1AC31BDE-6FF5-5610-E8BA-1B470F116D40}"/>
              </a:ext>
            </a:extLst>
          </p:cNvPr>
          <p:cNvSpPr txBox="1">
            <a:spLocks/>
          </p:cNvSpPr>
          <p:nvPr/>
        </p:nvSpPr>
        <p:spPr>
          <a:xfrm>
            <a:off x="1231392" y="1692107"/>
            <a:ext cx="9093227" cy="17329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s-ES" sz="1800" dirty="0">
                <a:latin typeface="Barlow" pitchFamily="2" charset="77"/>
                <a:ea typeface="Times New Roman" panose="02020603050405020304" pitchFamily="18" charset="0"/>
              </a:rPr>
              <a:t>Los que son maestros de la clase de Cuna pueden ver claramente como es un recién nacido y cómo a medida que crece comienza a disfrutar de la atención que recibe en la clase. Existen niños más reservados, otros más alegres, otros que no quieren que nadie los sostenga a no ser la madre o el padre, otros levantan los brazos a cualquier persona, etc.</a:t>
            </a:r>
          </a:p>
        </p:txBody>
      </p:sp>
      <p:sp>
        <p:nvSpPr>
          <p:cNvPr id="6" name="CaixaDeTexto 5">
            <a:extLst>
              <a:ext uri="{FF2B5EF4-FFF2-40B4-BE49-F238E27FC236}">
                <a16:creationId xmlns:a16="http://schemas.microsoft.com/office/drawing/2014/main" id="{4EA75936-2C66-C0CA-7B82-0FC86B4F7117}"/>
              </a:ext>
            </a:extLst>
          </p:cNvPr>
          <p:cNvSpPr txBox="1"/>
          <p:nvPr/>
        </p:nvSpPr>
        <p:spPr>
          <a:xfrm>
            <a:off x="1231392" y="776794"/>
            <a:ext cx="6888480" cy="523220"/>
          </a:xfrm>
          <a:prstGeom prst="rect">
            <a:avLst/>
          </a:prstGeom>
          <a:noFill/>
        </p:spPr>
        <p:txBody>
          <a:bodyPr wrap="square" rtlCol="0">
            <a:spAutoFit/>
          </a:bodyPr>
          <a:lstStyle/>
          <a:p>
            <a:r>
              <a:rPr lang="pt-BR" sz="2800" b="1" dirty="0">
                <a:solidFill>
                  <a:srgbClr val="009AC1"/>
                </a:solidFill>
                <a:latin typeface="Barlow Condensed" pitchFamily="2" charset="77"/>
                <a:ea typeface="Times New Roman" panose="02020603050405020304" pitchFamily="18" charset="0"/>
                <a:cs typeface="Calibri" panose="020F0502020204030204" pitchFamily="34" charset="0"/>
              </a:rPr>
              <a:t>3.1 Características de </a:t>
            </a:r>
            <a:r>
              <a:rPr lang="pt-BR" sz="2800" b="1" dirty="0" err="1">
                <a:solidFill>
                  <a:srgbClr val="009AC1"/>
                </a:solidFill>
                <a:latin typeface="Barlow Condensed" pitchFamily="2" charset="77"/>
                <a:ea typeface="Times New Roman" panose="02020603050405020304" pitchFamily="18" charset="0"/>
                <a:cs typeface="Calibri" panose="020F0502020204030204" pitchFamily="34" charset="0"/>
              </a:rPr>
              <a:t>la</a:t>
            </a:r>
            <a:r>
              <a:rPr lang="pt-BR" sz="2800" b="1" dirty="0">
                <a:solidFill>
                  <a:srgbClr val="009AC1"/>
                </a:solidFill>
                <a:latin typeface="Barlow Condensed" pitchFamily="2" charset="77"/>
                <a:ea typeface="Times New Roman" panose="02020603050405020304" pitchFamily="18" charset="0"/>
                <a:cs typeface="Calibri" panose="020F0502020204030204" pitchFamily="34" charset="0"/>
              </a:rPr>
              <a:t> </a:t>
            </a:r>
            <a:r>
              <a:rPr lang="pt-BR" sz="2800" b="1" dirty="0" err="1">
                <a:solidFill>
                  <a:srgbClr val="009AC1"/>
                </a:solidFill>
                <a:latin typeface="Barlow Condensed" pitchFamily="2" charset="77"/>
                <a:ea typeface="Times New Roman" panose="02020603050405020304" pitchFamily="18" charset="0"/>
                <a:cs typeface="Calibri" panose="020F0502020204030204" pitchFamily="34" charset="0"/>
              </a:rPr>
              <a:t>primera</a:t>
            </a:r>
            <a:r>
              <a:rPr lang="pt-BR" sz="2800" b="1" dirty="0">
                <a:solidFill>
                  <a:srgbClr val="009AC1"/>
                </a:solidFill>
                <a:latin typeface="Barlow Condensed" pitchFamily="2" charset="77"/>
                <a:ea typeface="Times New Roman" panose="02020603050405020304" pitchFamily="18" charset="0"/>
                <a:cs typeface="Calibri" panose="020F0502020204030204" pitchFamily="34" charset="0"/>
              </a:rPr>
              <a:t> </a:t>
            </a:r>
            <a:r>
              <a:rPr lang="pt-BR" sz="2800" b="1" dirty="0" err="1">
                <a:solidFill>
                  <a:srgbClr val="009AC1"/>
                </a:solidFill>
                <a:latin typeface="Barlow Condensed" pitchFamily="2" charset="77"/>
                <a:ea typeface="Times New Roman" panose="02020603050405020304" pitchFamily="18" charset="0"/>
                <a:cs typeface="Calibri" panose="020F0502020204030204" pitchFamily="34" charset="0"/>
              </a:rPr>
              <a:t>infancia</a:t>
            </a:r>
            <a:r>
              <a:rPr lang="pt-BR" sz="2800" b="1" dirty="0">
                <a:solidFill>
                  <a:srgbClr val="009AC1"/>
                </a:solidFill>
                <a:latin typeface="Barlow Condensed" pitchFamily="2" charset="77"/>
                <a:ea typeface="Times New Roman" panose="02020603050405020304" pitchFamily="18" charset="0"/>
                <a:cs typeface="Calibri" panose="020F0502020204030204" pitchFamily="34" charset="0"/>
              </a:rPr>
              <a:t>.</a:t>
            </a:r>
          </a:p>
        </p:txBody>
      </p:sp>
      <p:sp>
        <p:nvSpPr>
          <p:cNvPr id="7" name="Espaço Reservado para Conteúdo 2">
            <a:extLst>
              <a:ext uri="{FF2B5EF4-FFF2-40B4-BE49-F238E27FC236}">
                <a16:creationId xmlns:a16="http://schemas.microsoft.com/office/drawing/2014/main" id="{DE766CEC-E7A3-B107-0921-BC667A25C112}"/>
              </a:ext>
            </a:extLst>
          </p:cNvPr>
          <p:cNvSpPr txBox="1">
            <a:spLocks/>
          </p:cNvSpPr>
          <p:nvPr/>
        </p:nvSpPr>
        <p:spPr>
          <a:xfrm>
            <a:off x="1231392" y="3572400"/>
            <a:ext cx="624585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s-ES" sz="1800" dirty="0">
                <a:latin typeface="Barlow" pitchFamily="2" charset="77"/>
                <a:ea typeface="Times New Roman" panose="02020603050405020304" pitchFamily="18" charset="0"/>
              </a:rPr>
              <a:t>Después del sexto mes, sus habilidades sociales aumentan significativamente. Comienzan a interesarse por otros niños, pero la mayoría de las veces continuarán descubriéndose y todavía no verán a los otros niños como amigos para jugar. Cuando se los llama por su nombre comienzan a responder. También es común verlos sentir miedo de las personas que no conocen y cuando sus padres los dejan solos, muchas veces reaccionan con miedo, y lloran. Comienzan a distinguir entre lo que está permitido y lo que no. </a:t>
            </a:r>
          </a:p>
        </p:txBody>
      </p:sp>
      <p:pic>
        <p:nvPicPr>
          <p:cNvPr id="8" name="Image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5969" y="1654"/>
            <a:ext cx="2426031" cy="1029977"/>
          </a:xfrm>
          <a:prstGeom prst="rect">
            <a:avLst/>
          </a:prstGeom>
        </p:spPr>
      </p:pic>
    </p:spTree>
    <p:extLst>
      <p:ext uri="{BB962C8B-B14F-4D97-AF65-F5344CB8AC3E}">
        <p14:creationId xmlns:p14="http://schemas.microsoft.com/office/powerpoint/2010/main" val="13260293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Desenho de personagem de desenho animado&#10;&#10;Descrição gerada automaticamente com confiança baixa">
            <a:extLst>
              <a:ext uri="{FF2B5EF4-FFF2-40B4-BE49-F238E27FC236}">
                <a16:creationId xmlns:a16="http://schemas.microsoft.com/office/drawing/2014/main" id="{DF5E468E-5EBC-F304-34E8-3127CB50D4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4"/>
            <a:ext cx="12192000" cy="6854692"/>
          </a:xfrm>
          <a:prstGeom prst="rect">
            <a:avLst/>
          </a:prstGeom>
        </p:spPr>
      </p:pic>
      <p:sp>
        <p:nvSpPr>
          <p:cNvPr id="5" name="Espaço Reservado para Conteúdo 2">
            <a:extLst>
              <a:ext uri="{FF2B5EF4-FFF2-40B4-BE49-F238E27FC236}">
                <a16:creationId xmlns:a16="http://schemas.microsoft.com/office/drawing/2014/main" id="{B1A13103-576A-A5A6-2456-7CFE2419760E}"/>
              </a:ext>
            </a:extLst>
          </p:cNvPr>
          <p:cNvSpPr txBox="1">
            <a:spLocks/>
          </p:cNvSpPr>
          <p:nvPr/>
        </p:nvSpPr>
        <p:spPr>
          <a:xfrm>
            <a:off x="1219817" y="833709"/>
            <a:ext cx="8190400" cy="9967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s-ES" sz="1800" dirty="0">
                <a:latin typeface="Barlow" pitchFamily="2" charset="77"/>
                <a:ea typeface="Times New Roman" panose="02020603050405020304" pitchFamily="18" charset="0"/>
              </a:rPr>
              <a:t>En el </a:t>
            </a:r>
            <a:r>
              <a:rPr lang="es-ES" sz="1800" b="1" dirty="0">
                <a:latin typeface="Barlow" pitchFamily="2" charset="77"/>
                <a:ea typeface="Times New Roman" panose="02020603050405020304" pitchFamily="18" charset="0"/>
              </a:rPr>
              <a:t>primer año</a:t>
            </a:r>
            <a:r>
              <a:rPr lang="es-ES" sz="1800" dirty="0">
                <a:latin typeface="Barlow" pitchFamily="2" charset="77"/>
                <a:ea typeface="Times New Roman" panose="02020603050405020304" pitchFamily="18" charset="0"/>
              </a:rPr>
              <a:t>, el bebé ya comienza a ser considerado </a:t>
            </a:r>
            <a:r>
              <a:rPr lang="es-ES" sz="1800" b="1" dirty="0">
                <a:latin typeface="Barlow" pitchFamily="2" charset="77"/>
                <a:ea typeface="Times New Roman" panose="02020603050405020304" pitchFamily="18" charset="0"/>
              </a:rPr>
              <a:t>“niño”, </a:t>
            </a:r>
            <a:r>
              <a:rPr lang="es-ES" sz="1800" dirty="0">
                <a:latin typeface="Barlow" pitchFamily="2" charset="77"/>
                <a:ea typeface="Times New Roman" panose="02020603050405020304" pitchFamily="18" charset="0"/>
              </a:rPr>
              <a:t>debido a los cambios que ocurren y a las habilidades que adquieren.</a:t>
            </a:r>
          </a:p>
        </p:txBody>
      </p:sp>
      <p:sp>
        <p:nvSpPr>
          <p:cNvPr id="6" name="Espaço Reservado para Conteúdo 2">
            <a:extLst>
              <a:ext uri="{FF2B5EF4-FFF2-40B4-BE49-F238E27FC236}">
                <a16:creationId xmlns:a16="http://schemas.microsoft.com/office/drawing/2014/main" id="{43A1D720-9BF0-71AD-E8A8-98246381EBAF}"/>
              </a:ext>
            </a:extLst>
          </p:cNvPr>
          <p:cNvSpPr txBox="1">
            <a:spLocks/>
          </p:cNvSpPr>
          <p:nvPr/>
        </p:nvSpPr>
        <p:spPr>
          <a:xfrm>
            <a:off x="4233030" y="2211446"/>
            <a:ext cx="7005987" cy="403276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es-ES" sz="1800" dirty="0">
                <a:latin typeface="Barlow" pitchFamily="2" charset="77"/>
                <a:ea typeface="Times New Roman" panose="02020603050405020304" pitchFamily="18" charset="0"/>
              </a:rPr>
              <a:t>Comienzan a demostrar un gran interés por el ambiente que los rodea y todo lo que esté relacionado a él.</a:t>
            </a:r>
          </a:p>
          <a:p>
            <a:pPr algn="just">
              <a:lnSpc>
                <a:spcPct val="100000"/>
              </a:lnSpc>
            </a:pPr>
            <a:r>
              <a:rPr lang="es-ES" sz="1800" dirty="0">
                <a:latin typeface="Barlow" pitchFamily="2" charset="77"/>
                <a:ea typeface="Times New Roman" panose="02020603050405020304" pitchFamily="18" charset="0"/>
              </a:rPr>
              <a:t>Aprenderán a hacer amigos y a disfrutar de la compañía de otros niños. </a:t>
            </a:r>
          </a:p>
          <a:p>
            <a:pPr algn="just">
              <a:lnSpc>
                <a:spcPct val="100000"/>
              </a:lnSpc>
            </a:pPr>
            <a:r>
              <a:rPr lang="es-ES" sz="1800" dirty="0">
                <a:latin typeface="Barlow" pitchFamily="2" charset="77"/>
                <a:ea typeface="Times New Roman" panose="02020603050405020304" pitchFamily="18" charset="0"/>
              </a:rPr>
              <a:t>Ellos todavía no aprendieron a compartir sus juguetes u objetos que consideran especiales</a:t>
            </a:r>
            <a:r>
              <a:rPr lang="pt-BR" sz="1800" dirty="0">
                <a:latin typeface="Barlow" pitchFamily="2" charset="77"/>
                <a:ea typeface="Times New Roman" panose="02020603050405020304" pitchFamily="18" charset="0"/>
              </a:rPr>
              <a:t>.</a:t>
            </a:r>
          </a:p>
          <a:p>
            <a:pPr algn="just">
              <a:lnSpc>
                <a:spcPct val="100000"/>
              </a:lnSpc>
            </a:pPr>
            <a:r>
              <a:rPr lang="pt-BR" sz="1800" dirty="0">
                <a:latin typeface="Barlow" pitchFamily="2" charset="77"/>
                <a:ea typeface="Times New Roman" panose="02020603050405020304" pitchFamily="18" charset="0"/>
              </a:rPr>
              <a:t> </a:t>
            </a:r>
            <a:r>
              <a:rPr lang="es-ES" sz="1800" dirty="0">
                <a:latin typeface="Barlow" pitchFamily="2" charset="77"/>
                <a:ea typeface="Times New Roman" panose="02020603050405020304" pitchFamily="18" charset="0"/>
              </a:rPr>
              <a:t>Ellos comenzarán a seguir el ejemplo de sus amigos y pasarán mucho tiempo observándolos.</a:t>
            </a:r>
          </a:p>
          <a:p>
            <a:pPr algn="just">
              <a:lnSpc>
                <a:spcPct val="100000"/>
              </a:lnSpc>
            </a:pPr>
            <a:r>
              <a:rPr lang="es-ES" sz="1800" dirty="0">
                <a:latin typeface="Barlow" pitchFamily="2" charset="77"/>
                <a:ea typeface="Times New Roman" panose="02020603050405020304" pitchFamily="18" charset="0"/>
              </a:rPr>
              <a:t>Comienzan a mostrar características de independencia y rebeldía.</a:t>
            </a:r>
          </a:p>
          <a:p>
            <a:pPr algn="just">
              <a:lnSpc>
                <a:spcPct val="100000"/>
              </a:lnSpc>
            </a:pPr>
            <a:r>
              <a:rPr lang="es-ES" sz="1800" dirty="0">
                <a:latin typeface="Barlow" pitchFamily="2" charset="77"/>
                <a:ea typeface="Times New Roman" panose="02020603050405020304" pitchFamily="18" charset="0"/>
              </a:rPr>
              <a:t>Por experimentar cuán difícil es separarse de la persona que los cuida, se sienten ansiosos. </a:t>
            </a:r>
          </a:p>
          <a:p>
            <a:pPr algn="just">
              <a:lnSpc>
                <a:spcPct val="100000"/>
              </a:lnSpc>
            </a:pPr>
            <a:r>
              <a:rPr lang="es-ES" sz="1800" dirty="0">
                <a:latin typeface="Barlow" pitchFamily="2" charset="77"/>
                <a:ea typeface="Times New Roman" panose="02020603050405020304" pitchFamily="18" charset="0"/>
              </a:rPr>
              <a:t>Ellos están más conscientes de sus limitaciones, y las enfrentan por medio de la fantasía y el juego, y se identifican con los adultos. </a:t>
            </a:r>
          </a:p>
        </p:txBody>
      </p:sp>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5969" y="1654"/>
            <a:ext cx="2426031" cy="1029977"/>
          </a:xfrm>
          <a:prstGeom prst="rect">
            <a:avLst/>
          </a:prstGeom>
        </p:spPr>
      </p:pic>
    </p:spTree>
    <p:extLst>
      <p:ext uri="{BB962C8B-B14F-4D97-AF65-F5344CB8AC3E}">
        <p14:creationId xmlns:p14="http://schemas.microsoft.com/office/powerpoint/2010/main" val="2665060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Desenho de personagem de desenho animado&#10;&#10;Descrição gerada automaticamente com confiança baixa">
            <a:extLst>
              <a:ext uri="{FF2B5EF4-FFF2-40B4-BE49-F238E27FC236}">
                <a16:creationId xmlns:a16="http://schemas.microsoft.com/office/drawing/2014/main" id="{01A64DD4-224F-7C7E-FA4B-6B33360E14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4"/>
            <a:ext cx="12192000" cy="6854692"/>
          </a:xfrm>
          <a:prstGeom prst="rect">
            <a:avLst/>
          </a:prstGeom>
        </p:spPr>
      </p:pic>
      <p:sp>
        <p:nvSpPr>
          <p:cNvPr id="5" name="Subtítulo 2">
            <a:extLst>
              <a:ext uri="{FF2B5EF4-FFF2-40B4-BE49-F238E27FC236}">
                <a16:creationId xmlns:a16="http://schemas.microsoft.com/office/drawing/2014/main" id="{F0BDFF2C-CC83-A20B-AA7C-D3A715A17F15}"/>
              </a:ext>
            </a:extLst>
          </p:cNvPr>
          <p:cNvSpPr txBox="1">
            <a:spLocks/>
          </p:cNvSpPr>
          <p:nvPr/>
        </p:nvSpPr>
        <p:spPr>
          <a:xfrm>
            <a:off x="1231392" y="1551934"/>
            <a:ext cx="9144000" cy="52322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s-ES" sz="1700" dirty="0">
                <a:latin typeface="Barlow" pitchFamily="2" charset="77"/>
                <a:ea typeface="Times New Roman" panose="02020603050405020304" pitchFamily="18" charset="0"/>
              </a:rPr>
              <a:t>Entre los </a:t>
            </a:r>
            <a:r>
              <a:rPr lang="es-ES" sz="1700" b="1" dirty="0">
                <a:latin typeface="Barlow" pitchFamily="2" charset="77"/>
                <a:ea typeface="Times New Roman" panose="02020603050405020304" pitchFamily="18" charset="0"/>
              </a:rPr>
              <a:t>tres y cuatro años</a:t>
            </a:r>
            <a:r>
              <a:rPr lang="es-ES" sz="1700" dirty="0">
                <a:latin typeface="Barlow" pitchFamily="2" charset="77"/>
                <a:ea typeface="Times New Roman" panose="02020603050405020304" pitchFamily="18" charset="0"/>
              </a:rPr>
              <a:t>, las habilidades sociales comienzan a tener un desarrollo amplio.</a:t>
            </a:r>
          </a:p>
        </p:txBody>
      </p:sp>
      <p:sp>
        <p:nvSpPr>
          <p:cNvPr id="6" name="CaixaDeTexto 5">
            <a:extLst>
              <a:ext uri="{FF2B5EF4-FFF2-40B4-BE49-F238E27FC236}">
                <a16:creationId xmlns:a16="http://schemas.microsoft.com/office/drawing/2014/main" id="{840934F6-8C6B-86B2-ADE0-54FAED0F758B}"/>
              </a:ext>
            </a:extLst>
          </p:cNvPr>
          <p:cNvSpPr txBox="1"/>
          <p:nvPr/>
        </p:nvSpPr>
        <p:spPr>
          <a:xfrm>
            <a:off x="1231392" y="776794"/>
            <a:ext cx="7270924" cy="523220"/>
          </a:xfrm>
          <a:prstGeom prst="rect">
            <a:avLst/>
          </a:prstGeom>
          <a:noFill/>
        </p:spPr>
        <p:txBody>
          <a:bodyPr wrap="square" rtlCol="0">
            <a:spAutoFit/>
          </a:bodyPr>
          <a:lstStyle/>
          <a:p>
            <a:r>
              <a:rPr lang="pt-BR" sz="2800" b="1" dirty="0">
                <a:solidFill>
                  <a:srgbClr val="009AC1"/>
                </a:solidFill>
                <a:latin typeface="Barlow Condensed" pitchFamily="2" charset="77"/>
                <a:ea typeface="Times New Roman" panose="02020603050405020304" pitchFamily="18" charset="0"/>
                <a:cs typeface="Calibri" panose="020F0502020204030204" pitchFamily="34" charset="0"/>
              </a:rPr>
              <a:t>3.2 Características de </a:t>
            </a:r>
            <a:r>
              <a:rPr lang="pt-BR" sz="2800" b="1" dirty="0" err="1">
                <a:solidFill>
                  <a:srgbClr val="009AC1"/>
                </a:solidFill>
                <a:latin typeface="Barlow Condensed" pitchFamily="2" charset="77"/>
                <a:ea typeface="Times New Roman" panose="02020603050405020304" pitchFamily="18" charset="0"/>
                <a:cs typeface="Calibri" panose="020F0502020204030204" pitchFamily="34" charset="0"/>
              </a:rPr>
              <a:t>la</a:t>
            </a:r>
            <a:r>
              <a:rPr lang="pt-BR" sz="2800" b="1" dirty="0">
                <a:solidFill>
                  <a:srgbClr val="009AC1"/>
                </a:solidFill>
                <a:latin typeface="Barlow Condensed" pitchFamily="2" charset="77"/>
                <a:ea typeface="Times New Roman" panose="02020603050405020304" pitchFamily="18" charset="0"/>
                <a:cs typeface="Calibri" panose="020F0502020204030204" pitchFamily="34" charset="0"/>
              </a:rPr>
              <a:t> segunda </a:t>
            </a:r>
            <a:r>
              <a:rPr lang="pt-BR" sz="2800" b="1" dirty="0" err="1">
                <a:solidFill>
                  <a:srgbClr val="009AC1"/>
                </a:solidFill>
                <a:latin typeface="Barlow Condensed" pitchFamily="2" charset="77"/>
                <a:ea typeface="Times New Roman" panose="02020603050405020304" pitchFamily="18" charset="0"/>
                <a:cs typeface="Calibri" panose="020F0502020204030204" pitchFamily="34" charset="0"/>
              </a:rPr>
              <a:t>infancia</a:t>
            </a:r>
            <a:r>
              <a:rPr lang="pt-BR" sz="2800" b="1" dirty="0">
                <a:solidFill>
                  <a:srgbClr val="009AC1"/>
                </a:solidFill>
                <a:latin typeface="Barlow Condensed" pitchFamily="2" charset="77"/>
                <a:ea typeface="Times New Roman" panose="02020603050405020304" pitchFamily="18" charset="0"/>
                <a:cs typeface="Calibri" panose="020F0502020204030204" pitchFamily="34" charset="0"/>
              </a:rPr>
              <a:t>.</a:t>
            </a:r>
          </a:p>
        </p:txBody>
      </p:sp>
      <p:sp>
        <p:nvSpPr>
          <p:cNvPr id="7" name="Subtítulo 2">
            <a:extLst>
              <a:ext uri="{FF2B5EF4-FFF2-40B4-BE49-F238E27FC236}">
                <a16:creationId xmlns:a16="http://schemas.microsoft.com/office/drawing/2014/main" id="{C85AAB3E-1F9F-7DC1-6285-84D54730914A}"/>
              </a:ext>
            </a:extLst>
          </p:cNvPr>
          <p:cNvSpPr txBox="1">
            <a:spLocks/>
          </p:cNvSpPr>
          <p:nvPr/>
        </p:nvSpPr>
        <p:spPr>
          <a:xfrm>
            <a:off x="1231392" y="2075154"/>
            <a:ext cx="6494116" cy="372406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just">
              <a:buFont typeface="Arial" panose="020B0604020202020204" pitchFamily="34" charset="0"/>
              <a:buChar char="•"/>
            </a:pPr>
            <a:r>
              <a:rPr lang="es-ES" sz="1600" dirty="0">
                <a:latin typeface="Barlow" pitchFamily="2" charset="77"/>
                <a:ea typeface="Times New Roman" panose="02020603050405020304" pitchFamily="18" charset="0"/>
              </a:rPr>
              <a:t>A medida que crecen, aprenden a compartir.</a:t>
            </a:r>
          </a:p>
          <a:p>
            <a:pPr marL="285750" indent="-285750" algn="just">
              <a:buFont typeface="Arial" panose="020B0604020202020204" pitchFamily="34" charset="0"/>
              <a:buChar char="•"/>
            </a:pPr>
            <a:r>
              <a:rPr lang="es-ES" sz="1600" dirty="0">
                <a:latin typeface="Barlow" pitchFamily="2" charset="77"/>
                <a:ea typeface="Times New Roman" panose="02020603050405020304" pitchFamily="18" charset="0"/>
              </a:rPr>
              <a:t>Aprenderán a ser más sociables y a reaccionar mejor en determinadas situaciones.</a:t>
            </a:r>
          </a:p>
          <a:p>
            <a:pPr marL="285750" indent="-285750" algn="just">
              <a:buFont typeface="Arial" panose="020B0604020202020204" pitchFamily="34" charset="0"/>
              <a:buChar char="•"/>
            </a:pPr>
            <a:r>
              <a:rPr lang="es-ES" sz="1600" dirty="0">
                <a:latin typeface="Barlow" pitchFamily="2" charset="77"/>
                <a:ea typeface="Times New Roman" panose="02020603050405020304" pitchFamily="18" charset="0"/>
              </a:rPr>
              <a:t>Cuando descubren cuan divertido es jugar y hacer amigos.</a:t>
            </a:r>
          </a:p>
          <a:p>
            <a:pPr marL="285750" indent="-285750" algn="just">
              <a:buFont typeface="Arial" panose="020B0604020202020204" pitchFamily="34" charset="0"/>
              <a:buChar char="•"/>
            </a:pPr>
            <a:r>
              <a:rPr lang="es-ES" sz="1600" dirty="0">
                <a:latin typeface="Barlow" pitchFamily="2" charset="77"/>
                <a:ea typeface="Times New Roman" panose="02020603050405020304" pitchFamily="18" charset="0"/>
              </a:rPr>
              <a:t>Comienzan a usar el “no” como una forma de control y autoridad.</a:t>
            </a:r>
          </a:p>
          <a:p>
            <a:pPr marL="285750" indent="-285750" algn="just">
              <a:buFont typeface="Arial" panose="020B0604020202020204" pitchFamily="34" charset="0"/>
              <a:buChar char="•"/>
            </a:pPr>
            <a:r>
              <a:rPr lang="es-ES" sz="1600" dirty="0">
                <a:latin typeface="Barlow" pitchFamily="2" charset="77"/>
                <a:ea typeface="Times New Roman" panose="02020603050405020304" pitchFamily="18" charset="0"/>
              </a:rPr>
              <a:t>El niño comienza a pasar más tiempo fuera de casa, especialmente en la escuela, y eso abre oportunidades de socialización. </a:t>
            </a:r>
          </a:p>
          <a:p>
            <a:pPr marL="285750" indent="-285750" algn="just">
              <a:buFont typeface="Arial" panose="020B0604020202020204" pitchFamily="34" charset="0"/>
              <a:buChar char="•"/>
            </a:pPr>
            <a:r>
              <a:rPr lang="es-ES" sz="1600" dirty="0">
                <a:latin typeface="Barlow" pitchFamily="2" charset="77"/>
                <a:ea typeface="Times New Roman" panose="02020603050405020304" pitchFamily="18" charset="0"/>
              </a:rPr>
              <a:t>Aprenden a sentirse útiles por medio de la colaboración en tareas sencillas.</a:t>
            </a:r>
          </a:p>
          <a:p>
            <a:pPr marL="285750" indent="-285750" algn="just">
              <a:buFont typeface="Arial" panose="020B0604020202020204" pitchFamily="34" charset="0"/>
              <a:buChar char="•"/>
            </a:pPr>
            <a:r>
              <a:rPr lang="es-ES" sz="1600" dirty="0">
                <a:latin typeface="Barlow" pitchFamily="2" charset="77"/>
                <a:ea typeface="Times New Roman" panose="02020603050405020304" pitchFamily="18" charset="0"/>
              </a:rPr>
              <a:t>Aprenden a participar de juegos o deportes en grupo. </a:t>
            </a:r>
          </a:p>
          <a:p>
            <a:pPr marL="285750" indent="-285750" algn="just">
              <a:buFont typeface="Arial" panose="020B0604020202020204" pitchFamily="34" charset="0"/>
              <a:buChar char="•"/>
            </a:pPr>
            <a:r>
              <a:rPr lang="es-ES" sz="1600" dirty="0">
                <a:latin typeface="Barlow" pitchFamily="2" charset="77"/>
                <a:ea typeface="Times New Roman" panose="02020603050405020304" pitchFamily="18" charset="0"/>
              </a:rPr>
              <a:t>Les gusta jugar con personas del mismo sexo, y muchas veces, los juegos son identificados con papeles de simulación.</a:t>
            </a:r>
            <a:endParaRPr lang="pt-BR" sz="1600" dirty="0">
              <a:latin typeface="Barlow" pitchFamily="2" charset="77"/>
              <a:ea typeface="Times New Roman" panose="02020603050405020304" pitchFamily="18" charset="0"/>
            </a:endParaRPr>
          </a:p>
          <a:p>
            <a:endParaRPr lang="pt-BR" sz="1600" dirty="0">
              <a:latin typeface="Barlow" pitchFamily="2" charset="77"/>
            </a:endParaRPr>
          </a:p>
        </p:txBody>
      </p:sp>
      <p:pic>
        <p:nvPicPr>
          <p:cNvPr id="8" name="Image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5969" y="1654"/>
            <a:ext cx="2426031" cy="1029977"/>
          </a:xfrm>
          <a:prstGeom prst="rect">
            <a:avLst/>
          </a:prstGeom>
        </p:spPr>
      </p:pic>
    </p:spTree>
    <p:extLst>
      <p:ext uri="{BB962C8B-B14F-4D97-AF65-F5344CB8AC3E}">
        <p14:creationId xmlns:p14="http://schemas.microsoft.com/office/powerpoint/2010/main" val="23854779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Desenho de personagem de desenho animado&#10;&#10;Descrição gerada automaticamente com confiança média">
            <a:extLst>
              <a:ext uri="{FF2B5EF4-FFF2-40B4-BE49-F238E27FC236}">
                <a16:creationId xmlns:a16="http://schemas.microsoft.com/office/drawing/2014/main" id="{A7F351CE-183B-5144-D03D-6526C3025A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4"/>
            <a:ext cx="12192000" cy="6854692"/>
          </a:xfrm>
          <a:prstGeom prst="rect">
            <a:avLst/>
          </a:prstGeom>
        </p:spPr>
      </p:pic>
      <p:sp>
        <p:nvSpPr>
          <p:cNvPr id="5" name="Espaço Reservado para Conteúdo 2">
            <a:extLst>
              <a:ext uri="{FF2B5EF4-FFF2-40B4-BE49-F238E27FC236}">
                <a16:creationId xmlns:a16="http://schemas.microsoft.com/office/drawing/2014/main" id="{69000DEC-7533-E0EF-1FD2-E0AB898C89D0}"/>
              </a:ext>
            </a:extLst>
          </p:cNvPr>
          <p:cNvSpPr txBox="1">
            <a:spLocks/>
          </p:cNvSpPr>
          <p:nvPr/>
        </p:nvSpPr>
        <p:spPr>
          <a:xfrm>
            <a:off x="1682496" y="1870748"/>
            <a:ext cx="6466081" cy="19001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s-ES" sz="2000" dirty="0">
                <a:latin typeface="Barlow" pitchFamily="2" charset="77"/>
                <a:ea typeface="Times New Roman" panose="02020603050405020304" pitchFamily="18" charset="0"/>
              </a:rPr>
              <a:t>La autora </a:t>
            </a:r>
            <a:r>
              <a:rPr lang="es-ES" sz="2000" dirty="0" err="1">
                <a:latin typeface="Barlow" pitchFamily="2" charset="77"/>
                <a:ea typeface="Times New Roman" panose="02020603050405020304" pitchFamily="18" charset="0"/>
              </a:rPr>
              <a:t>Maijo</a:t>
            </a:r>
            <a:r>
              <a:rPr lang="es-ES" sz="2000" dirty="0">
                <a:latin typeface="Barlow" pitchFamily="2" charset="77"/>
                <a:ea typeface="Times New Roman" panose="02020603050405020304" pitchFamily="18" charset="0"/>
              </a:rPr>
              <a:t> </a:t>
            </a:r>
            <a:r>
              <a:rPr lang="es-ES" sz="2000" dirty="0" err="1">
                <a:latin typeface="Barlow" pitchFamily="2" charset="77"/>
                <a:ea typeface="Times New Roman" panose="02020603050405020304" pitchFamily="18" charset="0"/>
              </a:rPr>
              <a:t>Roth</a:t>
            </a:r>
            <a:r>
              <a:rPr lang="es-ES" sz="2000" dirty="0">
                <a:latin typeface="Barlow" pitchFamily="2" charset="77"/>
                <a:ea typeface="Times New Roman" panose="02020603050405020304" pitchFamily="18" charset="0"/>
              </a:rPr>
              <a:t>, trabajó en un concepto que puede ayudar a entender el desarrollo sexual desde una perspectiva equilibrada y cristiana. Ella lo denominó la “Revolución de la ternura” y menciona que la educación afectivo- sexual es importante por varios motivos:</a:t>
            </a:r>
            <a:endParaRPr lang="pt-BR" sz="2000" dirty="0">
              <a:effectLst/>
              <a:latin typeface="Barlow" pitchFamily="2" charset="77"/>
              <a:ea typeface="Times New Roman" panose="02020603050405020304" pitchFamily="18" charset="0"/>
            </a:endParaRPr>
          </a:p>
        </p:txBody>
      </p:sp>
      <p:sp>
        <p:nvSpPr>
          <p:cNvPr id="6" name="CaixaDeTexto 5">
            <a:extLst>
              <a:ext uri="{FF2B5EF4-FFF2-40B4-BE49-F238E27FC236}">
                <a16:creationId xmlns:a16="http://schemas.microsoft.com/office/drawing/2014/main" id="{FA004F0E-34D1-A616-5B3D-0CF00C7FBF7B}"/>
              </a:ext>
            </a:extLst>
          </p:cNvPr>
          <p:cNvSpPr txBox="1"/>
          <p:nvPr/>
        </p:nvSpPr>
        <p:spPr>
          <a:xfrm>
            <a:off x="1682496" y="628557"/>
            <a:ext cx="7388352" cy="1323439"/>
          </a:xfrm>
          <a:prstGeom prst="rect">
            <a:avLst/>
          </a:prstGeom>
          <a:noFill/>
        </p:spPr>
        <p:txBody>
          <a:bodyPr wrap="square" rtlCol="0">
            <a:spAutoFit/>
          </a:bodyPr>
          <a:lstStyle/>
          <a:p>
            <a:r>
              <a:rPr lang="pt-BR" sz="4000" b="1" dirty="0">
                <a:latin typeface="Barlow Condensed" pitchFamily="2" charset="77"/>
                <a:ea typeface="Times New Roman" panose="02020603050405020304" pitchFamily="18" charset="0"/>
                <a:cs typeface="Calibri" panose="020F0502020204030204" pitchFamily="34" charset="0"/>
              </a:rPr>
              <a:t>4. DESARROLLO AFECTIVO SEXUAL</a:t>
            </a:r>
          </a:p>
        </p:txBody>
      </p:sp>
      <p:sp>
        <p:nvSpPr>
          <p:cNvPr id="7" name="Espaço Reservado para Conteúdo 2">
            <a:extLst>
              <a:ext uri="{FF2B5EF4-FFF2-40B4-BE49-F238E27FC236}">
                <a16:creationId xmlns:a16="http://schemas.microsoft.com/office/drawing/2014/main" id="{1923A031-DF5A-1F4E-EAA4-586506AA7C5A}"/>
              </a:ext>
            </a:extLst>
          </p:cNvPr>
          <p:cNvSpPr txBox="1">
            <a:spLocks/>
          </p:cNvSpPr>
          <p:nvPr/>
        </p:nvSpPr>
        <p:spPr>
          <a:xfrm>
            <a:off x="1682495" y="3770925"/>
            <a:ext cx="5493809" cy="27919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s-ES" sz="2000" b="1" dirty="0">
                <a:latin typeface="Barlow SemiBold" pitchFamily="2" charset="77"/>
                <a:ea typeface="Times New Roman" panose="02020603050405020304" pitchFamily="18" charset="0"/>
              </a:rPr>
              <a:t>Promueve el desarrollo saludable</a:t>
            </a:r>
          </a:p>
          <a:p>
            <a:pPr>
              <a:lnSpc>
                <a:spcPct val="100000"/>
              </a:lnSpc>
            </a:pPr>
            <a:r>
              <a:rPr lang="es-ES" sz="2000" b="1" dirty="0">
                <a:latin typeface="Barlow SemiBold" pitchFamily="2" charset="77"/>
                <a:ea typeface="Times New Roman" panose="02020603050405020304" pitchFamily="18" charset="0"/>
              </a:rPr>
              <a:t>Previene riesgos</a:t>
            </a:r>
          </a:p>
          <a:p>
            <a:pPr>
              <a:lnSpc>
                <a:spcPct val="100000"/>
              </a:lnSpc>
            </a:pPr>
            <a:r>
              <a:rPr lang="es-ES" sz="2000" b="1" dirty="0">
                <a:latin typeface="Barlow SemiBold" pitchFamily="2" charset="77"/>
                <a:ea typeface="Times New Roman" panose="02020603050405020304" pitchFamily="18" charset="0"/>
              </a:rPr>
              <a:t>Promueve relaciones interpersonales saludables</a:t>
            </a:r>
          </a:p>
          <a:p>
            <a:pPr>
              <a:lnSpc>
                <a:spcPct val="100000"/>
              </a:lnSpc>
            </a:pPr>
            <a:r>
              <a:rPr lang="es-ES" sz="2000" b="1" dirty="0">
                <a:latin typeface="Barlow SemiBold" pitchFamily="2" charset="77"/>
                <a:ea typeface="Times New Roman" panose="02020603050405020304" pitchFamily="18" charset="0"/>
              </a:rPr>
              <a:t>Desarrolla valores</a:t>
            </a:r>
          </a:p>
          <a:p>
            <a:pPr>
              <a:lnSpc>
                <a:spcPct val="100000"/>
              </a:lnSpc>
            </a:pPr>
            <a:r>
              <a:rPr lang="es-ES" sz="2000" b="1" dirty="0">
                <a:latin typeface="Barlow SemiBold" pitchFamily="2" charset="77"/>
                <a:ea typeface="Times New Roman" panose="02020603050405020304" pitchFamily="18" charset="0"/>
              </a:rPr>
              <a:t>Promueve la igualdad entre las personas de ambos sexos</a:t>
            </a:r>
          </a:p>
        </p:txBody>
      </p:sp>
      <p:pic>
        <p:nvPicPr>
          <p:cNvPr id="8" name="Image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5969" y="1654"/>
            <a:ext cx="2426031" cy="1029977"/>
          </a:xfrm>
          <a:prstGeom prst="rect">
            <a:avLst/>
          </a:prstGeom>
        </p:spPr>
      </p:pic>
    </p:spTree>
    <p:extLst>
      <p:ext uri="{BB962C8B-B14F-4D97-AF65-F5344CB8AC3E}">
        <p14:creationId xmlns:p14="http://schemas.microsoft.com/office/powerpoint/2010/main" val="1242751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CF558685-F072-A224-79E0-8063EEF0D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5" name="Espaço Reservado para Conteúdo 2">
            <a:extLst>
              <a:ext uri="{FF2B5EF4-FFF2-40B4-BE49-F238E27FC236}">
                <a16:creationId xmlns:a16="http://schemas.microsoft.com/office/drawing/2014/main" id="{1AC31BDE-6FF5-5610-E8BA-1B470F116D40}"/>
              </a:ext>
            </a:extLst>
          </p:cNvPr>
          <p:cNvSpPr txBox="1">
            <a:spLocks/>
          </p:cNvSpPr>
          <p:nvPr/>
        </p:nvSpPr>
        <p:spPr>
          <a:xfrm>
            <a:off x="1231392" y="1649056"/>
            <a:ext cx="8416700" cy="21794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600" dirty="0">
                <a:latin typeface="Barlow" pitchFamily="2" charset="77"/>
                <a:ea typeface="Times New Roman" panose="02020603050405020304" pitchFamily="18" charset="0"/>
              </a:rPr>
              <a:t>Es necesario que los padres la enseñen especialmente de acuerdo con la visión bíblica y las creencias de la Iglesia Adventista:</a:t>
            </a:r>
          </a:p>
          <a:p>
            <a:pPr algn="just"/>
            <a:r>
              <a:rPr lang="es-ES" sz="1600" dirty="0">
                <a:latin typeface="Barlow" pitchFamily="2" charset="77"/>
                <a:ea typeface="Times New Roman" panose="02020603050405020304" pitchFamily="18" charset="0"/>
              </a:rPr>
              <a:t>Enseñar el valor y la dignidad de cada ser humano</a:t>
            </a:r>
          </a:p>
          <a:p>
            <a:pPr algn="just"/>
            <a:r>
              <a:rPr lang="es-ES" sz="1600" dirty="0">
                <a:latin typeface="Barlow" pitchFamily="2" charset="77"/>
                <a:ea typeface="Times New Roman" panose="02020603050405020304" pitchFamily="18" charset="0"/>
              </a:rPr>
              <a:t>Enseñar sexualidad a los niños de forma respetuosa y positiva</a:t>
            </a:r>
          </a:p>
          <a:p>
            <a:pPr algn="just"/>
            <a:r>
              <a:rPr lang="es-ES" sz="1600" dirty="0">
                <a:latin typeface="Barlow" pitchFamily="2" charset="77"/>
                <a:ea typeface="Times New Roman" panose="02020603050405020304" pitchFamily="18" charset="0"/>
              </a:rPr>
              <a:t>Entender que no existe una edad específica en la cual los padres deben comenzar a hablar con los hijos sobre su sexualidad. Lo más importante es hacerlo gradualmente, y de acuerdo con la edad y la fase de desarrollo.</a:t>
            </a:r>
          </a:p>
        </p:txBody>
      </p:sp>
      <p:sp>
        <p:nvSpPr>
          <p:cNvPr id="6" name="CaixaDeTexto 5">
            <a:extLst>
              <a:ext uri="{FF2B5EF4-FFF2-40B4-BE49-F238E27FC236}">
                <a16:creationId xmlns:a16="http://schemas.microsoft.com/office/drawing/2014/main" id="{6E165020-BB45-1CA8-87BB-581C0F5614EF}"/>
              </a:ext>
            </a:extLst>
          </p:cNvPr>
          <p:cNvSpPr txBox="1"/>
          <p:nvPr/>
        </p:nvSpPr>
        <p:spPr>
          <a:xfrm>
            <a:off x="1231392" y="776794"/>
            <a:ext cx="6888480" cy="954107"/>
          </a:xfrm>
          <a:prstGeom prst="rect">
            <a:avLst/>
          </a:prstGeom>
          <a:noFill/>
        </p:spPr>
        <p:txBody>
          <a:bodyPr wrap="square" rtlCol="0">
            <a:spAutoFit/>
          </a:bodyPr>
          <a:lstStyle/>
          <a:p>
            <a:r>
              <a:rPr lang="es-ES" sz="2800" b="1" dirty="0">
                <a:solidFill>
                  <a:srgbClr val="009AC1"/>
                </a:solidFill>
                <a:latin typeface="Barlow Condensed" pitchFamily="2" charset="77"/>
                <a:ea typeface="Times New Roman" panose="02020603050405020304" pitchFamily="18" charset="0"/>
                <a:cs typeface="Calibri" panose="020F0502020204030204" pitchFamily="34" charset="0"/>
              </a:rPr>
              <a:t>4.1 La sexualidad en la primera y en la segunda infancia</a:t>
            </a:r>
          </a:p>
        </p:txBody>
      </p:sp>
      <p:sp>
        <p:nvSpPr>
          <p:cNvPr id="7" name="Espaço Reservado para Conteúdo 2">
            <a:extLst>
              <a:ext uri="{FF2B5EF4-FFF2-40B4-BE49-F238E27FC236}">
                <a16:creationId xmlns:a16="http://schemas.microsoft.com/office/drawing/2014/main" id="{FE9D2E7D-9DCF-591B-7522-56229C920A52}"/>
              </a:ext>
            </a:extLst>
          </p:cNvPr>
          <p:cNvSpPr txBox="1">
            <a:spLocks/>
          </p:cNvSpPr>
          <p:nvPr/>
        </p:nvSpPr>
        <p:spPr>
          <a:xfrm>
            <a:off x="1231392" y="3668007"/>
            <a:ext cx="7472341" cy="9967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2000" b="1" dirty="0">
                <a:latin typeface="Barlow Condensed" pitchFamily="2" charset="77"/>
                <a:ea typeface="Times New Roman" panose="02020603050405020304" pitchFamily="18" charset="0"/>
              </a:rPr>
              <a:t>La educación sexual es fundamental para prevenir y combatir la violencia sexual, la explotación y el abuso sexual.</a:t>
            </a:r>
            <a:endParaRPr lang="pt-BR" sz="2000" b="1" dirty="0">
              <a:effectLst/>
              <a:latin typeface="Barlow Condensed" pitchFamily="2" charset="77"/>
              <a:ea typeface="Times New Roman" panose="02020603050405020304" pitchFamily="18" charset="0"/>
            </a:endParaRPr>
          </a:p>
        </p:txBody>
      </p:sp>
      <p:sp>
        <p:nvSpPr>
          <p:cNvPr id="8" name="Espaço Reservado para Conteúdo 2">
            <a:extLst>
              <a:ext uri="{FF2B5EF4-FFF2-40B4-BE49-F238E27FC236}">
                <a16:creationId xmlns:a16="http://schemas.microsoft.com/office/drawing/2014/main" id="{BC1514C0-EDF0-5EDA-9A9E-1E54C7435E94}"/>
              </a:ext>
            </a:extLst>
          </p:cNvPr>
          <p:cNvSpPr txBox="1">
            <a:spLocks/>
          </p:cNvSpPr>
          <p:nvPr/>
        </p:nvSpPr>
        <p:spPr>
          <a:xfrm>
            <a:off x="3373008" y="4413707"/>
            <a:ext cx="8115607" cy="21794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419" sz="1600" dirty="0">
                <a:latin typeface="Calibri" panose="020F0502020204030204" pitchFamily="34" charset="0"/>
                <a:ea typeface="Times New Roman" panose="02020603050405020304" pitchFamily="18" charset="0"/>
              </a:rPr>
              <a:t>Esa educación comienza desde los primeros años, cuando enseñamos a los niños sobre:</a:t>
            </a:r>
            <a:endParaRPr lang="pt-BR" sz="1600" dirty="0">
              <a:latin typeface="Times New Roman" panose="02020603050405020304" pitchFamily="18" charset="0"/>
              <a:ea typeface="Times New Roman" panose="02020603050405020304" pitchFamily="18" charset="0"/>
            </a:endParaRPr>
          </a:p>
          <a:p>
            <a:pPr algn="just"/>
            <a:r>
              <a:rPr lang="es-419" sz="1600" dirty="0">
                <a:latin typeface="Calibri" panose="020F0502020204030204" pitchFamily="34" charset="0"/>
                <a:ea typeface="Times New Roman" panose="02020603050405020304" pitchFamily="18" charset="0"/>
              </a:rPr>
              <a:t>Cómo higienizar su cuerpo.</a:t>
            </a:r>
            <a:endParaRPr lang="pt-BR" sz="1600" dirty="0">
              <a:latin typeface="Times New Roman" panose="02020603050405020304" pitchFamily="18" charset="0"/>
              <a:ea typeface="Times New Roman" panose="02020603050405020304" pitchFamily="18" charset="0"/>
            </a:endParaRPr>
          </a:p>
          <a:p>
            <a:pPr algn="just"/>
            <a:r>
              <a:rPr lang="es-419" sz="1600" dirty="0">
                <a:latin typeface="Calibri" panose="020F0502020204030204" pitchFamily="34" charset="0"/>
                <a:ea typeface="Times New Roman" panose="02020603050405020304" pitchFamily="18" charset="0"/>
              </a:rPr>
              <a:t>Los nombres correctos de todas las partes del cuerpo.</a:t>
            </a:r>
            <a:endParaRPr lang="pt-BR" sz="1600" dirty="0">
              <a:latin typeface="Times New Roman" panose="02020603050405020304" pitchFamily="18" charset="0"/>
              <a:ea typeface="Times New Roman" panose="02020603050405020304" pitchFamily="18" charset="0"/>
            </a:endParaRPr>
          </a:p>
          <a:p>
            <a:pPr algn="just"/>
            <a:r>
              <a:rPr lang="es-419" sz="1600" dirty="0">
                <a:latin typeface="Calibri" panose="020F0502020204030204" pitchFamily="34" charset="0"/>
                <a:ea typeface="Times New Roman" panose="02020603050405020304" pitchFamily="18" charset="0"/>
              </a:rPr>
              <a:t>Qué partes son íntimas y cómo cuidarlas.</a:t>
            </a:r>
            <a:endParaRPr lang="pt-BR" sz="1600" dirty="0">
              <a:latin typeface="Times New Roman" panose="02020603050405020304" pitchFamily="18" charset="0"/>
              <a:ea typeface="Times New Roman" panose="02020603050405020304" pitchFamily="18" charset="0"/>
            </a:endParaRPr>
          </a:p>
          <a:p>
            <a:pPr algn="just"/>
            <a:r>
              <a:rPr lang="es-419" sz="1600" dirty="0">
                <a:latin typeface="Calibri" panose="020F0502020204030204" pitchFamily="34" charset="0"/>
                <a:ea typeface="Times New Roman" panose="02020603050405020304" pitchFamily="18" charset="0"/>
              </a:rPr>
              <a:t>Que él es fruto del amor entre el papá y la mamá.</a:t>
            </a:r>
            <a:endParaRPr lang="pt-BR" sz="1600" dirty="0">
              <a:latin typeface="Times New Roman" panose="02020603050405020304" pitchFamily="18" charset="0"/>
              <a:ea typeface="Times New Roman" panose="02020603050405020304" pitchFamily="18" charset="0"/>
            </a:endParaRPr>
          </a:p>
          <a:p>
            <a:pPr algn="just"/>
            <a:r>
              <a:rPr lang="es-419" sz="1600" dirty="0">
                <a:latin typeface="Calibri" panose="020F0502020204030204" pitchFamily="34" charset="0"/>
                <a:ea typeface="Times New Roman" panose="02020603050405020304" pitchFamily="18" charset="0"/>
              </a:rPr>
              <a:t>De dónde vienen los bebés, de una forma que esté de acuerdo con su comprensión, etc.</a:t>
            </a:r>
            <a:endParaRPr lang="pt-BR" sz="1600" dirty="0">
              <a:latin typeface="Times New Roman" panose="02020603050405020304" pitchFamily="18" charset="0"/>
              <a:ea typeface="Times New Roman" panose="02020603050405020304" pitchFamily="18" charset="0"/>
            </a:endParaRPr>
          </a:p>
          <a:p>
            <a:pPr marL="0" indent="0" algn="just">
              <a:buNone/>
            </a:pPr>
            <a:endParaRPr lang="pt-BR" sz="1600" dirty="0">
              <a:effectLst/>
              <a:latin typeface="Barlow" pitchFamily="2" charset="77"/>
              <a:ea typeface="Times New Roman" panose="02020603050405020304" pitchFamily="18" charset="0"/>
            </a:endParaRPr>
          </a:p>
          <a:p>
            <a:pPr algn="just"/>
            <a:endParaRPr lang="pt-BR" sz="1600" dirty="0">
              <a:latin typeface="Barlow" pitchFamily="2" charset="77"/>
              <a:ea typeface="Times New Roman" panose="02020603050405020304" pitchFamily="18" charset="0"/>
            </a:endParaRPr>
          </a:p>
          <a:p>
            <a:endParaRPr lang="pt-BR" sz="1600" dirty="0">
              <a:latin typeface="Barlow" pitchFamily="2" charset="77"/>
            </a:endParaRPr>
          </a:p>
        </p:txBody>
      </p:sp>
      <p:pic>
        <p:nvPicPr>
          <p:cNvPr id="9" name="Image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5969" y="1654"/>
            <a:ext cx="2426031" cy="1029977"/>
          </a:xfrm>
          <a:prstGeom prst="rect">
            <a:avLst/>
          </a:prstGeom>
        </p:spPr>
      </p:pic>
    </p:spTree>
    <p:extLst>
      <p:ext uri="{BB962C8B-B14F-4D97-AF65-F5344CB8AC3E}">
        <p14:creationId xmlns:p14="http://schemas.microsoft.com/office/powerpoint/2010/main" val="4101278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Padrão do plano de fundo&#10;&#10;Descrição gerada automaticamente">
            <a:extLst>
              <a:ext uri="{FF2B5EF4-FFF2-40B4-BE49-F238E27FC236}">
                <a16:creationId xmlns:a16="http://schemas.microsoft.com/office/drawing/2014/main" id="{727D90B8-A4FF-8BB9-5EC7-F90A532A7F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 y="0"/>
            <a:ext cx="12194942" cy="6856346"/>
          </a:xfrm>
          <a:prstGeom prst="rect">
            <a:avLst/>
          </a:prstGeom>
        </p:spPr>
      </p:pic>
      <p:sp>
        <p:nvSpPr>
          <p:cNvPr id="5" name="Espaço Reservado para Conteúdo 2">
            <a:extLst>
              <a:ext uri="{FF2B5EF4-FFF2-40B4-BE49-F238E27FC236}">
                <a16:creationId xmlns:a16="http://schemas.microsoft.com/office/drawing/2014/main" id="{782EC9ED-6140-2459-4911-06286599A566}"/>
              </a:ext>
            </a:extLst>
          </p:cNvPr>
          <p:cNvSpPr txBox="1">
            <a:spLocks/>
          </p:cNvSpPr>
          <p:nvPr/>
        </p:nvSpPr>
        <p:spPr>
          <a:xfrm>
            <a:off x="851863" y="2105609"/>
            <a:ext cx="10515600" cy="33338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8600" dirty="0">
                <a:solidFill>
                  <a:schemeClr val="tx1">
                    <a:lumMod val="65000"/>
                    <a:lumOff val="35000"/>
                  </a:schemeClr>
                </a:solidFill>
                <a:latin typeface="Barlow Condensed" pitchFamily="2" charset="77"/>
                <a:ea typeface="Times New Roman" panose="02020603050405020304" pitchFamily="18" charset="0"/>
              </a:rPr>
              <a:t>ENTENDER LA PRIMERA </a:t>
            </a:r>
          </a:p>
          <a:p>
            <a:pPr marL="0" indent="0" algn="ctr">
              <a:buNone/>
            </a:pPr>
            <a:r>
              <a:rPr lang="es-ES" sz="8600" dirty="0">
                <a:latin typeface="Barlow Condensed" pitchFamily="2" charset="77"/>
                <a:ea typeface="Times New Roman" panose="02020603050405020304" pitchFamily="18" charset="0"/>
              </a:rPr>
              <a:t>Y LA SEGUNDA INFANCIA</a:t>
            </a:r>
          </a:p>
        </p:txBody>
      </p:sp>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6298" y="1"/>
            <a:ext cx="2445702" cy="1047262"/>
          </a:xfrm>
          <a:prstGeom prst="rect">
            <a:avLst/>
          </a:prstGeom>
        </p:spPr>
      </p:pic>
    </p:spTree>
    <p:extLst>
      <p:ext uri="{BB962C8B-B14F-4D97-AF65-F5344CB8AC3E}">
        <p14:creationId xmlns:p14="http://schemas.microsoft.com/office/powerpoint/2010/main" val="8029943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Tela de celular com publicação numa rede social&#10;&#10;Descrição gerada automaticamente com confiança média">
            <a:extLst>
              <a:ext uri="{FF2B5EF4-FFF2-40B4-BE49-F238E27FC236}">
                <a16:creationId xmlns:a16="http://schemas.microsoft.com/office/drawing/2014/main" id="{E6A6FF45-A8FB-9213-96BE-62CE18D6AD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4"/>
            <a:ext cx="12194942" cy="6856346"/>
          </a:xfrm>
          <a:prstGeom prst="rect">
            <a:avLst/>
          </a:prstGeom>
        </p:spPr>
      </p:pic>
      <p:sp>
        <p:nvSpPr>
          <p:cNvPr id="5" name="Espaço Reservado para Conteúdo 2">
            <a:extLst>
              <a:ext uri="{FF2B5EF4-FFF2-40B4-BE49-F238E27FC236}">
                <a16:creationId xmlns:a16="http://schemas.microsoft.com/office/drawing/2014/main" id="{08E1348D-AAA3-A820-EE75-D42BA7AA4531}"/>
              </a:ext>
            </a:extLst>
          </p:cNvPr>
          <p:cNvSpPr txBox="1">
            <a:spLocks/>
          </p:cNvSpPr>
          <p:nvPr/>
        </p:nvSpPr>
        <p:spPr>
          <a:xfrm>
            <a:off x="1682497" y="1806277"/>
            <a:ext cx="8720808" cy="22909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gn="just">
              <a:buFont typeface="+mj-lt"/>
              <a:buAutoNum type="arabicPeriod"/>
            </a:pPr>
            <a:r>
              <a:rPr lang="es-419" sz="1600" dirty="0">
                <a:latin typeface="Calibri" panose="020F0502020204030204" pitchFamily="34" charset="0"/>
                <a:ea typeface="Times New Roman" panose="02020603050405020304" pitchFamily="18" charset="0"/>
              </a:rPr>
              <a:t>Construya una base sólida para entender lo correcto y lo incorrecto. Ya sea con muñecas, animales de peluche u otros objetos, haga prácticas sus instrucciones.</a:t>
            </a:r>
            <a:endParaRPr lang="pt-BR" sz="1600" dirty="0">
              <a:latin typeface="Times New Roman" panose="02020603050405020304" pitchFamily="18" charset="0"/>
              <a:ea typeface="Times New Roman" panose="02020603050405020304" pitchFamily="18" charset="0"/>
            </a:endParaRPr>
          </a:p>
          <a:p>
            <a:pPr marL="342900" lvl="0" indent="-342900" algn="just">
              <a:buFont typeface="+mj-lt"/>
              <a:buAutoNum type="arabicPeriod"/>
            </a:pPr>
            <a:r>
              <a:rPr lang="es-419" sz="1600" dirty="0">
                <a:latin typeface="Calibri" panose="020F0502020204030204" pitchFamily="34" charset="0"/>
                <a:ea typeface="Times New Roman" panose="02020603050405020304" pitchFamily="18" charset="0"/>
              </a:rPr>
              <a:t>Explique en la práctica por qué algo es bueno o malo.</a:t>
            </a:r>
            <a:endParaRPr lang="pt-BR" sz="1600" dirty="0">
              <a:latin typeface="Times New Roman" panose="02020603050405020304" pitchFamily="18" charset="0"/>
              <a:ea typeface="Times New Roman" panose="02020603050405020304" pitchFamily="18" charset="0"/>
            </a:endParaRPr>
          </a:p>
          <a:p>
            <a:pPr marL="342900" lvl="0" indent="-342900" algn="just">
              <a:buFont typeface="+mj-lt"/>
              <a:buAutoNum type="arabicPeriod"/>
            </a:pPr>
            <a:r>
              <a:rPr lang="es-419" sz="1600" dirty="0">
                <a:latin typeface="Calibri" panose="020F0502020204030204" pitchFamily="34" charset="0"/>
                <a:ea typeface="Times New Roman" panose="02020603050405020304" pitchFamily="18" charset="0"/>
              </a:rPr>
              <a:t>Fortalezca los momentos de oración, enseñe sobre cómo comportarse en un momento tan especial. Incluya los juguetes preferidos de los niños al orar, eso ayuda mucho.</a:t>
            </a:r>
            <a:endParaRPr lang="pt-BR" sz="1600" dirty="0">
              <a:latin typeface="Times New Roman" panose="02020603050405020304" pitchFamily="18" charset="0"/>
              <a:ea typeface="Times New Roman" panose="02020603050405020304" pitchFamily="18" charset="0"/>
            </a:endParaRPr>
          </a:p>
          <a:p>
            <a:pPr marL="342900" lvl="0" indent="-342900" algn="just">
              <a:buFont typeface="+mj-lt"/>
              <a:buAutoNum type="arabicPeriod"/>
            </a:pPr>
            <a:r>
              <a:rPr lang="es-419" sz="1600" dirty="0">
                <a:latin typeface="Calibri" panose="020F0502020204030204" pitchFamily="34" charset="0"/>
                <a:ea typeface="Times New Roman" panose="02020603050405020304" pitchFamily="18" charset="0"/>
              </a:rPr>
              <a:t>Integre a los niños y participe activamente en las actividades de la iglesia.</a:t>
            </a:r>
            <a:endParaRPr lang="pt-BR" sz="1600" dirty="0">
              <a:latin typeface="Times New Roman" panose="02020603050405020304" pitchFamily="18" charset="0"/>
              <a:ea typeface="Times New Roman" panose="02020603050405020304" pitchFamily="18" charset="0"/>
            </a:endParaRPr>
          </a:p>
          <a:p>
            <a:pPr marL="342900" lvl="0" indent="-342900" algn="just">
              <a:buFont typeface="+mj-lt"/>
              <a:buAutoNum type="arabicPeriod"/>
            </a:pPr>
            <a:r>
              <a:rPr lang="es-419" sz="1600" dirty="0">
                <a:latin typeface="Calibri" panose="020F0502020204030204" pitchFamily="34" charset="0"/>
                <a:ea typeface="Times New Roman" panose="02020603050405020304" pitchFamily="18" charset="0"/>
              </a:rPr>
              <a:t>Dé muchas oportunidades para que los niños tomen decisiones.</a:t>
            </a:r>
            <a:endParaRPr lang="pt-BR" sz="1600" dirty="0">
              <a:latin typeface="Times New Roman" panose="02020603050405020304" pitchFamily="18" charset="0"/>
              <a:ea typeface="Times New Roman" panose="02020603050405020304" pitchFamily="18" charset="0"/>
            </a:endParaRPr>
          </a:p>
          <a:p>
            <a:pPr marL="342900" lvl="0" indent="-342900" algn="just">
              <a:buFont typeface="+mj-lt"/>
              <a:buAutoNum type="arabicPeriod"/>
            </a:pPr>
            <a:r>
              <a:rPr lang="es-419" sz="1600" dirty="0">
                <a:latin typeface="Calibri" panose="020F0502020204030204" pitchFamily="34" charset="0"/>
                <a:ea typeface="Times New Roman" panose="02020603050405020304" pitchFamily="18" charset="0"/>
              </a:rPr>
              <a:t>Relacione las recompensas y los castigos con su amor y el amor a Dios. </a:t>
            </a:r>
            <a:endParaRPr lang="pt-BR" sz="1600" dirty="0">
              <a:latin typeface="Times New Roman" panose="02020603050405020304" pitchFamily="18" charset="0"/>
              <a:ea typeface="Times New Roman" panose="02020603050405020304" pitchFamily="18" charset="0"/>
            </a:endParaRPr>
          </a:p>
          <a:p>
            <a:pPr marL="342900" lvl="0" indent="-342900" algn="just">
              <a:buFont typeface="+mj-lt"/>
              <a:buAutoNum type="arabicPeriod"/>
            </a:pPr>
            <a:r>
              <a:rPr lang="es-419" sz="1600" dirty="0">
                <a:latin typeface="Calibri" panose="020F0502020204030204" pitchFamily="34" charset="0"/>
                <a:ea typeface="Times New Roman" panose="02020603050405020304" pitchFamily="18" charset="0"/>
              </a:rPr>
              <a:t>Estimule la memorización de la Biblia. </a:t>
            </a:r>
            <a:endParaRPr lang="pt-BR" sz="1600" dirty="0">
              <a:latin typeface="Times New Roman" panose="02020603050405020304" pitchFamily="18" charset="0"/>
              <a:ea typeface="Times New Roman" panose="02020603050405020304" pitchFamily="18" charset="0"/>
            </a:endParaRPr>
          </a:p>
        </p:txBody>
      </p:sp>
      <p:sp>
        <p:nvSpPr>
          <p:cNvPr id="6" name="CaixaDeTexto 5">
            <a:extLst>
              <a:ext uri="{FF2B5EF4-FFF2-40B4-BE49-F238E27FC236}">
                <a16:creationId xmlns:a16="http://schemas.microsoft.com/office/drawing/2014/main" id="{1FD1BEC2-E880-4804-C111-D1CBB76B24C2}"/>
              </a:ext>
            </a:extLst>
          </p:cNvPr>
          <p:cNvSpPr txBox="1"/>
          <p:nvPr/>
        </p:nvSpPr>
        <p:spPr>
          <a:xfrm>
            <a:off x="1682496" y="628557"/>
            <a:ext cx="7388352" cy="707886"/>
          </a:xfrm>
          <a:prstGeom prst="rect">
            <a:avLst/>
          </a:prstGeom>
          <a:noFill/>
        </p:spPr>
        <p:txBody>
          <a:bodyPr wrap="square" rtlCol="0">
            <a:spAutoFit/>
          </a:bodyPr>
          <a:lstStyle/>
          <a:p>
            <a:r>
              <a:rPr lang="pt-PT" sz="4000" b="1" kern="0" dirty="0">
                <a:latin typeface="Barlow Condensed" pitchFamily="2" charset="77"/>
                <a:ea typeface="Times New Roman" panose="02020603050405020304" pitchFamily="18" charset="0"/>
                <a:cs typeface="Times New Roman" panose="02020603050405020304" pitchFamily="18" charset="0"/>
              </a:rPr>
              <a:t>5. DESARROLLO ESPIRITUAL</a:t>
            </a:r>
          </a:p>
        </p:txBody>
      </p:sp>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263" y="1654"/>
            <a:ext cx="2508738" cy="1065090"/>
          </a:xfrm>
          <a:prstGeom prst="rect">
            <a:avLst/>
          </a:prstGeom>
        </p:spPr>
      </p:pic>
    </p:spTree>
    <p:extLst>
      <p:ext uri="{BB962C8B-B14F-4D97-AF65-F5344CB8AC3E}">
        <p14:creationId xmlns:p14="http://schemas.microsoft.com/office/powerpoint/2010/main" val="25042581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descr="Tela de celular com publicação numa rede social&#10;&#10;Descrição gerada automaticamente com confiança média">
            <a:extLst>
              <a:ext uri="{FF2B5EF4-FFF2-40B4-BE49-F238E27FC236}">
                <a16:creationId xmlns:a16="http://schemas.microsoft.com/office/drawing/2014/main" id="{9C73506B-CC26-3F86-5ADB-5A11A8CACD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4"/>
            <a:ext cx="12194942" cy="6856346"/>
          </a:xfrm>
          <a:prstGeom prst="rect">
            <a:avLst/>
          </a:prstGeom>
        </p:spPr>
      </p:pic>
      <p:sp>
        <p:nvSpPr>
          <p:cNvPr id="6" name="Espaço Reservado para Conteúdo 2">
            <a:extLst>
              <a:ext uri="{FF2B5EF4-FFF2-40B4-BE49-F238E27FC236}">
                <a16:creationId xmlns:a16="http://schemas.microsoft.com/office/drawing/2014/main" id="{8183C737-2E2E-E546-0B77-401CDF4716F0}"/>
              </a:ext>
            </a:extLst>
          </p:cNvPr>
          <p:cNvSpPr txBox="1">
            <a:spLocks/>
          </p:cNvSpPr>
          <p:nvPr/>
        </p:nvSpPr>
        <p:spPr>
          <a:xfrm>
            <a:off x="1682497" y="1138056"/>
            <a:ext cx="8457966" cy="22909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startAt="8"/>
            </a:pPr>
            <a:r>
              <a:rPr lang="es-419" sz="1600" dirty="0">
                <a:latin typeface="Calibri" panose="020F0502020204030204" pitchFamily="34" charset="0"/>
                <a:ea typeface="Times New Roman" panose="02020603050405020304" pitchFamily="18" charset="0"/>
              </a:rPr>
              <a:t>Evite usar símbolos religiosos o palabras abstractas con los niños menores que puedan confundir su comprensión limitada.</a:t>
            </a:r>
            <a:endParaRPr lang="pt-BR" sz="1600" dirty="0">
              <a:latin typeface="Times New Roman" panose="02020603050405020304" pitchFamily="18" charset="0"/>
              <a:ea typeface="Times New Roman" panose="02020603050405020304" pitchFamily="18" charset="0"/>
            </a:endParaRPr>
          </a:p>
          <a:p>
            <a:pPr marL="342900" indent="-342900" algn="just">
              <a:buFont typeface="+mj-lt"/>
              <a:buAutoNum type="arabicPeriod" startAt="8"/>
            </a:pPr>
            <a:r>
              <a:rPr lang="es-419" sz="1600" dirty="0">
                <a:latin typeface="Calibri" panose="020F0502020204030204" pitchFamily="34" charset="0"/>
                <a:ea typeface="Times New Roman" panose="02020603050405020304" pitchFamily="18" charset="0"/>
              </a:rPr>
              <a:t>Enseñe a usar la Biblia por medio de la práctica abundante. </a:t>
            </a:r>
            <a:endParaRPr lang="pt-BR" sz="1600" dirty="0">
              <a:latin typeface="Times New Roman" panose="02020603050405020304" pitchFamily="18" charset="0"/>
              <a:ea typeface="Times New Roman" panose="02020603050405020304" pitchFamily="18" charset="0"/>
            </a:endParaRPr>
          </a:p>
          <a:p>
            <a:pPr marL="342900" indent="-342900" algn="just">
              <a:buFont typeface="+mj-lt"/>
              <a:buAutoNum type="arabicPeriod" startAt="8"/>
            </a:pPr>
            <a:r>
              <a:rPr lang="es-419" sz="1600" dirty="0">
                <a:latin typeface="Calibri" panose="020F0502020204030204" pitchFamily="34" charset="0"/>
                <a:ea typeface="Times New Roman" panose="02020603050405020304" pitchFamily="18" charset="0"/>
              </a:rPr>
              <a:t>Enfatice la idea de que todos los niños son especiales para Dios.</a:t>
            </a:r>
            <a:endParaRPr lang="pt-BR" sz="1600" dirty="0">
              <a:latin typeface="Times New Roman" panose="02020603050405020304" pitchFamily="18" charset="0"/>
              <a:ea typeface="Times New Roman" panose="02020603050405020304" pitchFamily="18" charset="0"/>
            </a:endParaRPr>
          </a:p>
          <a:p>
            <a:pPr marL="342900" indent="-342900" algn="just">
              <a:buFont typeface="+mj-lt"/>
              <a:buAutoNum type="arabicPeriod" startAt="8"/>
            </a:pPr>
            <a:r>
              <a:rPr lang="es-419" sz="1600" dirty="0">
                <a:latin typeface="Calibri" panose="020F0502020204030204" pitchFamily="34" charset="0"/>
                <a:ea typeface="Times New Roman" panose="02020603050405020304" pitchFamily="18" charset="0"/>
              </a:rPr>
              <a:t>Proporcione oportunidades para que los niños se involucren en proyectos comunitarios.</a:t>
            </a:r>
            <a:endParaRPr lang="pt-BR" sz="1600" dirty="0">
              <a:latin typeface="Times New Roman" panose="02020603050405020304" pitchFamily="18" charset="0"/>
              <a:ea typeface="Times New Roman" panose="02020603050405020304" pitchFamily="18" charset="0"/>
            </a:endParaRPr>
          </a:p>
          <a:p>
            <a:pPr marL="342900" indent="-342900" algn="just">
              <a:buFont typeface="+mj-lt"/>
              <a:buAutoNum type="arabicPeriod" startAt="8"/>
            </a:pPr>
            <a:r>
              <a:rPr lang="es-419" sz="1600" dirty="0">
                <a:latin typeface="Calibri" panose="020F0502020204030204" pitchFamily="34" charset="0"/>
                <a:ea typeface="Times New Roman" panose="02020603050405020304" pitchFamily="18" charset="0"/>
              </a:rPr>
              <a:t>Incentive a los niños a tener su devoción personal. </a:t>
            </a:r>
            <a:endParaRPr lang="pt-BR" sz="1600" dirty="0">
              <a:latin typeface="Times New Roman" panose="02020603050405020304" pitchFamily="18" charset="0"/>
              <a:ea typeface="Times New Roman" panose="02020603050405020304" pitchFamily="18" charset="0"/>
            </a:endParaRPr>
          </a:p>
          <a:p>
            <a:pPr marL="342900" indent="-342900" algn="just">
              <a:buFont typeface="+mj-lt"/>
              <a:buAutoNum type="arabicPeriod" startAt="8"/>
            </a:pPr>
            <a:r>
              <a:rPr lang="es-419" sz="1600" dirty="0">
                <a:latin typeface="Calibri" panose="020F0502020204030204" pitchFamily="34" charset="0"/>
                <a:ea typeface="Times New Roman" panose="02020603050405020304" pitchFamily="18" charset="0"/>
              </a:rPr>
              <a:t>Cree oportunidades para aceptar a Jesús como su Salvador personal. </a:t>
            </a:r>
            <a:endParaRPr lang="pt-BR" sz="1600" dirty="0">
              <a:latin typeface="Times New Roman" panose="02020603050405020304" pitchFamily="18" charset="0"/>
              <a:ea typeface="Times New Roman" panose="02020603050405020304" pitchFamily="18" charset="0"/>
            </a:endParaRPr>
          </a:p>
          <a:p>
            <a:pPr marL="342900" indent="-342900" algn="just">
              <a:buFont typeface="+mj-lt"/>
              <a:buAutoNum type="arabicPeriod" startAt="8"/>
            </a:pPr>
            <a:r>
              <a:rPr lang="es-419" sz="1600" dirty="0">
                <a:latin typeface="Calibri" panose="020F0502020204030204" pitchFamily="34" charset="0"/>
                <a:ea typeface="Times New Roman" panose="02020603050405020304" pitchFamily="18" charset="0"/>
              </a:rPr>
              <a:t>Prepare al niño para el bautismo, enseñe sobre las doctrinas de la Iglesia.</a:t>
            </a:r>
            <a:endParaRPr lang="pt-BR" sz="1600" dirty="0">
              <a:latin typeface="Times New Roman" panose="02020603050405020304" pitchFamily="18" charset="0"/>
              <a:ea typeface="Times New Roman" panose="02020603050405020304" pitchFamily="18" charset="0"/>
            </a:endParaRPr>
          </a:p>
          <a:p>
            <a:pPr marL="342900" indent="-342900" algn="just">
              <a:buFont typeface="+mj-lt"/>
              <a:buAutoNum type="arabicPeriod" startAt="8"/>
            </a:pPr>
            <a:r>
              <a:rPr lang="es-419" sz="1600" dirty="0">
                <a:latin typeface="Calibri" panose="020F0502020204030204" pitchFamily="34" charset="0"/>
                <a:ea typeface="Times New Roman" panose="02020603050405020304" pitchFamily="18" charset="0"/>
              </a:rPr>
              <a:t>Ayude al niño a aprender a estudiar la Biblia.</a:t>
            </a:r>
            <a:endParaRPr lang="pt-BR" sz="1600" dirty="0">
              <a:latin typeface="Times New Roman" panose="02020603050405020304" pitchFamily="18" charset="0"/>
              <a:ea typeface="Times New Roman" panose="02020603050405020304" pitchFamily="18" charset="0"/>
            </a:endParaRPr>
          </a:p>
          <a:p>
            <a:pPr marL="342900" indent="-342900" algn="just">
              <a:buFont typeface="+mj-lt"/>
              <a:buAutoNum type="arabicPeriod" startAt="8"/>
            </a:pPr>
            <a:r>
              <a:rPr lang="es-419" sz="1600" dirty="0">
                <a:latin typeface="Calibri" panose="020F0502020204030204" pitchFamily="34" charset="0"/>
                <a:ea typeface="Times New Roman" panose="02020603050405020304" pitchFamily="18" charset="0"/>
              </a:rPr>
              <a:t>Enfatice lo que Cristo hace por cada persona.</a:t>
            </a:r>
            <a:endParaRPr lang="pt-BR" sz="1600" dirty="0">
              <a:latin typeface="Times New Roman" panose="02020603050405020304" pitchFamily="18" charset="0"/>
              <a:ea typeface="Times New Roman" panose="02020603050405020304" pitchFamily="18" charset="0"/>
            </a:endParaRPr>
          </a:p>
          <a:p>
            <a:pPr marL="342900" indent="-342900" algn="just">
              <a:buFont typeface="+mj-lt"/>
              <a:buAutoNum type="arabicPeriod" startAt="8"/>
            </a:pPr>
            <a:r>
              <a:rPr lang="es-419" sz="1600" dirty="0">
                <a:latin typeface="Calibri" panose="020F0502020204030204" pitchFamily="34" charset="0"/>
                <a:ea typeface="Times New Roman" panose="02020603050405020304" pitchFamily="18" charset="0"/>
              </a:rPr>
              <a:t>Sea un ejemplo de vida cristiana.</a:t>
            </a:r>
            <a:endParaRPr lang="pt-BR" sz="1600" dirty="0">
              <a:latin typeface="Times New Roman" panose="02020603050405020304" pitchFamily="18" charset="0"/>
              <a:ea typeface="Times New Roman" panose="02020603050405020304" pitchFamily="18" charset="0"/>
            </a:endParaRPr>
          </a:p>
        </p:txBody>
      </p:sp>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263" y="1654"/>
            <a:ext cx="2508738" cy="1065090"/>
          </a:xfrm>
          <a:prstGeom prst="rect">
            <a:avLst/>
          </a:prstGeom>
        </p:spPr>
      </p:pic>
    </p:spTree>
    <p:extLst>
      <p:ext uri="{BB962C8B-B14F-4D97-AF65-F5344CB8AC3E}">
        <p14:creationId xmlns:p14="http://schemas.microsoft.com/office/powerpoint/2010/main" val="12579684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Desenho de personagem de desenho animado&#10;&#10;Descrição gerada automaticamente">
            <a:extLst>
              <a:ext uri="{FF2B5EF4-FFF2-40B4-BE49-F238E27FC236}">
                <a16:creationId xmlns:a16="http://schemas.microsoft.com/office/drawing/2014/main" id="{5F7989DF-6C23-1B4B-60DA-A659B67AB3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4692"/>
          </a:xfrm>
          <a:prstGeom prst="rect">
            <a:avLst/>
          </a:prstGeom>
        </p:spPr>
      </p:pic>
      <p:sp>
        <p:nvSpPr>
          <p:cNvPr id="6" name="Espaço Reservado para Conteúdo 2">
            <a:extLst>
              <a:ext uri="{FF2B5EF4-FFF2-40B4-BE49-F238E27FC236}">
                <a16:creationId xmlns:a16="http://schemas.microsoft.com/office/drawing/2014/main" id="{F34FA013-17DE-D860-B167-04C19E8E1F37}"/>
              </a:ext>
            </a:extLst>
          </p:cNvPr>
          <p:cNvSpPr txBox="1">
            <a:spLocks/>
          </p:cNvSpPr>
          <p:nvPr/>
        </p:nvSpPr>
        <p:spPr>
          <a:xfrm>
            <a:off x="4648435" y="1983132"/>
            <a:ext cx="6254027" cy="21268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s-ES" sz="1800" dirty="0">
                <a:latin typeface="Barlow" pitchFamily="2" charset="77"/>
                <a:ea typeface="Times New Roman" panose="02020603050405020304" pitchFamily="18" charset="0"/>
              </a:rPr>
              <a:t>Entender sobre el desarrollo integral de sus alumnos le permite saber qué esperar de ellos y cuáles son sus limitaciones al momento de aprender sobre el amor de Jesús. Aun cuando existen modelos típicos en el desarrollo, cada niño es único y especial, y el maestro debe considerar esas particularidades para potenciar su aprendizaje. </a:t>
            </a:r>
          </a:p>
        </p:txBody>
      </p:sp>
      <p:sp>
        <p:nvSpPr>
          <p:cNvPr id="7" name="CaixaDeTexto 6">
            <a:extLst>
              <a:ext uri="{FF2B5EF4-FFF2-40B4-BE49-F238E27FC236}">
                <a16:creationId xmlns:a16="http://schemas.microsoft.com/office/drawing/2014/main" id="{7FDE44A5-1434-FB8E-1CD6-7797EA74C07C}"/>
              </a:ext>
            </a:extLst>
          </p:cNvPr>
          <p:cNvSpPr txBox="1"/>
          <p:nvPr/>
        </p:nvSpPr>
        <p:spPr>
          <a:xfrm>
            <a:off x="4648435" y="628557"/>
            <a:ext cx="7388352" cy="707886"/>
          </a:xfrm>
          <a:prstGeom prst="rect">
            <a:avLst/>
          </a:prstGeom>
          <a:noFill/>
        </p:spPr>
        <p:txBody>
          <a:bodyPr wrap="square" rtlCol="0">
            <a:spAutoFit/>
          </a:bodyPr>
          <a:lstStyle/>
          <a:p>
            <a:r>
              <a:rPr lang="pt-BR" sz="4000" b="1" dirty="0">
                <a:effectLst/>
                <a:latin typeface="Barlow Condensed" pitchFamily="2" charset="77"/>
                <a:ea typeface="Times New Roman" panose="02020603050405020304" pitchFamily="18" charset="0"/>
                <a:cs typeface="Calibri" panose="020F0502020204030204" pitchFamily="34" charset="0"/>
              </a:rPr>
              <a:t>CONCLUSIÓN</a:t>
            </a:r>
          </a:p>
        </p:txBody>
      </p:sp>
      <p:sp>
        <p:nvSpPr>
          <p:cNvPr id="8" name="Espaço Reservado para Conteúdo 2">
            <a:extLst>
              <a:ext uri="{FF2B5EF4-FFF2-40B4-BE49-F238E27FC236}">
                <a16:creationId xmlns:a16="http://schemas.microsoft.com/office/drawing/2014/main" id="{48AF0ECF-52D9-A3DA-1A3F-9E09F6DB85A0}"/>
              </a:ext>
            </a:extLst>
          </p:cNvPr>
          <p:cNvSpPr txBox="1">
            <a:spLocks/>
          </p:cNvSpPr>
          <p:nvPr/>
        </p:nvSpPr>
        <p:spPr>
          <a:xfrm>
            <a:off x="4648436" y="4756643"/>
            <a:ext cx="5445134" cy="21268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2400" b="1" dirty="0">
                <a:latin typeface="Barlow Condensed" pitchFamily="2" charset="77"/>
                <a:ea typeface="Times New Roman" panose="02020603050405020304" pitchFamily="18" charset="0"/>
              </a:rPr>
              <a:t>¡Que Dios lo bendiga y capacite PARA ESTA NOBLE MISIÓN!</a:t>
            </a:r>
          </a:p>
        </p:txBody>
      </p:sp>
      <p:pic>
        <p:nvPicPr>
          <p:cNvPr id="9" name="Image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263" y="1654"/>
            <a:ext cx="2508738" cy="1065090"/>
          </a:xfrm>
          <a:prstGeom prst="rect">
            <a:avLst/>
          </a:prstGeom>
        </p:spPr>
      </p:pic>
    </p:spTree>
    <p:extLst>
      <p:ext uri="{BB962C8B-B14F-4D97-AF65-F5344CB8AC3E}">
        <p14:creationId xmlns:p14="http://schemas.microsoft.com/office/powerpoint/2010/main" val="30110663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58016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descr="Desenho animado para crianças&#10;&#10;Descrição gerada automaticamente com confiança média">
            <a:extLst>
              <a:ext uri="{FF2B5EF4-FFF2-40B4-BE49-F238E27FC236}">
                <a16:creationId xmlns:a16="http://schemas.microsoft.com/office/drawing/2014/main" id="{1C58CD3E-2372-3DCD-270E-B0940E2A2C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4"/>
            <a:ext cx="12194942" cy="6856346"/>
          </a:xfrm>
          <a:prstGeom prst="rect">
            <a:avLst/>
          </a:prstGeom>
        </p:spPr>
      </p:pic>
      <p:sp>
        <p:nvSpPr>
          <p:cNvPr id="4" name="Espaço Reservado para Conteúdo 2">
            <a:extLst>
              <a:ext uri="{FF2B5EF4-FFF2-40B4-BE49-F238E27FC236}">
                <a16:creationId xmlns:a16="http://schemas.microsoft.com/office/drawing/2014/main" id="{1AC31BDE-6FF5-5610-E8BA-1B470F116D40}"/>
              </a:ext>
            </a:extLst>
          </p:cNvPr>
          <p:cNvSpPr txBox="1">
            <a:spLocks/>
          </p:cNvSpPr>
          <p:nvPr/>
        </p:nvSpPr>
        <p:spPr>
          <a:xfrm>
            <a:off x="658368" y="1265753"/>
            <a:ext cx="6339840" cy="9344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700" dirty="0">
                <a:latin typeface="Barlow" pitchFamily="2" charset="77"/>
                <a:ea typeface="Times New Roman" panose="02020603050405020304" pitchFamily="18" charset="0"/>
              </a:rPr>
              <a:t>a un nuevo nivel del Curso de liderazgo preparado por el</a:t>
            </a:r>
          </a:p>
          <a:p>
            <a:pPr marL="0" indent="0" algn="just">
              <a:buNone/>
            </a:pPr>
            <a:r>
              <a:rPr lang="es-ES" sz="1700" b="1" dirty="0">
                <a:solidFill>
                  <a:schemeClr val="tx1">
                    <a:lumMod val="65000"/>
                    <a:lumOff val="35000"/>
                  </a:schemeClr>
                </a:solidFill>
                <a:latin typeface="Barlow" pitchFamily="2" charset="77"/>
                <a:ea typeface="Times New Roman" panose="02020603050405020304" pitchFamily="18" charset="0"/>
              </a:rPr>
              <a:t>Ministerio Infantil de la División Sudamericana.</a:t>
            </a:r>
            <a:endParaRPr lang="pt-BR" sz="1700" dirty="0">
              <a:solidFill>
                <a:schemeClr val="tx1">
                  <a:lumMod val="65000"/>
                  <a:lumOff val="35000"/>
                </a:schemeClr>
              </a:solidFill>
              <a:latin typeface="Barlow" pitchFamily="2" charset="77"/>
              <a:ea typeface="Times New Roman" panose="02020603050405020304" pitchFamily="18" charset="0"/>
            </a:endParaRPr>
          </a:p>
        </p:txBody>
      </p:sp>
      <p:sp>
        <p:nvSpPr>
          <p:cNvPr id="5" name="CaixaDeTexto 4">
            <a:extLst>
              <a:ext uri="{FF2B5EF4-FFF2-40B4-BE49-F238E27FC236}">
                <a16:creationId xmlns:a16="http://schemas.microsoft.com/office/drawing/2014/main" id="{7746EE53-C307-18CB-9940-A8444BF247F2}"/>
              </a:ext>
            </a:extLst>
          </p:cNvPr>
          <p:cNvSpPr txBox="1"/>
          <p:nvPr/>
        </p:nvSpPr>
        <p:spPr>
          <a:xfrm>
            <a:off x="658368" y="2466082"/>
            <a:ext cx="7713472" cy="877163"/>
          </a:xfrm>
          <a:prstGeom prst="rect">
            <a:avLst/>
          </a:prstGeom>
          <a:noFill/>
        </p:spPr>
        <p:txBody>
          <a:bodyPr wrap="square" rtlCol="0">
            <a:spAutoFit/>
          </a:bodyPr>
          <a:lstStyle/>
          <a:p>
            <a:r>
              <a:rPr lang="es-ES" sz="1700" dirty="0">
                <a:latin typeface="Barlow" pitchFamily="2" charset="77"/>
                <a:ea typeface="Times New Roman" panose="02020603050405020304" pitchFamily="18" charset="0"/>
              </a:rPr>
              <a:t>A lo largo de los cuatro módulos, se presentarán temas valiosos que le ayudarán a conocer mejor a los receptores de su trabajo dentro de este ministerio: </a:t>
            </a:r>
            <a:r>
              <a:rPr lang="es-ES" sz="1700" b="1" dirty="0">
                <a:latin typeface="Barlow" pitchFamily="2" charset="77"/>
                <a:ea typeface="Times New Roman" panose="02020603050405020304" pitchFamily="18" charset="0"/>
              </a:rPr>
              <a:t>los niños. </a:t>
            </a:r>
            <a:r>
              <a:rPr lang="es-ES" sz="1700" dirty="0">
                <a:latin typeface="Barlow" pitchFamily="2" charset="77"/>
                <a:ea typeface="Times New Roman" panose="02020603050405020304" pitchFamily="18" charset="0"/>
              </a:rPr>
              <a:t>¿Cuál es el beneficio de saber qué esperar de ellos en cada fase?</a:t>
            </a:r>
          </a:p>
        </p:txBody>
      </p:sp>
      <p:sp>
        <p:nvSpPr>
          <p:cNvPr id="6" name="CaixaDeTexto 5">
            <a:extLst>
              <a:ext uri="{FF2B5EF4-FFF2-40B4-BE49-F238E27FC236}">
                <a16:creationId xmlns:a16="http://schemas.microsoft.com/office/drawing/2014/main" id="{E8E12B91-15D5-45C5-6700-7CD6D3AC9658}"/>
              </a:ext>
            </a:extLst>
          </p:cNvPr>
          <p:cNvSpPr txBox="1"/>
          <p:nvPr/>
        </p:nvSpPr>
        <p:spPr>
          <a:xfrm>
            <a:off x="609600" y="213369"/>
            <a:ext cx="5779008" cy="1200329"/>
          </a:xfrm>
          <a:prstGeom prst="rect">
            <a:avLst/>
          </a:prstGeom>
          <a:noFill/>
        </p:spPr>
        <p:txBody>
          <a:bodyPr wrap="square" rtlCol="0">
            <a:spAutoFit/>
          </a:bodyPr>
          <a:lstStyle/>
          <a:p>
            <a:r>
              <a:rPr lang="pt-BR" sz="7000" b="1" dirty="0" err="1">
                <a:solidFill>
                  <a:schemeClr val="tx1">
                    <a:lumMod val="65000"/>
                    <a:lumOff val="35000"/>
                  </a:schemeClr>
                </a:solidFill>
                <a:latin typeface="Barlow" pitchFamily="2" charset="77"/>
                <a:ea typeface="Times New Roman" panose="02020603050405020304" pitchFamily="18" charset="0"/>
              </a:rPr>
              <a:t>Bienvenidos</a:t>
            </a:r>
            <a:endParaRPr lang="pt-BR" sz="7000" b="1" dirty="0">
              <a:solidFill>
                <a:schemeClr val="tx1">
                  <a:lumMod val="65000"/>
                  <a:lumOff val="35000"/>
                </a:schemeClr>
              </a:solidFill>
            </a:endParaRPr>
          </a:p>
        </p:txBody>
      </p:sp>
      <p:sp>
        <p:nvSpPr>
          <p:cNvPr id="7" name="CaixaDeTexto 6">
            <a:extLst>
              <a:ext uri="{FF2B5EF4-FFF2-40B4-BE49-F238E27FC236}">
                <a16:creationId xmlns:a16="http://schemas.microsoft.com/office/drawing/2014/main" id="{E641556E-1F22-3B13-CE3D-882C5891AB64}"/>
              </a:ext>
            </a:extLst>
          </p:cNvPr>
          <p:cNvSpPr txBox="1"/>
          <p:nvPr/>
        </p:nvSpPr>
        <p:spPr>
          <a:xfrm>
            <a:off x="658368" y="3892763"/>
            <a:ext cx="4421632" cy="1923604"/>
          </a:xfrm>
          <a:prstGeom prst="rect">
            <a:avLst/>
          </a:prstGeom>
          <a:noFill/>
        </p:spPr>
        <p:txBody>
          <a:bodyPr wrap="square" rtlCol="0">
            <a:spAutoFit/>
          </a:bodyPr>
          <a:lstStyle/>
          <a:p>
            <a:r>
              <a:rPr lang="es-ES" sz="1700" dirty="0">
                <a:latin typeface="Barlow" pitchFamily="2" charset="77"/>
                <a:ea typeface="Times New Roman" panose="02020603050405020304" pitchFamily="18" charset="0"/>
              </a:rPr>
              <a:t>En este módulo, específicamente, lo invitamos a desarrollar sus conocimientos en una etapa fundamental en la vida de las personas: </a:t>
            </a:r>
            <a:r>
              <a:rPr lang="es-ES" sz="1700" b="1" dirty="0">
                <a:latin typeface="Barlow" pitchFamily="2" charset="77"/>
                <a:ea typeface="Times New Roman" panose="02020603050405020304" pitchFamily="18" charset="0"/>
              </a:rPr>
              <a:t>la primera y la segunda infancia</a:t>
            </a:r>
            <a:r>
              <a:rPr lang="es-ES" sz="1700" dirty="0">
                <a:latin typeface="Barlow" pitchFamily="2" charset="77"/>
                <a:ea typeface="Times New Roman" panose="02020603050405020304" pitchFamily="18" charset="0"/>
              </a:rPr>
              <a:t>, que son los alumnos de la clase de Cuna (0 a 3 años) e Infantes (4 a 6 años). Únase a nosotros.</a:t>
            </a:r>
          </a:p>
        </p:txBody>
      </p:sp>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5969" y="1654"/>
            <a:ext cx="2426031" cy="1029977"/>
          </a:xfrm>
          <a:prstGeom prst="rect">
            <a:avLst/>
          </a:prstGeom>
        </p:spPr>
      </p:pic>
    </p:spTree>
    <p:extLst>
      <p:ext uri="{BB962C8B-B14F-4D97-AF65-F5344CB8AC3E}">
        <p14:creationId xmlns:p14="http://schemas.microsoft.com/office/powerpoint/2010/main" val="3998752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Retângulo&#10;&#10;Descrição gerada automaticamente">
            <a:extLst>
              <a:ext uri="{FF2B5EF4-FFF2-40B4-BE49-F238E27FC236}">
                <a16:creationId xmlns:a16="http://schemas.microsoft.com/office/drawing/2014/main" id="{F5603E8D-505D-449A-C121-2A4E799039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4"/>
            <a:ext cx="12192000" cy="6854692"/>
          </a:xfrm>
          <a:prstGeom prst="rect">
            <a:avLst/>
          </a:prstGeom>
        </p:spPr>
      </p:pic>
      <p:sp>
        <p:nvSpPr>
          <p:cNvPr id="3" name="Espaço Reservado para Conteúdo 2">
            <a:extLst>
              <a:ext uri="{FF2B5EF4-FFF2-40B4-BE49-F238E27FC236}">
                <a16:creationId xmlns:a16="http://schemas.microsoft.com/office/drawing/2014/main" id="{B1A13103-576A-A5A6-2456-7CFE2419760E}"/>
              </a:ext>
            </a:extLst>
          </p:cNvPr>
          <p:cNvSpPr>
            <a:spLocks noGrp="1"/>
          </p:cNvSpPr>
          <p:nvPr>
            <p:ph idx="1"/>
          </p:nvPr>
        </p:nvSpPr>
        <p:spPr>
          <a:xfrm>
            <a:off x="2558531" y="2693356"/>
            <a:ext cx="7074937" cy="1683259"/>
          </a:xfrm>
        </p:spPr>
        <p:txBody>
          <a:bodyPr/>
          <a:lstStyle/>
          <a:p>
            <a:pPr marL="0" indent="0" algn="ctr">
              <a:buNone/>
            </a:pPr>
            <a:r>
              <a:rPr lang="es-ES" sz="1800" i="1" dirty="0">
                <a:solidFill>
                  <a:schemeClr val="bg1"/>
                </a:solidFill>
                <a:effectLst/>
                <a:latin typeface="Barlow Medium" panose="00000600000000000000" pitchFamily="2" charset="0"/>
                <a:ea typeface="Times New Roman" panose="02020603050405020304" pitchFamily="18" charset="0"/>
              </a:rPr>
              <a:t>“Los que aman a Dios debieran sentirse profundamente interesados por los niños y los jóvenes. A ellos, Dios puede revelarles su verdad y salvación. Jesús llama los corderos de su rebaño a los pequeños que creen en él. Él siente un amor e interés especiales por los niños... La ofrenda más preciosa que los niños pueden entregar a Jesús es la frescura de su infancia” (Reflejemos a Jesús, p. 365).</a:t>
            </a:r>
            <a:endParaRPr lang="pt-BR" dirty="0">
              <a:solidFill>
                <a:schemeClr val="bg1"/>
              </a:solidFill>
              <a:latin typeface="Barlow Medium" panose="00000600000000000000" pitchFamily="2" charset="0"/>
            </a:endParaRPr>
          </a:p>
        </p:txBody>
      </p:sp>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5969" y="1654"/>
            <a:ext cx="2426031" cy="1029977"/>
          </a:xfrm>
          <a:prstGeom prst="rect">
            <a:avLst/>
          </a:prstGeom>
        </p:spPr>
      </p:pic>
    </p:spTree>
    <p:extLst>
      <p:ext uri="{BB962C8B-B14F-4D97-AF65-F5344CB8AC3E}">
        <p14:creationId xmlns:p14="http://schemas.microsoft.com/office/powerpoint/2010/main" val="268120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Imagem digital fictícia de personagem de desenho animado&#10;&#10;Descrição gerada automaticamente com confiança média">
            <a:extLst>
              <a:ext uri="{FF2B5EF4-FFF2-40B4-BE49-F238E27FC236}">
                <a16:creationId xmlns:a16="http://schemas.microsoft.com/office/drawing/2014/main" id="{86B02A59-BDDB-78B6-A96C-D2276282E1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4942" cy="6856346"/>
          </a:xfrm>
          <a:prstGeom prst="rect">
            <a:avLst/>
          </a:prstGeom>
        </p:spPr>
      </p:pic>
      <p:sp>
        <p:nvSpPr>
          <p:cNvPr id="4" name="Título 1">
            <a:extLst>
              <a:ext uri="{FF2B5EF4-FFF2-40B4-BE49-F238E27FC236}">
                <a16:creationId xmlns:a16="http://schemas.microsoft.com/office/drawing/2014/main" id="{3EC5B3D8-91FA-900F-FA96-2C9E211485AA}"/>
              </a:ext>
            </a:extLst>
          </p:cNvPr>
          <p:cNvSpPr txBox="1">
            <a:spLocks/>
          </p:cNvSpPr>
          <p:nvPr/>
        </p:nvSpPr>
        <p:spPr>
          <a:xfrm>
            <a:off x="4047744" y="2886624"/>
            <a:ext cx="7022592" cy="22188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s-ES" sz="2000" kern="0" dirty="0">
                <a:latin typeface="Barlow" pitchFamily="2" charset="77"/>
                <a:ea typeface="Times New Roman" panose="02020603050405020304" pitchFamily="18" charset="0"/>
              </a:rPr>
              <a:t>Si usted leyera un libro de psicología del desarrollo humano del año 1990, descubriría que muchas características de los niños en aquella época no se aplican a los bebés y niños de hoy. Difícilmente podríamos separar el análisis de las características de los bebés y de los niños del contexto sociocultural.</a:t>
            </a:r>
            <a:endParaRPr lang="pt-BR" sz="2000" dirty="0">
              <a:latin typeface="Barlow" pitchFamily="2" charset="77"/>
            </a:endParaRPr>
          </a:p>
        </p:txBody>
      </p:sp>
      <p:sp>
        <p:nvSpPr>
          <p:cNvPr id="5" name="CaixaDeTexto 4">
            <a:extLst>
              <a:ext uri="{FF2B5EF4-FFF2-40B4-BE49-F238E27FC236}">
                <a16:creationId xmlns:a16="http://schemas.microsoft.com/office/drawing/2014/main" id="{421881F3-A367-ADD4-B936-23999C3823CE}"/>
              </a:ext>
            </a:extLst>
          </p:cNvPr>
          <p:cNvSpPr txBox="1"/>
          <p:nvPr/>
        </p:nvSpPr>
        <p:spPr>
          <a:xfrm>
            <a:off x="2815727" y="589480"/>
            <a:ext cx="7388352" cy="1323439"/>
          </a:xfrm>
          <a:prstGeom prst="rect">
            <a:avLst/>
          </a:prstGeom>
          <a:noFill/>
        </p:spPr>
        <p:txBody>
          <a:bodyPr wrap="square" rtlCol="0">
            <a:spAutoFit/>
          </a:bodyPr>
          <a:lstStyle/>
          <a:p>
            <a:r>
              <a:rPr lang="pt-BR" sz="4000" b="1" dirty="0">
                <a:effectLst/>
                <a:latin typeface="Barlow Condensed" pitchFamily="2" charset="77"/>
                <a:ea typeface="Times New Roman" panose="02020603050405020304" pitchFamily="18" charset="0"/>
                <a:cs typeface="Calibri" panose="020F0502020204030204" pitchFamily="34" charset="0"/>
              </a:rPr>
              <a:t>1. </a:t>
            </a:r>
            <a:r>
              <a:rPr lang="pt-BR" sz="4000" b="1" dirty="0">
                <a:latin typeface="Barlow Condensed" pitchFamily="2" charset="77"/>
                <a:ea typeface="Times New Roman" panose="02020603050405020304" pitchFamily="18" charset="0"/>
                <a:cs typeface="Calibri" panose="020F0502020204030204" pitchFamily="34" charset="0"/>
              </a:rPr>
              <a:t>BEBÉS Y NIÑOS POSMODERNOS</a:t>
            </a:r>
            <a:endParaRPr lang="pt-BR" sz="4000" b="1" dirty="0">
              <a:latin typeface="Barlow Condensed" pitchFamily="2" charset="77"/>
            </a:endParaRPr>
          </a:p>
        </p:txBody>
      </p:sp>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5969" y="1654"/>
            <a:ext cx="2426031" cy="1029977"/>
          </a:xfrm>
          <a:prstGeom prst="rect">
            <a:avLst/>
          </a:prstGeom>
        </p:spPr>
      </p:pic>
    </p:spTree>
    <p:extLst>
      <p:ext uri="{BB962C8B-B14F-4D97-AF65-F5344CB8AC3E}">
        <p14:creationId xmlns:p14="http://schemas.microsoft.com/office/powerpoint/2010/main" val="15356985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Desenho de personagem&#10;&#10;Descrição gerada automaticamente com confiança média">
            <a:extLst>
              <a:ext uri="{FF2B5EF4-FFF2-40B4-BE49-F238E27FC236}">
                <a16:creationId xmlns:a16="http://schemas.microsoft.com/office/drawing/2014/main" id="{D8829859-7A60-E333-4A8D-46997CC8CE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4"/>
            <a:ext cx="12194942" cy="6856346"/>
          </a:xfrm>
          <a:prstGeom prst="rect">
            <a:avLst/>
          </a:prstGeom>
        </p:spPr>
      </p:pic>
      <p:sp>
        <p:nvSpPr>
          <p:cNvPr id="5" name="Espaço Reservado para Conteúdo 2">
            <a:extLst>
              <a:ext uri="{FF2B5EF4-FFF2-40B4-BE49-F238E27FC236}">
                <a16:creationId xmlns:a16="http://schemas.microsoft.com/office/drawing/2014/main" id="{782EC9ED-6140-2459-4911-06286599A566}"/>
              </a:ext>
            </a:extLst>
          </p:cNvPr>
          <p:cNvSpPr txBox="1">
            <a:spLocks/>
          </p:cNvSpPr>
          <p:nvPr/>
        </p:nvSpPr>
        <p:spPr>
          <a:xfrm>
            <a:off x="1243304" y="1709550"/>
            <a:ext cx="9705392" cy="45316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s-ES" sz="1800" kern="0" dirty="0">
                <a:latin typeface="Barlow" pitchFamily="2" charset="77"/>
                <a:ea typeface="Times New Roman" panose="02020603050405020304" pitchFamily="18" charset="0"/>
              </a:rPr>
              <a:t>Los niños posmodernos son la generación más protegida y la que más preocupa. Más que en otras épocas, esos niños son resultado de gestaciones planificadas, por el estilo de vida acelerado de los padres, quienes, en medio de su vida planificada, quieren ajustarse a las demandas sociales de esta época. Otras características de esta generación:</a:t>
            </a:r>
            <a:endParaRPr lang="pt-BR" sz="1800" b="1" dirty="0">
              <a:latin typeface="Barlow" pitchFamily="2" charset="77"/>
              <a:ea typeface="Times New Roman" panose="02020603050405020304" pitchFamily="18" charset="0"/>
            </a:endParaRPr>
          </a:p>
          <a:p>
            <a:pPr algn="just">
              <a:lnSpc>
                <a:spcPct val="100000"/>
              </a:lnSpc>
            </a:pPr>
            <a:r>
              <a:rPr lang="es-419" sz="1800" b="1" dirty="0">
                <a:latin typeface="Calibri" panose="020F0502020204030204" pitchFamily="34" charset="0"/>
                <a:ea typeface="Times New Roman" panose="02020603050405020304" pitchFamily="18" charset="0"/>
              </a:rPr>
              <a:t>Cybercultos y dependendientes de la tecnología</a:t>
            </a:r>
            <a:endParaRPr lang="pt-BR" sz="1800" dirty="0">
              <a:latin typeface="Times New Roman" panose="02020603050405020304" pitchFamily="18" charset="0"/>
              <a:ea typeface="Times New Roman" panose="02020603050405020304" pitchFamily="18" charset="0"/>
            </a:endParaRPr>
          </a:p>
          <a:p>
            <a:pPr algn="just"/>
            <a:r>
              <a:rPr lang="es-419" sz="1800" b="1" dirty="0">
                <a:latin typeface="Calibri" panose="020F0502020204030204" pitchFamily="34" charset="0"/>
                <a:ea typeface="Times New Roman" panose="02020603050405020304" pitchFamily="18" charset="0"/>
              </a:rPr>
              <a:t>Hábiles en multitareas</a:t>
            </a:r>
            <a:endParaRPr lang="pt-BR" sz="1800" dirty="0">
              <a:latin typeface="Times New Roman" panose="02020603050405020304" pitchFamily="18" charset="0"/>
              <a:ea typeface="Times New Roman" panose="02020603050405020304" pitchFamily="18" charset="0"/>
            </a:endParaRPr>
          </a:p>
          <a:p>
            <a:pPr marL="180340" algn="just"/>
            <a:r>
              <a:rPr lang="es-419" sz="1800" b="1" dirty="0">
                <a:latin typeface="Calibri" panose="020F0502020204030204" pitchFamily="34" charset="0"/>
                <a:ea typeface="Times New Roman" panose="02020603050405020304" pitchFamily="18" charset="0"/>
              </a:rPr>
              <a:t>Tolerantes con quien piensa diferente</a:t>
            </a:r>
            <a:endParaRPr lang="pt-BR" sz="1800" dirty="0">
              <a:latin typeface="Times New Roman" panose="02020603050405020304" pitchFamily="18" charset="0"/>
              <a:ea typeface="Times New Roman" panose="02020603050405020304" pitchFamily="18" charset="0"/>
            </a:endParaRPr>
          </a:p>
          <a:p>
            <a:pPr algn="just"/>
            <a:r>
              <a:rPr lang="es-419" sz="1800" b="1" kern="0" dirty="0">
                <a:latin typeface="Calibri" panose="020F0502020204030204" pitchFamily="34" charset="0"/>
                <a:ea typeface="Times New Roman" panose="02020603050405020304" pitchFamily="18" charset="0"/>
              </a:rPr>
              <a:t>Valoran la libertad de elección</a:t>
            </a:r>
          </a:p>
          <a:p>
            <a:pPr algn="just"/>
            <a:r>
              <a:rPr lang="es-419" sz="1800" b="1" dirty="0">
                <a:latin typeface="Calibri" panose="020F0502020204030204" pitchFamily="34" charset="0"/>
                <a:ea typeface="Times New Roman" panose="02020603050405020304" pitchFamily="18" charset="0"/>
              </a:rPr>
              <a:t>Orientados hacia la experiencia</a:t>
            </a:r>
            <a:endParaRPr lang="pt-BR" sz="1800" dirty="0">
              <a:latin typeface="Times New Roman" panose="02020603050405020304" pitchFamily="18" charset="0"/>
              <a:ea typeface="Times New Roman" panose="02020603050405020304" pitchFamily="18" charset="0"/>
            </a:endParaRPr>
          </a:p>
          <a:p>
            <a:pPr marL="180340" algn="just"/>
            <a:r>
              <a:rPr lang="es-419" sz="1800" b="1" dirty="0">
                <a:latin typeface="Calibri" panose="020F0502020204030204" pitchFamily="34" charset="0"/>
                <a:ea typeface="Times New Roman" panose="02020603050405020304" pitchFamily="18" charset="0"/>
              </a:rPr>
              <a:t>Confían en sí mismos y no en imágenes de autoridad</a:t>
            </a:r>
            <a:endParaRPr lang="pt-BR" sz="1800" dirty="0">
              <a:latin typeface="Times New Roman" panose="02020603050405020304" pitchFamily="18" charset="0"/>
              <a:ea typeface="Times New Roman" panose="02020603050405020304" pitchFamily="18" charset="0"/>
            </a:endParaRPr>
          </a:p>
        </p:txBody>
      </p:sp>
      <p:sp>
        <p:nvSpPr>
          <p:cNvPr id="6" name="CaixaDeTexto 5">
            <a:extLst>
              <a:ext uri="{FF2B5EF4-FFF2-40B4-BE49-F238E27FC236}">
                <a16:creationId xmlns:a16="http://schemas.microsoft.com/office/drawing/2014/main" id="{5C903D67-F89B-EB6B-B726-96694C04A43D}"/>
              </a:ext>
            </a:extLst>
          </p:cNvPr>
          <p:cNvSpPr txBox="1"/>
          <p:nvPr/>
        </p:nvSpPr>
        <p:spPr>
          <a:xfrm>
            <a:off x="1231392" y="776794"/>
            <a:ext cx="6888480" cy="954107"/>
          </a:xfrm>
          <a:prstGeom prst="rect">
            <a:avLst/>
          </a:prstGeom>
          <a:noFill/>
        </p:spPr>
        <p:txBody>
          <a:bodyPr wrap="square" rtlCol="0">
            <a:spAutoFit/>
          </a:bodyPr>
          <a:lstStyle/>
          <a:p>
            <a:r>
              <a:rPr lang="es-ES" sz="2800" b="1" kern="0" dirty="0">
                <a:solidFill>
                  <a:srgbClr val="009AC1"/>
                </a:solidFill>
                <a:latin typeface="Barlow Condensed" pitchFamily="2" charset="77"/>
                <a:ea typeface="Times New Roman" panose="02020603050405020304" pitchFamily="18" charset="0"/>
              </a:rPr>
              <a:t>1.1 Características de los niños posmodernos</a:t>
            </a:r>
          </a:p>
        </p:txBody>
      </p:sp>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5969" y="1654"/>
            <a:ext cx="2426031" cy="1029977"/>
          </a:xfrm>
          <a:prstGeom prst="rect">
            <a:avLst/>
          </a:prstGeom>
        </p:spPr>
      </p:pic>
    </p:spTree>
    <p:extLst>
      <p:ext uri="{BB962C8B-B14F-4D97-AF65-F5344CB8AC3E}">
        <p14:creationId xmlns:p14="http://schemas.microsoft.com/office/powerpoint/2010/main" val="769573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Uma imagem contendo homem, segurando, jogando&#10;&#10;Descrição gerada automaticamente">
            <a:extLst>
              <a:ext uri="{FF2B5EF4-FFF2-40B4-BE49-F238E27FC236}">
                <a16:creationId xmlns:a16="http://schemas.microsoft.com/office/drawing/2014/main" id="{6F89DB04-FBCA-A4FF-BCCF-AA8EC85F67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4"/>
            <a:ext cx="12194942" cy="6856346"/>
          </a:xfrm>
          <a:prstGeom prst="rect">
            <a:avLst/>
          </a:prstGeom>
        </p:spPr>
      </p:pic>
      <p:sp>
        <p:nvSpPr>
          <p:cNvPr id="6" name="Subtítulo 2">
            <a:extLst>
              <a:ext uri="{FF2B5EF4-FFF2-40B4-BE49-F238E27FC236}">
                <a16:creationId xmlns:a16="http://schemas.microsoft.com/office/drawing/2014/main" id="{F0BDFF2C-CC83-A20B-AA7C-D3A715A17F15}"/>
              </a:ext>
            </a:extLst>
          </p:cNvPr>
          <p:cNvSpPr txBox="1">
            <a:spLocks/>
          </p:cNvSpPr>
          <p:nvPr/>
        </p:nvSpPr>
        <p:spPr>
          <a:xfrm>
            <a:off x="4929352" y="5129325"/>
            <a:ext cx="6031538" cy="12869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just">
              <a:buFont typeface="Arial" panose="020B0604020202020204" pitchFamily="34" charset="0"/>
              <a:buChar char="•"/>
            </a:pPr>
            <a:r>
              <a:rPr lang="pt-BR" sz="1800" b="1" dirty="0">
                <a:latin typeface="Barlow" pitchFamily="2" charset="77"/>
                <a:ea typeface="Times New Roman" panose="02020603050405020304" pitchFamily="18" charset="0"/>
              </a:rPr>
              <a:t>Entender </a:t>
            </a:r>
            <a:r>
              <a:rPr lang="pt-BR" sz="1800" b="1" dirty="0" err="1">
                <a:latin typeface="Barlow" pitchFamily="2" charset="77"/>
                <a:ea typeface="Times New Roman" panose="02020603050405020304" pitchFamily="18" charset="0"/>
              </a:rPr>
              <a:t>la</a:t>
            </a:r>
            <a:r>
              <a:rPr lang="pt-BR" sz="1800" b="1" dirty="0">
                <a:latin typeface="Barlow" pitchFamily="2" charset="77"/>
                <a:ea typeface="Times New Roman" panose="02020603050405020304" pitchFamily="18" charset="0"/>
              </a:rPr>
              <a:t> </a:t>
            </a:r>
            <a:r>
              <a:rPr lang="pt-BR" sz="1800" b="1" dirty="0" err="1">
                <a:latin typeface="Barlow" pitchFamily="2" charset="77"/>
                <a:ea typeface="Times New Roman" panose="02020603050405020304" pitchFamily="18" charset="0"/>
              </a:rPr>
              <a:t>susceptibilidad</a:t>
            </a:r>
            <a:r>
              <a:rPr lang="pt-BR" sz="1800" b="1" dirty="0">
                <a:latin typeface="Barlow" pitchFamily="2" charset="77"/>
                <a:ea typeface="Times New Roman" panose="02020603050405020304" pitchFamily="18" charset="0"/>
              </a:rPr>
              <a:t> </a:t>
            </a:r>
            <a:r>
              <a:rPr lang="pt-BR" sz="1800" b="1" dirty="0" err="1">
                <a:latin typeface="Barlow" pitchFamily="2" charset="77"/>
                <a:ea typeface="Times New Roman" panose="02020603050405020304" pitchFamily="18" charset="0"/>
              </a:rPr>
              <a:t>posmoderna</a:t>
            </a:r>
            <a:r>
              <a:rPr lang="pt-BR" sz="1800" b="1" dirty="0">
                <a:latin typeface="Barlow" pitchFamily="2" charset="77"/>
                <a:ea typeface="Times New Roman" panose="02020603050405020304" pitchFamily="18" charset="0"/>
              </a:rPr>
              <a:t>.</a:t>
            </a:r>
          </a:p>
          <a:p>
            <a:pPr marL="285750" indent="-285750" algn="just">
              <a:buFont typeface="Arial" panose="020B0604020202020204" pitchFamily="34" charset="0"/>
              <a:buChar char="•"/>
            </a:pPr>
            <a:r>
              <a:rPr lang="es-ES" sz="1800" b="1" dirty="0">
                <a:latin typeface="Barlow" pitchFamily="2" charset="77"/>
                <a:ea typeface="Times New Roman" panose="02020603050405020304" pitchFamily="18" charset="0"/>
              </a:rPr>
              <a:t>Pensar creativamente en la construcción de la fe.</a:t>
            </a:r>
          </a:p>
          <a:p>
            <a:pPr marL="285750" indent="-285750" algn="just">
              <a:buFont typeface="Arial" panose="020B0604020202020204" pitchFamily="34" charset="0"/>
              <a:buChar char="•"/>
            </a:pPr>
            <a:r>
              <a:rPr lang="es-ES" sz="1800" b="1" dirty="0">
                <a:latin typeface="Barlow" pitchFamily="2" charset="77"/>
                <a:ea typeface="Times New Roman" panose="02020603050405020304" pitchFamily="18" charset="0"/>
              </a:rPr>
              <a:t>Integrar a las familias y a la comunidad de la iglesia.</a:t>
            </a:r>
          </a:p>
        </p:txBody>
      </p:sp>
      <p:sp>
        <p:nvSpPr>
          <p:cNvPr id="7" name="CaixaDeTexto 6">
            <a:extLst>
              <a:ext uri="{FF2B5EF4-FFF2-40B4-BE49-F238E27FC236}">
                <a16:creationId xmlns:a16="http://schemas.microsoft.com/office/drawing/2014/main" id="{F5DBE7AB-4C39-2CFD-2FD4-92623AB17F80}"/>
              </a:ext>
            </a:extLst>
          </p:cNvPr>
          <p:cNvSpPr txBox="1"/>
          <p:nvPr/>
        </p:nvSpPr>
        <p:spPr>
          <a:xfrm>
            <a:off x="1231392" y="350074"/>
            <a:ext cx="6033008" cy="954107"/>
          </a:xfrm>
          <a:prstGeom prst="rect">
            <a:avLst/>
          </a:prstGeom>
          <a:noFill/>
        </p:spPr>
        <p:txBody>
          <a:bodyPr wrap="square" rtlCol="0">
            <a:spAutoFit/>
          </a:bodyPr>
          <a:lstStyle/>
          <a:p>
            <a:r>
              <a:rPr lang="es-ES" sz="2800" b="1" dirty="0">
                <a:solidFill>
                  <a:srgbClr val="009AC1"/>
                </a:solidFill>
                <a:latin typeface="Barlow Condensed" pitchFamily="2" charset="77"/>
                <a:ea typeface="Times New Roman" panose="02020603050405020304" pitchFamily="18" charset="0"/>
                <a:cs typeface="Calibri" panose="020F0502020204030204" pitchFamily="34" charset="0"/>
              </a:rPr>
              <a:t>1.2 ¿Cuál debe ser el trato con los bebés y niños posmodernos?</a:t>
            </a:r>
          </a:p>
        </p:txBody>
      </p:sp>
      <p:sp>
        <p:nvSpPr>
          <p:cNvPr id="8" name="Subtítulo 2">
            <a:extLst>
              <a:ext uri="{FF2B5EF4-FFF2-40B4-BE49-F238E27FC236}">
                <a16:creationId xmlns:a16="http://schemas.microsoft.com/office/drawing/2014/main" id="{3FE25799-303E-38FB-4BBE-C5EA0A273E2A}"/>
              </a:ext>
            </a:extLst>
          </p:cNvPr>
          <p:cNvSpPr txBox="1">
            <a:spLocks/>
          </p:cNvSpPr>
          <p:nvPr/>
        </p:nvSpPr>
        <p:spPr>
          <a:xfrm>
            <a:off x="4267527" y="1707698"/>
            <a:ext cx="7355187" cy="114539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pPr>
            <a:r>
              <a:rPr lang="es-ES" sz="1800" dirty="0">
                <a:latin typeface="Barlow" pitchFamily="2" charset="77"/>
                <a:ea typeface="Times New Roman" panose="02020603050405020304" pitchFamily="18" charset="0"/>
              </a:rPr>
              <a:t>Es natural que exista conflicto entre la manera como usted fue criado y educado y algunas características de esta generación de bebés y niños. O, tal vez, usted se impresione al ver como los padres nacidos en una generación posmoderna educan a sus hijos de una forma diferente, por ser de otra generación. </a:t>
            </a:r>
            <a:endParaRPr lang="pt-BR" sz="1800" dirty="0">
              <a:latin typeface="Barlow" pitchFamily="2" charset="77"/>
            </a:endParaRPr>
          </a:p>
        </p:txBody>
      </p:sp>
      <p:sp>
        <p:nvSpPr>
          <p:cNvPr id="9" name="CaixaDeTexto 8">
            <a:extLst>
              <a:ext uri="{FF2B5EF4-FFF2-40B4-BE49-F238E27FC236}">
                <a16:creationId xmlns:a16="http://schemas.microsoft.com/office/drawing/2014/main" id="{7BAB6F4E-DC1E-8E95-28BB-ACC10A835E64}"/>
              </a:ext>
            </a:extLst>
          </p:cNvPr>
          <p:cNvSpPr txBox="1"/>
          <p:nvPr/>
        </p:nvSpPr>
        <p:spPr>
          <a:xfrm>
            <a:off x="4929352" y="3496710"/>
            <a:ext cx="6571768" cy="1200329"/>
          </a:xfrm>
          <a:prstGeom prst="rect">
            <a:avLst/>
          </a:prstGeom>
          <a:noFill/>
        </p:spPr>
        <p:txBody>
          <a:bodyPr wrap="square" rtlCol="0">
            <a:spAutoFit/>
          </a:bodyPr>
          <a:lstStyle/>
          <a:p>
            <a:r>
              <a:rPr lang="es-ES" dirty="0">
                <a:latin typeface="Barlow" pitchFamily="2" charset="77"/>
                <a:ea typeface="Times New Roman" panose="02020603050405020304" pitchFamily="18" charset="0"/>
              </a:rPr>
              <a:t>Sabemos que los principios bíblicos no están sujetos a cambios, pero, tal vez, sea necesario ajustar la manera como vemos a las nuevas generaciones en nuestras iglesias. ¿Qué le parece pensar en estas sugerencias?</a:t>
            </a:r>
          </a:p>
        </p:txBody>
      </p:sp>
      <p:pic>
        <p:nvPicPr>
          <p:cNvPr id="10" name="Imagem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5969" y="1654"/>
            <a:ext cx="2426031" cy="1029977"/>
          </a:xfrm>
          <a:prstGeom prst="rect">
            <a:avLst/>
          </a:prstGeom>
        </p:spPr>
      </p:pic>
    </p:spTree>
    <p:extLst>
      <p:ext uri="{BB962C8B-B14F-4D97-AF65-F5344CB8AC3E}">
        <p14:creationId xmlns:p14="http://schemas.microsoft.com/office/powerpoint/2010/main" val="1743540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a:extLst>
              <a:ext uri="{FF2B5EF4-FFF2-40B4-BE49-F238E27FC236}">
                <a16:creationId xmlns:a16="http://schemas.microsoft.com/office/drawing/2014/main" id="{4730EF1D-0B8A-F841-02B4-7E0C83B583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4"/>
            <a:ext cx="12192000" cy="6854692"/>
          </a:xfrm>
          <a:prstGeom prst="rect">
            <a:avLst/>
          </a:prstGeom>
        </p:spPr>
      </p:pic>
      <p:sp>
        <p:nvSpPr>
          <p:cNvPr id="5" name="Espaço Reservado para Conteúdo 2">
            <a:extLst>
              <a:ext uri="{FF2B5EF4-FFF2-40B4-BE49-F238E27FC236}">
                <a16:creationId xmlns:a16="http://schemas.microsoft.com/office/drawing/2014/main" id="{782EC9ED-6140-2459-4911-06286599A566}"/>
              </a:ext>
            </a:extLst>
          </p:cNvPr>
          <p:cNvSpPr txBox="1">
            <a:spLocks/>
          </p:cNvSpPr>
          <p:nvPr/>
        </p:nvSpPr>
        <p:spPr>
          <a:xfrm>
            <a:off x="1682496" y="1859174"/>
            <a:ext cx="8314944" cy="26086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s-ES" sz="2000" dirty="0">
                <a:latin typeface="Barlow" pitchFamily="2" charset="77"/>
                <a:ea typeface="Times New Roman" panose="02020603050405020304" pitchFamily="18" charset="0"/>
              </a:rPr>
              <a:t>Los cambios más importantes con relación al desarrollo motor de cada persona ocurren en los primeros años de vida, el período en el cual el niño adquiere habilidades básicas y necesarias que permitirán el desarrollo de habilidades superiores. Es importante recordar que todo niño es único y tiene su propio ritmo para desarrollar las habilidades que se observan en niños de esa edad. Estos son solo parámetros típicos del desarrollo físico.</a:t>
            </a:r>
          </a:p>
        </p:txBody>
      </p:sp>
      <p:sp>
        <p:nvSpPr>
          <p:cNvPr id="6" name="CaixaDeTexto 5">
            <a:extLst>
              <a:ext uri="{FF2B5EF4-FFF2-40B4-BE49-F238E27FC236}">
                <a16:creationId xmlns:a16="http://schemas.microsoft.com/office/drawing/2014/main" id="{9D519E54-74FC-A8EE-C333-4234F1B1682C}"/>
              </a:ext>
            </a:extLst>
          </p:cNvPr>
          <p:cNvSpPr txBox="1"/>
          <p:nvPr/>
        </p:nvSpPr>
        <p:spPr>
          <a:xfrm>
            <a:off x="1682496" y="628557"/>
            <a:ext cx="7388352" cy="707886"/>
          </a:xfrm>
          <a:prstGeom prst="rect">
            <a:avLst/>
          </a:prstGeom>
          <a:noFill/>
        </p:spPr>
        <p:txBody>
          <a:bodyPr wrap="square" rtlCol="0">
            <a:spAutoFit/>
          </a:bodyPr>
          <a:lstStyle/>
          <a:p>
            <a:r>
              <a:rPr lang="pt-BR" sz="4000" b="1" dirty="0">
                <a:latin typeface="Barlow Condensed" pitchFamily="2" charset="77"/>
                <a:ea typeface="Times New Roman" panose="02020603050405020304" pitchFamily="18" charset="0"/>
                <a:cs typeface="Calibri" panose="020F0502020204030204" pitchFamily="34" charset="0"/>
              </a:rPr>
              <a:t>2. DESARROLLO FÍSICO</a:t>
            </a:r>
          </a:p>
        </p:txBody>
      </p:sp>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5969" y="1654"/>
            <a:ext cx="2426031" cy="1029977"/>
          </a:xfrm>
          <a:prstGeom prst="rect">
            <a:avLst/>
          </a:prstGeom>
        </p:spPr>
      </p:pic>
    </p:spTree>
    <p:extLst>
      <p:ext uri="{BB962C8B-B14F-4D97-AF65-F5344CB8AC3E}">
        <p14:creationId xmlns:p14="http://schemas.microsoft.com/office/powerpoint/2010/main" val="36438415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Uma imagem contendo Gráfico de bolhas&#10;&#10;Descrição gerada automaticamente">
            <a:extLst>
              <a:ext uri="{FF2B5EF4-FFF2-40B4-BE49-F238E27FC236}">
                <a16:creationId xmlns:a16="http://schemas.microsoft.com/office/drawing/2014/main" id="{C7888133-4455-394E-6B5B-BACDB2A4A1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4"/>
            <a:ext cx="12192000" cy="6854692"/>
          </a:xfrm>
          <a:prstGeom prst="rect">
            <a:avLst/>
          </a:prstGeom>
        </p:spPr>
      </p:pic>
      <p:sp>
        <p:nvSpPr>
          <p:cNvPr id="5" name="Espaço Reservado para Conteúdo 2">
            <a:extLst>
              <a:ext uri="{FF2B5EF4-FFF2-40B4-BE49-F238E27FC236}">
                <a16:creationId xmlns:a16="http://schemas.microsoft.com/office/drawing/2014/main" id="{1AC31BDE-6FF5-5610-E8BA-1B470F116D40}"/>
              </a:ext>
            </a:extLst>
          </p:cNvPr>
          <p:cNvSpPr txBox="1">
            <a:spLocks/>
          </p:cNvSpPr>
          <p:nvPr/>
        </p:nvSpPr>
        <p:spPr>
          <a:xfrm>
            <a:off x="1231392" y="1743817"/>
            <a:ext cx="9345168" cy="242557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10000"/>
              </a:lnSpc>
            </a:pPr>
            <a:r>
              <a:rPr lang="es-ES" sz="1800" dirty="0">
                <a:latin typeface="Barlow" pitchFamily="2" charset="77"/>
                <a:ea typeface="Times New Roman" panose="02020603050405020304" pitchFamily="18" charset="0"/>
              </a:rPr>
              <a:t>El bebé pasa de depender totalmente de la madre a una existencia </a:t>
            </a:r>
            <a:r>
              <a:rPr lang="es-ES" sz="1800" dirty="0" err="1">
                <a:latin typeface="Barlow" pitchFamily="2" charset="77"/>
                <a:ea typeface="Times New Roman" panose="02020603050405020304" pitchFamily="18" charset="0"/>
              </a:rPr>
              <a:t>independente</a:t>
            </a:r>
            <a:r>
              <a:rPr lang="es-ES" sz="1800" dirty="0">
                <a:latin typeface="Barlow" pitchFamily="2" charset="77"/>
                <a:ea typeface="Times New Roman" panose="02020603050405020304" pitchFamily="18" charset="0"/>
              </a:rPr>
              <a:t>. Al nacer, el bebé tiene características diferentes: cabeza grande, ojos grandes y soñolientos, nariz pequeña, mentón hundido y mejillas gordas.</a:t>
            </a:r>
          </a:p>
          <a:p>
            <a:pPr algn="just">
              <a:lnSpc>
                <a:spcPct val="100000"/>
              </a:lnSpc>
            </a:pPr>
            <a:endParaRPr lang="pt-BR" sz="1800" dirty="0">
              <a:latin typeface="Barlow" pitchFamily="2" charset="77"/>
              <a:ea typeface="Times New Roman" panose="02020603050405020304" pitchFamily="18" charset="0"/>
            </a:endParaRPr>
          </a:p>
          <a:p>
            <a:pPr algn="just">
              <a:lnSpc>
                <a:spcPct val="100000"/>
              </a:lnSpc>
            </a:pPr>
            <a:r>
              <a:rPr lang="es-ES" sz="1800" dirty="0">
                <a:latin typeface="Barlow" pitchFamily="2" charset="77"/>
                <a:ea typeface="Times New Roman" panose="02020603050405020304" pitchFamily="18" charset="0"/>
              </a:rPr>
              <a:t>Los bebés no consiguen controlar los movimientos de su cuerpo. La mayoría de ellos son por reflejo porque su sistema nervioso no está totalmente desarrollado. Durante los primeros meses, ellos pueden ver claramente objetos que están cerca de 2,5cm de su visión. A los seis meses, su visión está más desarrollada. </a:t>
            </a:r>
          </a:p>
        </p:txBody>
      </p:sp>
      <p:sp>
        <p:nvSpPr>
          <p:cNvPr id="6" name="CaixaDeTexto 5">
            <a:extLst>
              <a:ext uri="{FF2B5EF4-FFF2-40B4-BE49-F238E27FC236}">
                <a16:creationId xmlns:a16="http://schemas.microsoft.com/office/drawing/2014/main" id="{5CC290CD-C4B6-93E4-82B7-1922C68F3A4B}"/>
              </a:ext>
            </a:extLst>
          </p:cNvPr>
          <p:cNvSpPr txBox="1"/>
          <p:nvPr/>
        </p:nvSpPr>
        <p:spPr>
          <a:xfrm>
            <a:off x="1231392" y="776794"/>
            <a:ext cx="6888480" cy="523220"/>
          </a:xfrm>
          <a:prstGeom prst="rect">
            <a:avLst/>
          </a:prstGeom>
          <a:noFill/>
        </p:spPr>
        <p:txBody>
          <a:bodyPr wrap="square" rtlCol="0">
            <a:spAutoFit/>
          </a:bodyPr>
          <a:lstStyle/>
          <a:p>
            <a:r>
              <a:rPr lang="pt-BR" sz="2800" b="1" dirty="0">
                <a:solidFill>
                  <a:srgbClr val="009AC1"/>
                </a:solidFill>
                <a:effectLst/>
                <a:latin typeface="Barlow Condensed" pitchFamily="2" charset="77"/>
                <a:ea typeface="Times New Roman" panose="02020603050405020304" pitchFamily="18" charset="0"/>
              </a:rPr>
              <a:t>De 0 a 5 meses</a:t>
            </a:r>
            <a:endParaRPr lang="pt-PT" sz="2800" b="1" kern="0" dirty="0">
              <a:solidFill>
                <a:srgbClr val="009AC1"/>
              </a:solidFill>
              <a:effectLst/>
              <a:latin typeface="Barlow Condensed" pitchFamily="2" charset="77"/>
              <a:ea typeface="Times New Roman" panose="02020603050405020304" pitchFamily="18" charset="0"/>
            </a:endParaRPr>
          </a:p>
        </p:txBody>
      </p:sp>
      <p:sp>
        <p:nvSpPr>
          <p:cNvPr id="7" name="Espaço Reservado para Conteúdo 2">
            <a:extLst>
              <a:ext uri="{FF2B5EF4-FFF2-40B4-BE49-F238E27FC236}">
                <a16:creationId xmlns:a16="http://schemas.microsoft.com/office/drawing/2014/main" id="{827A3F13-4AB8-5DBD-41FA-9CFDCCAAE2DA}"/>
              </a:ext>
            </a:extLst>
          </p:cNvPr>
          <p:cNvSpPr txBox="1">
            <a:spLocks/>
          </p:cNvSpPr>
          <p:nvPr/>
        </p:nvSpPr>
        <p:spPr>
          <a:xfrm>
            <a:off x="4120586" y="4335392"/>
            <a:ext cx="6455973" cy="16285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es-ES" sz="1800" dirty="0">
                <a:latin typeface="Barlow" pitchFamily="2" charset="77"/>
                <a:ea typeface="Times New Roman" panose="02020603050405020304" pitchFamily="18" charset="0"/>
              </a:rPr>
              <a:t>A los cuatro meses, la mayoría de los bebés tiene algún control sobre sus músculos y sistema nervioso. Pueden sentarse con ayuda y mantener la cabeza erguida por cortos períodos y girar o descansar sobre su estómago. A los cinco meses, generalmente, ellos se pueden mover solos.</a:t>
            </a:r>
          </a:p>
        </p:txBody>
      </p:sp>
      <p:pic>
        <p:nvPicPr>
          <p:cNvPr id="8" name="Image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5969" y="1654"/>
            <a:ext cx="2426031" cy="1029977"/>
          </a:xfrm>
          <a:prstGeom prst="rect">
            <a:avLst/>
          </a:prstGeom>
        </p:spPr>
      </p:pic>
    </p:spTree>
    <p:extLst>
      <p:ext uri="{BB962C8B-B14F-4D97-AF65-F5344CB8AC3E}">
        <p14:creationId xmlns:p14="http://schemas.microsoft.com/office/powerpoint/2010/main" val="1080991442"/>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9EA5E59716CA04482326D7D6394CBC5" ma:contentTypeVersion="16" ma:contentTypeDescription="Create a new document." ma:contentTypeScope="" ma:versionID="f4526dc5ff70f79c7835920ea7e44b35">
  <xsd:schema xmlns:xsd="http://www.w3.org/2001/XMLSchema" xmlns:xs="http://www.w3.org/2001/XMLSchema" xmlns:p="http://schemas.microsoft.com/office/2006/metadata/properties" xmlns:ns2="546f6921-c430-45e7-8b30-d6d9b86d8f0f" xmlns:ns3="364167a4-bc77-49ec-93f2-879d4481bae7" targetNamespace="http://schemas.microsoft.com/office/2006/metadata/properties" ma:root="true" ma:fieldsID="d59a39959dc0981e2d49ce384394ed2c" ns2:_="" ns3:_="">
    <xsd:import namespace="546f6921-c430-45e7-8b30-d6d9b86d8f0f"/>
    <xsd:import namespace="364167a4-bc77-49ec-93f2-879d4481bae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6f6921-c430-45e7-8b30-d6d9b86d8f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8e8593b7-542e-4346-9e98-482410f851d1"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4167a4-bc77-49ec-93f2-879d4481bae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c6843a21-b43c-449c-ad71-8656eb5ff423}" ma:internalName="TaxCatchAll" ma:showField="CatchAllData" ma:web="364167a4-bc77-49ec-93f2-879d4481ba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46f6921-c430-45e7-8b30-d6d9b86d8f0f">
      <Terms xmlns="http://schemas.microsoft.com/office/infopath/2007/PartnerControls"/>
    </lcf76f155ced4ddcb4097134ff3c332f>
    <TaxCatchAll xmlns="364167a4-bc77-49ec-93f2-879d4481bae7" xsi:nil="true"/>
  </documentManagement>
</p:properties>
</file>

<file path=customXml/itemProps1.xml><?xml version="1.0" encoding="utf-8"?>
<ds:datastoreItem xmlns:ds="http://schemas.openxmlformats.org/officeDocument/2006/customXml" ds:itemID="{3A46A2F5-6F43-4B10-8B4B-3FDC7856E544}"/>
</file>

<file path=customXml/itemProps2.xml><?xml version="1.0" encoding="utf-8"?>
<ds:datastoreItem xmlns:ds="http://schemas.openxmlformats.org/officeDocument/2006/customXml" ds:itemID="{AF493867-ECB8-48CE-BA97-B02EE0E0AD85}"/>
</file>

<file path=customXml/itemProps3.xml><?xml version="1.0" encoding="utf-8"?>
<ds:datastoreItem xmlns:ds="http://schemas.openxmlformats.org/officeDocument/2006/customXml" ds:itemID="{5C504490-468F-476D-8302-0AB66A35FD29}"/>
</file>

<file path=docProps/app.xml><?xml version="1.0" encoding="utf-8"?>
<Properties xmlns="http://schemas.openxmlformats.org/officeDocument/2006/extended-properties" xmlns:vt="http://schemas.openxmlformats.org/officeDocument/2006/docPropsVTypes">
  <TotalTime>259</TotalTime>
  <Words>2484</Words>
  <Application>Microsoft Office PowerPoint</Application>
  <PresentationFormat>Widescreen</PresentationFormat>
  <Paragraphs>109</Paragraphs>
  <Slides>23</Slides>
  <Notes>0</Notes>
  <HiddenSlides>0</HiddenSlides>
  <MMClips>0</MMClips>
  <ScaleCrop>false</ScaleCrop>
  <HeadingPairs>
    <vt:vector size="6" baseType="variant">
      <vt:variant>
        <vt:lpstr>Fontes usadas</vt:lpstr>
      </vt:variant>
      <vt:variant>
        <vt:i4>8</vt:i4>
      </vt:variant>
      <vt:variant>
        <vt:lpstr>Tema</vt:lpstr>
      </vt:variant>
      <vt:variant>
        <vt:i4>1</vt:i4>
      </vt:variant>
      <vt:variant>
        <vt:lpstr>Títulos de slides</vt:lpstr>
      </vt:variant>
      <vt:variant>
        <vt:i4>23</vt:i4>
      </vt:variant>
    </vt:vector>
  </HeadingPairs>
  <TitlesOfParts>
    <vt:vector size="32" baseType="lpstr">
      <vt:lpstr>Arial</vt:lpstr>
      <vt:lpstr>Barlow</vt:lpstr>
      <vt:lpstr>Barlow Condensed</vt:lpstr>
      <vt:lpstr>Barlow Medium</vt:lpstr>
      <vt:lpstr>Barlow SemiBold</vt:lpstr>
      <vt:lpstr>Calibri</vt:lpstr>
      <vt:lpstr>Calibri Light</vt:lpstr>
      <vt:lpstr>Times New Roman</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Curso de Liderança Ministério da Criança       Nível 7 Módulo 1</dc:title>
  <dc:creator>Mara Moraes</dc:creator>
  <cp:lastModifiedBy>EA - Sonia Rene Lapalma</cp:lastModifiedBy>
  <cp:revision>34</cp:revision>
  <dcterms:created xsi:type="dcterms:W3CDTF">2023-10-20T12:58:38Z</dcterms:created>
  <dcterms:modified xsi:type="dcterms:W3CDTF">2023-12-12T13:56:43Z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0x010100F9EA5E59716CA04482326D7D6394CBC5</vt:lpwstr>
  </property>
</Properties>
</file>