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57"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Montserrat" panose="00000500000000000000" pitchFamily="50" charset="0"/>
      <p:regular r:id="rId31"/>
      <p:bold r:id="rId32"/>
      <p:italic r:id="rId33"/>
      <p:boldItalic r:id="rId34"/>
    </p:embeddedFont>
    <p:embeddedFont>
      <p:font typeface="Montserrat Black" panose="00000A00000000000000" pitchFamily="2" charset="0"/>
      <p:bold r:id="rId35"/>
      <p:boldItalic r:id="rId36"/>
    </p:embeddedFont>
    <p:embeddedFont>
      <p:font typeface="Montserrat ExtraBold" panose="00000900000000000000" pitchFamily="50" charset="0"/>
      <p:bold r:id="rId37"/>
      <p:boldItalic r:id="rId38"/>
    </p:embeddedFont>
    <p:embeddedFont>
      <p:font typeface="Montserrat Medium" panose="00000600000000000000" pitchFamily="2" charset="0"/>
      <p:regular r:id="rId39"/>
      <p:bold r:id="rId40"/>
      <p:italic r:id="rId41"/>
      <p:boldItalic r:id="rId42"/>
    </p:embeddedFont>
    <p:embeddedFont>
      <p:font typeface="Montserrat SemiBold" panose="00000700000000000000" pitchFamily="50"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wB9cR9TY1T9evZ/fC8PE8xmA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0"/>
            <a:ext cx="9144000" cy="5143505"/>
          </a:xfrm>
          <a:prstGeom prst="rect">
            <a:avLst/>
          </a:prstGeom>
          <a:noFill/>
          <a:ln>
            <a:noFill/>
          </a:ln>
        </p:spPr>
      </p:pic>
      <p:pic>
        <p:nvPicPr>
          <p:cNvPr id="55" name="Google Shape;55;p1"/>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3"/>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20" name="Google Shape;220;p13"/>
          <p:cNvSpPr txBox="1"/>
          <p:nvPr/>
        </p:nvSpPr>
        <p:spPr>
          <a:xfrm>
            <a:off x="1191000" y="308475"/>
            <a:ext cx="4941300" cy="147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Conclusión</a:t>
            </a: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3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p:txBody>
      </p:sp>
      <p:sp>
        <p:nvSpPr>
          <p:cNvPr id="221" name="Google Shape;221;p13"/>
          <p:cNvSpPr txBox="1"/>
          <p:nvPr/>
        </p:nvSpPr>
        <p:spPr>
          <a:xfrm>
            <a:off x="1320650" y="1407850"/>
            <a:ext cx="63996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pt-BR" sz="1800" b="0" i="0" u="none" strike="noStrike" cap="none">
                <a:solidFill>
                  <a:schemeClr val="dk1"/>
                </a:solidFill>
                <a:latin typeface="Montserrat"/>
                <a:ea typeface="Montserrat"/>
                <a:cs typeface="Montserrat"/>
                <a:sym typeface="Montserrat"/>
              </a:rPr>
              <a:t>Es un hecho que la discapacidad visual conlleva grandes </a:t>
            </a:r>
            <a:r>
              <a:rPr lang="pt-BR" sz="1800">
                <a:solidFill>
                  <a:schemeClr val="dk1"/>
                </a:solidFill>
                <a:latin typeface="Montserrat"/>
                <a:ea typeface="Montserrat"/>
                <a:cs typeface="Montserrat"/>
                <a:sym typeface="Montserrat"/>
              </a:rPr>
              <a:t>desafíos</a:t>
            </a:r>
            <a:r>
              <a:rPr lang="pt-BR" sz="1800" b="0" i="0" u="none" strike="noStrike" cap="none">
                <a:solidFill>
                  <a:schemeClr val="dk1"/>
                </a:solidFill>
                <a:latin typeface="Montserrat"/>
                <a:ea typeface="Montserrat"/>
                <a:cs typeface="Montserrat"/>
                <a:sym typeface="Montserrat"/>
              </a:rPr>
              <a:t>, pero no todas las adversidades están relacionadas con ella. Por lo tanto, tratar al niño </a:t>
            </a:r>
            <a:r>
              <a:rPr lang="pt-BR" sz="1800">
                <a:solidFill>
                  <a:schemeClr val="dk1"/>
                </a:solidFill>
                <a:latin typeface="Montserrat"/>
                <a:ea typeface="Montserrat"/>
                <a:cs typeface="Montserrat"/>
                <a:sym typeface="Montserrat"/>
              </a:rPr>
              <a:t>con discapacidad </a:t>
            </a:r>
            <a:r>
              <a:rPr lang="pt-BR" sz="1800" b="0" i="0" u="none" strike="noStrike" cap="none">
                <a:solidFill>
                  <a:schemeClr val="dk1"/>
                </a:solidFill>
                <a:latin typeface="Montserrat"/>
                <a:ea typeface="Montserrat"/>
                <a:cs typeface="Montserrat"/>
                <a:sym typeface="Montserrat"/>
              </a:rPr>
              <a:t>con lástima, además de no ayudarle en absoluto, no cambiará las circunstancias. </a:t>
            </a:r>
            <a:endParaRPr sz="18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pt-BR" sz="1800" b="0" i="0" u="none" strike="noStrike" cap="none">
                <a:solidFill>
                  <a:schemeClr val="dk1"/>
                </a:solidFill>
                <a:latin typeface="Montserrat"/>
                <a:ea typeface="Montserrat"/>
                <a:cs typeface="Montserrat"/>
                <a:sym typeface="Montserrat"/>
              </a:rPr>
              <a:t>La mejor opción es ser proactivo en la búsqueda de conocimientos para eliminar las barreras que impiden el acceso a las oportunidades, de modo que este niño pueda desarrollarse y contribuir a la sociedad.</a:t>
            </a:r>
            <a:endParaRPr sz="1800" b="0" i="0" u="none" strike="noStrike" cap="none">
              <a:solidFill>
                <a:schemeClr val="dk1"/>
              </a:solidFill>
              <a:latin typeface="Montserrat"/>
              <a:ea typeface="Montserrat"/>
              <a:cs typeface="Montserrat"/>
              <a:sym typeface="Montserrat"/>
            </a:endParaRPr>
          </a:p>
        </p:txBody>
      </p:sp>
      <p:pic>
        <p:nvPicPr>
          <p:cNvPr id="222" name="Google Shape;222;p13"/>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23" name="Google Shape;223;p13"/>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24" name="Google Shape;224;p13"/>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25" name="Google Shape;225;p13"/>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226" name="Google Shape;226;p13"/>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32" name="Google Shape;232;p14"/>
          <p:cNvSpPr txBox="1"/>
          <p:nvPr/>
        </p:nvSpPr>
        <p:spPr>
          <a:xfrm>
            <a:off x="1320650" y="1636450"/>
            <a:ext cx="63996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pt-BR" sz="1400" b="0" i="0" u="none" strike="noStrike" cap="none">
                <a:solidFill>
                  <a:schemeClr val="dk1"/>
                </a:solidFill>
                <a:latin typeface="Montserrat"/>
                <a:ea typeface="Montserrat"/>
                <a:cs typeface="Montserrat"/>
                <a:sym typeface="Montserrat"/>
              </a:rPr>
              <a:t>Con el avance de la investigación y el aumento de los debates en torno a la inclusión, la accesibilidad y el derecho de las personas sordas, la lengua de </a:t>
            </a:r>
            <a:r>
              <a:rPr lang="pt-BR">
                <a:solidFill>
                  <a:schemeClr val="dk1"/>
                </a:solidFill>
                <a:latin typeface="Montserrat"/>
                <a:ea typeface="Montserrat"/>
                <a:cs typeface="Montserrat"/>
                <a:sym typeface="Montserrat"/>
              </a:rPr>
              <a:t>señas</a:t>
            </a:r>
            <a:r>
              <a:rPr lang="pt-BR" sz="1400" b="0" i="0" u="none" strike="noStrike" cap="none">
                <a:solidFill>
                  <a:schemeClr val="dk1"/>
                </a:solidFill>
                <a:latin typeface="Montserrat"/>
                <a:ea typeface="Montserrat"/>
                <a:cs typeface="Montserrat"/>
                <a:sym typeface="Montserrat"/>
              </a:rPr>
              <a:t>, traductores e intérpretes de </a:t>
            </a:r>
            <a:r>
              <a:rPr lang="pt-BR">
                <a:solidFill>
                  <a:schemeClr val="dk1"/>
                </a:solidFill>
                <a:latin typeface="Montserrat"/>
                <a:ea typeface="Montserrat"/>
                <a:cs typeface="Montserrat"/>
                <a:sym typeface="Montserrat"/>
              </a:rPr>
              <a:t>lengua de señas,</a:t>
            </a:r>
            <a:r>
              <a:rPr lang="pt-BR" sz="1400" b="0" i="0" u="none" strike="noStrike" cap="none">
                <a:solidFill>
                  <a:schemeClr val="dk1"/>
                </a:solidFill>
                <a:latin typeface="Montserrat"/>
                <a:ea typeface="Montserrat"/>
                <a:cs typeface="Montserrat"/>
                <a:sym typeface="Montserrat"/>
              </a:rPr>
              <a:t> han ocupado diversos espacios en la sociedad, incluidos los espacios religiosos, permitiendo entonces la creciente participación de las personas sordas en las iglesias. </a:t>
            </a:r>
            <a:endParaRPr sz="1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pt-BR" sz="1400" b="0" i="0" u="none" strike="noStrike" cap="none">
                <a:solidFill>
                  <a:schemeClr val="dk1"/>
                </a:solidFill>
                <a:latin typeface="Montserrat"/>
                <a:ea typeface="Montserrat"/>
                <a:cs typeface="Montserrat"/>
                <a:sym typeface="Montserrat"/>
              </a:rPr>
              <a:t>En este contexto, surge</a:t>
            </a:r>
            <a:r>
              <a:rPr lang="pt-BR">
                <a:solidFill>
                  <a:schemeClr val="dk1"/>
                </a:solidFill>
                <a:latin typeface="Montserrat"/>
                <a:ea typeface="Montserrat"/>
                <a:cs typeface="Montserrat"/>
                <a:sym typeface="Montserrat"/>
              </a:rPr>
              <a:t> </a:t>
            </a:r>
            <a:r>
              <a:rPr lang="pt-BR" sz="1400" b="0" i="0" u="none" strike="noStrike" cap="none">
                <a:solidFill>
                  <a:schemeClr val="dk1"/>
                </a:solidFill>
                <a:latin typeface="Montserrat"/>
                <a:ea typeface="Montserrat"/>
                <a:cs typeface="Montserrat"/>
                <a:sym typeface="Montserrat"/>
              </a:rPr>
              <a:t>la necesidad de que las iglesias, institucionalmente, organicen e implementen estrategias para asegurar la participación efectiva de las personas sordas en diversas actividades y desarro</a:t>
            </a:r>
            <a:r>
              <a:rPr lang="pt-BR">
                <a:solidFill>
                  <a:schemeClr val="dk1"/>
                </a:solidFill>
                <a:latin typeface="Montserrat"/>
                <a:ea typeface="Montserrat"/>
                <a:cs typeface="Montserrat"/>
                <a:sym typeface="Montserrat"/>
              </a:rPr>
              <a:t>llen</a:t>
            </a:r>
            <a:r>
              <a:rPr lang="pt-BR" sz="1400" b="0" i="0" u="none" strike="noStrike" cap="none">
                <a:solidFill>
                  <a:schemeClr val="dk1"/>
                </a:solidFill>
                <a:latin typeface="Montserrat"/>
                <a:ea typeface="Montserrat"/>
                <a:cs typeface="Montserrat"/>
                <a:sym typeface="Montserrat"/>
              </a:rPr>
              <a:t> métodos de evangelización para alcanzar a las personas sordas con el mensaje urgente del tercer ángel.</a:t>
            </a:r>
            <a:endParaRPr sz="1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pic>
        <p:nvPicPr>
          <p:cNvPr id="233" name="Google Shape;233;p14"/>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34" name="Google Shape;234;p14"/>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35" name="Google Shape;235;p14"/>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36" name="Google Shape;236;p14"/>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237" name="Google Shape;237;p14"/>
          <p:cNvSpPr txBox="1"/>
          <p:nvPr/>
        </p:nvSpPr>
        <p:spPr>
          <a:xfrm>
            <a:off x="542550" y="388025"/>
            <a:ext cx="4941300" cy="655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pt-BR" sz="3400" b="0" i="0" u="none" strike="noStrike" cap="none">
                <a:solidFill>
                  <a:srgbClr val="171E46"/>
                </a:solidFill>
                <a:latin typeface="Montserrat ExtraBold"/>
                <a:ea typeface="Montserrat ExtraBold"/>
                <a:cs typeface="Montserrat ExtraBold"/>
                <a:sym typeface="Montserrat ExtraBold"/>
              </a:rPr>
              <a:t>Resumen II</a:t>
            </a:r>
            <a:endParaRPr sz="3000" b="0" i="0" u="none" strike="noStrike" cap="none">
              <a:solidFill>
                <a:srgbClr val="171E46"/>
              </a:solidFill>
              <a:latin typeface="Montserrat ExtraBold"/>
              <a:ea typeface="Montserrat ExtraBold"/>
              <a:cs typeface="Montserrat ExtraBold"/>
              <a:sym typeface="Montserrat ExtraBold"/>
            </a:endParaRPr>
          </a:p>
        </p:txBody>
      </p:sp>
      <p:sp>
        <p:nvSpPr>
          <p:cNvPr id="238" name="Google Shape;238;p14"/>
          <p:cNvSpPr txBox="1"/>
          <p:nvPr/>
        </p:nvSpPr>
        <p:spPr>
          <a:xfrm>
            <a:off x="923550" y="997625"/>
            <a:ext cx="4727100" cy="1126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700" b="1" i="0" u="none" strike="noStrike" cap="none">
                <a:solidFill>
                  <a:srgbClr val="171E46"/>
                </a:solidFill>
                <a:latin typeface="Montserrat"/>
                <a:ea typeface="Montserrat"/>
                <a:cs typeface="Montserrat"/>
                <a:sym typeface="Montserrat"/>
              </a:rPr>
              <a:t>ESCUELA SABATINA INFANTIL: métodos para incluir a niños sordos.</a:t>
            </a:r>
            <a:endParaRPr sz="1700" b="1" i="0" u="none" strike="noStrike" cap="none">
              <a:solidFill>
                <a:srgbClr val="171E46"/>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1100"/>
              <a:buFont typeface="Arial"/>
              <a:buNone/>
            </a:pPr>
            <a:endParaRPr sz="1700" b="1" i="0" u="none" strike="noStrike" cap="none">
              <a:solidFill>
                <a:srgbClr val="171E46"/>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1700"/>
              <a:buFont typeface="Arial"/>
              <a:buNone/>
            </a:pPr>
            <a:endParaRPr sz="1700" b="1" i="0" u="none" strike="noStrike" cap="none">
              <a:solidFill>
                <a:srgbClr val="171E46"/>
              </a:solidFill>
              <a:latin typeface="Montserrat"/>
              <a:ea typeface="Montserrat"/>
              <a:cs typeface="Montserrat"/>
              <a:sym typeface="Montserrat"/>
            </a:endParaRPr>
          </a:p>
        </p:txBody>
      </p:sp>
      <p:pic>
        <p:nvPicPr>
          <p:cNvPr id="239" name="Google Shape;239;p14"/>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5"/>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45" name="Google Shape;245;p15"/>
          <p:cNvSpPr txBox="1"/>
          <p:nvPr/>
        </p:nvSpPr>
        <p:spPr>
          <a:xfrm>
            <a:off x="810000" y="308475"/>
            <a:ext cx="4941300" cy="1902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CONCEPTOS IMPORTANTES</a:t>
            </a: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3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p:txBody>
      </p:sp>
      <p:sp>
        <p:nvSpPr>
          <p:cNvPr id="246" name="Google Shape;246;p15"/>
          <p:cNvSpPr txBox="1"/>
          <p:nvPr/>
        </p:nvSpPr>
        <p:spPr>
          <a:xfrm>
            <a:off x="1169175" y="1731450"/>
            <a:ext cx="2383800" cy="2526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300" b="1" i="0" u="none" strike="noStrike" cap="none">
                <a:solidFill>
                  <a:schemeClr val="dk1"/>
                </a:solidFill>
                <a:latin typeface="Montserrat"/>
                <a:ea typeface="Montserrat"/>
                <a:cs typeface="Montserrat"/>
                <a:sym typeface="Montserrat"/>
              </a:rPr>
              <a:t>Accesibilidad comunicativa: </a:t>
            </a:r>
            <a:r>
              <a:rPr lang="pt-BR" sz="1300" b="0" i="0" u="none" strike="noStrike" cap="none">
                <a:solidFill>
                  <a:schemeClr val="dk1"/>
                </a:solidFill>
                <a:latin typeface="Montserrat Medium"/>
                <a:ea typeface="Montserrat Medium"/>
                <a:cs typeface="Montserrat Medium"/>
                <a:sym typeface="Montserrat Medium"/>
              </a:rPr>
              <a:t>ofrecer recursos, actividades y bienes culturales que promuevan la independencia y la autonomía de las personas que necesitan servicios específicos para acceder a las actividades educativas propuestas. </a:t>
            </a:r>
            <a:endParaRPr sz="13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endParaRPr sz="1300" b="1" i="0" u="none" strike="noStrike" cap="none">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1800"/>
              <a:buFont typeface="Arial"/>
              <a:buNone/>
            </a:pPr>
            <a:endParaRPr sz="1300" b="1" i="0" u="none" strike="noStrike" cap="none">
              <a:solidFill>
                <a:schemeClr val="dk1"/>
              </a:solidFill>
              <a:latin typeface="Montserrat"/>
              <a:ea typeface="Montserrat"/>
              <a:cs typeface="Montserrat"/>
              <a:sym typeface="Montserrat"/>
            </a:endParaRPr>
          </a:p>
        </p:txBody>
      </p:sp>
      <p:pic>
        <p:nvPicPr>
          <p:cNvPr id="247" name="Google Shape;247;p15"/>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48" name="Google Shape;248;p15"/>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49" name="Google Shape;249;p15"/>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50" name="Google Shape;250;p15"/>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251" name="Google Shape;251;p15"/>
          <p:cNvSpPr txBox="1"/>
          <p:nvPr/>
        </p:nvSpPr>
        <p:spPr>
          <a:xfrm>
            <a:off x="3734725" y="1731450"/>
            <a:ext cx="18951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300" b="0" i="0" u="none" strike="noStrike" cap="none">
                <a:solidFill>
                  <a:schemeClr val="dk1"/>
                </a:solidFill>
                <a:latin typeface="Montserrat SemiBold"/>
                <a:ea typeface="Montserrat SemiBold"/>
                <a:cs typeface="Montserrat SemiBold"/>
                <a:sym typeface="Montserrat SemiBold"/>
              </a:rPr>
              <a:t>Persona con sordera (sorda): </a:t>
            </a:r>
            <a:r>
              <a:rPr lang="pt-BR" sz="1300" b="0" i="0" u="none" strike="noStrike" cap="none">
                <a:solidFill>
                  <a:schemeClr val="dk1"/>
                </a:solidFill>
                <a:latin typeface="Montserrat Medium"/>
                <a:ea typeface="Montserrat Medium"/>
                <a:cs typeface="Montserrat Medium"/>
                <a:sym typeface="Montserrat Medium"/>
              </a:rPr>
              <a:t>aquella con pérdida auditiva significativa en ambos oídos y usuaria de </a:t>
            </a:r>
            <a:r>
              <a:rPr lang="pt-BR" sz="1300">
                <a:solidFill>
                  <a:schemeClr val="dk1"/>
                </a:solidFill>
                <a:latin typeface="Montserrat Medium"/>
                <a:ea typeface="Montserrat Medium"/>
                <a:cs typeface="Montserrat Medium"/>
                <a:sym typeface="Montserrat Medium"/>
              </a:rPr>
              <a:t>Lengua de Señas.</a:t>
            </a:r>
            <a:endParaRPr sz="13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endParaRPr sz="13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Montserrat SemiBold"/>
              <a:ea typeface="Montserrat SemiBold"/>
              <a:cs typeface="Montserrat SemiBold"/>
              <a:sym typeface="Montserrat SemiBold"/>
            </a:endParaRPr>
          </a:p>
        </p:txBody>
      </p:sp>
      <p:sp>
        <p:nvSpPr>
          <p:cNvPr id="252" name="Google Shape;252;p15"/>
          <p:cNvSpPr txBox="1"/>
          <p:nvPr/>
        </p:nvSpPr>
        <p:spPr>
          <a:xfrm>
            <a:off x="5811575" y="1731450"/>
            <a:ext cx="29364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300" b="0" i="0" u="none" strike="noStrike" cap="none">
                <a:solidFill>
                  <a:schemeClr val="dk1"/>
                </a:solidFill>
                <a:latin typeface="Montserrat SemiBold"/>
                <a:ea typeface="Montserrat SemiBold"/>
                <a:cs typeface="Montserrat SemiBold"/>
                <a:sym typeface="Montserrat SemiBold"/>
              </a:rPr>
              <a:t>Persona con discapacidad auditiva:</a:t>
            </a:r>
            <a:endParaRPr sz="13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Clr>
                <a:schemeClr val="dk1"/>
              </a:buClr>
              <a:buSzPts val="1100"/>
              <a:buFont typeface="Arial"/>
              <a:buNone/>
            </a:pPr>
            <a:r>
              <a:rPr lang="pt-BR" sz="1300" b="0" i="0" u="none" strike="noStrike" cap="none">
                <a:solidFill>
                  <a:schemeClr val="dk1"/>
                </a:solidFill>
                <a:latin typeface="Montserrat Medium"/>
                <a:ea typeface="Montserrat Medium"/>
                <a:cs typeface="Montserrat Medium"/>
                <a:sym typeface="Montserrat Medium"/>
              </a:rPr>
              <a:t>Persona con pérdida auditiva leve o moderada que utiliza la modalidad oral en </a:t>
            </a:r>
            <a:r>
              <a:rPr lang="pt-BR" sz="1300">
                <a:solidFill>
                  <a:schemeClr val="dk1"/>
                </a:solidFill>
                <a:latin typeface="Montserrat Medium"/>
                <a:ea typeface="Montserrat Medium"/>
                <a:cs typeface="Montserrat Medium"/>
                <a:sym typeface="Montserrat Medium"/>
              </a:rPr>
              <a:t>idioma español</a:t>
            </a:r>
            <a:r>
              <a:rPr lang="pt-BR" sz="1300" b="0" i="0" u="none" strike="noStrike" cap="none">
                <a:solidFill>
                  <a:schemeClr val="dk1"/>
                </a:solidFill>
                <a:latin typeface="Montserrat Medium"/>
                <a:ea typeface="Montserrat Medium"/>
                <a:cs typeface="Montserrat Medium"/>
                <a:sym typeface="Montserrat Medium"/>
              </a:rPr>
              <a:t> como principal forma de comunicación y no la Lengua de S</a:t>
            </a:r>
            <a:r>
              <a:rPr lang="pt-BR" sz="1300">
                <a:solidFill>
                  <a:schemeClr val="dk1"/>
                </a:solidFill>
                <a:latin typeface="Montserrat Medium"/>
                <a:ea typeface="Montserrat Medium"/>
                <a:cs typeface="Montserrat Medium"/>
                <a:sym typeface="Montserrat Medium"/>
              </a:rPr>
              <a:t>eñas.</a:t>
            </a:r>
            <a:endParaRPr sz="13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endParaRPr sz="13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Montserrat SemiBold"/>
              <a:ea typeface="Montserrat SemiBold"/>
              <a:cs typeface="Montserrat SemiBold"/>
              <a:sym typeface="Montserrat SemiBold"/>
            </a:endParaRPr>
          </a:p>
        </p:txBody>
      </p:sp>
      <p:pic>
        <p:nvPicPr>
          <p:cNvPr id="253" name="Google Shape;253;p15"/>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6"/>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59" name="Google Shape;259;p16"/>
          <p:cNvSpPr txBox="1"/>
          <p:nvPr/>
        </p:nvSpPr>
        <p:spPr>
          <a:xfrm>
            <a:off x="516700" y="369350"/>
            <a:ext cx="5519700" cy="109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300"/>
              <a:buFont typeface="Arial"/>
              <a:buNone/>
            </a:pPr>
            <a:r>
              <a:rPr lang="pt-BR" sz="3300" b="0" i="0" u="none" strike="noStrike" cap="none">
                <a:solidFill>
                  <a:srgbClr val="171E46"/>
                </a:solidFill>
                <a:latin typeface="Montserrat ExtraBold"/>
                <a:ea typeface="Montserrat ExtraBold"/>
                <a:cs typeface="Montserrat ExtraBold"/>
                <a:sym typeface="Montserrat ExtraBold"/>
              </a:rPr>
              <a:t>Ministerio Adventista para Sordos</a:t>
            </a:r>
            <a:endParaRPr sz="2900" b="0" i="0" u="none" strike="noStrike" cap="none">
              <a:solidFill>
                <a:srgbClr val="171E46"/>
              </a:solidFill>
              <a:latin typeface="Montserrat ExtraBold"/>
              <a:ea typeface="Montserrat ExtraBold"/>
              <a:cs typeface="Montserrat ExtraBold"/>
              <a:sym typeface="Montserrat ExtraBold"/>
            </a:endParaRPr>
          </a:p>
        </p:txBody>
      </p:sp>
      <p:sp>
        <p:nvSpPr>
          <p:cNvPr id="260" name="Google Shape;260;p16"/>
          <p:cNvSpPr txBox="1"/>
          <p:nvPr/>
        </p:nvSpPr>
        <p:spPr>
          <a:xfrm>
            <a:off x="1405638" y="2305650"/>
            <a:ext cx="6399600" cy="192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400" b="0" i="0" u="none" strike="noStrike" cap="none">
                <a:solidFill>
                  <a:schemeClr val="dk1"/>
                </a:solidFill>
                <a:latin typeface="Montserrat Medium"/>
                <a:ea typeface="Montserrat Medium"/>
                <a:cs typeface="Montserrat Medium"/>
                <a:sym typeface="Montserrat Medium"/>
              </a:rPr>
              <a:t>En el año 2008, la Conferencia General oficializó el </a:t>
            </a:r>
            <a:r>
              <a:rPr lang="pt-BR" sz="1400" b="1" i="0" u="none" strike="noStrike" cap="none">
                <a:solidFill>
                  <a:schemeClr val="dk1"/>
                </a:solidFill>
                <a:latin typeface="Montserrat"/>
                <a:ea typeface="Montserrat"/>
                <a:cs typeface="Montserrat"/>
                <a:sym typeface="Montserrat"/>
              </a:rPr>
              <a:t>Ministerio Adventista de Sordos - MAS.</a:t>
            </a:r>
            <a:endParaRPr sz="1400" b="1"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r>
              <a:rPr lang="pt-BR" sz="1400" b="0" i="0" u="none" strike="noStrike" cap="none">
                <a:solidFill>
                  <a:schemeClr val="dk1"/>
                </a:solidFill>
                <a:latin typeface="Montserrat Medium"/>
                <a:ea typeface="Montserrat Medium"/>
                <a:cs typeface="Montserrat Medium"/>
                <a:sym typeface="Montserrat Medium"/>
              </a:rPr>
              <a:t>En los años 2019 y 2020, con la implementación del Ministerio Adventista de las Posibilidades - MAP, el MAS se vincula como uno de los siete frentes de trabajo de este ministerio.</a:t>
            </a: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chemeClr val="dk1"/>
              </a:solidFill>
              <a:latin typeface="Montserrat Medium"/>
              <a:ea typeface="Montserrat Medium"/>
              <a:cs typeface="Montserrat Medium"/>
              <a:sym typeface="Montserrat Medium"/>
            </a:endParaRPr>
          </a:p>
        </p:txBody>
      </p:sp>
      <p:pic>
        <p:nvPicPr>
          <p:cNvPr id="261" name="Google Shape;261;p16"/>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62" name="Google Shape;262;p16"/>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63" name="Google Shape;263;p16"/>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64" name="Google Shape;264;p16"/>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265" name="Google Shape;265;p16"/>
          <p:cNvSpPr txBox="1"/>
          <p:nvPr/>
        </p:nvSpPr>
        <p:spPr>
          <a:xfrm>
            <a:off x="1445425" y="3274775"/>
            <a:ext cx="6036300" cy="1272300"/>
          </a:xfrm>
          <a:prstGeom prst="rect">
            <a:avLst/>
          </a:prstGeom>
          <a:noFill/>
          <a:ln>
            <a:noFill/>
          </a:ln>
        </p:spPr>
        <p:txBody>
          <a:bodyPr spcFirstLastPara="1" wrap="square" lIns="91425" tIns="91425" rIns="91425" bIns="91425" anchor="t" anchorCtr="0">
            <a:spAutoFit/>
          </a:bodyPr>
          <a:lstStyle/>
          <a:p>
            <a:pPr marL="228600" marR="0" lvl="0" indent="0" algn="ctr" rtl="0">
              <a:lnSpc>
                <a:spcPct val="100000"/>
              </a:lnSpc>
              <a:spcBef>
                <a:spcPts val="1000"/>
              </a:spcBef>
              <a:spcAft>
                <a:spcPts val="0"/>
              </a:spcAft>
              <a:buClr>
                <a:schemeClr val="dk1"/>
              </a:buClr>
              <a:buSzPts val="1100"/>
              <a:buFont typeface="Arial"/>
              <a:buNone/>
            </a:pPr>
            <a:endParaRPr sz="1800" b="1" i="0" u="none" strike="noStrike" cap="none">
              <a:solidFill>
                <a:schemeClr val="accent1"/>
              </a:solidFill>
              <a:latin typeface="Montserrat"/>
              <a:ea typeface="Montserrat"/>
              <a:cs typeface="Montserrat"/>
              <a:sym typeface="Montserrat"/>
            </a:endParaRPr>
          </a:p>
          <a:p>
            <a:pPr marL="228600" marR="0" lvl="0" indent="0" algn="ctr" rtl="0">
              <a:lnSpc>
                <a:spcPct val="100000"/>
              </a:lnSpc>
              <a:spcBef>
                <a:spcPts val="1000"/>
              </a:spcBef>
              <a:spcAft>
                <a:spcPts val="0"/>
              </a:spcAft>
              <a:buClr>
                <a:schemeClr val="dk1"/>
              </a:buClr>
              <a:buSzPts val="1100"/>
              <a:buFont typeface="Arial"/>
              <a:buNone/>
            </a:pPr>
            <a:endParaRPr sz="1800" b="1" i="0" u="none" strike="noStrike" cap="none">
              <a:solidFill>
                <a:schemeClr val="dk1"/>
              </a:solidFill>
              <a:latin typeface="Montserrat"/>
              <a:ea typeface="Montserrat"/>
              <a:cs typeface="Montserrat"/>
              <a:sym typeface="Montserrat"/>
            </a:endParaRPr>
          </a:p>
          <a:p>
            <a:pPr marL="228600" marR="0" lvl="0" indent="0" algn="ctr" rtl="0">
              <a:lnSpc>
                <a:spcPct val="100000"/>
              </a:lnSpc>
              <a:spcBef>
                <a:spcPts val="1000"/>
              </a:spcBef>
              <a:spcAft>
                <a:spcPts val="0"/>
              </a:spcAft>
              <a:buClr>
                <a:srgbClr val="000000"/>
              </a:buClr>
              <a:buSzPts val="1800"/>
              <a:buFont typeface="Arial"/>
              <a:buNone/>
            </a:pPr>
            <a:endParaRPr sz="1800" b="1" i="0" u="none" strike="noStrike" cap="none">
              <a:solidFill>
                <a:schemeClr val="dk1"/>
              </a:solidFill>
              <a:latin typeface="Montserrat"/>
              <a:ea typeface="Montserrat"/>
              <a:cs typeface="Montserrat"/>
              <a:sym typeface="Montserrat"/>
            </a:endParaRPr>
          </a:p>
        </p:txBody>
      </p:sp>
      <p:pic>
        <p:nvPicPr>
          <p:cNvPr id="266" name="Google Shape;266;p16"/>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72" name="Google Shape;272;p17"/>
          <p:cNvSpPr txBox="1"/>
          <p:nvPr/>
        </p:nvSpPr>
        <p:spPr>
          <a:xfrm>
            <a:off x="745300" y="369350"/>
            <a:ext cx="63996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300" b="0" i="0" u="none" strike="noStrike" cap="none">
                <a:solidFill>
                  <a:srgbClr val="171E46"/>
                </a:solidFill>
                <a:latin typeface="Montserrat ExtraBold"/>
                <a:ea typeface="Montserrat ExtraBold"/>
                <a:cs typeface="Montserrat ExtraBold"/>
                <a:sym typeface="Montserrat ExtraBold"/>
              </a:rPr>
              <a:t>LA ESCUELA SABÁTICA PARA NIÑOS SORDOS</a:t>
            </a:r>
            <a:endParaRPr sz="33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3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rgbClr val="171E46"/>
              </a:solidFill>
              <a:latin typeface="Montserrat ExtraBold"/>
              <a:ea typeface="Montserrat ExtraBold"/>
              <a:cs typeface="Montserrat ExtraBold"/>
              <a:sym typeface="Montserrat ExtraBold"/>
            </a:endParaRPr>
          </a:p>
        </p:txBody>
      </p:sp>
      <p:sp>
        <p:nvSpPr>
          <p:cNvPr id="273" name="Google Shape;273;p17"/>
          <p:cNvSpPr txBox="1"/>
          <p:nvPr/>
        </p:nvSpPr>
        <p:spPr>
          <a:xfrm>
            <a:off x="3387100" y="1728850"/>
            <a:ext cx="4412100" cy="2927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800" b="0" i="0" u="none" strike="noStrike" cap="none">
                <a:solidFill>
                  <a:schemeClr val="dk1"/>
                </a:solidFill>
                <a:latin typeface="Montserrat"/>
                <a:ea typeface="Montserrat"/>
                <a:cs typeface="Montserrat"/>
                <a:sym typeface="Montserrat"/>
              </a:rPr>
              <a:t>Cuando se trata de materiales producidos en lengua de s</a:t>
            </a:r>
            <a:r>
              <a:rPr lang="pt-BR" sz="1800">
                <a:solidFill>
                  <a:schemeClr val="dk1"/>
                </a:solidFill>
                <a:latin typeface="Montserrat"/>
                <a:ea typeface="Montserrat"/>
                <a:cs typeface="Montserrat"/>
                <a:sym typeface="Montserrat"/>
              </a:rPr>
              <a:t>eñas</a:t>
            </a:r>
            <a:r>
              <a:rPr lang="pt-BR" sz="1800" b="0" i="0" u="none" strike="noStrike" cap="none">
                <a:solidFill>
                  <a:schemeClr val="dk1"/>
                </a:solidFill>
                <a:latin typeface="Montserrat"/>
                <a:ea typeface="Montserrat"/>
                <a:cs typeface="Montserrat"/>
                <a:sym typeface="Montserrat"/>
              </a:rPr>
              <a:t> para niños sordos, </a:t>
            </a:r>
            <a:r>
              <a:rPr lang="pt-BR" sz="1800">
                <a:solidFill>
                  <a:schemeClr val="dk1"/>
                </a:solidFill>
                <a:latin typeface="Montserrat"/>
                <a:ea typeface="Montserrat"/>
                <a:cs typeface="Montserrat"/>
                <a:sym typeface="Montserrat"/>
              </a:rPr>
              <a:t>encontramos que estas</a:t>
            </a:r>
            <a:r>
              <a:rPr lang="pt-BR" sz="1800" b="0" i="0" u="none" strike="noStrike" cap="none">
                <a:solidFill>
                  <a:schemeClr val="dk1"/>
                </a:solidFill>
                <a:latin typeface="Montserrat"/>
                <a:ea typeface="Montserrat"/>
                <a:cs typeface="Montserrat"/>
                <a:sym typeface="Montserrat"/>
              </a:rPr>
              <a:t> producciones son escasas. Sin embargo, los profesores pueden aplicar algunas </a:t>
            </a:r>
            <a:r>
              <a:rPr lang="pt-BR" sz="1800">
                <a:solidFill>
                  <a:schemeClr val="dk1"/>
                </a:solidFill>
                <a:latin typeface="Montserrat"/>
                <a:ea typeface="Montserrat"/>
                <a:cs typeface="Montserrat"/>
                <a:sym typeface="Montserrat"/>
              </a:rPr>
              <a:t>estratégias</a:t>
            </a:r>
            <a:r>
              <a:rPr lang="pt-BR" sz="1800" b="0" i="0" u="none" strike="noStrike" cap="none">
                <a:solidFill>
                  <a:schemeClr val="dk1"/>
                </a:solidFill>
                <a:latin typeface="Montserrat"/>
                <a:ea typeface="Montserrat"/>
                <a:cs typeface="Montserrat"/>
                <a:sym typeface="Montserrat"/>
              </a:rPr>
              <a:t> y/o métodos para incluir a los niños sordos en la Escuela Sabática y minimizar las barreras.</a:t>
            </a:r>
            <a:endParaRPr sz="18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Montserrat"/>
              <a:ea typeface="Montserrat"/>
              <a:cs typeface="Montserrat"/>
              <a:sym typeface="Montserrat"/>
            </a:endParaRPr>
          </a:p>
        </p:txBody>
      </p:sp>
      <p:pic>
        <p:nvPicPr>
          <p:cNvPr id="274" name="Google Shape;274;p17"/>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75" name="Google Shape;275;p17"/>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76" name="Google Shape;276;p17"/>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77" name="Google Shape;277;p17"/>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278" name="Google Shape;278;p17"/>
          <p:cNvPicPr preferRelativeResize="0"/>
          <p:nvPr/>
        </p:nvPicPr>
        <p:blipFill rotWithShape="1">
          <a:blip r:embed="rId5">
            <a:alphaModFix/>
          </a:blip>
          <a:srcRect/>
          <a:stretch/>
        </p:blipFill>
        <p:spPr>
          <a:xfrm>
            <a:off x="-1143000" y="1837125"/>
            <a:ext cx="4951449" cy="3306375"/>
          </a:xfrm>
          <a:prstGeom prst="rect">
            <a:avLst/>
          </a:prstGeom>
          <a:noFill/>
          <a:ln>
            <a:noFill/>
          </a:ln>
        </p:spPr>
      </p:pic>
      <p:pic>
        <p:nvPicPr>
          <p:cNvPr id="279" name="Google Shape;279;p17"/>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8"/>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85" name="Google Shape;285;p18"/>
          <p:cNvSpPr txBox="1"/>
          <p:nvPr/>
        </p:nvSpPr>
        <p:spPr>
          <a:xfrm>
            <a:off x="669100" y="369350"/>
            <a:ext cx="4941300" cy="2636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5900" b="0" i="0" u="none" strike="noStrike" cap="none">
                <a:solidFill>
                  <a:srgbClr val="171E46"/>
                </a:solidFill>
                <a:latin typeface="Montserrat ExtraBold"/>
                <a:ea typeface="Montserrat ExtraBold"/>
                <a:cs typeface="Montserrat ExtraBold"/>
                <a:sym typeface="Montserrat ExtraBold"/>
              </a:rPr>
              <a:t>¡Atención!</a:t>
            </a:r>
            <a:endParaRPr sz="5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5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5900"/>
              <a:buFont typeface="Arial"/>
              <a:buNone/>
            </a:pPr>
            <a:endParaRPr sz="5900" b="0" i="0" u="none" strike="noStrike" cap="none">
              <a:solidFill>
                <a:srgbClr val="171E46"/>
              </a:solidFill>
              <a:latin typeface="Montserrat ExtraBold"/>
              <a:ea typeface="Montserrat ExtraBold"/>
              <a:cs typeface="Montserrat ExtraBold"/>
              <a:sym typeface="Montserrat ExtraBold"/>
            </a:endParaRPr>
          </a:p>
        </p:txBody>
      </p:sp>
      <p:sp>
        <p:nvSpPr>
          <p:cNvPr id="286" name="Google Shape;286;p18"/>
          <p:cNvSpPr txBox="1"/>
          <p:nvPr/>
        </p:nvSpPr>
        <p:spPr>
          <a:xfrm>
            <a:off x="1234525" y="1423400"/>
            <a:ext cx="3638400" cy="3765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2000" b="0" i="0" u="none" strike="noStrike" cap="none">
                <a:solidFill>
                  <a:schemeClr val="dk1"/>
                </a:solidFill>
                <a:latin typeface="Montserrat"/>
                <a:ea typeface="Montserrat"/>
                <a:cs typeface="Montserrat"/>
                <a:sym typeface="Montserrat"/>
              </a:rPr>
              <a:t>Es de fundamental importancia que los profesores obtengan información sobre el grado de autonomía del niño para realizar la actividad, la posibilidad o no de mediación de familiares y la existencia o no de los recursos necesarios.</a:t>
            </a:r>
            <a:endParaRPr sz="20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endParaRPr sz="20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Montserrat"/>
              <a:ea typeface="Montserrat"/>
              <a:cs typeface="Montserrat"/>
              <a:sym typeface="Montserrat"/>
            </a:endParaRPr>
          </a:p>
        </p:txBody>
      </p:sp>
      <p:pic>
        <p:nvPicPr>
          <p:cNvPr id="287" name="Google Shape;287;p18"/>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88" name="Google Shape;288;p18"/>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289" name="Google Shape;289;p18"/>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290" name="Google Shape;290;p18"/>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291" name="Google Shape;291;p18"/>
          <p:cNvPicPr preferRelativeResize="0"/>
          <p:nvPr/>
        </p:nvPicPr>
        <p:blipFill rotWithShape="1">
          <a:blip r:embed="rId5">
            <a:alphaModFix/>
          </a:blip>
          <a:srcRect/>
          <a:stretch/>
        </p:blipFill>
        <p:spPr>
          <a:xfrm>
            <a:off x="3349525" y="1147500"/>
            <a:ext cx="5984226" cy="3996000"/>
          </a:xfrm>
          <a:prstGeom prst="rect">
            <a:avLst/>
          </a:prstGeom>
          <a:noFill/>
          <a:ln>
            <a:noFill/>
          </a:ln>
        </p:spPr>
      </p:pic>
      <p:pic>
        <p:nvPicPr>
          <p:cNvPr id="292" name="Google Shape;292;p18"/>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9"/>
          <p:cNvPicPr preferRelativeResize="0"/>
          <p:nvPr/>
        </p:nvPicPr>
        <p:blipFill rotWithShape="1">
          <a:blip r:embed="rId3">
            <a:alphaModFix/>
          </a:blip>
          <a:srcRect/>
          <a:stretch/>
        </p:blipFill>
        <p:spPr>
          <a:xfrm>
            <a:off x="0" y="0"/>
            <a:ext cx="9143997" cy="5143490"/>
          </a:xfrm>
          <a:prstGeom prst="rect">
            <a:avLst/>
          </a:prstGeom>
          <a:noFill/>
          <a:ln>
            <a:noFill/>
          </a:ln>
        </p:spPr>
      </p:pic>
      <p:pic>
        <p:nvPicPr>
          <p:cNvPr id="298" name="Google Shape;298;p19"/>
          <p:cNvPicPr preferRelativeResize="0"/>
          <p:nvPr/>
        </p:nvPicPr>
        <p:blipFill rotWithShape="1">
          <a:blip r:embed="rId4">
            <a:alphaModFix/>
          </a:blip>
          <a:srcRect/>
          <a:stretch/>
        </p:blipFill>
        <p:spPr>
          <a:xfrm rot="6915315">
            <a:off x="1317104" y="2100079"/>
            <a:ext cx="2326654" cy="2326625"/>
          </a:xfrm>
          <a:prstGeom prst="rect">
            <a:avLst/>
          </a:prstGeom>
          <a:noFill/>
          <a:ln>
            <a:noFill/>
          </a:ln>
        </p:spPr>
      </p:pic>
      <p:sp>
        <p:nvSpPr>
          <p:cNvPr id="299" name="Google Shape;299;p19"/>
          <p:cNvSpPr txBox="1"/>
          <p:nvPr/>
        </p:nvSpPr>
        <p:spPr>
          <a:xfrm>
            <a:off x="1191575" y="379900"/>
            <a:ext cx="62265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pt-BR" sz="2000" b="0" i="0" u="none" strike="noStrike" cap="none">
                <a:solidFill>
                  <a:schemeClr val="dk1"/>
                </a:solidFill>
                <a:latin typeface="Montserrat"/>
                <a:ea typeface="Montserrat"/>
                <a:cs typeface="Montserrat"/>
                <a:sym typeface="Montserrat"/>
              </a:rPr>
              <a:t>El maestro de la Escuela Sabática infantil debe adoptar métodos e iniciativas para incluir a los niños sordos, desde la recepción cuando el niño llega, así como en las actividades que se realizan durante la</a:t>
            </a:r>
            <a:endParaRPr sz="2000" b="0" i="0" u="none" strike="noStrike" cap="none">
              <a:solidFill>
                <a:schemeClr val="dk1"/>
              </a:solidFill>
              <a:latin typeface="Montserrat"/>
              <a:ea typeface="Montserrat"/>
              <a:cs typeface="Montserrat"/>
              <a:sym typeface="Montserrat"/>
            </a:endParaRPr>
          </a:p>
        </p:txBody>
      </p:sp>
      <p:pic>
        <p:nvPicPr>
          <p:cNvPr id="300" name="Google Shape;300;p19"/>
          <p:cNvPicPr preferRelativeResize="0"/>
          <p:nvPr/>
        </p:nvPicPr>
        <p:blipFill rotWithShape="1">
          <a:blip r:embed="rId4">
            <a:alphaModFix/>
          </a:blip>
          <a:srcRect/>
          <a:stretch/>
        </p:blipFill>
        <p:spPr>
          <a:xfrm rot="-3808112">
            <a:off x="-539830" y="2686674"/>
            <a:ext cx="1929657" cy="1929632"/>
          </a:xfrm>
          <a:prstGeom prst="rect">
            <a:avLst/>
          </a:prstGeom>
          <a:noFill/>
          <a:ln>
            <a:noFill/>
          </a:ln>
        </p:spPr>
      </p:pic>
      <p:pic>
        <p:nvPicPr>
          <p:cNvPr id="301" name="Google Shape;301;p19"/>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02" name="Google Shape;302;p19"/>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03" name="Google Shape;303;p19"/>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304" name="Google Shape;304;p19"/>
          <p:cNvSpPr txBox="1"/>
          <p:nvPr/>
        </p:nvSpPr>
        <p:spPr>
          <a:xfrm>
            <a:off x="3602775" y="1479725"/>
            <a:ext cx="5017800" cy="2103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2000" b="0" i="0" u="none" strike="noStrike" cap="none">
                <a:solidFill>
                  <a:schemeClr val="dk1"/>
                </a:solidFill>
                <a:latin typeface="Montserrat"/>
                <a:ea typeface="Montserrat"/>
                <a:cs typeface="Montserrat"/>
                <a:sym typeface="Montserrat"/>
              </a:rPr>
              <a:t>Escuela Sabática. Estas actitudes son muy importantes para dar a los niños sordos un sentimiento de pertenencia a la comunidad religiosa.</a:t>
            </a:r>
            <a:endParaRPr sz="2000" b="0" i="0" u="none" strike="noStrike" cap="none">
              <a:solidFill>
                <a:schemeClr val="dk1"/>
              </a:solidFill>
              <a:latin typeface="Montserrat"/>
              <a:ea typeface="Montserrat"/>
              <a:cs typeface="Montserrat"/>
              <a:sym typeface="Montserrat"/>
            </a:endParaRPr>
          </a:p>
          <a:p>
            <a:pPr marL="0" marR="0" lvl="0" indent="0" algn="r" rtl="0">
              <a:lnSpc>
                <a:spcPct val="90000"/>
              </a:lnSpc>
              <a:spcBef>
                <a:spcPts val="1000"/>
              </a:spcBef>
              <a:spcAft>
                <a:spcPts val="0"/>
              </a:spcAft>
              <a:buClr>
                <a:schemeClr val="dk1"/>
              </a:buClr>
              <a:buSzPts val="1100"/>
              <a:buFont typeface="Arial"/>
              <a:buNone/>
            </a:pPr>
            <a:endParaRPr sz="2000" b="0" i="0" u="none" strike="noStrike" cap="none">
              <a:solidFill>
                <a:schemeClr val="dk1"/>
              </a:solidFill>
              <a:latin typeface="Montserrat"/>
              <a:ea typeface="Montserrat"/>
              <a:cs typeface="Montserrat"/>
              <a:sym typeface="Montserrat"/>
            </a:endParaRPr>
          </a:p>
          <a:p>
            <a:pPr marL="0" marR="0" lvl="0" indent="0" algn="r"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Montserrat"/>
              <a:ea typeface="Montserrat"/>
              <a:cs typeface="Montserrat"/>
              <a:sym typeface="Montserrat"/>
            </a:endParaRPr>
          </a:p>
        </p:txBody>
      </p:sp>
      <p:pic>
        <p:nvPicPr>
          <p:cNvPr id="305" name="Google Shape;305;p19"/>
          <p:cNvPicPr preferRelativeResize="0"/>
          <p:nvPr/>
        </p:nvPicPr>
        <p:blipFill rotWithShape="1">
          <a:blip r:embed="rId5">
            <a:alphaModFix/>
          </a:blip>
          <a:srcRect l="19139"/>
          <a:stretch/>
        </p:blipFill>
        <p:spPr>
          <a:xfrm>
            <a:off x="-148600" y="1554725"/>
            <a:ext cx="4507225" cy="3722125"/>
          </a:xfrm>
          <a:prstGeom prst="rect">
            <a:avLst/>
          </a:prstGeom>
          <a:noFill/>
          <a:ln>
            <a:noFill/>
          </a:ln>
        </p:spPr>
      </p:pic>
      <p:pic>
        <p:nvPicPr>
          <p:cNvPr id="306" name="Google Shape;306;p19"/>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0"/>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12" name="Google Shape;312;p20"/>
          <p:cNvSpPr txBox="1"/>
          <p:nvPr/>
        </p:nvSpPr>
        <p:spPr>
          <a:xfrm>
            <a:off x="886575" y="585100"/>
            <a:ext cx="6684300" cy="2221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800"/>
              <a:buFont typeface="Times New Roman"/>
              <a:buNone/>
            </a:pPr>
            <a:r>
              <a:rPr lang="pt-BR" sz="2100" b="0" i="0" u="none" strike="noStrike" cap="none">
                <a:solidFill>
                  <a:srgbClr val="171E46"/>
                </a:solidFill>
                <a:latin typeface="Montserrat SemiBold"/>
                <a:ea typeface="Montserrat SemiBold"/>
                <a:cs typeface="Montserrat SemiBold"/>
                <a:sym typeface="Montserrat SemiBold"/>
              </a:rPr>
              <a:t>Lo ideal sería que todo el material de Escuela Sabática utilizado por los profesores se tradujera a</a:t>
            </a:r>
            <a:r>
              <a:rPr lang="pt-BR" sz="2100">
                <a:solidFill>
                  <a:srgbClr val="171E46"/>
                </a:solidFill>
                <a:latin typeface="Montserrat SemiBold"/>
                <a:ea typeface="Montserrat SemiBold"/>
                <a:cs typeface="Montserrat SemiBold"/>
                <a:sym typeface="Montserrat SemiBold"/>
              </a:rPr>
              <a:t> Lengua de señas</a:t>
            </a:r>
            <a:r>
              <a:rPr lang="pt-BR" sz="2100" b="0" i="0" u="none" strike="noStrike" cap="none">
                <a:solidFill>
                  <a:srgbClr val="171E46"/>
                </a:solidFill>
                <a:latin typeface="Montserrat SemiBold"/>
                <a:ea typeface="Montserrat SemiBold"/>
                <a:cs typeface="Montserrat SemiBold"/>
                <a:sym typeface="Montserrat SemiBold"/>
              </a:rPr>
              <a:t> - mediante traducción humana (intérpretes) o, como último recurso, traducción automática mediante apps</a:t>
            </a:r>
            <a:r>
              <a:rPr lang="pt-BR" sz="2100">
                <a:solidFill>
                  <a:srgbClr val="171E46"/>
                </a:solidFill>
                <a:latin typeface="Montserrat SemiBold"/>
                <a:ea typeface="Montserrat SemiBold"/>
                <a:cs typeface="Montserrat SemiBold"/>
                <a:sym typeface="Montserrat SemiBold"/>
              </a:rPr>
              <a:t> que se encuentran disponibles en los teléfonos celulares. </a:t>
            </a:r>
            <a:endParaRPr sz="3200" b="0" i="0" u="none" strike="noStrike" cap="none">
              <a:solidFill>
                <a:srgbClr val="171E46"/>
              </a:solidFill>
              <a:latin typeface="Montserrat SemiBold"/>
              <a:ea typeface="Montserrat SemiBold"/>
              <a:cs typeface="Montserrat SemiBold"/>
              <a:sym typeface="Montserrat SemiBold"/>
            </a:endParaRPr>
          </a:p>
        </p:txBody>
      </p:sp>
      <p:pic>
        <p:nvPicPr>
          <p:cNvPr id="313" name="Google Shape;313;p20"/>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14" name="Google Shape;314;p20"/>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15" name="Google Shape;315;p20"/>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16" name="Google Shape;316;p20"/>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17" name="Google Shape;317;p20"/>
          <p:cNvPicPr preferRelativeResize="0"/>
          <p:nvPr/>
        </p:nvPicPr>
        <p:blipFill rotWithShape="1">
          <a:blip r:embed="rId5">
            <a:alphaModFix/>
          </a:blip>
          <a:srcRect/>
          <a:stretch/>
        </p:blipFill>
        <p:spPr>
          <a:xfrm>
            <a:off x="5037750" y="2291813"/>
            <a:ext cx="3119575" cy="3119575"/>
          </a:xfrm>
          <a:prstGeom prst="rect">
            <a:avLst/>
          </a:prstGeom>
          <a:noFill/>
          <a:ln>
            <a:noFill/>
          </a:ln>
        </p:spPr>
      </p:pic>
      <p:pic>
        <p:nvPicPr>
          <p:cNvPr id="318" name="Google Shape;318;p20"/>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1"/>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24" name="Google Shape;324;p21"/>
          <p:cNvSpPr txBox="1"/>
          <p:nvPr/>
        </p:nvSpPr>
        <p:spPr>
          <a:xfrm>
            <a:off x="897700" y="597950"/>
            <a:ext cx="6558600" cy="1902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La recepción en </a:t>
            </a:r>
            <a:r>
              <a:rPr lang="pt-BR" sz="3100">
                <a:solidFill>
                  <a:srgbClr val="171E46"/>
                </a:solidFill>
                <a:latin typeface="Montserrat ExtraBold"/>
                <a:ea typeface="Montserrat ExtraBold"/>
                <a:cs typeface="Montserrat ExtraBold"/>
                <a:sym typeface="Montserrat ExtraBold"/>
              </a:rPr>
              <a:t>la clase de la </a:t>
            </a:r>
            <a:r>
              <a:rPr lang="pt-BR" sz="3100" b="0" i="0" u="none" strike="noStrike" cap="none">
                <a:solidFill>
                  <a:srgbClr val="171E46"/>
                </a:solidFill>
                <a:latin typeface="Montserrat ExtraBold"/>
                <a:ea typeface="Montserrat ExtraBold"/>
                <a:cs typeface="Montserrat ExtraBold"/>
                <a:sym typeface="Montserrat ExtraBold"/>
              </a:rPr>
              <a:t>Escuela Sabática infanti</a:t>
            </a:r>
            <a:r>
              <a:rPr lang="pt-BR" sz="3100">
                <a:solidFill>
                  <a:srgbClr val="171E46"/>
                </a:solidFill>
                <a:latin typeface="Montserrat ExtraBold"/>
                <a:ea typeface="Montserrat ExtraBold"/>
                <a:cs typeface="Montserrat ExtraBold"/>
                <a:sym typeface="Montserrat ExtraBold"/>
              </a:rPr>
              <a:t>l</a:t>
            </a: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2000"/>
              <a:buFont typeface="Times New Roman"/>
              <a:buNone/>
            </a:pPr>
            <a:endParaRPr sz="3100" b="0" i="0" u="none" strike="noStrike" cap="none">
              <a:solidFill>
                <a:srgbClr val="171E46"/>
              </a:solidFill>
              <a:latin typeface="Montserrat ExtraBold"/>
              <a:ea typeface="Montserrat ExtraBold"/>
              <a:cs typeface="Montserrat ExtraBold"/>
              <a:sym typeface="Montserrat ExtraBold"/>
            </a:endParaRPr>
          </a:p>
        </p:txBody>
      </p:sp>
      <p:sp>
        <p:nvSpPr>
          <p:cNvPr id="325" name="Google Shape;325;p21"/>
          <p:cNvSpPr txBox="1"/>
          <p:nvPr/>
        </p:nvSpPr>
        <p:spPr>
          <a:xfrm>
            <a:off x="1372200" y="1638625"/>
            <a:ext cx="6399600" cy="3426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800" b="0" i="0" u="none" strike="noStrike" cap="none">
                <a:solidFill>
                  <a:schemeClr val="dk1"/>
                </a:solidFill>
                <a:latin typeface="Montserrat Medium"/>
                <a:ea typeface="Montserrat Medium"/>
                <a:cs typeface="Montserrat Medium"/>
                <a:sym typeface="Montserrat Medium"/>
              </a:rPr>
              <a:t>Es en la bienvenida donde tiene lugar la primera impresión, y puede ser la clave para que la mente y el corazón de los niños sordos se abra para que el proyecto de Escuela Sabática se convierta en un deseo que pueda impactar sus vidas. </a:t>
            </a:r>
            <a:endParaRPr sz="18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r>
              <a:rPr lang="pt-BR" sz="1800" b="0" i="0" u="none" strike="noStrike" cap="none">
                <a:solidFill>
                  <a:schemeClr val="dk1"/>
                </a:solidFill>
                <a:latin typeface="Montserrat Medium"/>
                <a:ea typeface="Montserrat Medium"/>
                <a:cs typeface="Montserrat Medium"/>
                <a:sym typeface="Montserrat Medium"/>
              </a:rPr>
              <a:t>En YouTube puedes buscar, por ejemplo: “Buen día” Lengua de Señas Argentina o “Feliz Sábado” Lengua de Señas Perú, etc. Nuevamente recordamos que cada país tiene su propio sistema de señas por lo cual es importante contextualizar el lenguaje según el país en el cual te encuentres. </a:t>
            </a:r>
            <a:endParaRPr sz="18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pic>
        <p:nvPicPr>
          <p:cNvPr id="326" name="Google Shape;326;p21"/>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27" name="Google Shape;327;p21"/>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28" name="Google Shape;328;p21"/>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29" name="Google Shape;329;p21"/>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30" name="Google Shape;330;p21"/>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22"/>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36" name="Google Shape;336;p22"/>
          <p:cNvSpPr txBox="1"/>
          <p:nvPr/>
        </p:nvSpPr>
        <p:spPr>
          <a:xfrm>
            <a:off x="810900" y="290500"/>
            <a:ext cx="63996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2000"/>
              <a:buFont typeface="Times New Roman"/>
              <a:buNone/>
            </a:pPr>
            <a:r>
              <a:rPr lang="pt-BR" sz="3500" b="0" i="0" u="none" strike="noStrike" cap="none">
                <a:solidFill>
                  <a:srgbClr val="171E46"/>
                </a:solidFill>
                <a:latin typeface="Montserrat Black"/>
                <a:ea typeface="Montserrat Black"/>
                <a:cs typeface="Montserrat Black"/>
                <a:sym typeface="Montserrat Black"/>
              </a:rPr>
              <a:t>Lección para niños sordos</a:t>
            </a:r>
            <a:endParaRPr sz="3500" b="0" i="0" u="none" strike="noStrike" cap="none">
              <a:solidFill>
                <a:srgbClr val="171E46"/>
              </a:solidFill>
              <a:latin typeface="Montserrat Black"/>
              <a:ea typeface="Montserrat Black"/>
              <a:cs typeface="Montserrat Black"/>
              <a:sym typeface="Montserrat Black"/>
            </a:endParaRPr>
          </a:p>
        </p:txBody>
      </p:sp>
      <p:sp>
        <p:nvSpPr>
          <p:cNvPr id="337" name="Google Shape;337;p22"/>
          <p:cNvSpPr txBox="1"/>
          <p:nvPr/>
        </p:nvSpPr>
        <p:spPr>
          <a:xfrm>
            <a:off x="1386925" y="1956800"/>
            <a:ext cx="6399600" cy="2186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400" b="0" i="0" u="none" strike="noStrike" cap="none">
                <a:solidFill>
                  <a:schemeClr val="dk1"/>
                </a:solidFill>
                <a:latin typeface="Montserrat Medium"/>
                <a:ea typeface="Montserrat Medium"/>
                <a:cs typeface="Montserrat Medium"/>
                <a:sym typeface="Montserrat Medium"/>
              </a:rPr>
              <a:t>Recuerda que la experiencia del mundo de las personas sordas es principalmente visual, así que utiliza ayudas visuales para representar las historias bíblicas y el tema principal de la lección. Busca en Youtube si hay una historia de la semana en Lengua de Señ</a:t>
            </a:r>
            <a:r>
              <a:rPr lang="pt-BR">
                <a:solidFill>
                  <a:schemeClr val="dk1"/>
                </a:solidFill>
                <a:latin typeface="Montserrat Medium"/>
                <a:ea typeface="Montserrat Medium"/>
                <a:cs typeface="Montserrat Medium"/>
                <a:sym typeface="Montserrat Medium"/>
              </a:rPr>
              <a:t>as</a:t>
            </a:r>
            <a:r>
              <a:rPr lang="pt-BR" sz="1400" b="0" i="0" u="none" strike="noStrike" cap="none">
                <a:solidFill>
                  <a:schemeClr val="dk1"/>
                </a:solidFill>
                <a:latin typeface="Montserrat Medium"/>
                <a:ea typeface="Montserrat Medium"/>
                <a:cs typeface="Montserrat Medium"/>
                <a:sym typeface="Montserrat Medium"/>
              </a:rPr>
              <a:t>, o puedes pedir a un intérprete de tu iglesia que prepare un material de vídeo con el resumen de la lección de la semana para enviárselo a tu alumno.</a:t>
            </a: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chemeClr val="dk1"/>
              </a:solidFill>
              <a:latin typeface="Montserrat Medium"/>
              <a:ea typeface="Montserrat Medium"/>
              <a:cs typeface="Montserrat Medium"/>
              <a:sym typeface="Montserrat Medium"/>
            </a:endParaRPr>
          </a:p>
        </p:txBody>
      </p:sp>
      <p:pic>
        <p:nvPicPr>
          <p:cNvPr id="338" name="Google Shape;338;p22"/>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39" name="Google Shape;339;p22"/>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40" name="Google Shape;340;p22"/>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41" name="Google Shape;341;p22"/>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42" name="Google Shape;342;p22"/>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61" name="Google Shape;61;p2"/>
          <p:cNvSpPr txBox="1"/>
          <p:nvPr/>
        </p:nvSpPr>
        <p:spPr>
          <a:xfrm>
            <a:off x="542550" y="388025"/>
            <a:ext cx="4941300" cy="655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pt-BR" sz="3400" b="0" i="0" u="none" strike="noStrike" cap="none">
                <a:solidFill>
                  <a:srgbClr val="171E46"/>
                </a:solidFill>
                <a:latin typeface="Montserrat ExtraBold"/>
                <a:ea typeface="Montserrat ExtraBold"/>
                <a:cs typeface="Montserrat ExtraBold"/>
                <a:sym typeface="Montserrat ExtraBold"/>
              </a:rPr>
              <a:t>Resumen I</a:t>
            </a:r>
            <a:endParaRPr sz="3000" b="0" i="0" u="none" strike="noStrike" cap="none">
              <a:solidFill>
                <a:srgbClr val="171E46"/>
              </a:solidFill>
              <a:latin typeface="Montserrat ExtraBold"/>
              <a:ea typeface="Montserrat ExtraBold"/>
              <a:cs typeface="Montserrat ExtraBold"/>
              <a:sym typeface="Montserrat ExtraBold"/>
            </a:endParaRPr>
          </a:p>
        </p:txBody>
      </p:sp>
      <p:sp>
        <p:nvSpPr>
          <p:cNvPr id="62" name="Google Shape;62;p2"/>
          <p:cNvSpPr txBox="1"/>
          <p:nvPr/>
        </p:nvSpPr>
        <p:spPr>
          <a:xfrm>
            <a:off x="1372200" y="1097225"/>
            <a:ext cx="6399600" cy="1217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a:solidFill>
                  <a:schemeClr val="dk1"/>
                </a:solidFill>
                <a:latin typeface="Montserrat SemiBold"/>
                <a:ea typeface="Montserrat SemiBold"/>
                <a:cs typeface="Montserrat SemiBold"/>
                <a:sym typeface="Montserrat SemiBold"/>
              </a:rPr>
              <a:t>LA PERSONA CON DISCAPACIDAD VISUAL:</a:t>
            </a:r>
            <a:r>
              <a:rPr lang="pt-BR" sz="1400" b="0" i="0" u="none" strike="noStrike" cap="none">
                <a:solidFill>
                  <a:schemeClr val="dk1"/>
                </a:solidFill>
                <a:latin typeface="Montserrat SemiBold"/>
                <a:ea typeface="Montserrat SemiBold"/>
                <a:cs typeface="Montserrat SemiBold"/>
                <a:sym typeface="Montserrat SemiBold"/>
              </a:rPr>
              <a:t> </a:t>
            </a:r>
            <a:r>
              <a:rPr lang="pt-BR">
                <a:solidFill>
                  <a:schemeClr val="dk1"/>
                </a:solidFill>
                <a:latin typeface="Montserrat SemiBold"/>
                <a:ea typeface="Montserrat SemiBold"/>
                <a:cs typeface="Montserrat SemiBold"/>
                <a:sym typeface="Montserrat SemiBold"/>
              </a:rPr>
              <a:t>La importancia de la convivencia, de las técnicas y de los recursos auxiliares.</a:t>
            </a:r>
            <a:endParaRPr sz="14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chemeClr val="dk1"/>
              </a:solidFill>
              <a:latin typeface="Montserrat SemiBold"/>
              <a:ea typeface="Montserrat SemiBold"/>
              <a:cs typeface="Montserrat SemiBold"/>
              <a:sym typeface="Montserrat SemiBold"/>
            </a:endParaRPr>
          </a:p>
        </p:txBody>
      </p:sp>
      <p:pic>
        <p:nvPicPr>
          <p:cNvPr id="63" name="Google Shape;63;p2"/>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64" name="Google Shape;64;p2"/>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65" name="Google Shape;65;p2"/>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66" name="Google Shape;66;p2"/>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67" name="Google Shape;67;p2"/>
          <p:cNvSpPr/>
          <p:nvPr/>
        </p:nvSpPr>
        <p:spPr>
          <a:xfrm>
            <a:off x="1616150" y="1918500"/>
            <a:ext cx="2603700" cy="1306500"/>
          </a:xfrm>
          <a:prstGeom prst="roundRect">
            <a:avLst>
              <a:gd name="adj" fmla="val 34334"/>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1119500" y="2151800"/>
            <a:ext cx="3597000" cy="1600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pt-BR" sz="2300" b="0" i="0" u="none" strike="noStrike" cap="none">
                <a:solidFill>
                  <a:schemeClr val="lt1"/>
                </a:solidFill>
                <a:latin typeface="Montserrat Black"/>
                <a:ea typeface="Montserrat Black"/>
                <a:cs typeface="Montserrat Black"/>
                <a:sym typeface="Montserrat Black"/>
              </a:rPr>
              <a:t>Discapacidad</a:t>
            </a:r>
            <a:endParaRPr sz="2300" b="0" i="0" u="none" strike="noStrike" cap="none">
              <a:solidFill>
                <a:schemeClr val="lt1"/>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chemeClr val="dk1"/>
              </a:buClr>
              <a:buSzPts val="1100"/>
              <a:buFont typeface="Arial"/>
              <a:buNone/>
            </a:pPr>
            <a:r>
              <a:rPr lang="pt-BR" sz="2300" b="0" i="0" u="none" strike="noStrike" cap="none">
                <a:solidFill>
                  <a:schemeClr val="lt1"/>
                </a:solidFill>
                <a:latin typeface="Montserrat Black"/>
                <a:ea typeface="Montserrat Black"/>
                <a:cs typeface="Montserrat Black"/>
                <a:sym typeface="Montserrat Black"/>
              </a:rPr>
              <a:t>Visual</a:t>
            </a:r>
            <a:endParaRPr sz="2300" b="0" i="0" u="none" strike="noStrike" cap="none">
              <a:solidFill>
                <a:schemeClr val="lt1"/>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chemeClr val="dk1"/>
              </a:buClr>
              <a:buSzPts val="1100"/>
              <a:buFont typeface="Arial"/>
              <a:buNone/>
            </a:pPr>
            <a:endParaRPr sz="2300" b="0" i="0" u="none" strike="noStrike" cap="none">
              <a:solidFill>
                <a:schemeClr val="lt1"/>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Montserrat Black"/>
              <a:ea typeface="Montserrat Black"/>
              <a:cs typeface="Montserrat Black"/>
              <a:sym typeface="Montserrat Black"/>
            </a:endParaRPr>
          </a:p>
        </p:txBody>
      </p:sp>
      <p:sp>
        <p:nvSpPr>
          <p:cNvPr id="69" name="Google Shape;69;p2"/>
          <p:cNvSpPr txBox="1"/>
          <p:nvPr/>
        </p:nvSpPr>
        <p:spPr>
          <a:xfrm>
            <a:off x="4219850" y="2089300"/>
            <a:ext cx="23937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pt-BR" sz="1800" b="1" i="0" u="none" strike="noStrike" cap="none">
                <a:solidFill>
                  <a:srgbClr val="171E46"/>
                </a:solidFill>
                <a:latin typeface="Montserrat"/>
                <a:ea typeface="Montserrat"/>
                <a:cs typeface="Montserrat"/>
                <a:sym typeface="Montserrat"/>
              </a:rPr>
              <a:t>¿Enfermedad?</a:t>
            </a:r>
            <a:endParaRPr sz="1800" b="1" i="0" u="none" strike="noStrike" cap="none">
              <a:solidFill>
                <a:srgbClr val="171E46"/>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pt-BR" sz="1800" b="1" i="0" u="none" strike="noStrike" cap="none">
                <a:solidFill>
                  <a:srgbClr val="171E46"/>
                </a:solidFill>
                <a:latin typeface="Montserrat"/>
                <a:ea typeface="Montserrat"/>
                <a:cs typeface="Montserrat"/>
                <a:sym typeface="Montserrat"/>
              </a:rPr>
              <a:t>¿Imposibles?</a:t>
            </a:r>
            <a:endParaRPr sz="1800" b="1" i="0" u="none" strike="noStrike" cap="none">
              <a:solidFill>
                <a:srgbClr val="171E46"/>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pt-BR" sz="1800" b="1" i="0" u="none" strike="noStrike" cap="none">
                <a:solidFill>
                  <a:srgbClr val="171E46"/>
                </a:solidFill>
                <a:latin typeface="Montserrat"/>
                <a:ea typeface="Montserrat"/>
                <a:cs typeface="Montserrat"/>
                <a:sym typeface="Montserrat"/>
              </a:rPr>
              <a:t>¿Limitaciones?</a:t>
            </a:r>
            <a:endParaRPr sz="1800" b="1" i="0" u="none" strike="noStrike" cap="none">
              <a:solidFill>
                <a:srgbClr val="171E46"/>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rgbClr val="171E4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71E46"/>
              </a:solidFill>
              <a:latin typeface="Montserrat"/>
              <a:ea typeface="Montserrat"/>
              <a:cs typeface="Montserrat"/>
              <a:sym typeface="Montserrat"/>
            </a:endParaRPr>
          </a:p>
        </p:txBody>
      </p:sp>
      <p:sp>
        <p:nvSpPr>
          <p:cNvPr id="70" name="Google Shape;70;p2"/>
          <p:cNvSpPr txBox="1"/>
          <p:nvPr/>
        </p:nvSpPr>
        <p:spPr>
          <a:xfrm>
            <a:off x="1320650" y="3524475"/>
            <a:ext cx="6793200" cy="7665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1400"/>
              <a:buFont typeface="Arial"/>
              <a:buNone/>
            </a:pPr>
            <a:r>
              <a:rPr lang="pt-BR">
                <a:solidFill>
                  <a:schemeClr val="dk1"/>
                </a:solidFill>
                <a:latin typeface="Montserrat SemiBold"/>
                <a:ea typeface="Montserrat SemiBold"/>
                <a:cs typeface="Montserrat SemiBold"/>
                <a:sym typeface="Montserrat SemiBold"/>
              </a:rPr>
              <a:t>Se necesita una mirada más completa hacia las personas como seres humanos antes de centrar toda la atención en un solo aspecto de esta vida que es tan interesante y valioso como cualquier otro.</a:t>
            </a:r>
            <a:endParaRPr sz="1400" b="0" i="0" u="none" strike="noStrike" cap="none">
              <a:solidFill>
                <a:schemeClr val="dk1"/>
              </a:solidFill>
              <a:latin typeface="Montserrat SemiBold"/>
              <a:ea typeface="Montserrat SemiBold"/>
              <a:cs typeface="Montserrat SemiBold"/>
              <a:sym typeface="Montserrat SemiBold"/>
            </a:endParaRPr>
          </a:p>
        </p:txBody>
      </p:sp>
      <p:pic>
        <p:nvPicPr>
          <p:cNvPr id="71" name="Google Shape;71;p2"/>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3"/>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48" name="Google Shape;348;p23"/>
          <p:cNvSpPr txBox="1"/>
          <p:nvPr/>
        </p:nvSpPr>
        <p:spPr>
          <a:xfrm>
            <a:off x="516700" y="369350"/>
            <a:ext cx="5762400" cy="1556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300" b="0" i="0" u="none" strike="noStrike" cap="none">
                <a:solidFill>
                  <a:srgbClr val="171E46"/>
                </a:solidFill>
                <a:latin typeface="Montserrat ExtraBold"/>
                <a:ea typeface="Montserrat ExtraBold"/>
                <a:cs typeface="Montserrat ExtraBold"/>
                <a:sym typeface="Montserrat ExtraBold"/>
              </a:rPr>
              <a:t>Momento de alabanza</a:t>
            </a:r>
            <a:endParaRPr sz="33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3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rgbClr val="171E46"/>
              </a:solidFill>
              <a:latin typeface="Montserrat ExtraBold"/>
              <a:ea typeface="Montserrat ExtraBold"/>
              <a:cs typeface="Montserrat ExtraBold"/>
              <a:sym typeface="Montserrat ExtraBold"/>
            </a:endParaRPr>
          </a:p>
        </p:txBody>
      </p:sp>
      <p:sp>
        <p:nvSpPr>
          <p:cNvPr id="349" name="Google Shape;349;p23"/>
          <p:cNvSpPr txBox="1"/>
          <p:nvPr/>
        </p:nvSpPr>
        <p:spPr>
          <a:xfrm>
            <a:off x="1234525" y="1118600"/>
            <a:ext cx="49413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300"/>
              <a:buFont typeface="Arial"/>
              <a:buNone/>
            </a:pPr>
            <a:r>
              <a:rPr lang="pt-BR" sz="1300" b="0" i="0" u="none" strike="noStrike" cap="none">
                <a:solidFill>
                  <a:schemeClr val="dk1"/>
                </a:solidFill>
                <a:latin typeface="Montserrat Medium"/>
                <a:ea typeface="Montserrat Medium"/>
                <a:cs typeface="Montserrat Medium"/>
                <a:sym typeface="Montserrat Medium"/>
              </a:rPr>
              <a:t>En el momento de la alabanza o cantos de la Escuela Sabática, el maestro puede escoger canciones infantiles que tengan videos con traducción </a:t>
            </a:r>
            <a:r>
              <a:rPr lang="pt-BR" sz="1300">
                <a:solidFill>
                  <a:schemeClr val="dk1"/>
                </a:solidFill>
                <a:latin typeface="Montserrat Medium"/>
                <a:ea typeface="Montserrat Medium"/>
                <a:cs typeface="Montserrat Medium"/>
                <a:sym typeface="Montserrat Medium"/>
              </a:rPr>
              <a:t>a la Lengua de Señas</a:t>
            </a:r>
            <a:r>
              <a:rPr lang="pt-BR" sz="1300" b="0" i="0" u="none" strike="noStrike" cap="none">
                <a:solidFill>
                  <a:schemeClr val="dk1"/>
                </a:solidFill>
                <a:latin typeface="Montserrat Medium"/>
                <a:ea typeface="Montserrat Medium"/>
                <a:cs typeface="Montserrat Medium"/>
                <a:sym typeface="Montserrat Medium"/>
              </a:rPr>
              <a:t> y enseñarlas a todos los niños. Enseñar paso a paso explicando el significado de los signos. Se sugiere que, de preferencia, se elijan canciones que tengan las palabras Jesús, alabanza, Espíritu Santo, amén y Dios, porque estas palabras son sencillas de </a:t>
            </a:r>
            <a:r>
              <a:rPr lang="pt-BR" sz="1300">
                <a:solidFill>
                  <a:schemeClr val="dk1"/>
                </a:solidFill>
                <a:latin typeface="Montserrat Medium"/>
                <a:ea typeface="Montserrat Medium"/>
                <a:cs typeface="Montserrat Medium"/>
                <a:sym typeface="Montserrat Medium"/>
              </a:rPr>
              <a:t>repetir,</a:t>
            </a:r>
            <a:r>
              <a:rPr lang="pt-BR" sz="1300" b="0" i="0" u="none" strike="noStrike" cap="none">
                <a:solidFill>
                  <a:schemeClr val="dk1"/>
                </a:solidFill>
                <a:latin typeface="Montserrat Medium"/>
                <a:ea typeface="Montserrat Medium"/>
                <a:cs typeface="Montserrat Medium"/>
                <a:sym typeface="Montserrat Medium"/>
              </a:rPr>
              <a:t> lo que facilita el aprendizaje por parte de niños de diferentes grupos de edad.</a:t>
            </a:r>
            <a:endParaRPr sz="1300" b="0" i="0" u="none" strike="noStrike" cap="none">
              <a:solidFill>
                <a:schemeClr val="dk1"/>
              </a:solidFill>
              <a:latin typeface="Montserrat Medium"/>
              <a:ea typeface="Montserrat Medium"/>
              <a:cs typeface="Montserrat Medium"/>
              <a:sym typeface="Montserrat Medium"/>
            </a:endParaRPr>
          </a:p>
        </p:txBody>
      </p:sp>
      <p:pic>
        <p:nvPicPr>
          <p:cNvPr id="350" name="Google Shape;350;p23"/>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51" name="Google Shape;351;p23"/>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52" name="Google Shape;352;p23"/>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53" name="Google Shape;353;p23"/>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354" name="Google Shape;354;p23"/>
          <p:cNvSpPr txBox="1"/>
          <p:nvPr/>
        </p:nvSpPr>
        <p:spPr>
          <a:xfrm>
            <a:off x="1320650" y="3044175"/>
            <a:ext cx="5693100" cy="13005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pt-BR" sz="1300" b="0" i="0" u="none" strike="noStrike" cap="none">
                <a:solidFill>
                  <a:schemeClr val="dk1"/>
                </a:solidFill>
                <a:latin typeface="Montserrat ExtraBold"/>
                <a:ea typeface="Montserrat ExtraBold"/>
                <a:cs typeface="Montserrat ExtraBold"/>
                <a:sym typeface="Montserrat ExtraBold"/>
              </a:rPr>
              <a:t>En YouTube hay algunos proyectos de música infantil adventista con traducción para Lengua de Señas, como las que encuentras en el canal de YouTube de </a:t>
            </a:r>
            <a:r>
              <a:rPr lang="pt-BR" sz="1400" b="0" i="0" u="none" strike="noStrike" cap="none">
                <a:solidFill>
                  <a:srgbClr val="65676B"/>
                </a:solidFill>
                <a:highlight>
                  <a:srgbClr val="FFFFFF"/>
                </a:highlight>
                <a:latin typeface="Montserrat ExtraBold"/>
                <a:ea typeface="Montserrat ExtraBold"/>
                <a:cs typeface="Montserrat ExtraBold"/>
                <a:sym typeface="Montserrat ExtraBold"/>
              </a:rPr>
              <a:t>@SordosAdventistasPeru.  </a:t>
            </a:r>
            <a:endParaRPr sz="1400" b="0" i="0" u="none" strike="noStrike" cap="none">
              <a:solidFill>
                <a:schemeClr val="dk1"/>
              </a:solidFill>
              <a:latin typeface="Montserrat ExtraBold"/>
              <a:ea typeface="Montserrat ExtraBold"/>
              <a:cs typeface="Montserrat ExtraBold"/>
              <a:sym typeface="Montserrat ExtraBold"/>
            </a:endParaRPr>
          </a:p>
        </p:txBody>
      </p:sp>
      <p:pic>
        <p:nvPicPr>
          <p:cNvPr id="355" name="Google Shape;355;p23"/>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4"/>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61" name="Google Shape;361;p24"/>
          <p:cNvSpPr txBox="1"/>
          <p:nvPr/>
        </p:nvSpPr>
        <p:spPr>
          <a:xfrm>
            <a:off x="669100" y="445550"/>
            <a:ext cx="6732600" cy="109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300"/>
              <a:buFont typeface="Arial"/>
              <a:buNone/>
            </a:pPr>
            <a:r>
              <a:rPr lang="pt-BR" sz="3300" b="0" i="0" u="none" strike="noStrike" cap="none">
                <a:solidFill>
                  <a:srgbClr val="171E46"/>
                </a:solidFill>
                <a:latin typeface="Montserrat ExtraBold"/>
                <a:ea typeface="Montserrat ExtraBold"/>
                <a:cs typeface="Montserrat ExtraBold"/>
                <a:sym typeface="Montserrat ExtraBold"/>
              </a:rPr>
              <a:t>La persona sordociega y sus formas de comunicación</a:t>
            </a:r>
            <a:endParaRPr sz="2900" b="0" i="0" u="none" strike="noStrike" cap="none">
              <a:solidFill>
                <a:srgbClr val="171E46"/>
              </a:solidFill>
              <a:latin typeface="Montserrat ExtraBold"/>
              <a:ea typeface="Montserrat ExtraBold"/>
              <a:cs typeface="Montserrat ExtraBold"/>
              <a:sym typeface="Montserrat ExtraBold"/>
            </a:endParaRPr>
          </a:p>
        </p:txBody>
      </p:sp>
      <p:sp>
        <p:nvSpPr>
          <p:cNvPr id="362" name="Google Shape;362;p24"/>
          <p:cNvSpPr txBox="1"/>
          <p:nvPr/>
        </p:nvSpPr>
        <p:spPr>
          <a:xfrm>
            <a:off x="1158325" y="1652000"/>
            <a:ext cx="6399600" cy="1514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pt-BR" sz="1600" b="0" i="0" u="none" strike="noStrike" cap="none">
                <a:solidFill>
                  <a:schemeClr val="dk1"/>
                </a:solidFill>
                <a:latin typeface="Montserrat Medium"/>
                <a:ea typeface="Montserrat Medium"/>
                <a:cs typeface="Montserrat Medium"/>
                <a:sym typeface="Montserrat Medium"/>
              </a:rPr>
              <a:t>La persona sordociega es aquella que presenta, al mismo tiempo, pérdida auditiva y visual en diferentes grados que puede ser una condición congénita o adquirida. Es una condición única y singular (no múltiple), que necesita que se atiendan sus necesidades específicas para garantizar que tenga las mismas oportunidades que las demás personas.</a:t>
            </a:r>
            <a:endParaRPr sz="1600" b="0" i="0" u="none" strike="noStrike" cap="none">
              <a:solidFill>
                <a:schemeClr val="dk1"/>
              </a:solidFill>
              <a:latin typeface="Montserrat Medium"/>
              <a:ea typeface="Montserrat Medium"/>
              <a:cs typeface="Montserrat Medium"/>
              <a:sym typeface="Montserrat Medium"/>
            </a:endParaRPr>
          </a:p>
        </p:txBody>
      </p:sp>
      <p:pic>
        <p:nvPicPr>
          <p:cNvPr id="363" name="Google Shape;363;p24"/>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64" name="Google Shape;364;p24"/>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65" name="Google Shape;365;p24"/>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66" name="Google Shape;366;p24"/>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67" name="Google Shape;367;p24"/>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5"/>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73" name="Google Shape;373;p25"/>
          <p:cNvSpPr txBox="1"/>
          <p:nvPr/>
        </p:nvSpPr>
        <p:spPr>
          <a:xfrm>
            <a:off x="516700" y="445550"/>
            <a:ext cx="6909300" cy="1057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pt-BR" sz="2100" b="0" i="0" u="none" strike="noStrike" cap="none">
                <a:solidFill>
                  <a:srgbClr val="171E46"/>
                </a:solidFill>
                <a:latin typeface="Montserrat ExtraBold"/>
                <a:ea typeface="Montserrat ExtraBold"/>
                <a:cs typeface="Montserrat ExtraBold"/>
                <a:sym typeface="Montserrat ExtraBold"/>
              </a:rPr>
              <a:t>Los principales sistemas de comunicación utilizados por las personas con sordoceguera son:</a:t>
            </a:r>
            <a:endParaRPr sz="1700" b="0" i="0" u="none" strike="noStrike" cap="none">
              <a:solidFill>
                <a:srgbClr val="171E46"/>
              </a:solidFill>
              <a:latin typeface="Montserrat ExtraBold"/>
              <a:ea typeface="Montserrat ExtraBold"/>
              <a:cs typeface="Montserrat ExtraBold"/>
              <a:sym typeface="Montserrat ExtraBold"/>
            </a:endParaRPr>
          </a:p>
        </p:txBody>
      </p:sp>
      <p:sp>
        <p:nvSpPr>
          <p:cNvPr id="374" name="Google Shape;374;p25"/>
          <p:cNvSpPr txBox="1"/>
          <p:nvPr/>
        </p:nvSpPr>
        <p:spPr>
          <a:xfrm>
            <a:off x="1082125" y="1194800"/>
            <a:ext cx="6805500" cy="3468300"/>
          </a:xfrm>
          <a:prstGeom prst="rect">
            <a:avLst/>
          </a:prstGeom>
          <a:noFill/>
          <a:ln>
            <a:noFill/>
          </a:ln>
        </p:spPr>
        <p:txBody>
          <a:bodyPr spcFirstLastPara="1" wrap="square" lIns="91425" tIns="91425" rIns="91425" bIns="91425" anchor="t" anchorCtr="0">
            <a:spAutoFit/>
          </a:bodyPr>
          <a:lstStyle/>
          <a:p>
            <a:pPr marL="342900" marR="0" lvl="0" indent="-304037" algn="l" rtl="0">
              <a:lnSpc>
                <a:spcPct val="100000"/>
              </a:lnSpc>
              <a:spcBef>
                <a:spcPts val="1000"/>
              </a:spcBef>
              <a:spcAft>
                <a:spcPts val="0"/>
              </a:spcAft>
              <a:buClr>
                <a:schemeClr val="dk1"/>
              </a:buClr>
              <a:buSzPts val="1200"/>
              <a:buFont typeface="Montserrat Medium"/>
              <a:buChar char="∙"/>
            </a:pPr>
            <a:r>
              <a:rPr lang="pt-BR" sz="1200" b="1" i="0" u="none" strike="noStrike" cap="none">
                <a:solidFill>
                  <a:schemeClr val="dk1"/>
                </a:solidFill>
                <a:latin typeface="Montserrat"/>
                <a:ea typeface="Montserrat"/>
                <a:cs typeface="Montserrat"/>
                <a:sym typeface="Montserrat"/>
              </a:rPr>
              <a:t>L</a:t>
            </a:r>
            <a:r>
              <a:rPr lang="pt-BR" sz="1200" b="1">
                <a:solidFill>
                  <a:schemeClr val="dk1"/>
                </a:solidFill>
                <a:latin typeface="Montserrat"/>
                <a:ea typeface="Montserrat"/>
                <a:cs typeface="Montserrat"/>
                <a:sym typeface="Montserrat"/>
              </a:rPr>
              <a:t>engua de señas </a:t>
            </a:r>
            <a:r>
              <a:rPr lang="pt-BR" sz="1200" b="1" i="0" u="none" strike="noStrike" cap="none">
                <a:solidFill>
                  <a:schemeClr val="dk1"/>
                </a:solidFill>
                <a:latin typeface="Montserrat"/>
                <a:ea typeface="Montserrat"/>
                <a:cs typeface="Montserrat"/>
                <a:sym typeface="Montserrat"/>
              </a:rPr>
              <a:t>en campo reducido:</a:t>
            </a:r>
            <a:r>
              <a:rPr lang="pt-BR" sz="1200" b="0" i="0" u="none" strike="noStrike" cap="none">
                <a:solidFill>
                  <a:schemeClr val="dk1"/>
                </a:solidFill>
                <a:latin typeface="Montserrat Medium"/>
                <a:ea typeface="Montserrat Medium"/>
                <a:cs typeface="Montserrat Medium"/>
                <a:sym typeface="Montserrat Medium"/>
              </a:rPr>
              <a:t> </a:t>
            </a:r>
            <a:r>
              <a:rPr lang="pt-BR" sz="1200">
                <a:solidFill>
                  <a:schemeClr val="dk1"/>
                </a:solidFill>
                <a:latin typeface="Montserrat Medium"/>
                <a:ea typeface="Montserrat Medium"/>
                <a:cs typeface="Montserrat Medium"/>
                <a:sym typeface="Montserrat Medium"/>
              </a:rPr>
              <a:t>Lengua de Señas en menor espacio y con distancia variable según la condición visual de la persona sorda</a:t>
            </a:r>
            <a:r>
              <a:rPr lang="pt-BR" sz="1200" b="0" i="0" u="none" strike="noStrike" cap="none">
                <a:solidFill>
                  <a:schemeClr val="dk1"/>
                </a:solidFill>
                <a:latin typeface="Montserrat Medium"/>
                <a:ea typeface="Montserrat Medium"/>
                <a:cs typeface="Montserrat Medium"/>
                <a:sym typeface="Montserrat Medium"/>
              </a:rPr>
              <a:t>.</a:t>
            </a:r>
            <a:endParaRPr sz="1200" b="0" i="0" u="none" strike="noStrike" cap="none">
              <a:solidFill>
                <a:schemeClr val="dk1"/>
              </a:solidFill>
              <a:latin typeface="Montserrat Medium"/>
              <a:ea typeface="Montserrat Medium"/>
              <a:cs typeface="Montserrat Medium"/>
              <a:sym typeface="Montserrat Medium"/>
            </a:endParaRPr>
          </a:p>
          <a:p>
            <a:pPr marL="342900" marR="0" lvl="0" indent="-304037" algn="l" rtl="0">
              <a:lnSpc>
                <a:spcPct val="100000"/>
              </a:lnSpc>
              <a:spcBef>
                <a:spcPts val="1000"/>
              </a:spcBef>
              <a:spcAft>
                <a:spcPts val="0"/>
              </a:spcAft>
              <a:buClr>
                <a:schemeClr val="dk1"/>
              </a:buClr>
              <a:buSzPts val="1200"/>
              <a:buFont typeface="Montserrat Medium"/>
              <a:buChar char="∙"/>
            </a:pPr>
            <a:r>
              <a:rPr lang="pt-BR" sz="1200" b="1">
                <a:solidFill>
                  <a:schemeClr val="dk1"/>
                </a:solidFill>
                <a:latin typeface="Montserrat"/>
                <a:ea typeface="Montserrat"/>
                <a:cs typeface="Montserrat"/>
                <a:sym typeface="Montserrat"/>
              </a:rPr>
              <a:t>Lengua de Señas</a:t>
            </a:r>
            <a:r>
              <a:rPr lang="pt-BR" sz="1200" b="1" i="0" u="none" strike="noStrike" cap="none">
                <a:solidFill>
                  <a:schemeClr val="dk1"/>
                </a:solidFill>
                <a:latin typeface="Montserrat"/>
                <a:ea typeface="Montserrat"/>
                <a:cs typeface="Montserrat"/>
                <a:sym typeface="Montserrat"/>
              </a:rPr>
              <a:t>:</a:t>
            </a:r>
            <a:r>
              <a:rPr lang="pt-BR" sz="1200" b="0" i="0" u="none" strike="noStrike" cap="none">
                <a:solidFill>
                  <a:schemeClr val="dk1"/>
                </a:solidFill>
                <a:latin typeface="Montserrat Medium"/>
                <a:ea typeface="Montserrat Medium"/>
                <a:cs typeface="Montserrat Medium"/>
                <a:sym typeface="Montserrat Medium"/>
              </a:rPr>
              <a:t> </a:t>
            </a:r>
            <a:r>
              <a:rPr lang="pt-BR" sz="1200">
                <a:solidFill>
                  <a:schemeClr val="dk1"/>
                </a:solidFill>
                <a:latin typeface="Montserrat Medium"/>
                <a:ea typeface="Montserrat Medium"/>
                <a:cs typeface="Montserrat Medium"/>
                <a:sym typeface="Montserrat Medium"/>
              </a:rPr>
              <a:t>Lengua de Señas adaptadas al tacto, se sostiene en la palma de una mano de personas con sordoceguera a través de un profesional identificado como guía-intérprete.</a:t>
            </a:r>
            <a:endParaRPr sz="1200" b="0" i="0" u="none" strike="noStrike" cap="none">
              <a:solidFill>
                <a:schemeClr val="dk1"/>
              </a:solidFill>
              <a:latin typeface="Montserrat Medium"/>
              <a:ea typeface="Montserrat Medium"/>
              <a:cs typeface="Montserrat Medium"/>
              <a:sym typeface="Montserrat Medium"/>
            </a:endParaRPr>
          </a:p>
          <a:p>
            <a:pPr marL="342900" marR="0" lvl="0" indent="-304037" algn="l" rtl="0">
              <a:lnSpc>
                <a:spcPct val="100000"/>
              </a:lnSpc>
              <a:spcBef>
                <a:spcPts val="1000"/>
              </a:spcBef>
              <a:spcAft>
                <a:spcPts val="0"/>
              </a:spcAft>
              <a:buClr>
                <a:schemeClr val="dk1"/>
              </a:buClr>
              <a:buSzPts val="1200"/>
              <a:buFont typeface="Montserrat Medium"/>
              <a:buChar char="∙"/>
            </a:pPr>
            <a:r>
              <a:rPr lang="pt-BR" sz="1200" b="1" i="0" u="none" strike="noStrike" cap="none">
                <a:solidFill>
                  <a:schemeClr val="dk1"/>
                </a:solidFill>
                <a:latin typeface="Montserrat"/>
                <a:ea typeface="Montserrat"/>
                <a:cs typeface="Montserrat"/>
                <a:sym typeface="Montserrat"/>
              </a:rPr>
              <a:t>Tadoma:</a:t>
            </a:r>
            <a:r>
              <a:rPr lang="pt-BR" sz="1200" b="0" i="0" u="none" strike="noStrike" cap="none">
                <a:solidFill>
                  <a:schemeClr val="dk1"/>
                </a:solidFill>
                <a:latin typeface="Montserrat Medium"/>
                <a:ea typeface="Montserrat Medium"/>
                <a:cs typeface="Montserrat Medium"/>
                <a:sym typeface="Montserrat Medium"/>
              </a:rPr>
              <a:t> también conocida como lectura táctil de los labios y </a:t>
            </a:r>
            <a:r>
              <a:rPr lang="pt-BR" sz="1200">
                <a:solidFill>
                  <a:schemeClr val="dk1"/>
                </a:solidFill>
                <a:latin typeface="Montserrat Medium"/>
                <a:ea typeface="Montserrat Medium"/>
                <a:cs typeface="Montserrat Medium"/>
                <a:sym typeface="Montserrat Medium"/>
              </a:rPr>
              <a:t>consiste en colocar el pulgar en la boca del que habla y los dedos a lo largo del mentón. A menudo, el dedo medio cae a lo largo de la línea del mentón del hablante, con su dedo meñique hacia abajo, en la garganta o en la región debajo de la línea de la barbilla, para sentir las vibraciones de la garganta del que habla.</a:t>
            </a:r>
            <a:endParaRPr sz="1200" b="0" i="0" u="none" strike="noStrike" cap="none">
              <a:solidFill>
                <a:schemeClr val="dk1"/>
              </a:solidFill>
              <a:latin typeface="Montserrat Medium"/>
              <a:ea typeface="Montserrat Medium"/>
              <a:cs typeface="Montserrat Medium"/>
              <a:sym typeface="Montserrat Medium"/>
            </a:endParaRPr>
          </a:p>
          <a:p>
            <a:pPr marL="342900" marR="0" lvl="0" indent="-304037" algn="l" rtl="0">
              <a:lnSpc>
                <a:spcPct val="100000"/>
              </a:lnSpc>
              <a:spcBef>
                <a:spcPts val="1000"/>
              </a:spcBef>
              <a:spcAft>
                <a:spcPts val="0"/>
              </a:spcAft>
              <a:buClr>
                <a:schemeClr val="dk1"/>
              </a:buClr>
              <a:buSzPts val="1200"/>
              <a:buFont typeface="Montserrat Medium"/>
              <a:buChar char="∙"/>
            </a:pPr>
            <a:r>
              <a:rPr lang="pt-BR" sz="1200" b="1" i="0" u="none" strike="noStrike" cap="none">
                <a:solidFill>
                  <a:schemeClr val="dk1"/>
                </a:solidFill>
                <a:latin typeface="Montserrat"/>
                <a:ea typeface="Montserrat"/>
                <a:cs typeface="Montserrat"/>
                <a:sym typeface="Montserrat"/>
              </a:rPr>
              <a:t>Escritura en la palma de la mano:</a:t>
            </a:r>
            <a:r>
              <a:rPr lang="pt-BR" sz="1200" b="0" i="0" u="none" strike="noStrike" cap="none">
                <a:solidFill>
                  <a:schemeClr val="dk1"/>
                </a:solidFill>
                <a:latin typeface="Montserrat Medium"/>
                <a:ea typeface="Montserrat Medium"/>
                <a:cs typeface="Montserrat Medium"/>
                <a:sym typeface="Montserrat Medium"/>
              </a:rPr>
              <a:t> consiste en escribir las letras del alfabeto en mayúsculas en la palma de la mano de la persona con sordoceguera.</a:t>
            </a:r>
            <a:endParaRPr sz="1200" b="0" i="0" u="none" strike="noStrike" cap="none">
              <a:solidFill>
                <a:schemeClr val="dk1"/>
              </a:solidFill>
              <a:latin typeface="Montserrat Medium"/>
              <a:ea typeface="Montserrat Medium"/>
              <a:cs typeface="Montserrat Medium"/>
              <a:sym typeface="Montserrat Medium"/>
            </a:endParaRPr>
          </a:p>
          <a:p>
            <a:pPr marL="342900" marR="0" lvl="0" indent="-304037" algn="l" rtl="0">
              <a:lnSpc>
                <a:spcPct val="100000"/>
              </a:lnSpc>
              <a:spcBef>
                <a:spcPts val="1000"/>
              </a:spcBef>
              <a:spcAft>
                <a:spcPts val="0"/>
              </a:spcAft>
              <a:buClr>
                <a:schemeClr val="dk1"/>
              </a:buClr>
              <a:buSzPts val="1200"/>
              <a:buFont typeface="Montserrat Medium"/>
              <a:buChar char="∙"/>
            </a:pPr>
            <a:r>
              <a:rPr lang="pt-BR" sz="1200" b="1" i="0" u="none" strike="noStrike" cap="none">
                <a:solidFill>
                  <a:schemeClr val="dk1"/>
                </a:solidFill>
                <a:latin typeface="Montserrat"/>
                <a:ea typeface="Montserrat"/>
                <a:cs typeface="Montserrat"/>
                <a:sym typeface="Montserrat"/>
              </a:rPr>
              <a:t>Comunicación háptica: </a:t>
            </a:r>
            <a:r>
              <a:rPr lang="pt-BR" sz="1200">
                <a:solidFill>
                  <a:schemeClr val="dk1"/>
                </a:solidFill>
                <a:latin typeface="Montserrat Medium"/>
                <a:ea typeface="Montserrat Medium"/>
                <a:cs typeface="Montserrat Medium"/>
                <a:sym typeface="Montserrat Medium"/>
              </a:rPr>
              <a:t>es un sistema de comunicación que se utiliza para complementar el lenguaje hablado o la Lengua de Señas en una situación paralela. </a:t>
            </a:r>
            <a:r>
              <a:rPr lang="pt-BR" sz="1200" b="0" i="0" u="none" strike="noStrike" cap="none">
                <a:solidFill>
                  <a:schemeClr val="dk1"/>
                </a:solidFill>
                <a:latin typeface="Montserrat Medium"/>
                <a:ea typeface="Montserrat Medium"/>
                <a:cs typeface="Montserrat Medium"/>
                <a:sym typeface="Montserrat Medium"/>
              </a:rPr>
              <a:t> </a:t>
            </a:r>
            <a:endParaRPr sz="1200" b="0" i="0" u="none" strike="noStrike" cap="none">
              <a:solidFill>
                <a:schemeClr val="dk1"/>
              </a:solidFill>
              <a:latin typeface="Montserrat Medium"/>
              <a:ea typeface="Montserrat Medium"/>
              <a:cs typeface="Montserrat Medium"/>
              <a:sym typeface="Montserrat Medium"/>
            </a:endParaRPr>
          </a:p>
        </p:txBody>
      </p:sp>
      <p:pic>
        <p:nvPicPr>
          <p:cNvPr id="375" name="Google Shape;375;p25"/>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76" name="Google Shape;376;p25"/>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77" name="Google Shape;377;p25"/>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78" name="Google Shape;378;p25"/>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79" name="Google Shape;379;p25"/>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6"/>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85" name="Google Shape;385;p26"/>
          <p:cNvSpPr txBox="1"/>
          <p:nvPr/>
        </p:nvSpPr>
        <p:spPr>
          <a:xfrm>
            <a:off x="1127900" y="515250"/>
            <a:ext cx="6197400" cy="3699300"/>
          </a:xfrm>
          <a:prstGeom prst="rect">
            <a:avLst/>
          </a:prstGeom>
          <a:noFill/>
          <a:ln>
            <a:noFill/>
          </a:ln>
        </p:spPr>
        <p:txBody>
          <a:bodyPr spcFirstLastPara="1" wrap="square" lIns="91425" tIns="91425" rIns="91425" bIns="91425" anchor="t" anchorCtr="0">
            <a:spAutoFit/>
          </a:bodyPr>
          <a:lstStyle/>
          <a:p>
            <a:pPr marL="342900" marR="0" lvl="0" indent="-310387" algn="l" rtl="0">
              <a:lnSpc>
                <a:spcPct val="100000"/>
              </a:lnSpc>
              <a:spcBef>
                <a:spcPts val="1000"/>
              </a:spcBef>
              <a:spcAft>
                <a:spcPts val="0"/>
              </a:spcAft>
              <a:buClr>
                <a:schemeClr val="dk1"/>
              </a:buClr>
              <a:buSzPts val="1300"/>
              <a:buFont typeface="Montserrat Medium"/>
              <a:buChar char="∙"/>
            </a:pPr>
            <a:r>
              <a:rPr lang="pt-BR" sz="1300" b="1" i="0" u="none" strike="noStrike" cap="none">
                <a:solidFill>
                  <a:schemeClr val="dk1"/>
                </a:solidFill>
                <a:latin typeface="Montserrat"/>
                <a:ea typeface="Montserrat"/>
                <a:cs typeface="Montserrat"/>
                <a:sym typeface="Montserrat"/>
              </a:rPr>
              <a:t>Alfabeto Táctil:</a:t>
            </a:r>
            <a:r>
              <a:rPr lang="pt-BR" sz="1300" b="0" i="0" u="none" strike="noStrike" cap="non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corresponde al alfabeto manual utilizado por las personas con sordera, sin embargo, hecho en la palma de la mano de la persona con sordoceguera.</a:t>
            </a:r>
            <a:endParaRPr sz="1300" b="0" i="0" u="none" strike="noStrike" cap="none">
              <a:solidFill>
                <a:schemeClr val="dk1"/>
              </a:solidFill>
              <a:latin typeface="Montserrat Medium"/>
              <a:ea typeface="Montserrat Medium"/>
              <a:cs typeface="Montserrat Medium"/>
              <a:sym typeface="Montserrat Medium"/>
            </a:endParaRPr>
          </a:p>
          <a:p>
            <a:pPr marL="342900" marR="0" lvl="0" indent="-310387" algn="l" rtl="0">
              <a:lnSpc>
                <a:spcPct val="100000"/>
              </a:lnSpc>
              <a:spcBef>
                <a:spcPts val="1000"/>
              </a:spcBef>
              <a:spcAft>
                <a:spcPts val="0"/>
              </a:spcAft>
              <a:buClr>
                <a:schemeClr val="dk1"/>
              </a:buClr>
              <a:buSzPts val="1300"/>
              <a:buFont typeface="Montserrat Medium"/>
              <a:buChar char="∙"/>
            </a:pPr>
            <a:r>
              <a:rPr lang="pt-BR" sz="1300" b="1" i="0" u="none" strike="noStrike" cap="none">
                <a:solidFill>
                  <a:schemeClr val="dk1"/>
                </a:solidFill>
                <a:latin typeface="Montserrat"/>
                <a:ea typeface="Montserrat"/>
                <a:cs typeface="Montserrat"/>
                <a:sym typeface="Montserrat"/>
              </a:rPr>
              <a:t>Braille táctil:</a:t>
            </a:r>
            <a:r>
              <a:rPr lang="pt-BR" sz="1300" b="0" i="0" u="none" strike="noStrike" cap="non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el guía-intérprete toca ciertas falanges de los dedos de la persona con sordoceguera para transmitir mensajes como si escribiera en Braille.</a:t>
            </a:r>
            <a:r>
              <a:rPr lang="pt-BR" sz="1300" b="0" i="0" u="none" strike="noStrike" cap="none">
                <a:solidFill>
                  <a:schemeClr val="dk1"/>
                </a:solidFill>
                <a:latin typeface="Montserrat Medium"/>
                <a:ea typeface="Montserrat Medium"/>
                <a:cs typeface="Montserrat Medium"/>
                <a:sym typeface="Montserrat Medium"/>
              </a:rPr>
              <a:t>.</a:t>
            </a:r>
            <a:endParaRPr sz="1300" b="0" i="0" u="none" strike="noStrike" cap="none">
              <a:solidFill>
                <a:schemeClr val="dk1"/>
              </a:solidFill>
              <a:latin typeface="Montserrat Medium"/>
              <a:ea typeface="Montserrat Medium"/>
              <a:cs typeface="Montserrat Medium"/>
              <a:sym typeface="Montserrat Medium"/>
            </a:endParaRPr>
          </a:p>
          <a:p>
            <a:pPr marL="342900" marR="0" lvl="0" indent="-310387" algn="l" rtl="0">
              <a:lnSpc>
                <a:spcPct val="100000"/>
              </a:lnSpc>
              <a:spcBef>
                <a:spcPts val="1000"/>
              </a:spcBef>
              <a:spcAft>
                <a:spcPts val="0"/>
              </a:spcAft>
              <a:buClr>
                <a:schemeClr val="dk1"/>
              </a:buClr>
              <a:buSzPts val="1300"/>
              <a:buFont typeface="Montserrat Medium"/>
              <a:buChar char="∙"/>
            </a:pPr>
            <a:r>
              <a:rPr lang="pt-BR" sz="1300" b="1" i="0" u="none" strike="noStrike" cap="none">
                <a:solidFill>
                  <a:schemeClr val="dk1"/>
                </a:solidFill>
                <a:latin typeface="Montserrat"/>
                <a:ea typeface="Montserrat"/>
                <a:cs typeface="Montserrat"/>
                <a:sym typeface="Montserrat"/>
              </a:rPr>
              <a:t>Braille:</a:t>
            </a:r>
            <a:r>
              <a:rPr lang="pt-BR" sz="1300" b="0" i="0" u="none" strike="noStrike" cap="non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un sistema táctil de escritura y lectura, con caracteres en relieve impresos en papel, también utilizado por personas ciegas o con baja visión.</a:t>
            </a:r>
            <a:endParaRPr sz="1300" b="0" i="0" u="none" strike="noStrike" cap="none">
              <a:solidFill>
                <a:schemeClr val="dk1"/>
              </a:solidFill>
              <a:latin typeface="Montserrat Medium"/>
              <a:ea typeface="Montserrat Medium"/>
              <a:cs typeface="Montserrat Medium"/>
              <a:sym typeface="Montserrat Medium"/>
            </a:endParaRPr>
          </a:p>
          <a:p>
            <a:pPr marL="342900" marR="0" lvl="0" indent="-310387" algn="l" rtl="0">
              <a:lnSpc>
                <a:spcPct val="100000"/>
              </a:lnSpc>
              <a:spcBef>
                <a:spcPts val="1000"/>
              </a:spcBef>
              <a:spcAft>
                <a:spcPts val="0"/>
              </a:spcAft>
              <a:buClr>
                <a:schemeClr val="dk1"/>
              </a:buClr>
              <a:buSzPts val="1300"/>
              <a:buFont typeface="Montserrat Medium"/>
              <a:buChar char="∙"/>
            </a:pPr>
            <a:r>
              <a:rPr lang="pt-BR" sz="1300" b="1" i="0" u="none" strike="noStrike" cap="none">
                <a:solidFill>
                  <a:schemeClr val="dk1"/>
                </a:solidFill>
                <a:latin typeface="Montserrat"/>
                <a:ea typeface="Montserrat"/>
                <a:cs typeface="Montserrat"/>
                <a:sym typeface="Montserrat"/>
              </a:rPr>
              <a:t>Escritura ampliada:</a:t>
            </a:r>
            <a:r>
              <a:rPr lang="pt-BR" sz="1300" b="0" i="0" u="none" strike="noStrike" cap="non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mensajes o textos que utilizan letras en caracteres agrandados y colores contrastantes con el fondo, en el caso de personas sordociegas con baja visión.</a:t>
            </a:r>
            <a:endParaRPr sz="1300" b="0" i="0" u="none" strike="noStrike" cap="none">
              <a:solidFill>
                <a:schemeClr val="dk1"/>
              </a:solidFill>
              <a:latin typeface="Montserrat Medium"/>
              <a:ea typeface="Montserrat Medium"/>
              <a:cs typeface="Montserrat Medium"/>
              <a:sym typeface="Montserrat Medium"/>
            </a:endParaRPr>
          </a:p>
          <a:p>
            <a:pPr marL="342900" marR="0" lvl="0" indent="-310387" algn="l" rtl="0">
              <a:lnSpc>
                <a:spcPct val="100000"/>
              </a:lnSpc>
              <a:spcBef>
                <a:spcPts val="1000"/>
              </a:spcBef>
              <a:spcAft>
                <a:spcPts val="0"/>
              </a:spcAft>
              <a:buClr>
                <a:schemeClr val="dk1"/>
              </a:buClr>
              <a:buSzPts val="1300"/>
              <a:buFont typeface="Montserrat Medium"/>
              <a:buChar char="∙"/>
            </a:pPr>
            <a:r>
              <a:rPr lang="pt-BR" sz="1300" b="1" i="0" u="none" strike="noStrike" cap="none">
                <a:solidFill>
                  <a:schemeClr val="dk1"/>
                </a:solidFill>
                <a:latin typeface="Montserrat"/>
                <a:ea typeface="Montserrat"/>
                <a:cs typeface="Montserrat"/>
                <a:sym typeface="Montserrat"/>
              </a:rPr>
              <a:t>Discurso </a:t>
            </a:r>
            <a:r>
              <a:rPr lang="pt-BR" sz="1300" b="1">
                <a:solidFill>
                  <a:schemeClr val="dk1"/>
                </a:solidFill>
                <a:latin typeface="Montserrat"/>
                <a:ea typeface="Montserrat"/>
                <a:cs typeface="Montserrat"/>
                <a:sym typeface="Montserrat"/>
              </a:rPr>
              <a:t>expandido</a:t>
            </a:r>
            <a:r>
              <a:rPr lang="pt-BR" sz="1300" b="1" i="0" u="none" strike="noStrike" cap="none">
                <a:solidFill>
                  <a:schemeClr val="dk1"/>
                </a:solidFill>
                <a:latin typeface="Montserrat"/>
                <a:ea typeface="Montserrat"/>
                <a:cs typeface="Montserrat"/>
                <a:sym typeface="Montserrat"/>
              </a:rPr>
              <a:t>: </a:t>
            </a:r>
            <a:r>
              <a:rPr lang="pt-BR" sz="1300">
                <a:solidFill>
                  <a:schemeClr val="dk1"/>
                </a:solidFill>
                <a:latin typeface="Montserrat Medium"/>
                <a:ea typeface="Montserrat Medium"/>
                <a:cs typeface="Montserrat Medium"/>
                <a:sym typeface="Montserrat Medium"/>
              </a:rPr>
              <a:t>corresponde a la repetición del discurso del interlocutor con o sin el uso de Audífono en el caso de personas sordociegas con residuo auditivo.</a:t>
            </a:r>
            <a:endParaRPr sz="1300" b="0" i="0" u="none" strike="noStrike" cap="none">
              <a:solidFill>
                <a:schemeClr val="dk1"/>
              </a:solidFill>
              <a:latin typeface="Montserrat Medium"/>
              <a:ea typeface="Montserrat Medium"/>
              <a:cs typeface="Montserrat Medium"/>
              <a:sym typeface="Montserrat Medium"/>
            </a:endParaRPr>
          </a:p>
        </p:txBody>
      </p:sp>
      <p:pic>
        <p:nvPicPr>
          <p:cNvPr id="386" name="Google Shape;386;p26"/>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87" name="Google Shape;387;p26"/>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88" name="Google Shape;388;p26"/>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389" name="Google Shape;389;p26"/>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390" name="Google Shape;390;p26"/>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396" name="Google Shape;396;p27"/>
          <p:cNvSpPr txBox="1"/>
          <p:nvPr/>
        </p:nvSpPr>
        <p:spPr>
          <a:xfrm>
            <a:off x="1173025" y="798250"/>
            <a:ext cx="6480000" cy="4710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pt-BR" sz="2100">
                <a:solidFill>
                  <a:schemeClr val="dk1"/>
                </a:solidFill>
                <a:latin typeface="Montserrat Medium"/>
                <a:ea typeface="Montserrat Medium"/>
                <a:cs typeface="Montserrat Medium"/>
                <a:sym typeface="Montserrat Medium"/>
              </a:rPr>
              <a:t>Ésta es sólo una orientación inicial, el camino estará abierto a nuevos diálogos, nuevas guías y la producción de materiales accesibles a partir de las necesidades de los niños sordos dentro de la Iglesia Adventista. Sabemos que todavía queda mucho camino por recorrer.</a:t>
            </a:r>
            <a:endParaRPr sz="2100">
              <a:solidFill>
                <a:schemeClr val="dk1"/>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chemeClr val="dk1"/>
              </a:buClr>
              <a:buSzPts val="1100"/>
              <a:buFont typeface="Arial"/>
              <a:buNone/>
            </a:pPr>
            <a:r>
              <a:rPr lang="pt-BR" sz="2100" b="0" i="0" u="none" strike="noStrike" cap="none">
                <a:solidFill>
                  <a:schemeClr val="dk1"/>
                </a:solidFill>
                <a:latin typeface="Montserrat Medium"/>
                <a:ea typeface="Montserrat Medium"/>
                <a:cs typeface="Montserrat Medium"/>
                <a:sym typeface="Montserrat Medium"/>
              </a:rPr>
              <a:t>Sugerimos que los profesores dialoguen con la comunidad sorda local y utilicen estrategias que sigan las necesidades específicas de cada niño y adolescente, respetando los principios del </a:t>
            </a:r>
            <a:r>
              <a:rPr lang="pt-BR" sz="2100" b="1" i="0" u="none" strike="noStrike" cap="none">
                <a:solidFill>
                  <a:schemeClr val="dk1"/>
                </a:solidFill>
                <a:latin typeface="Montserrat"/>
                <a:ea typeface="Montserrat"/>
                <a:cs typeface="Montserrat"/>
                <a:sym typeface="Montserrat"/>
              </a:rPr>
              <a:t>Di</a:t>
            </a:r>
            <a:r>
              <a:rPr lang="pt-BR" sz="2100" b="1">
                <a:solidFill>
                  <a:schemeClr val="dk1"/>
                </a:solidFill>
                <a:latin typeface="Montserrat"/>
                <a:ea typeface="Montserrat"/>
                <a:cs typeface="Montserrat"/>
                <a:sym typeface="Montserrat"/>
              </a:rPr>
              <a:t>seño</a:t>
            </a:r>
            <a:r>
              <a:rPr lang="pt-BR" sz="2100" b="1" i="0" u="none" strike="noStrike" cap="none">
                <a:solidFill>
                  <a:schemeClr val="dk1"/>
                </a:solidFill>
                <a:latin typeface="Montserrat"/>
                <a:ea typeface="Montserrat"/>
                <a:cs typeface="Montserrat"/>
                <a:sym typeface="Montserrat"/>
              </a:rPr>
              <a:t> Universal para el Aprendizaje - DUA.</a:t>
            </a:r>
            <a:endParaRPr sz="21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endParaRPr sz="2100" b="0" i="0" u="none" strike="noStrike" cap="none">
              <a:solidFill>
                <a:schemeClr val="dk1"/>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chemeClr val="dk1"/>
              </a:buClr>
              <a:buSzPts val="1800"/>
              <a:buFont typeface="Arial"/>
              <a:buNone/>
            </a:pPr>
            <a:endParaRPr sz="2100" b="0" i="0" u="none" strike="noStrike" cap="none">
              <a:solidFill>
                <a:schemeClr val="dk1"/>
              </a:solidFill>
              <a:latin typeface="Montserrat Medium"/>
              <a:ea typeface="Montserrat Medium"/>
              <a:cs typeface="Montserrat Medium"/>
              <a:sym typeface="Montserrat Medium"/>
            </a:endParaRPr>
          </a:p>
        </p:txBody>
      </p:sp>
      <p:pic>
        <p:nvPicPr>
          <p:cNvPr id="397" name="Google Shape;397;p27"/>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398" name="Google Shape;398;p27"/>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399" name="Google Shape;399;p27"/>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400" name="Google Shape;400;p27"/>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401" name="Google Shape;401;p27"/>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8"/>
          <p:cNvPicPr preferRelativeResize="0"/>
          <p:nvPr/>
        </p:nvPicPr>
        <p:blipFill rotWithShape="1">
          <a:blip r:embed="rId3">
            <a:alphaModFix/>
          </a:blip>
          <a:srcRect/>
          <a:stretch/>
        </p:blipFill>
        <p:spPr>
          <a:xfrm rot="3907597">
            <a:off x="7360755" y="3354810"/>
            <a:ext cx="2231872" cy="2231859"/>
          </a:xfrm>
          <a:prstGeom prst="rect">
            <a:avLst/>
          </a:prstGeom>
          <a:noFill/>
          <a:ln>
            <a:noFill/>
          </a:ln>
        </p:spPr>
      </p:pic>
      <p:pic>
        <p:nvPicPr>
          <p:cNvPr id="407" name="Google Shape;407;p28"/>
          <p:cNvPicPr preferRelativeResize="0"/>
          <p:nvPr/>
        </p:nvPicPr>
        <p:blipFill rotWithShape="1">
          <a:blip r:embed="rId3">
            <a:alphaModFix/>
          </a:blip>
          <a:srcRect/>
          <a:stretch/>
        </p:blipFill>
        <p:spPr>
          <a:xfrm rot="1672655">
            <a:off x="-551013" y="-66718"/>
            <a:ext cx="1949455" cy="1949441"/>
          </a:xfrm>
          <a:prstGeom prst="rect">
            <a:avLst/>
          </a:prstGeom>
          <a:noFill/>
          <a:ln>
            <a:noFill/>
          </a:ln>
        </p:spPr>
      </p:pic>
      <p:pic>
        <p:nvPicPr>
          <p:cNvPr id="408" name="Google Shape;408;p28"/>
          <p:cNvPicPr preferRelativeResize="0"/>
          <p:nvPr/>
        </p:nvPicPr>
        <p:blipFill rotWithShape="1">
          <a:blip r:embed="rId3">
            <a:alphaModFix/>
          </a:blip>
          <a:srcRect/>
          <a:stretch/>
        </p:blipFill>
        <p:spPr>
          <a:xfrm rot="-852608">
            <a:off x="-428929" y="3394384"/>
            <a:ext cx="1801582" cy="1801581"/>
          </a:xfrm>
          <a:prstGeom prst="rect">
            <a:avLst/>
          </a:prstGeom>
          <a:noFill/>
          <a:ln>
            <a:noFill/>
          </a:ln>
        </p:spPr>
      </p:pic>
      <p:pic>
        <p:nvPicPr>
          <p:cNvPr id="409" name="Google Shape;409;p28"/>
          <p:cNvPicPr preferRelativeResize="0"/>
          <p:nvPr/>
        </p:nvPicPr>
        <p:blipFill rotWithShape="1">
          <a:blip r:embed="rId3">
            <a:alphaModFix/>
          </a:blip>
          <a:srcRect/>
          <a:stretch/>
        </p:blipFill>
        <p:spPr>
          <a:xfrm rot="-8099954">
            <a:off x="7360422" y="405711"/>
            <a:ext cx="1339959" cy="1339949"/>
          </a:xfrm>
          <a:prstGeom prst="rect">
            <a:avLst/>
          </a:prstGeom>
          <a:noFill/>
          <a:ln>
            <a:noFill/>
          </a:ln>
        </p:spPr>
      </p:pic>
      <p:pic>
        <p:nvPicPr>
          <p:cNvPr id="410" name="Google Shape;410;p28"/>
          <p:cNvPicPr preferRelativeResize="0"/>
          <p:nvPr/>
        </p:nvPicPr>
        <p:blipFill>
          <a:blip r:embed="rId4">
            <a:alphaModFix/>
          </a:blip>
          <a:stretch>
            <a:fillRect/>
          </a:stretch>
        </p:blipFill>
        <p:spPr>
          <a:xfrm>
            <a:off x="1938662" y="1089175"/>
            <a:ext cx="4771810" cy="2684143"/>
          </a:xfrm>
          <a:prstGeom prst="rect">
            <a:avLst/>
          </a:prstGeom>
          <a:noFill/>
          <a:ln>
            <a:noFill/>
          </a:ln>
        </p:spPr>
      </p:pic>
      <p:sp>
        <p:nvSpPr>
          <p:cNvPr id="411" name="Google Shape;411;p28"/>
          <p:cNvSpPr txBox="1"/>
          <p:nvPr/>
        </p:nvSpPr>
        <p:spPr>
          <a:xfrm>
            <a:off x="3330650" y="3072925"/>
            <a:ext cx="9942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pt-BR" sz="1900" b="0" i="0" u="none" strike="noStrike" cap="none">
                <a:solidFill>
                  <a:srgbClr val="1E3E79"/>
                </a:solidFill>
                <a:latin typeface="Montserrat Medium"/>
                <a:ea typeface="Montserrat Medium"/>
                <a:cs typeface="Montserrat Medium"/>
                <a:sym typeface="Montserrat Medium"/>
              </a:rPr>
              <a:t>2023</a:t>
            </a:r>
            <a:endParaRPr sz="1900" b="0" i="0" u="none" strike="noStrike" cap="none">
              <a:solidFill>
                <a:srgbClr val="1E3E79"/>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4"/>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90" name="Google Shape;90;p4"/>
          <p:cNvSpPr txBox="1"/>
          <p:nvPr/>
        </p:nvSpPr>
        <p:spPr>
          <a:xfrm>
            <a:off x="819875" y="308475"/>
            <a:ext cx="4941300" cy="1043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¡Cuidado con el capacitismo!</a:t>
            </a:r>
            <a:endParaRPr sz="2700" b="0" i="0" u="none" strike="noStrike" cap="none">
              <a:solidFill>
                <a:srgbClr val="171E46"/>
              </a:solidFill>
              <a:latin typeface="Montserrat ExtraBold"/>
              <a:ea typeface="Montserrat ExtraBold"/>
              <a:cs typeface="Montserrat ExtraBold"/>
              <a:sym typeface="Montserrat ExtraBold"/>
            </a:endParaRPr>
          </a:p>
        </p:txBody>
      </p:sp>
      <p:sp>
        <p:nvSpPr>
          <p:cNvPr id="91" name="Google Shape;91;p4"/>
          <p:cNvSpPr txBox="1"/>
          <p:nvPr/>
        </p:nvSpPr>
        <p:spPr>
          <a:xfrm>
            <a:off x="1320650" y="1407850"/>
            <a:ext cx="6399600" cy="3457326"/>
          </a:xfrm>
          <a:prstGeom prst="rect">
            <a:avLst/>
          </a:prstGeom>
          <a:noFill/>
          <a:ln>
            <a:noFill/>
          </a:ln>
        </p:spPr>
        <p:txBody>
          <a:bodyPr spcFirstLastPara="1" wrap="square" lIns="91425" tIns="91425" rIns="91425" bIns="91425" anchor="t" anchorCtr="0">
            <a:spAutoFit/>
          </a:bodyPr>
          <a:lstStyle/>
          <a:p>
            <a:pPr>
              <a:lnSpc>
                <a:spcPct val="90000"/>
              </a:lnSpc>
              <a:spcBef>
                <a:spcPts val="1000"/>
              </a:spcBef>
              <a:buClr>
                <a:schemeClr val="dk1"/>
              </a:buClr>
              <a:buSzPts val="1100"/>
            </a:pPr>
            <a:r>
              <a:rPr lang="es-419" sz="2000" dirty="0">
                <a:solidFill>
                  <a:schemeClr val="dk1"/>
                </a:solidFill>
                <a:latin typeface="Montserrat Medium"/>
                <a:ea typeface="Montserrat Medium"/>
                <a:cs typeface="Montserrat Medium"/>
                <a:sym typeface="Montserrat Medium"/>
              </a:rPr>
              <a:t>¿Sabías que el prejuicio contra una persona con discapacidad se llama </a:t>
            </a:r>
            <a:r>
              <a:rPr lang="es-419" sz="2000" b="1" dirty="0">
                <a:solidFill>
                  <a:schemeClr val="dk1"/>
                </a:solidFill>
                <a:latin typeface="Montserrat Medium"/>
                <a:ea typeface="Montserrat Medium"/>
                <a:cs typeface="Montserrat Medium"/>
                <a:sym typeface="Montserrat Medium"/>
              </a:rPr>
              <a:t>capacitismo</a:t>
            </a:r>
            <a:r>
              <a:rPr lang="es-419" sz="2000" dirty="0">
                <a:solidFill>
                  <a:schemeClr val="dk1"/>
                </a:solidFill>
                <a:latin typeface="Montserrat Medium"/>
                <a:ea typeface="Montserrat Medium"/>
                <a:cs typeface="Montserrat Medium"/>
                <a:sym typeface="Montserrat Medium"/>
              </a:rPr>
              <a:t>? </a:t>
            </a:r>
          </a:p>
          <a:p>
            <a:pPr marL="0" marR="0" lvl="0" indent="0" algn="l" rtl="0">
              <a:lnSpc>
                <a:spcPct val="90000"/>
              </a:lnSpc>
              <a:spcBef>
                <a:spcPts val="1000"/>
              </a:spcBef>
              <a:spcAft>
                <a:spcPts val="0"/>
              </a:spcAft>
              <a:buClr>
                <a:schemeClr val="dk1"/>
              </a:buClr>
              <a:buSzPts val="1100"/>
              <a:buFont typeface="Arial"/>
              <a:buNone/>
            </a:pPr>
            <a:endParaRPr lang="pt-BR" dirty="0">
              <a:solidFill>
                <a:schemeClr val="dk1"/>
              </a:solidFill>
              <a:latin typeface="Montserrat SemiBold" panose="00000700000000000000" pitchFamily="50" charset="0"/>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r>
              <a:rPr lang="es-ES" sz="1800" i="0" u="none" strike="noStrike" cap="none" dirty="0">
                <a:solidFill>
                  <a:schemeClr val="dk1"/>
                </a:solidFill>
                <a:latin typeface="Montserrat Medium" panose="00000600000000000000" pitchFamily="2" charset="0"/>
                <a:ea typeface="Montserrat Medium"/>
                <a:cs typeface="Montserrat Medium"/>
                <a:sym typeface="Montserrat Medium"/>
              </a:rPr>
              <a:t>Según Costa (2020) de una forma u otra, todos lo manifestamos en algún momento de la vida. Esto viene con el bagaje de conocimiento y experiencia que cada uno tuvo y la forma en que procesa esta información cuando se relaciona con el tema de la discapacidad.</a:t>
            </a:r>
            <a:endParaRPr lang="pt-BR" sz="1800" i="0" u="none" strike="noStrike" cap="none" dirty="0">
              <a:solidFill>
                <a:schemeClr val="dk1"/>
              </a:solidFill>
              <a:latin typeface="Montserrat Medium" panose="00000600000000000000" pitchFamily="2" charset="0"/>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dirty="0">
              <a:solidFill>
                <a:schemeClr val="dk1"/>
              </a:solidFill>
              <a:latin typeface="Montserrat SemiBold" panose="00000700000000000000" pitchFamily="50" charset="0"/>
              <a:ea typeface="Montserrat Medium"/>
              <a:cs typeface="Montserrat Medium"/>
              <a:sym typeface="Montserrat Medium"/>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dirty="0">
              <a:solidFill>
                <a:schemeClr val="dk1"/>
              </a:solidFill>
              <a:latin typeface="Montserrat Medium"/>
              <a:ea typeface="Montserrat Medium"/>
              <a:cs typeface="Montserrat Medium"/>
              <a:sym typeface="Montserrat Medium"/>
            </a:endParaRPr>
          </a:p>
        </p:txBody>
      </p:sp>
      <p:pic>
        <p:nvPicPr>
          <p:cNvPr id="92" name="Google Shape;92;p4"/>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93" name="Google Shape;93;p4"/>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94" name="Google Shape;94;p4"/>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95" name="Google Shape;95;p4"/>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96" name="Google Shape;96;p4"/>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02" name="Google Shape;102;p5"/>
          <p:cNvSpPr txBox="1"/>
          <p:nvPr/>
        </p:nvSpPr>
        <p:spPr>
          <a:xfrm>
            <a:off x="603275" y="-825"/>
            <a:ext cx="10248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pt-BR" sz="9600" b="0" i="0" u="none" strike="noStrike" cap="none">
                <a:solidFill>
                  <a:srgbClr val="171E46"/>
                </a:solidFill>
                <a:latin typeface="Montserrat Black"/>
                <a:ea typeface="Montserrat Black"/>
                <a:cs typeface="Montserrat Black"/>
                <a:sym typeface="Montserrat Black"/>
              </a:rPr>
              <a:t>1</a:t>
            </a:r>
            <a:endParaRPr sz="9600" b="0" i="0" u="none" strike="noStrike" cap="none">
              <a:solidFill>
                <a:srgbClr val="171E46"/>
              </a:solidFill>
              <a:latin typeface="Montserrat Black"/>
              <a:ea typeface="Montserrat Black"/>
              <a:cs typeface="Montserrat Black"/>
              <a:sym typeface="Montserrat Black"/>
            </a:endParaRPr>
          </a:p>
        </p:txBody>
      </p:sp>
      <p:sp>
        <p:nvSpPr>
          <p:cNvPr id="103" name="Google Shape;103;p5"/>
          <p:cNvSpPr txBox="1"/>
          <p:nvPr/>
        </p:nvSpPr>
        <p:spPr>
          <a:xfrm>
            <a:off x="1200350" y="308475"/>
            <a:ext cx="4911600" cy="1043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Qué es la discapacidad visual</a:t>
            </a:r>
            <a:endParaRPr sz="2700" b="0" i="0" u="none" strike="noStrike" cap="none">
              <a:solidFill>
                <a:srgbClr val="171E46"/>
              </a:solidFill>
              <a:latin typeface="Montserrat ExtraBold"/>
              <a:ea typeface="Montserrat ExtraBold"/>
              <a:cs typeface="Montserrat ExtraBold"/>
              <a:sym typeface="Montserrat ExtraBold"/>
            </a:endParaRPr>
          </a:p>
        </p:txBody>
      </p:sp>
      <p:sp>
        <p:nvSpPr>
          <p:cNvPr id="104" name="Google Shape;104;p5"/>
          <p:cNvSpPr txBox="1"/>
          <p:nvPr/>
        </p:nvSpPr>
        <p:spPr>
          <a:xfrm>
            <a:off x="1320650" y="1484050"/>
            <a:ext cx="6399600" cy="2859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200" b="1">
                <a:solidFill>
                  <a:schemeClr val="dk1"/>
                </a:solidFill>
                <a:latin typeface="Montserrat"/>
                <a:ea typeface="Montserrat"/>
                <a:cs typeface="Montserrat"/>
                <a:sym typeface="Montserrat"/>
              </a:rPr>
              <a:t>Es la condición de ausencia total o parcial del sentido de la visión y puede estar presente desde la formación del feto en el útero materno (congénita), o haber sido adquirida a lo largo de la vida. </a:t>
            </a:r>
            <a:endParaRPr sz="1200" b="1"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r>
              <a:rPr lang="pt-BR" sz="1200" b="0" i="0" u="none" strike="noStrike" cap="none">
                <a:solidFill>
                  <a:schemeClr val="dk1"/>
                </a:solidFill>
                <a:latin typeface="Montserrat SemiBold"/>
                <a:ea typeface="Montserrat SemiBold"/>
                <a:cs typeface="Montserrat SemiBold"/>
                <a:sym typeface="Montserrat SemiBold"/>
              </a:rPr>
              <a:t>Según sus particularidades, las personas con discapacidad visual pueden presentar</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304800" algn="l" rtl="0">
              <a:lnSpc>
                <a:spcPct val="90000"/>
              </a:lnSpc>
              <a:spcBef>
                <a:spcPts val="100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ceguera </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304800" algn="l" rtl="0">
              <a:lnSpc>
                <a:spcPct val="90000"/>
              </a:lnSpc>
              <a:spcBef>
                <a:spcPts val="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baja visión (visión subnormal)</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304800" algn="l" rtl="0">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visión monocular (de un solo ojo)</a:t>
            </a:r>
            <a:endParaRPr sz="1200">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0"/>
              </a:spcBef>
              <a:spcAft>
                <a:spcPts val="0"/>
              </a:spcAft>
              <a:buNone/>
            </a:pPr>
            <a:endParaRPr sz="1200">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chemeClr val="dk1"/>
              </a:buClr>
              <a:buSzPts val="1100"/>
              <a:buFont typeface="Arial"/>
              <a:buNone/>
            </a:pPr>
            <a:r>
              <a:rPr lang="pt-BR" sz="1200" b="0" i="0" u="none" strike="noStrike" cap="none">
                <a:solidFill>
                  <a:schemeClr val="dk1"/>
                </a:solidFill>
                <a:latin typeface="Montserrat SemiBold"/>
                <a:ea typeface="Montserrat SemiBold"/>
                <a:cs typeface="Montserrat SemiBold"/>
                <a:sym typeface="Montserrat SemiBold"/>
              </a:rPr>
              <a:t>Por lo tanto, no está necesariamente vinculada a una incapacidad total para ver.</a:t>
            </a:r>
            <a:endParaRPr sz="12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rgbClr val="000000"/>
              </a:buClr>
              <a:buSzPts val="1200"/>
              <a:buFont typeface="Arial"/>
              <a:buNone/>
            </a:pPr>
            <a:r>
              <a:rPr lang="pt-BR" sz="1200" b="1" i="0" u="none" strike="noStrike" cap="none">
                <a:solidFill>
                  <a:schemeClr val="dk1"/>
                </a:solidFill>
                <a:latin typeface="Montserrat"/>
                <a:ea typeface="Montserrat"/>
                <a:cs typeface="Montserrat"/>
                <a:sym typeface="Montserrat"/>
              </a:rPr>
              <a:t>La discapacidad visual puede ser, en términos generales, el resultado de una patología, un accidente, un traumatismo o una condición genética.</a:t>
            </a:r>
            <a:endParaRPr sz="1200" b="1" i="0" u="none" strike="noStrike" cap="none">
              <a:solidFill>
                <a:schemeClr val="dk1"/>
              </a:solidFill>
              <a:latin typeface="Montserrat"/>
              <a:ea typeface="Montserrat"/>
              <a:cs typeface="Montserrat"/>
              <a:sym typeface="Montserrat"/>
            </a:endParaRPr>
          </a:p>
        </p:txBody>
      </p:sp>
      <p:pic>
        <p:nvPicPr>
          <p:cNvPr id="105" name="Google Shape;105;p5"/>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106" name="Google Shape;106;p5"/>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107" name="Google Shape;107;p5"/>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108" name="Google Shape;108;p5"/>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pic>
        <p:nvPicPr>
          <p:cNvPr id="109" name="Google Shape;109;p5"/>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6"/>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15" name="Google Shape;115;p6"/>
          <p:cNvSpPr txBox="1"/>
          <p:nvPr/>
        </p:nvSpPr>
        <p:spPr>
          <a:xfrm>
            <a:off x="679425" y="364150"/>
            <a:ext cx="6569700" cy="1043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Términos básicos sobre el funcionamiento de la visión:</a:t>
            </a:r>
            <a:endParaRPr sz="2700" b="0" i="0" u="none" strike="noStrike" cap="none">
              <a:solidFill>
                <a:srgbClr val="171E46"/>
              </a:solidFill>
              <a:latin typeface="Montserrat ExtraBold"/>
              <a:ea typeface="Montserrat ExtraBold"/>
              <a:cs typeface="Montserrat ExtraBold"/>
              <a:sym typeface="Montserrat ExtraBold"/>
            </a:endParaRPr>
          </a:p>
        </p:txBody>
      </p:sp>
      <p:sp>
        <p:nvSpPr>
          <p:cNvPr id="116" name="Google Shape;116;p6"/>
          <p:cNvSpPr txBox="1"/>
          <p:nvPr/>
        </p:nvSpPr>
        <p:spPr>
          <a:xfrm>
            <a:off x="1134825" y="1665450"/>
            <a:ext cx="1800600" cy="2678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100" b="0" i="0" u="none" strike="noStrike" cap="none">
                <a:solidFill>
                  <a:schemeClr val="dk1"/>
                </a:solidFill>
                <a:latin typeface="Montserrat ExtraBold"/>
                <a:ea typeface="Montserrat ExtraBold"/>
                <a:cs typeface="Montserrat ExtraBold"/>
                <a:sym typeface="Montserrat ExtraBold"/>
              </a:rPr>
              <a:t>Agudeza visual - AV</a:t>
            </a: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r>
              <a:rPr lang="pt-BR" sz="1100" i="0" u="none" strike="noStrike" cap="none">
                <a:solidFill>
                  <a:schemeClr val="dk1"/>
                </a:solidFill>
                <a:latin typeface="Montserrat"/>
                <a:ea typeface="Montserrat"/>
                <a:cs typeface="Montserrat"/>
                <a:sym typeface="Montserrat"/>
              </a:rPr>
              <a:t>Medida de la visión central que tiene la función de identificar objetos y sus detalles.</a:t>
            </a:r>
            <a:endParaRPr sz="110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r>
              <a:rPr lang="pt-BR" sz="1100" i="0" u="none" strike="noStrike" cap="none">
                <a:solidFill>
                  <a:schemeClr val="dk1"/>
                </a:solidFill>
                <a:latin typeface="Montserrat"/>
                <a:ea typeface="Montserrat"/>
                <a:cs typeface="Montserrat"/>
                <a:sym typeface="Montserrat"/>
              </a:rPr>
              <a:t>Este examen evalúa la capacidad de una persona para discernir visualmente el objeto más pequeño a una distancia determinada.</a:t>
            </a:r>
            <a:endParaRPr sz="110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endParaRPr sz="1100" b="0" i="0" u="none" strike="noStrike" cap="none">
              <a:solidFill>
                <a:schemeClr val="dk1"/>
              </a:solidFill>
              <a:latin typeface="Montserrat ExtraBold"/>
              <a:ea typeface="Montserrat ExtraBold"/>
              <a:cs typeface="Montserrat ExtraBold"/>
              <a:sym typeface="Montserrat ExtraBold"/>
            </a:endParaRPr>
          </a:p>
        </p:txBody>
      </p:sp>
      <p:pic>
        <p:nvPicPr>
          <p:cNvPr id="117" name="Google Shape;117;p6"/>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118" name="Google Shape;118;p6"/>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119" name="Google Shape;119;p6"/>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120" name="Google Shape;120;p6"/>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121" name="Google Shape;121;p6"/>
          <p:cNvSpPr txBox="1"/>
          <p:nvPr/>
        </p:nvSpPr>
        <p:spPr>
          <a:xfrm>
            <a:off x="2965680" y="1665450"/>
            <a:ext cx="1800600" cy="209285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100" b="0" i="0" u="none" strike="noStrike" cap="none" dirty="0">
                <a:solidFill>
                  <a:schemeClr val="dk1"/>
                </a:solidFill>
                <a:latin typeface="Montserrat ExtraBold"/>
                <a:ea typeface="Montserrat ExtraBold"/>
                <a:cs typeface="Montserrat ExtraBold"/>
                <a:sym typeface="Montserrat ExtraBold"/>
              </a:rPr>
              <a:t>Campo visual - CV</a:t>
            </a:r>
            <a:endParaRPr sz="1100" b="0" i="0" u="none" strike="noStrike" cap="none" dirty="0">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r>
              <a:rPr lang="es-ES" sz="1100" i="0" u="none" strike="noStrike" cap="none" dirty="0">
                <a:solidFill>
                  <a:schemeClr val="dk1"/>
                </a:solidFill>
                <a:latin typeface="Montserrat"/>
                <a:ea typeface="Montserrat"/>
                <a:cs typeface="Montserrat"/>
                <a:sym typeface="Montserrat"/>
              </a:rPr>
              <a:t>Tiene que ver con el alcance de la visión periférica de una persona. O sea, cuánto ella consigue ver cuando está mirando un punto fijo e inmóvil que está delante suyo</a:t>
            </a:r>
            <a:r>
              <a:rPr lang="pt-BR" sz="1100" i="0" u="none" strike="noStrike" cap="none" dirty="0">
                <a:solidFill>
                  <a:schemeClr val="dk1"/>
                </a:solidFill>
                <a:latin typeface="Montserrat"/>
                <a:ea typeface="Montserrat"/>
                <a:cs typeface="Montserrat"/>
                <a:sym typeface="Montserrat"/>
              </a:rPr>
              <a:t>.</a:t>
            </a:r>
            <a:endParaRPr sz="1100" i="0" u="none" strike="noStrike" cap="none" dirty="0">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rgbClr val="000000"/>
              </a:buClr>
              <a:buSzPts val="1100"/>
              <a:buFont typeface="Arial"/>
              <a:buNone/>
            </a:pPr>
            <a:endParaRPr sz="1100" b="0" i="0" u="none" strike="noStrike" cap="none" dirty="0">
              <a:solidFill>
                <a:schemeClr val="dk1"/>
              </a:solidFill>
              <a:latin typeface="Montserrat ExtraBold"/>
              <a:ea typeface="Montserrat ExtraBold"/>
              <a:cs typeface="Montserrat ExtraBold"/>
              <a:sym typeface="Montserrat ExtraBold"/>
            </a:endParaRPr>
          </a:p>
        </p:txBody>
      </p:sp>
      <p:sp>
        <p:nvSpPr>
          <p:cNvPr id="122" name="Google Shape;122;p6"/>
          <p:cNvSpPr txBox="1"/>
          <p:nvPr/>
        </p:nvSpPr>
        <p:spPr>
          <a:xfrm>
            <a:off x="4796535" y="1665450"/>
            <a:ext cx="1800600" cy="1660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100" b="0" i="0" u="none" strike="noStrike" cap="none">
                <a:solidFill>
                  <a:schemeClr val="dk1"/>
                </a:solidFill>
                <a:latin typeface="Montserrat ExtraBold"/>
                <a:ea typeface="Montserrat ExtraBold"/>
                <a:cs typeface="Montserrat ExtraBold"/>
                <a:sym typeface="Montserrat ExtraBold"/>
              </a:rPr>
              <a:t>Sensibilidad al contraste</a:t>
            </a: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r>
              <a:rPr lang="pt-BR" sz="1100" i="0" u="none" strike="noStrike" cap="none">
                <a:solidFill>
                  <a:schemeClr val="dk1"/>
                </a:solidFill>
                <a:latin typeface="Montserrat"/>
                <a:ea typeface="Montserrat"/>
                <a:cs typeface="Montserrat"/>
                <a:sym typeface="Montserrat"/>
              </a:rPr>
              <a:t>Capacidad del sistema visual para detectar la diferencia de brillo entre dos superficies superpuestas</a:t>
            </a:r>
            <a:r>
              <a:rPr lang="pt-BR" sz="1100" b="0" i="0" u="none" strike="noStrike" cap="none">
                <a:solidFill>
                  <a:schemeClr val="dk1"/>
                </a:solidFill>
                <a:latin typeface="Montserrat ExtraBold"/>
                <a:ea typeface="Montserrat ExtraBold"/>
                <a:cs typeface="Montserrat ExtraBold"/>
                <a:sym typeface="Montserrat ExtraBold"/>
              </a:rPr>
              <a:t>.</a:t>
            </a: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rgbClr val="000000"/>
              </a:buClr>
              <a:buSzPts val="1100"/>
              <a:buFont typeface="Arial"/>
              <a:buNone/>
            </a:pPr>
            <a:endParaRPr sz="1100" b="0" i="0" u="none" strike="noStrike" cap="none">
              <a:solidFill>
                <a:schemeClr val="dk1"/>
              </a:solidFill>
              <a:latin typeface="Montserrat ExtraBold"/>
              <a:ea typeface="Montserrat ExtraBold"/>
              <a:cs typeface="Montserrat ExtraBold"/>
              <a:sym typeface="Montserrat ExtraBold"/>
            </a:endParaRPr>
          </a:p>
        </p:txBody>
      </p:sp>
      <p:sp>
        <p:nvSpPr>
          <p:cNvPr id="123" name="Google Shape;123;p6"/>
          <p:cNvSpPr txBox="1"/>
          <p:nvPr/>
        </p:nvSpPr>
        <p:spPr>
          <a:xfrm>
            <a:off x="6491771" y="1665450"/>
            <a:ext cx="1800600" cy="1788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100" b="0" i="0" u="none" strike="noStrike" cap="none">
                <a:solidFill>
                  <a:schemeClr val="dk1"/>
                </a:solidFill>
                <a:latin typeface="Montserrat ExtraBold"/>
                <a:ea typeface="Montserrat ExtraBold"/>
                <a:cs typeface="Montserrat ExtraBold"/>
                <a:sym typeface="Montserrat ExtraBold"/>
              </a:rPr>
              <a:t>Baja adaptación visual</a:t>
            </a: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r>
              <a:rPr lang="pt-BR" sz="1100" i="0" u="none" strike="noStrike" cap="none">
                <a:solidFill>
                  <a:schemeClr val="dk1"/>
                </a:solidFill>
                <a:latin typeface="Montserrat"/>
                <a:ea typeface="Montserrat"/>
                <a:cs typeface="Montserrat"/>
                <a:sym typeface="Montserrat"/>
              </a:rPr>
              <a:t>Capacidad para adaptar la visión a diferentes tipos de iluminación</a:t>
            </a:r>
            <a:r>
              <a:rPr lang="pt-BR" sz="1100" b="0" i="0" u="none" strike="noStrike" cap="none">
                <a:solidFill>
                  <a:schemeClr val="dk1"/>
                </a:solidFill>
                <a:latin typeface="Montserrat ExtraBold"/>
                <a:ea typeface="Montserrat ExtraBold"/>
                <a:cs typeface="Montserrat ExtraBold"/>
                <a:sym typeface="Montserrat ExtraBold"/>
              </a:rPr>
              <a:t>.</a:t>
            </a: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chemeClr val="dk1"/>
              </a:buClr>
              <a:buSzPts val="1100"/>
              <a:buFont typeface="Arial"/>
              <a:buNone/>
            </a:pPr>
            <a:endParaRPr sz="11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90000"/>
              </a:lnSpc>
              <a:spcBef>
                <a:spcPts val="1000"/>
              </a:spcBef>
              <a:spcAft>
                <a:spcPts val="0"/>
              </a:spcAft>
              <a:buClr>
                <a:srgbClr val="000000"/>
              </a:buClr>
              <a:buSzPts val="1100"/>
              <a:buFont typeface="Arial"/>
              <a:buNone/>
            </a:pPr>
            <a:endParaRPr sz="1100" b="0" i="0" u="none" strike="noStrike" cap="none">
              <a:solidFill>
                <a:schemeClr val="dk1"/>
              </a:solidFill>
              <a:latin typeface="Montserrat ExtraBold"/>
              <a:ea typeface="Montserrat ExtraBold"/>
              <a:cs typeface="Montserrat ExtraBold"/>
              <a:sym typeface="Montserrat ExtraBold"/>
            </a:endParaRPr>
          </a:p>
        </p:txBody>
      </p:sp>
      <p:pic>
        <p:nvPicPr>
          <p:cNvPr id="124" name="Google Shape;124;p6"/>
          <p:cNvPicPr preferRelativeResize="0"/>
          <p:nvPr/>
        </p:nvPicPr>
        <p:blipFill rotWithShape="1">
          <a:blip r:embed="rId5">
            <a:alphaModFix/>
          </a:blip>
          <a:srcRect/>
          <a:stretch/>
        </p:blipFill>
        <p:spPr>
          <a:xfrm>
            <a:off x="3100988" y="2740342"/>
            <a:ext cx="4684924" cy="3123283"/>
          </a:xfrm>
          <a:prstGeom prst="rect">
            <a:avLst/>
          </a:prstGeom>
          <a:noFill/>
          <a:ln>
            <a:noFill/>
          </a:ln>
        </p:spPr>
      </p:pic>
      <p:pic>
        <p:nvPicPr>
          <p:cNvPr id="125" name="Google Shape;125;p6"/>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56" name="Google Shape;156;p9"/>
          <p:cNvSpPr txBox="1"/>
          <p:nvPr/>
        </p:nvSpPr>
        <p:spPr>
          <a:xfrm>
            <a:off x="603275" y="-825"/>
            <a:ext cx="10248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pt-BR" sz="9600" b="0" i="0" u="none" strike="noStrike" cap="none">
                <a:solidFill>
                  <a:srgbClr val="171E46"/>
                </a:solidFill>
                <a:latin typeface="Montserrat Black"/>
                <a:ea typeface="Montserrat Black"/>
                <a:cs typeface="Montserrat Black"/>
                <a:sym typeface="Montserrat Black"/>
              </a:rPr>
              <a:t>2</a:t>
            </a:r>
            <a:endParaRPr sz="9600" b="0" i="0" u="none" strike="noStrike" cap="none">
              <a:solidFill>
                <a:srgbClr val="171E46"/>
              </a:solidFill>
              <a:latin typeface="Montserrat Black"/>
              <a:ea typeface="Montserrat Black"/>
              <a:cs typeface="Montserrat Black"/>
              <a:sym typeface="Montserrat Black"/>
            </a:endParaRPr>
          </a:p>
        </p:txBody>
      </p:sp>
      <p:sp>
        <p:nvSpPr>
          <p:cNvPr id="157" name="Google Shape;157;p9"/>
          <p:cNvSpPr txBox="1"/>
          <p:nvPr/>
        </p:nvSpPr>
        <p:spPr>
          <a:xfrm>
            <a:off x="1419600" y="384675"/>
            <a:ext cx="4199100" cy="1043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Técnicas y recursos auxiliares</a:t>
            </a:r>
            <a:endParaRPr sz="2700" b="0" i="0" u="none" strike="noStrike" cap="none">
              <a:solidFill>
                <a:srgbClr val="171E46"/>
              </a:solidFill>
              <a:latin typeface="Montserrat ExtraBold"/>
              <a:ea typeface="Montserrat ExtraBold"/>
              <a:cs typeface="Montserrat ExtraBold"/>
              <a:sym typeface="Montserrat ExtraBold"/>
            </a:endParaRPr>
          </a:p>
        </p:txBody>
      </p:sp>
      <p:sp>
        <p:nvSpPr>
          <p:cNvPr id="158" name="Google Shape;158;p9"/>
          <p:cNvSpPr txBox="1"/>
          <p:nvPr/>
        </p:nvSpPr>
        <p:spPr>
          <a:xfrm>
            <a:off x="1320650" y="1407850"/>
            <a:ext cx="6399600" cy="76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pt-BR" sz="1400" b="0" i="0" u="none" strike="noStrike" cap="none">
                <a:solidFill>
                  <a:schemeClr val="dk1"/>
                </a:solidFill>
                <a:latin typeface="Montserrat SemiBold"/>
                <a:ea typeface="Montserrat SemiBold"/>
                <a:cs typeface="Montserrat SemiBold"/>
                <a:sym typeface="Montserrat SemiBold"/>
              </a:rPr>
              <a:t>Entre los tipos de recursos existentes para mejorar la visualización de imágenes, en el caso de personas con baja visión, se encuentran los</a:t>
            </a:r>
            <a:r>
              <a:rPr lang="pt-BR">
                <a:solidFill>
                  <a:schemeClr val="dk1"/>
                </a:solidFill>
                <a:latin typeface="Montserrat SemiBold"/>
                <a:ea typeface="Montserrat SemiBold"/>
                <a:cs typeface="Montserrat SemiBold"/>
                <a:sym typeface="Montserrat SemiBold"/>
              </a:rPr>
              <a:t> recursos:</a:t>
            </a:r>
            <a:endParaRPr sz="1400" b="0" i="0" u="none" strike="noStrike" cap="none">
              <a:solidFill>
                <a:schemeClr val="dk1"/>
              </a:solidFill>
              <a:latin typeface="Montserrat SemiBold"/>
              <a:ea typeface="Montserrat SemiBold"/>
              <a:cs typeface="Montserrat SemiBold"/>
              <a:sym typeface="Montserrat SemiBold"/>
            </a:endParaRPr>
          </a:p>
        </p:txBody>
      </p:sp>
      <p:pic>
        <p:nvPicPr>
          <p:cNvPr id="159" name="Google Shape;159;p9"/>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160" name="Google Shape;160;p9"/>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161" name="Google Shape;161;p9"/>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162" name="Google Shape;162;p9"/>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163" name="Google Shape;163;p9"/>
          <p:cNvSpPr txBox="1"/>
          <p:nvPr/>
        </p:nvSpPr>
        <p:spPr>
          <a:xfrm>
            <a:off x="986350" y="2180975"/>
            <a:ext cx="24303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pt-BR" sz="1200" b="1" i="0" u="none" strike="noStrike" cap="none">
                <a:solidFill>
                  <a:schemeClr val="dk1"/>
                </a:solidFill>
                <a:latin typeface="Montserrat"/>
                <a:ea typeface="Montserrat"/>
                <a:cs typeface="Montserrat"/>
                <a:sym typeface="Montserrat"/>
              </a:rPr>
              <a:t>Óptic</a:t>
            </a:r>
            <a:r>
              <a:rPr lang="pt-BR" sz="1200" b="1">
                <a:solidFill>
                  <a:schemeClr val="dk1"/>
                </a:solidFill>
                <a:latin typeface="Montserrat"/>
                <a:ea typeface="Montserrat"/>
                <a:cs typeface="Montserrat"/>
                <a:sym typeface="Montserrat"/>
              </a:rPr>
              <a:t>o</a:t>
            </a:r>
            <a:r>
              <a:rPr lang="pt-BR" sz="1200" b="1" i="0" u="none" strike="noStrike" cap="none">
                <a:solidFill>
                  <a:schemeClr val="dk1"/>
                </a:solidFill>
                <a:latin typeface="Montserrat"/>
                <a:ea typeface="Montserrat"/>
                <a:cs typeface="Montserrat"/>
                <a:sym typeface="Montserrat"/>
              </a:rPr>
              <a:t>s</a:t>
            </a:r>
            <a:endParaRPr sz="12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200" b="1" i="0" u="none" strike="noStrike" cap="none">
                <a:solidFill>
                  <a:schemeClr val="dk1"/>
                </a:solidFill>
                <a:latin typeface="Montserrat"/>
                <a:ea typeface="Montserrat"/>
                <a:cs typeface="Montserrat"/>
                <a:sym typeface="Montserrat"/>
              </a:rPr>
              <a:t> </a:t>
            </a:r>
            <a:endParaRPr sz="12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200" b="0" i="0" u="none" strike="noStrike" cap="none">
                <a:solidFill>
                  <a:schemeClr val="dk1"/>
                </a:solidFill>
                <a:latin typeface="Montserrat Medium"/>
                <a:ea typeface="Montserrat Medium"/>
                <a:cs typeface="Montserrat Medium"/>
                <a:sym typeface="Montserrat Medium"/>
              </a:rPr>
              <a:t>Se trata de instrumentos, productos y tecnologías especialmente desarrollados para mejorar la vida cotidiana de una persona con discapacidad visual. Requieren conocimientos técnicos para su evaluación y una indicación correcta</a:t>
            </a:r>
            <a:endParaRPr sz="1200" b="0" i="0" u="none" strike="noStrike" cap="none">
              <a:solidFill>
                <a:schemeClr val="dk1"/>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ontserrat"/>
              <a:ea typeface="Montserrat"/>
              <a:cs typeface="Montserrat"/>
              <a:sym typeface="Montserrat"/>
            </a:endParaRPr>
          </a:p>
        </p:txBody>
      </p:sp>
      <p:sp>
        <p:nvSpPr>
          <p:cNvPr id="164" name="Google Shape;164;p9"/>
          <p:cNvSpPr txBox="1"/>
          <p:nvPr/>
        </p:nvSpPr>
        <p:spPr>
          <a:xfrm>
            <a:off x="3424750" y="2333375"/>
            <a:ext cx="2430300" cy="184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pt-BR" sz="1200" b="1" i="0" u="none" strike="noStrike" cap="none">
                <a:solidFill>
                  <a:schemeClr val="dk1"/>
                </a:solidFill>
                <a:latin typeface="Montserrat"/>
                <a:ea typeface="Montserrat"/>
                <a:cs typeface="Montserrat"/>
                <a:sym typeface="Montserrat"/>
              </a:rPr>
              <a:t>No ópticos</a:t>
            </a:r>
            <a:endParaRPr sz="12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200" b="0" i="0" u="none" strike="noStrike" cap="none">
                <a:solidFill>
                  <a:schemeClr val="dk1"/>
                </a:solidFill>
                <a:latin typeface="Montserrat Medium"/>
                <a:ea typeface="Montserrat Medium"/>
                <a:cs typeface="Montserrat Medium"/>
                <a:sym typeface="Montserrat Medium"/>
              </a:rPr>
              <a:t>Se trata de modificaciones de los materiales y el entorno. Son más sencillos y accesibles y pueden utilizarse junto con recursos ópticos</a:t>
            </a:r>
            <a:endParaRPr sz="1200" b="0" i="0" u="none" strike="noStrike" cap="none">
              <a:solidFill>
                <a:schemeClr val="dk1"/>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Montserrat"/>
              <a:ea typeface="Montserrat"/>
              <a:cs typeface="Montserrat"/>
              <a:sym typeface="Montserrat"/>
            </a:endParaRPr>
          </a:p>
        </p:txBody>
      </p:sp>
      <p:sp>
        <p:nvSpPr>
          <p:cNvPr id="165" name="Google Shape;165;p9"/>
          <p:cNvSpPr txBox="1"/>
          <p:nvPr/>
        </p:nvSpPr>
        <p:spPr>
          <a:xfrm>
            <a:off x="6015550" y="2485775"/>
            <a:ext cx="20577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pt-BR" sz="1200" b="1" i="0" u="none" strike="noStrike" cap="none" dirty="0" err="1">
                <a:solidFill>
                  <a:schemeClr val="dk1"/>
                </a:solidFill>
                <a:latin typeface="Montserrat"/>
                <a:ea typeface="Montserrat"/>
                <a:cs typeface="Montserrat"/>
                <a:sym typeface="Montserrat"/>
              </a:rPr>
              <a:t>Ayudas</a:t>
            </a:r>
            <a:r>
              <a:rPr lang="pt-BR" sz="1200" b="1" i="0" u="none" strike="noStrike" cap="none" dirty="0">
                <a:solidFill>
                  <a:schemeClr val="dk1"/>
                </a:solidFill>
                <a:latin typeface="Montserrat"/>
                <a:ea typeface="Montserrat"/>
                <a:cs typeface="Montserrat"/>
                <a:sym typeface="Montserrat"/>
              </a:rPr>
              <a:t> electrónicas</a:t>
            </a:r>
            <a:endParaRPr sz="1200" b="1" i="0" u="none" strike="noStrike" cap="none" dirty="0">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endParaRPr sz="1200" b="1" i="0" u="none" strike="noStrike" cap="none" dirty="0">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200" b="0" i="0" u="none" strike="noStrike" cap="none" dirty="0">
                <a:solidFill>
                  <a:schemeClr val="dk1"/>
                </a:solidFill>
                <a:latin typeface="Montserrat Medium"/>
                <a:ea typeface="Montserrat Medium"/>
                <a:cs typeface="Montserrat Medium"/>
                <a:sym typeface="Montserrat Medium"/>
              </a:rPr>
              <a:t>Asociación de sistemas ópticos y electrónicos</a:t>
            </a:r>
            <a:endParaRPr sz="1200" b="1" i="0" u="none" strike="noStrike" cap="none" dirty="0">
              <a:solidFill>
                <a:schemeClr val="dk1"/>
              </a:solidFill>
              <a:latin typeface="Montserrat"/>
              <a:ea typeface="Montserrat"/>
              <a:cs typeface="Montserrat"/>
              <a:sym typeface="Montserrat"/>
            </a:endParaRPr>
          </a:p>
        </p:txBody>
      </p:sp>
      <p:pic>
        <p:nvPicPr>
          <p:cNvPr id="166" name="Google Shape;166;p9"/>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72" name="Google Shape;172;p10"/>
          <p:cNvSpPr txBox="1"/>
          <p:nvPr/>
        </p:nvSpPr>
        <p:spPr>
          <a:xfrm>
            <a:off x="819875" y="308475"/>
            <a:ext cx="5896200" cy="1902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3100" b="0" i="0" u="none" strike="noStrike" cap="none">
                <a:solidFill>
                  <a:srgbClr val="171E46"/>
                </a:solidFill>
                <a:latin typeface="Montserrat ExtraBold"/>
                <a:ea typeface="Montserrat ExtraBold"/>
                <a:cs typeface="Montserrat ExtraBold"/>
                <a:sym typeface="Montserrat ExtraBold"/>
              </a:rPr>
              <a:t>Más información sobre la discapacidad visual</a:t>
            </a: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3100"/>
              <a:buFont typeface="Arial"/>
              <a:buNone/>
            </a:pPr>
            <a:endParaRPr sz="3100" b="0" i="0" u="none" strike="noStrike" cap="none">
              <a:solidFill>
                <a:srgbClr val="171E46"/>
              </a:solidFill>
              <a:latin typeface="Montserrat ExtraBold"/>
              <a:ea typeface="Montserrat ExtraBold"/>
              <a:cs typeface="Montserrat ExtraBold"/>
              <a:sym typeface="Montserrat ExtraBold"/>
            </a:endParaRPr>
          </a:p>
        </p:txBody>
      </p:sp>
      <p:sp>
        <p:nvSpPr>
          <p:cNvPr id="173" name="Google Shape;173;p10"/>
          <p:cNvSpPr txBox="1"/>
          <p:nvPr/>
        </p:nvSpPr>
        <p:spPr>
          <a:xfrm>
            <a:off x="1178625" y="1306650"/>
            <a:ext cx="6399600" cy="1881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300" b="0" i="0" u="none" strike="noStrike" cap="none">
                <a:solidFill>
                  <a:schemeClr val="dk1"/>
                </a:solidFill>
                <a:latin typeface="Montserrat"/>
                <a:ea typeface="Montserrat"/>
                <a:cs typeface="Montserrat"/>
                <a:sym typeface="Montserrat"/>
              </a:rPr>
              <a:t>Es importante para la autonomía y seguridad de la persona con discapacidad visual aprender técnicas de </a:t>
            </a:r>
            <a:r>
              <a:rPr lang="pt-BR" sz="1300" b="1" i="0" u="none" strike="noStrike" cap="none">
                <a:solidFill>
                  <a:schemeClr val="dk1"/>
                </a:solidFill>
                <a:latin typeface="Montserrat"/>
                <a:ea typeface="Montserrat"/>
                <a:cs typeface="Montserrat"/>
                <a:sym typeface="Montserrat"/>
              </a:rPr>
              <a:t>Orientación y Movilidad</a:t>
            </a:r>
            <a:r>
              <a:rPr lang="pt-BR" sz="1300" b="0" i="0" u="none" strike="noStrike" cap="none">
                <a:solidFill>
                  <a:schemeClr val="dk1"/>
                </a:solidFill>
                <a:latin typeface="Montserrat"/>
                <a:ea typeface="Montserrat"/>
                <a:cs typeface="Montserrat"/>
                <a:sym typeface="Montserrat"/>
              </a:rPr>
              <a:t> - es la capacidad que tiene una persona de percibir el entorno y comprender su posición actual en un espacio determinado, para, a partir de esta información, desplazarse. De los 5 sentidos, la visión es el que más ayuda a la orientación y movilidad del ser humano.</a:t>
            </a:r>
            <a:endParaRPr sz="13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100"/>
              <a:buFont typeface="Arial"/>
              <a:buNone/>
            </a:pPr>
            <a:endParaRPr sz="13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rgbClr val="000000"/>
              </a:buClr>
              <a:buSzPts val="1300"/>
              <a:buFont typeface="Arial"/>
              <a:buNone/>
            </a:pPr>
            <a:endParaRPr sz="1300" b="0" i="0" u="none" strike="noStrike" cap="none">
              <a:solidFill>
                <a:schemeClr val="dk1"/>
              </a:solidFill>
              <a:latin typeface="Montserrat"/>
              <a:ea typeface="Montserrat"/>
              <a:cs typeface="Montserrat"/>
              <a:sym typeface="Montserrat"/>
            </a:endParaRPr>
          </a:p>
        </p:txBody>
      </p:sp>
      <p:pic>
        <p:nvPicPr>
          <p:cNvPr id="174" name="Google Shape;174;p10"/>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175" name="Google Shape;175;p10"/>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176" name="Google Shape;176;p10"/>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177" name="Google Shape;177;p10"/>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178" name="Google Shape;178;p10"/>
          <p:cNvSpPr txBox="1"/>
          <p:nvPr/>
        </p:nvSpPr>
        <p:spPr>
          <a:xfrm>
            <a:off x="1117750" y="2603450"/>
            <a:ext cx="6399600" cy="2318040"/>
          </a:xfrm>
          <a:prstGeom prst="rect">
            <a:avLst/>
          </a:prstGeom>
          <a:noFill/>
          <a:ln>
            <a:noFill/>
          </a:ln>
        </p:spPr>
        <p:txBody>
          <a:bodyPr spcFirstLastPara="1" wrap="square" lIns="91425" tIns="91425" rIns="91425" bIns="91425" anchor="t" anchorCtr="0">
            <a:spAutoFit/>
          </a:bodyPr>
          <a:lstStyle/>
          <a:p>
            <a:pPr marL="457200" marR="0" lvl="0" indent="-311150" algn="l" rtl="0">
              <a:lnSpc>
                <a:spcPct val="90000"/>
              </a:lnSpc>
              <a:spcBef>
                <a:spcPts val="1000"/>
              </a:spcBef>
              <a:spcAft>
                <a:spcPts val="0"/>
              </a:spcAft>
              <a:buClr>
                <a:schemeClr val="dk1"/>
              </a:buClr>
              <a:buSzPts val="1300"/>
              <a:buFont typeface="Montserrat Medium"/>
              <a:buChar char="●"/>
            </a:pPr>
            <a:r>
              <a:rPr lang="pt-BR" sz="1300" b="0" i="0" u="none" strike="noStrike" cap="none" dirty="0">
                <a:solidFill>
                  <a:schemeClr val="dk1"/>
                </a:solidFill>
                <a:latin typeface="Montserrat Medium"/>
                <a:ea typeface="Montserrat Medium"/>
                <a:cs typeface="Montserrat Medium"/>
                <a:sym typeface="Montserrat Medium"/>
              </a:rPr>
              <a:t>La </a:t>
            </a:r>
            <a:r>
              <a:rPr lang="pt-BR" sz="1300" b="1" i="0" u="none" strike="noStrike" cap="none" dirty="0" err="1">
                <a:solidFill>
                  <a:schemeClr val="dk1"/>
                </a:solidFill>
                <a:latin typeface="Montserrat"/>
                <a:ea typeface="Montserrat"/>
                <a:cs typeface="Montserrat"/>
                <a:sym typeface="Montserrat"/>
              </a:rPr>
              <a:t>audiodescripción</a:t>
            </a:r>
            <a:r>
              <a:rPr lang="pt-BR" sz="1300" b="1" i="0" u="none" strike="noStrike" cap="none" dirty="0">
                <a:solidFill>
                  <a:schemeClr val="dk1"/>
                </a:solidFill>
                <a:latin typeface="Montserrat"/>
                <a:ea typeface="Montserrat"/>
                <a:cs typeface="Montserrat"/>
                <a:sym typeface="Montserrat"/>
              </a:rPr>
              <a:t> - AD</a:t>
            </a:r>
            <a:r>
              <a:rPr lang="pt-BR" sz="1300" b="0" i="0" u="none" strike="noStrike" cap="none" dirty="0">
                <a:solidFill>
                  <a:schemeClr val="dk1"/>
                </a:solidFill>
                <a:latin typeface="Montserrat Medium"/>
                <a:ea typeface="Montserrat Medium"/>
                <a:cs typeface="Montserrat Medium"/>
                <a:sym typeface="Montserrat Medium"/>
              </a:rPr>
              <a:t>, es uno de </a:t>
            </a:r>
            <a:r>
              <a:rPr lang="pt-BR" sz="1300" b="0" i="0" u="none" strike="noStrike" cap="none" dirty="0" err="1">
                <a:solidFill>
                  <a:schemeClr val="dk1"/>
                </a:solidFill>
                <a:latin typeface="Montserrat Medium"/>
                <a:ea typeface="Montserrat Medium"/>
                <a:cs typeface="Montserrat Medium"/>
                <a:sym typeface="Montserrat Medium"/>
              </a:rPr>
              <a:t>los</a:t>
            </a:r>
            <a:r>
              <a:rPr lang="pt-BR" sz="1300" b="0" i="0" u="none" strike="noStrike" cap="none" dirty="0">
                <a:solidFill>
                  <a:schemeClr val="dk1"/>
                </a:solidFill>
                <a:latin typeface="Montserrat Medium"/>
                <a:ea typeface="Montserrat Medium"/>
                <a:cs typeface="Montserrat Medium"/>
                <a:sym typeface="Montserrat Medium"/>
              </a:rPr>
              <a:t> recursos más importantes para </a:t>
            </a:r>
            <a:r>
              <a:rPr lang="pt-BR" sz="1300" b="0" i="0" u="none" strike="noStrike" cap="none" dirty="0" err="1">
                <a:solidFill>
                  <a:schemeClr val="dk1"/>
                </a:solidFill>
                <a:latin typeface="Montserrat Medium"/>
                <a:ea typeface="Montserrat Medium"/>
                <a:cs typeface="Montserrat Medium"/>
                <a:sym typeface="Montserrat Medium"/>
              </a:rPr>
              <a:t>ayudar</a:t>
            </a:r>
            <a:r>
              <a:rPr lang="pt-BR" sz="1300" b="0" i="0" u="none" strike="noStrike" cap="none" dirty="0">
                <a:solidFill>
                  <a:schemeClr val="dk1"/>
                </a:solidFill>
                <a:latin typeface="Montserrat Medium"/>
                <a:ea typeface="Montserrat Medium"/>
                <a:cs typeface="Montserrat Medium"/>
                <a:sym typeface="Montserrat Medium"/>
              </a:rPr>
              <a:t> a </a:t>
            </a:r>
            <a:r>
              <a:rPr lang="pt-BR" sz="1300" b="0" i="0" u="none" strike="noStrike" cap="none" dirty="0" err="1">
                <a:solidFill>
                  <a:schemeClr val="dk1"/>
                </a:solidFill>
                <a:latin typeface="Montserrat Medium"/>
                <a:ea typeface="Montserrat Medium"/>
                <a:cs typeface="Montserrat Medium"/>
                <a:sym typeface="Montserrat Medium"/>
              </a:rPr>
              <a:t>la</a:t>
            </a:r>
            <a:r>
              <a:rPr lang="pt-BR" sz="1300" b="0" i="0" u="none" strike="noStrike" cap="none" dirty="0">
                <a:solidFill>
                  <a:schemeClr val="dk1"/>
                </a:solidFill>
                <a:latin typeface="Montserrat Medium"/>
                <a:ea typeface="Montserrat Medium"/>
                <a:cs typeface="Montserrat Medium"/>
                <a:sym typeface="Montserrat Medium"/>
              </a:rPr>
              <a:t> persona </a:t>
            </a:r>
            <a:r>
              <a:rPr lang="pt-BR" sz="1300" b="0" i="0" u="none" strike="noStrike" cap="none" dirty="0" err="1">
                <a:solidFill>
                  <a:schemeClr val="dk1"/>
                </a:solidFill>
                <a:latin typeface="Montserrat Medium"/>
                <a:ea typeface="Montserrat Medium"/>
                <a:cs typeface="Montserrat Medium"/>
                <a:sym typeface="Montserrat Medium"/>
              </a:rPr>
              <a:t>con</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discapacidad</a:t>
            </a:r>
            <a:r>
              <a:rPr lang="pt-BR" sz="1300" b="0" i="0" u="none" strike="noStrike" cap="none" dirty="0">
                <a:solidFill>
                  <a:schemeClr val="dk1"/>
                </a:solidFill>
                <a:latin typeface="Montserrat Medium"/>
                <a:ea typeface="Montserrat Medium"/>
                <a:cs typeface="Montserrat Medium"/>
                <a:sym typeface="Montserrat Medium"/>
              </a:rPr>
              <a:t> visual a </a:t>
            </a:r>
            <a:r>
              <a:rPr lang="pt-BR" sz="1300" b="0" i="0" u="none" strike="noStrike" cap="none" dirty="0" err="1">
                <a:solidFill>
                  <a:schemeClr val="dk1"/>
                </a:solidFill>
                <a:latin typeface="Montserrat Medium"/>
                <a:ea typeface="Montserrat Medium"/>
                <a:cs typeface="Montserrat Medium"/>
                <a:sym typeface="Montserrat Medium"/>
              </a:rPr>
              <a:t>asimilar</a:t>
            </a:r>
            <a:r>
              <a:rPr lang="pt-BR" sz="1300" b="0" i="0" u="none" strike="noStrike" cap="none" dirty="0">
                <a:solidFill>
                  <a:schemeClr val="dk1"/>
                </a:solidFill>
                <a:latin typeface="Montserrat Medium"/>
                <a:ea typeface="Montserrat Medium"/>
                <a:cs typeface="Montserrat Medium"/>
                <a:sym typeface="Montserrat Medium"/>
              </a:rPr>
              <a:t> y </a:t>
            </a:r>
            <a:r>
              <a:rPr lang="pt-BR" sz="1300" b="0" i="0" u="none" strike="noStrike" cap="none" dirty="0" err="1">
                <a:solidFill>
                  <a:schemeClr val="dk1"/>
                </a:solidFill>
                <a:latin typeface="Montserrat Medium"/>
                <a:ea typeface="Montserrat Medium"/>
                <a:cs typeface="Montserrat Medium"/>
                <a:sym typeface="Montserrat Medium"/>
              </a:rPr>
              <a:t>comprender</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la</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información</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del</a:t>
            </a:r>
            <a:r>
              <a:rPr lang="pt-BR" sz="1300" b="0" i="0" u="none" strike="noStrike" cap="none" dirty="0">
                <a:solidFill>
                  <a:schemeClr val="dk1"/>
                </a:solidFill>
                <a:latin typeface="Montserrat Medium"/>
                <a:ea typeface="Montserrat Medium"/>
                <a:cs typeface="Montserrat Medium"/>
                <a:sym typeface="Montserrat Medium"/>
              </a:rPr>
              <a:t> entorno que </a:t>
            </a:r>
            <a:r>
              <a:rPr lang="pt-BR" sz="1300" b="0" i="0" u="none" strike="noStrike" cap="none" dirty="0" err="1">
                <a:solidFill>
                  <a:schemeClr val="dk1"/>
                </a:solidFill>
                <a:latin typeface="Montserrat Medium"/>
                <a:ea typeface="Montserrat Medium"/>
                <a:cs typeface="Montserrat Medium"/>
                <a:sym typeface="Montserrat Medium"/>
              </a:rPr>
              <a:t>le</a:t>
            </a:r>
            <a:r>
              <a:rPr lang="pt-BR" sz="1300" b="0" i="0" u="none" strike="noStrike" cap="none" dirty="0">
                <a:solidFill>
                  <a:schemeClr val="dk1"/>
                </a:solidFill>
                <a:latin typeface="Montserrat Medium"/>
                <a:ea typeface="Montserrat Medium"/>
                <a:cs typeface="Montserrat Medium"/>
                <a:sym typeface="Montserrat Medium"/>
              </a:rPr>
              <a:t> rodea.</a:t>
            </a:r>
            <a:endParaRPr sz="1300" b="0" i="0" u="none" strike="noStrike" cap="none" dirty="0">
              <a:solidFill>
                <a:schemeClr val="dk1"/>
              </a:solidFill>
              <a:latin typeface="Montserrat Medium"/>
              <a:ea typeface="Montserrat Medium"/>
              <a:cs typeface="Montserrat Medium"/>
              <a:sym typeface="Montserrat Medium"/>
            </a:endParaRPr>
          </a:p>
          <a:p>
            <a:pPr marL="457200" marR="0" lvl="0" indent="0" algn="l" rtl="0">
              <a:lnSpc>
                <a:spcPct val="90000"/>
              </a:lnSpc>
              <a:spcBef>
                <a:spcPts val="1000"/>
              </a:spcBef>
              <a:spcAft>
                <a:spcPts val="0"/>
              </a:spcAft>
              <a:buClr>
                <a:srgbClr val="000000"/>
              </a:buClr>
              <a:buSzPts val="1300"/>
              <a:buFont typeface="Arial"/>
              <a:buNone/>
            </a:pPr>
            <a:endParaRPr sz="1300" b="0" i="0" u="none" strike="noStrike" cap="none" dirty="0">
              <a:solidFill>
                <a:schemeClr val="dk1"/>
              </a:solidFill>
              <a:latin typeface="Montserrat Medium"/>
              <a:ea typeface="Montserrat Medium"/>
              <a:cs typeface="Montserrat Medium"/>
              <a:sym typeface="Montserrat Medium"/>
            </a:endParaRPr>
          </a:p>
          <a:p>
            <a:pPr marL="457200" marR="0" lvl="0" indent="-311150" algn="l" rtl="0">
              <a:lnSpc>
                <a:spcPct val="90000"/>
              </a:lnSpc>
              <a:spcBef>
                <a:spcPts val="1000"/>
              </a:spcBef>
              <a:spcAft>
                <a:spcPts val="0"/>
              </a:spcAft>
              <a:buClr>
                <a:schemeClr val="dk1"/>
              </a:buClr>
              <a:buSzPts val="1300"/>
              <a:buFont typeface="Montserrat Medium"/>
              <a:buChar char="●"/>
            </a:pPr>
            <a:r>
              <a:rPr lang="pt-BR" sz="1300" b="0" i="0" u="none" strike="noStrike" cap="none" dirty="0">
                <a:solidFill>
                  <a:schemeClr val="dk1"/>
                </a:solidFill>
                <a:latin typeface="Montserrat Medium"/>
                <a:ea typeface="Montserrat Medium"/>
                <a:cs typeface="Montserrat Medium"/>
                <a:sym typeface="Montserrat Medium"/>
              </a:rPr>
              <a:t>El sistema Braille es </a:t>
            </a:r>
            <a:r>
              <a:rPr lang="pt-BR" sz="1300" b="0" i="0" u="none" strike="noStrike" cap="none" dirty="0" err="1">
                <a:solidFill>
                  <a:schemeClr val="dk1"/>
                </a:solidFill>
                <a:latin typeface="Montserrat Medium"/>
                <a:ea typeface="Montserrat Medium"/>
                <a:cs typeface="Montserrat Medium"/>
                <a:sym typeface="Montserrat Medium"/>
              </a:rPr>
              <a:t>un</a:t>
            </a:r>
            <a:r>
              <a:rPr lang="pt-BR" sz="1300" b="0" i="0" u="none" strike="noStrike" cap="none" dirty="0">
                <a:solidFill>
                  <a:schemeClr val="dk1"/>
                </a:solidFill>
                <a:latin typeface="Montserrat Medium"/>
                <a:ea typeface="Montserrat Medium"/>
                <a:cs typeface="Montserrat Medium"/>
                <a:sym typeface="Montserrat Medium"/>
              </a:rPr>
              <a:t> código universal de </a:t>
            </a:r>
            <a:r>
              <a:rPr lang="pt-BR" sz="1300" b="0" i="0" u="none" strike="noStrike" cap="none" dirty="0" err="1">
                <a:solidFill>
                  <a:schemeClr val="dk1"/>
                </a:solidFill>
                <a:latin typeface="Montserrat Medium"/>
                <a:ea typeface="Montserrat Medium"/>
                <a:cs typeface="Montserrat Medium"/>
                <a:sym typeface="Montserrat Medium"/>
              </a:rPr>
              <a:t>lectura</a:t>
            </a:r>
            <a:r>
              <a:rPr lang="pt-BR" sz="1300" b="0" i="0" u="none" strike="noStrike" cap="none" dirty="0">
                <a:solidFill>
                  <a:schemeClr val="dk1"/>
                </a:solidFill>
                <a:latin typeface="Montserrat Medium"/>
                <a:ea typeface="Montserrat Medium"/>
                <a:cs typeface="Montserrat Medium"/>
                <a:sym typeface="Montserrat Medium"/>
              </a:rPr>
              <a:t> y escritura táctil. </a:t>
            </a:r>
            <a:r>
              <a:rPr lang="pt-BR" sz="1300" b="0" i="0" u="none" strike="noStrike" cap="none" dirty="0" err="1">
                <a:solidFill>
                  <a:schemeClr val="dk1"/>
                </a:solidFill>
                <a:latin typeface="Montserrat Medium"/>
                <a:ea typeface="Montserrat Medium"/>
                <a:cs typeface="Montserrat Medium"/>
                <a:sym typeface="Montserrat Medium"/>
              </a:rPr>
              <a:t>Lo</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utilizan</a:t>
            </a:r>
            <a:r>
              <a:rPr lang="pt-BR" sz="1300" b="0" i="0" u="none" strike="noStrike" cap="none" dirty="0">
                <a:solidFill>
                  <a:schemeClr val="dk1"/>
                </a:solidFill>
                <a:latin typeface="Montserrat Medium"/>
                <a:ea typeface="Montserrat Medium"/>
                <a:cs typeface="Montserrat Medium"/>
                <a:sym typeface="Montserrat Medium"/>
              </a:rPr>
              <a:t> personas </a:t>
            </a:r>
            <a:r>
              <a:rPr lang="pt-BR" sz="1300" b="0" i="0" u="none" strike="noStrike" cap="none" dirty="0" err="1">
                <a:solidFill>
                  <a:schemeClr val="dk1"/>
                </a:solidFill>
                <a:latin typeface="Montserrat Medium"/>
                <a:ea typeface="Montserrat Medium"/>
                <a:cs typeface="Montserrat Medium"/>
                <a:sym typeface="Montserrat Medium"/>
              </a:rPr>
              <a:t>con</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sordoceguera</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discapacidad</a:t>
            </a:r>
            <a:r>
              <a:rPr lang="pt-BR" sz="1300" b="0" i="0" u="none" strike="noStrike" cap="none" dirty="0">
                <a:solidFill>
                  <a:schemeClr val="dk1"/>
                </a:solidFill>
                <a:latin typeface="Montserrat Medium"/>
                <a:ea typeface="Montserrat Medium"/>
                <a:cs typeface="Montserrat Medium"/>
                <a:sym typeface="Montserrat Medium"/>
              </a:rPr>
              <a:t> que compromete </a:t>
            </a:r>
            <a:r>
              <a:rPr lang="pt-BR" sz="1300" b="0" i="0" u="none" strike="noStrike" cap="none" dirty="0" err="1">
                <a:solidFill>
                  <a:schemeClr val="dk1"/>
                </a:solidFill>
                <a:latin typeface="Montserrat Medium"/>
                <a:ea typeface="Montserrat Medium"/>
                <a:cs typeface="Montserrat Medium"/>
                <a:sym typeface="Montserrat Medium"/>
              </a:rPr>
              <a:t>los</a:t>
            </a:r>
            <a:r>
              <a:rPr lang="pt-BR" sz="1300" b="0" i="0" u="none" strike="noStrike" cap="none" dirty="0">
                <a:solidFill>
                  <a:schemeClr val="dk1"/>
                </a:solidFill>
                <a:latin typeface="Montserrat Medium"/>
                <a:ea typeface="Montserrat Medium"/>
                <a:cs typeface="Montserrat Medium"/>
                <a:sym typeface="Montserrat Medium"/>
              </a:rPr>
              <a:t> sentidos de </a:t>
            </a:r>
            <a:r>
              <a:rPr lang="pt-BR" sz="1300" b="0" i="0" u="none" strike="noStrike" cap="none" dirty="0" err="1">
                <a:solidFill>
                  <a:schemeClr val="dk1"/>
                </a:solidFill>
                <a:latin typeface="Montserrat Medium"/>
                <a:ea typeface="Montserrat Medium"/>
                <a:cs typeface="Montserrat Medium"/>
                <a:sym typeface="Montserrat Medium"/>
              </a:rPr>
              <a:t>la</a:t>
            </a:r>
            <a:r>
              <a:rPr lang="pt-BR" sz="1300" b="0" i="0" u="none" strike="noStrike" cap="none" dirty="0">
                <a:solidFill>
                  <a:schemeClr val="dk1"/>
                </a:solidFill>
                <a:latin typeface="Montserrat Medium"/>
                <a:ea typeface="Montserrat Medium"/>
                <a:cs typeface="Montserrat Medium"/>
                <a:sym typeface="Montserrat Medium"/>
              </a:rPr>
              <a:t> vista y </a:t>
            </a:r>
            <a:r>
              <a:rPr lang="pt-BR" sz="1300" b="0" i="0" u="none" strike="noStrike" cap="none" dirty="0" err="1">
                <a:solidFill>
                  <a:schemeClr val="dk1"/>
                </a:solidFill>
                <a:latin typeface="Montserrat Medium"/>
                <a:ea typeface="Montserrat Medium"/>
                <a:cs typeface="Montserrat Medium"/>
                <a:sym typeface="Montserrat Medium"/>
              </a:rPr>
              <a:t>el</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oído</a:t>
            </a:r>
            <a:r>
              <a:rPr lang="pt-BR" sz="1300" b="0" i="0" u="none" strike="noStrike" cap="none" dirty="0">
                <a:solidFill>
                  <a:schemeClr val="dk1"/>
                </a:solidFill>
                <a:latin typeface="Montserrat Medium"/>
                <a:ea typeface="Montserrat Medium"/>
                <a:cs typeface="Montserrat Medium"/>
                <a:sym typeface="Montserrat Medium"/>
              </a:rPr>
              <a:t> </a:t>
            </a:r>
            <a:r>
              <a:rPr lang="pt-BR" sz="1300" b="0" i="0" u="none" strike="noStrike" cap="none" dirty="0" err="1">
                <a:solidFill>
                  <a:schemeClr val="dk1"/>
                </a:solidFill>
                <a:latin typeface="Montserrat Medium"/>
                <a:ea typeface="Montserrat Medium"/>
                <a:cs typeface="Montserrat Medium"/>
                <a:sym typeface="Montserrat Medium"/>
              </a:rPr>
              <a:t>en</a:t>
            </a:r>
            <a:r>
              <a:rPr lang="pt-BR" sz="1300" b="0" i="0" u="none" strike="noStrike" cap="none" dirty="0">
                <a:solidFill>
                  <a:schemeClr val="dk1"/>
                </a:solidFill>
                <a:latin typeface="Montserrat Medium"/>
                <a:ea typeface="Montserrat Medium"/>
                <a:cs typeface="Montserrat Medium"/>
                <a:sym typeface="Montserrat Medium"/>
              </a:rPr>
              <a:t> diversos grados y </a:t>
            </a:r>
            <a:r>
              <a:rPr lang="pt-BR" sz="1300" b="0" i="0" u="none" strike="noStrike" cap="none" dirty="0" err="1">
                <a:solidFill>
                  <a:schemeClr val="dk1"/>
                </a:solidFill>
                <a:latin typeface="Montserrat Medium"/>
                <a:ea typeface="Montserrat Medium"/>
                <a:cs typeface="Montserrat Medium"/>
                <a:sym typeface="Montserrat Medium"/>
              </a:rPr>
              <a:t>puede</a:t>
            </a:r>
            <a:r>
              <a:rPr lang="pt-BR" sz="1300" b="0" i="0" u="none" strike="noStrike" cap="none" dirty="0">
                <a:solidFill>
                  <a:schemeClr val="dk1"/>
                </a:solidFill>
                <a:latin typeface="Montserrat Medium"/>
                <a:ea typeface="Montserrat Medium"/>
                <a:cs typeface="Montserrat Medium"/>
                <a:sym typeface="Montserrat Medium"/>
              </a:rPr>
              <a:t> ser congénita o adquirida) o </a:t>
            </a:r>
            <a:r>
              <a:rPr lang="pt-BR" sz="1300" b="0" i="0" u="none" strike="noStrike" cap="none" dirty="0" err="1">
                <a:solidFill>
                  <a:schemeClr val="dk1"/>
                </a:solidFill>
                <a:latin typeface="Montserrat Medium"/>
                <a:ea typeface="Montserrat Medium"/>
                <a:cs typeface="Montserrat Medium"/>
                <a:sym typeface="Montserrat Medium"/>
              </a:rPr>
              <a:t>discapacidad</a:t>
            </a:r>
            <a:r>
              <a:rPr lang="pt-BR" sz="1300" b="0" i="0" u="none" strike="noStrike" cap="none" dirty="0">
                <a:solidFill>
                  <a:schemeClr val="dk1"/>
                </a:solidFill>
                <a:latin typeface="Montserrat Medium"/>
                <a:ea typeface="Montserrat Medium"/>
                <a:cs typeface="Montserrat Medium"/>
                <a:sym typeface="Montserrat Medium"/>
              </a:rPr>
              <a:t> visual.</a:t>
            </a:r>
            <a:endParaRPr sz="1300" b="0" i="0" u="none" strike="noStrike" cap="none" dirty="0">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rgbClr val="000000"/>
              </a:buClr>
              <a:buSzPts val="1300"/>
              <a:buFont typeface="Arial"/>
              <a:buNone/>
            </a:pPr>
            <a:endParaRPr sz="1300" b="0" i="0" u="none" strike="noStrike" cap="none" dirty="0">
              <a:solidFill>
                <a:schemeClr val="dk1"/>
              </a:solidFill>
              <a:latin typeface="Montserrat Medium"/>
              <a:ea typeface="Montserrat Medium"/>
              <a:cs typeface="Montserrat Medium"/>
              <a:sym typeface="Montserrat Medium"/>
            </a:endParaRPr>
          </a:p>
        </p:txBody>
      </p:sp>
      <p:pic>
        <p:nvPicPr>
          <p:cNvPr id="179" name="Google Shape;179;p10"/>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85" name="Google Shape;185;p11"/>
          <p:cNvSpPr txBox="1"/>
          <p:nvPr/>
        </p:nvSpPr>
        <p:spPr>
          <a:xfrm>
            <a:off x="819875" y="308475"/>
            <a:ext cx="5987400" cy="1182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800" b="0" i="0" u="none" strike="noStrike" cap="none">
                <a:solidFill>
                  <a:srgbClr val="171E46"/>
                </a:solidFill>
                <a:latin typeface="Montserrat ExtraBold"/>
                <a:ea typeface="Montserrat ExtraBold"/>
                <a:cs typeface="Montserrat ExtraBold"/>
                <a:sym typeface="Montserrat ExtraBold"/>
              </a:rPr>
              <a:t>Cuando la persona con discapacidad visual necesite desplazarse, ofrécete como guía. </a:t>
            </a:r>
            <a:endParaRPr sz="18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rgbClr val="171E46"/>
              </a:solidFill>
              <a:latin typeface="Montserrat ExtraBold"/>
              <a:ea typeface="Montserrat ExtraBold"/>
              <a:cs typeface="Montserrat ExtraBold"/>
              <a:sym typeface="Montserrat ExtraBold"/>
            </a:endParaRPr>
          </a:p>
        </p:txBody>
      </p:sp>
      <p:sp>
        <p:nvSpPr>
          <p:cNvPr id="186" name="Google Shape;186;p11"/>
          <p:cNvSpPr txBox="1"/>
          <p:nvPr/>
        </p:nvSpPr>
        <p:spPr>
          <a:xfrm>
            <a:off x="1143600" y="1484050"/>
            <a:ext cx="2823000" cy="3191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200" b="0" i="0" u="none" strike="noStrike" cap="none">
                <a:solidFill>
                  <a:schemeClr val="dk1"/>
                </a:solidFill>
                <a:latin typeface="Montserrat SemiBold"/>
                <a:ea typeface="Montserrat SemiBold"/>
                <a:cs typeface="Montserrat SemiBold"/>
                <a:sym typeface="Montserrat SemiBold"/>
              </a:rPr>
              <a:t>Tócale suavemente el brazo para que te </a:t>
            </a:r>
            <a:r>
              <a:rPr lang="pt-BR" sz="1200">
                <a:solidFill>
                  <a:schemeClr val="dk1"/>
                </a:solidFill>
                <a:latin typeface="Montserrat SemiBold"/>
                <a:ea typeface="Montserrat SemiBold"/>
                <a:cs typeface="Montserrat SemiBold"/>
                <a:sym typeface="Montserrat SemiBold"/>
              </a:rPr>
              <a:t>agarre del brazo</a:t>
            </a:r>
            <a:r>
              <a:rPr lang="pt-BR" sz="1200" b="0" i="0" u="none" strike="noStrike" cap="none">
                <a:solidFill>
                  <a:schemeClr val="dk1"/>
                </a:solidFill>
                <a:latin typeface="Montserrat SemiBold"/>
                <a:ea typeface="Montserrat SemiBold"/>
                <a:cs typeface="Montserrat SemiBold"/>
                <a:sym typeface="Montserrat SemiBold"/>
              </a:rPr>
              <a:t> o de la mano (en el caso de un niño bajito) o el dorso del codo o el hombro (en el caso de un niño más alto o un adolescente).</a:t>
            </a:r>
            <a:endParaRPr sz="12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chemeClr val="dk1"/>
              </a:buClr>
              <a:buSzPts val="1100"/>
              <a:buFont typeface="Arial"/>
              <a:buNone/>
            </a:pPr>
            <a:r>
              <a:rPr lang="pt-BR" sz="1200" b="0" i="0" u="none" strike="noStrike" cap="none">
                <a:solidFill>
                  <a:schemeClr val="dk1"/>
                </a:solidFill>
                <a:latin typeface="Montserrat SemiBold"/>
                <a:ea typeface="Montserrat SemiBold"/>
                <a:cs typeface="Montserrat SemiBold"/>
                <a:sym typeface="Montserrat SemiBold"/>
              </a:rPr>
              <a:t>Camin</a:t>
            </a:r>
            <a:r>
              <a:rPr lang="pt-BR" sz="1200">
                <a:solidFill>
                  <a:schemeClr val="dk1"/>
                </a:solidFill>
                <a:latin typeface="Montserrat SemiBold"/>
                <a:ea typeface="Montserrat SemiBold"/>
                <a:cs typeface="Montserrat SemiBold"/>
                <a:sym typeface="Montserrat SemiBold"/>
              </a:rPr>
              <a:t>a</a:t>
            </a:r>
            <a:r>
              <a:rPr lang="pt-BR" sz="1200" b="0" i="0" u="none" strike="noStrike" cap="none">
                <a:solidFill>
                  <a:schemeClr val="dk1"/>
                </a:solidFill>
                <a:latin typeface="Montserrat SemiBold"/>
                <a:ea typeface="Montserrat SemiBold"/>
                <a:cs typeface="Montserrat SemiBold"/>
                <a:sym typeface="Montserrat SemiBold"/>
              </a:rPr>
              <a:t> siempre un paso por delante de la persona con discapacidad visual, para que siga </a:t>
            </a:r>
            <a:r>
              <a:rPr lang="pt-BR" sz="1200">
                <a:solidFill>
                  <a:schemeClr val="dk1"/>
                </a:solidFill>
                <a:latin typeface="Montserrat SemiBold"/>
                <a:ea typeface="Montserrat SemiBold"/>
                <a:cs typeface="Montserrat SemiBold"/>
                <a:sym typeface="Montserrat SemiBold"/>
              </a:rPr>
              <a:t>t</a:t>
            </a:r>
            <a:r>
              <a:rPr lang="pt-BR" sz="1200" b="0" i="0" u="none" strike="noStrike" cap="none">
                <a:solidFill>
                  <a:schemeClr val="dk1"/>
                </a:solidFill>
                <a:latin typeface="Montserrat SemiBold"/>
                <a:ea typeface="Montserrat SemiBold"/>
                <a:cs typeface="Montserrat SemiBold"/>
                <a:sym typeface="Montserrat SemiBold"/>
              </a:rPr>
              <a:t>us movimientos. </a:t>
            </a:r>
            <a:endParaRPr sz="12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chemeClr val="dk1"/>
              </a:buClr>
              <a:buSzPts val="1100"/>
              <a:buFont typeface="Arial"/>
              <a:buNone/>
            </a:pPr>
            <a:r>
              <a:rPr lang="pt-BR" sz="1200" b="0" i="0" u="none" strike="noStrike" cap="none">
                <a:solidFill>
                  <a:schemeClr val="dk1"/>
                </a:solidFill>
                <a:latin typeface="Montserrat SemiBold"/>
                <a:ea typeface="Montserrat SemiBold"/>
                <a:cs typeface="Montserrat SemiBold"/>
                <a:sym typeface="Montserrat SemiBold"/>
              </a:rPr>
              <a:t>Adviert</a:t>
            </a:r>
            <a:r>
              <a:rPr lang="pt-BR" sz="1200">
                <a:solidFill>
                  <a:schemeClr val="dk1"/>
                </a:solidFill>
                <a:latin typeface="Montserrat SemiBold"/>
                <a:ea typeface="Montserrat SemiBold"/>
                <a:cs typeface="Montserrat SemiBold"/>
                <a:sym typeface="Montserrat SemiBold"/>
              </a:rPr>
              <a:t>e</a:t>
            </a:r>
            <a:r>
              <a:rPr lang="pt-BR" sz="1200" b="0" i="0" u="none" strike="noStrike" cap="none">
                <a:solidFill>
                  <a:schemeClr val="dk1"/>
                </a:solidFill>
                <a:latin typeface="Montserrat SemiBold"/>
                <a:ea typeface="Montserrat SemiBold"/>
                <a:cs typeface="Montserrat SemiBold"/>
                <a:sym typeface="Montserrat SemiBold"/>
              </a:rPr>
              <a:t> sobre obstáculos como escalones, puertas entreabiertas, sillas o </a:t>
            </a:r>
            <a:r>
              <a:rPr lang="pt-BR" sz="1200">
                <a:solidFill>
                  <a:schemeClr val="dk1"/>
                </a:solidFill>
                <a:latin typeface="Montserrat SemiBold"/>
                <a:ea typeface="Montserrat SemiBold"/>
                <a:cs typeface="Montserrat SemiBold"/>
                <a:sym typeface="Montserrat SemiBold"/>
              </a:rPr>
              <a:t>desniveles. </a:t>
            </a:r>
            <a:endParaRPr sz="12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chemeClr val="dk1"/>
              </a:buClr>
              <a:buSzPts val="1100"/>
              <a:buFont typeface="Arial"/>
              <a:buNone/>
            </a:pPr>
            <a:endParaRPr sz="1200" b="0" i="0" u="none" strike="noStrike" cap="none">
              <a:solidFill>
                <a:schemeClr val="dk1"/>
              </a:solidFill>
              <a:latin typeface="Montserrat SemiBold"/>
              <a:ea typeface="Montserrat SemiBold"/>
              <a:cs typeface="Montserrat SemiBold"/>
              <a:sym typeface="Montserrat SemiBold"/>
            </a:endParaRPr>
          </a:p>
          <a:p>
            <a:pPr marL="0" marR="0" lvl="0" indent="0" algn="l"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Montserrat SemiBold"/>
              <a:ea typeface="Montserrat SemiBold"/>
              <a:cs typeface="Montserrat SemiBold"/>
              <a:sym typeface="Montserrat SemiBold"/>
            </a:endParaRPr>
          </a:p>
        </p:txBody>
      </p:sp>
      <p:pic>
        <p:nvPicPr>
          <p:cNvPr id="187" name="Google Shape;187;p11"/>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188" name="Google Shape;188;p11"/>
          <p:cNvPicPr preferRelativeResize="0"/>
          <p:nvPr/>
        </p:nvPicPr>
        <p:blipFill rotWithShape="1">
          <a:blip r:embed="rId4">
            <a:alphaModFix/>
          </a:blip>
          <a:srcRect/>
          <a:stretch/>
        </p:blipFill>
        <p:spPr>
          <a:xfrm rot="-7109003">
            <a:off x="7524406" y="15304"/>
            <a:ext cx="1546627" cy="1546609"/>
          </a:xfrm>
          <a:prstGeom prst="rect">
            <a:avLst/>
          </a:prstGeom>
          <a:noFill/>
          <a:ln>
            <a:noFill/>
          </a:ln>
        </p:spPr>
      </p:pic>
      <p:pic>
        <p:nvPicPr>
          <p:cNvPr id="189" name="Google Shape;189;p11"/>
          <p:cNvPicPr preferRelativeResize="0"/>
          <p:nvPr/>
        </p:nvPicPr>
        <p:blipFill rotWithShape="1">
          <a:blip r:embed="rId4">
            <a:alphaModFix/>
          </a:blip>
          <a:srcRect/>
          <a:stretch/>
        </p:blipFill>
        <p:spPr>
          <a:xfrm rot="-552112">
            <a:off x="8305802" y="3179881"/>
            <a:ext cx="1105623" cy="1105615"/>
          </a:xfrm>
          <a:prstGeom prst="rect">
            <a:avLst/>
          </a:prstGeom>
          <a:noFill/>
          <a:ln>
            <a:noFill/>
          </a:ln>
        </p:spPr>
      </p:pic>
      <p:pic>
        <p:nvPicPr>
          <p:cNvPr id="190" name="Google Shape;190;p11"/>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191" name="Google Shape;191;p11"/>
          <p:cNvSpPr txBox="1"/>
          <p:nvPr/>
        </p:nvSpPr>
        <p:spPr>
          <a:xfrm>
            <a:off x="1068850" y="1043825"/>
            <a:ext cx="1559700" cy="544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600"/>
              <a:buFont typeface="Arial"/>
              <a:buNone/>
            </a:pPr>
            <a:r>
              <a:rPr lang="pt-BR" sz="2600" b="0" i="0" u="none" strike="noStrike" cap="none">
                <a:solidFill>
                  <a:srgbClr val="171E46"/>
                </a:solidFill>
                <a:latin typeface="Montserrat ExtraBold"/>
                <a:ea typeface="Montserrat ExtraBold"/>
                <a:cs typeface="Montserrat ExtraBold"/>
                <a:sym typeface="Montserrat ExtraBold"/>
              </a:rPr>
              <a:t>sí</a:t>
            </a:r>
            <a:endParaRPr sz="3900" b="0" i="0" u="none" strike="noStrike" cap="none">
              <a:solidFill>
                <a:srgbClr val="171E46"/>
              </a:solidFill>
              <a:latin typeface="Montserrat ExtraBold"/>
              <a:ea typeface="Montserrat ExtraBold"/>
              <a:cs typeface="Montserrat ExtraBold"/>
              <a:sym typeface="Montserrat ExtraBold"/>
            </a:endParaRPr>
          </a:p>
        </p:txBody>
      </p:sp>
      <p:sp>
        <p:nvSpPr>
          <p:cNvPr id="192" name="Google Shape;192;p11"/>
          <p:cNvSpPr txBox="1"/>
          <p:nvPr/>
        </p:nvSpPr>
        <p:spPr>
          <a:xfrm>
            <a:off x="4116850" y="1043825"/>
            <a:ext cx="1559700" cy="544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600"/>
              <a:buFont typeface="Arial"/>
              <a:buNone/>
            </a:pPr>
            <a:r>
              <a:rPr lang="pt-BR" sz="2600" b="0" i="0" u="none" strike="noStrike" cap="none">
                <a:solidFill>
                  <a:srgbClr val="171E46"/>
                </a:solidFill>
                <a:latin typeface="Montserrat ExtraBold"/>
                <a:ea typeface="Montserrat ExtraBold"/>
                <a:cs typeface="Montserrat ExtraBold"/>
                <a:sym typeface="Montserrat ExtraBold"/>
              </a:rPr>
              <a:t>no</a:t>
            </a:r>
            <a:endParaRPr sz="3900" b="0" i="0" u="none" strike="noStrike" cap="none">
              <a:solidFill>
                <a:srgbClr val="171E46"/>
              </a:solidFill>
              <a:latin typeface="Montserrat ExtraBold"/>
              <a:ea typeface="Montserrat ExtraBold"/>
              <a:cs typeface="Montserrat ExtraBold"/>
              <a:sym typeface="Montserrat ExtraBold"/>
            </a:endParaRPr>
          </a:p>
        </p:txBody>
      </p:sp>
      <p:sp>
        <p:nvSpPr>
          <p:cNvPr id="193" name="Google Shape;193;p11"/>
          <p:cNvSpPr txBox="1"/>
          <p:nvPr/>
        </p:nvSpPr>
        <p:spPr>
          <a:xfrm>
            <a:off x="4115400" y="1484050"/>
            <a:ext cx="2097300" cy="2831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pt-BR" sz="1400" b="0" i="0" u="none" strike="noStrike" cap="none">
                <a:solidFill>
                  <a:schemeClr val="dk1"/>
                </a:solidFill>
                <a:latin typeface="Montserrat Medium"/>
                <a:ea typeface="Montserrat Medium"/>
                <a:cs typeface="Montserrat Medium"/>
                <a:sym typeface="Montserrat Medium"/>
              </a:rPr>
              <a:t>Nunca tires de la persona por la mano o el bastón.</a:t>
            </a: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r>
              <a:rPr lang="pt-BR" sz="1400" b="0" i="0" u="none" strike="noStrike" cap="none">
                <a:solidFill>
                  <a:schemeClr val="dk1"/>
                </a:solidFill>
                <a:latin typeface="Montserrat Medium"/>
                <a:ea typeface="Montserrat Medium"/>
                <a:cs typeface="Montserrat Medium"/>
                <a:sym typeface="Montserrat Medium"/>
              </a:rPr>
              <a:t>No empujes a la persona </a:t>
            </a:r>
            <a:r>
              <a:rPr lang="pt-BR">
                <a:solidFill>
                  <a:schemeClr val="dk1"/>
                </a:solidFill>
                <a:latin typeface="Montserrat Medium"/>
                <a:ea typeface="Montserrat Medium"/>
                <a:cs typeface="Montserrat Medium"/>
                <a:sym typeface="Montserrat Medium"/>
              </a:rPr>
              <a:t>para que </a:t>
            </a:r>
            <a:r>
              <a:rPr lang="pt-BR" sz="1400" b="0" i="0" u="none" strike="noStrike" cap="none">
                <a:solidFill>
                  <a:schemeClr val="dk1"/>
                </a:solidFill>
                <a:latin typeface="Montserrat Medium"/>
                <a:ea typeface="Montserrat Medium"/>
                <a:cs typeface="Montserrat Medium"/>
                <a:sym typeface="Montserrat Medium"/>
              </a:rPr>
              <a:t>camin</a:t>
            </a:r>
            <a:r>
              <a:rPr lang="pt-BR">
                <a:solidFill>
                  <a:schemeClr val="dk1"/>
                </a:solidFill>
                <a:latin typeface="Montserrat Medium"/>
                <a:ea typeface="Montserrat Medium"/>
                <a:cs typeface="Montserrat Medium"/>
                <a:sym typeface="Montserrat Medium"/>
              </a:rPr>
              <a:t>e</a:t>
            </a:r>
            <a:r>
              <a:rPr lang="pt-BR" sz="1400" b="0" i="0" u="none" strike="noStrike" cap="none">
                <a:solidFill>
                  <a:schemeClr val="dk1"/>
                </a:solidFill>
                <a:latin typeface="Montserrat Medium"/>
                <a:ea typeface="Montserrat Medium"/>
                <a:cs typeface="Montserrat Medium"/>
                <a:sym typeface="Montserrat Medium"/>
              </a:rPr>
              <a:t> delante de ti, sujetándola por la espalda.</a:t>
            </a: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chemeClr val="dk1"/>
              </a:buClr>
              <a:buSzPts val="1100"/>
              <a:buFont typeface="Arial"/>
              <a:buNone/>
            </a:pPr>
            <a:endParaRPr sz="1400" b="0" i="0" u="none" strike="noStrike" cap="none">
              <a:solidFill>
                <a:schemeClr val="dk1"/>
              </a:solidFill>
              <a:latin typeface="Montserrat Medium"/>
              <a:ea typeface="Montserrat Medium"/>
              <a:cs typeface="Montserrat Medium"/>
              <a:sym typeface="Montserrat Medium"/>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chemeClr val="dk1"/>
              </a:solidFill>
              <a:latin typeface="Montserrat Medium"/>
              <a:ea typeface="Montserrat Medium"/>
              <a:cs typeface="Montserrat Medium"/>
              <a:sym typeface="Montserrat Medium"/>
            </a:endParaRPr>
          </a:p>
        </p:txBody>
      </p:sp>
      <p:pic>
        <p:nvPicPr>
          <p:cNvPr id="194" name="Google Shape;194;p11"/>
          <p:cNvPicPr preferRelativeResize="0"/>
          <p:nvPr/>
        </p:nvPicPr>
        <p:blipFill rotWithShape="1">
          <a:blip r:embed="rId5">
            <a:alphaModFix/>
          </a:blip>
          <a:srcRect/>
          <a:stretch/>
        </p:blipFill>
        <p:spPr>
          <a:xfrm>
            <a:off x="6130249" y="1454790"/>
            <a:ext cx="1651651" cy="3676805"/>
          </a:xfrm>
          <a:prstGeom prst="rect">
            <a:avLst/>
          </a:prstGeom>
          <a:noFill/>
          <a:ln>
            <a:noFill/>
          </a:ln>
        </p:spPr>
      </p:pic>
      <p:pic>
        <p:nvPicPr>
          <p:cNvPr id="195" name="Google Shape;195;p11"/>
          <p:cNvPicPr preferRelativeResize="0"/>
          <p:nvPr/>
        </p:nvPicPr>
        <p:blipFill rotWithShape="1">
          <a:blip r:embed="rId6">
            <a:alphaModFix/>
          </a:blip>
          <a:srcRect/>
          <a:stretch/>
        </p:blipFill>
        <p:spPr>
          <a:xfrm>
            <a:off x="7126757" y="4113168"/>
            <a:ext cx="2155827" cy="1212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201" name="Google Shape;201;p12"/>
          <p:cNvSpPr txBox="1"/>
          <p:nvPr/>
        </p:nvSpPr>
        <p:spPr>
          <a:xfrm>
            <a:off x="593125" y="249963"/>
            <a:ext cx="6376500" cy="197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pt-BR" sz="2900" b="0" i="0" u="none" strike="noStrike" cap="none">
                <a:solidFill>
                  <a:srgbClr val="171E46"/>
                </a:solidFill>
                <a:latin typeface="Montserrat Black"/>
                <a:ea typeface="Montserrat Black"/>
                <a:cs typeface="Montserrat Black"/>
                <a:sym typeface="Montserrat Black"/>
              </a:rPr>
              <a:t>Adaptaciones para ayudar a los niños con baja visión</a:t>
            </a:r>
            <a:endParaRPr sz="2900" b="0" i="0" u="none" strike="noStrike" cap="none">
              <a:solidFill>
                <a:srgbClr val="171E46"/>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chemeClr val="dk1"/>
              </a:buClr>
              <a:buSzPts val="1100"/>
              <a:buFont typeface="Arial"/>
              <a:buNone/>
            </a:pPr>
            <a:endParaRPr sz="2900" b="0" i="0" u="none" strike="noStrike" cap="none">
              <a:solidFill>
                <a:srgbClr val="171E46"/>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171E46"/>
              </a:solidFill>
              <a:latin typeface="Montserrat Black"/>
              <a:ea typeface="Montserrat Black"/>
              <a:cs typeface="Montserrat Black"/>
              <a:sym typeface="Montserrat Black"/>
            </a:endParaRPr>
          </a:p>
        </p:txBody>
      </p:sp>
      <p:sp>
        <p:nvSpPr>
          <p:cNvPr id="202" name="Google Shape;202;p12"/>
          <p:cNvSpPr txBox="1"/>
          <p:nvPr/>
        </p:nvSpPr>
        <p:spPr>
          <a:xfrm>
            <a:off x="1214950" y="1375425"/>
            <a:ext cx="2235600" cy="974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900" b="0" i="0" u="none" strike="noStrike" cap="none">
                <a:solidFill>
                  <a:srgbClr val="171E46"/>
                </a:solidFill>
                <a:latin typeface="Montserrat ExtraBold"/>
                <a:ea typeface="Montserrat ExtraBold"/>
                <a:cs typeface="Montserrat ExtraBold"/>
                <a:sym typeface="Montserrat ExtraBold"/>
              </a:rPr>
              <a:t>Iluminación</a:t>
            </a:r>
            <a:endParaRPr sz="1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1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1900"/>
              <a:buFont typeface="Arial"/>
              <a:buNone/>
            </a:pPr>
            <a:endParaRPr sz="1900" b="0" i="0" u="none" strike="noStrike" cap="none">
              <a:solidFill>
                <a:srgbClr val="171E46"/>
              </a:solidFill>
              <a:latin typeface="Montserrat ExtraBold"/>
              <a:ea typeface="Montserrat ExtraBold"/>
              <a:cs typeface="Montserrat ExtraBold"/>
              <a:sym typeface="Montserrat ExtraBold"/>
            </a:endParaRPr>
          </a:p>
        </p:txBody>
      </p:sp>
      <p:sp>
        <p:nvSpPr>
          <p:cNvPr id="203" name="Google Shape;203;p12"/>
          <p:cNvSpPr txBox="1"/>
          <p:nvPr/>
        </p:nvSpPr>
        <p:spPr>
          <a:xfrm>
            <a:off x="939875" y="1737675"/>
            <a:ext cx="2310000" cy="28065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0000"/>
              </a:lnSpc>
              <a:spcBef>
                <a:spcPts val="100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Coloca al niño de forma que la luz no incida directamente sobre sus ojos, provocando</a:t>
            </a:r>
            <a:r>
              <a:rPr lang="pt-BR" sz="1200">
                <a:solidFill>
                  <a:schemeClr val="dk1"/>
                </a:solidFill>
                <a:latin typeface="Montserrat SemiBold"/>
                <a:ea typeface="Montserrat SemiBold"/>
                <a:cs typeface="Montserrat SemiBold"/>
                <a:sym typeface="Montserrat SemiBold"/>
              </a:rPr>
              <a:t> brillo </a:t>
            </a:r>
            <a:r>
              <a:rPr lang="pt-BR" sz="1200" b="0" i="0" u="none" strike="noStrike" cap="none">
                <a:solidFill>
                  <a:schemeClr val="dk1"/>
                </a:solidFill>
                <a:latin typeface="Montserrat SemiBold"/>
                <a:ea typeface="Montserrat SemiBold"/>
                <a:cs typeface="Montserrat SemiBold"/>
                <a:sym typeface="Montserrat SemiBold"/>
              </a:rPr>
              <a:t>o generando sombras que puedan dificultar </a:t>
            </a:r>
            <a:r>
              <a:rPr lang="pt-BR" sz="1200">
                <a:solidFill>
                  <a:schemeClr val="dk1"/>
                </a:solidFill>
                <a:latin typeface="Montserrat SemiBold"/>
                <a:ea typeface="Montserrat SemiBold"/>
                <a:cs typeface="Montserrat SemiBold"/>
                <a:sym typeface="Montserrat SemiBold"/>
              </a:rPr>
              <a:t>la</a:t>
            </a:r>
            <a:r>
              <a:rPr lang="pt-BR" sz="1200" b="0" i="0" u="none" strike="noStrike" cap="none">
                <a:solidFill>
                  <a:schemeClr val="dk1"/>
                </a:solidFill>
                <a:latin typeface="Montserrat SemiBold"/>
                <a:ea typeface="Montserrat SemiBold"/>
                <a:cs typeface="Montserrat SemiBold"/>
                <a:sym typeface="Montserrat SemiBold"/>
              </a:rPr>
              <a:t> lectura y escritura.</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304800" algn="l" rtl="0">
              <a:lnSpc>
                <a:spcPct val="90000"/>
              </a:lnSpc>
              <a:spcBef>
                <a:spcPts val="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Evit</a:t>
            </a:r>
            <a:r>
              <a:rPr lang="pt-BR" sz="1200">
                <a:solidFill>
                  <a:schemeClr val="dk1"/>
                </a:solidFill>
                <a:latin typeface="Montserrat SemiBold"/>
                <a:ea typeface="Montserrat SemiBold"/>
                <a:cs typeface="Montserrat SemiBold"/>
                <a:sym typeface="Montserrat SemiBold"/>
              </a:rPr>
              <a:t>a</a:t>
            </a:r>
            <a:r>
              <a:rPr lang="pt-BR" sz="1200" b="0" i="0" u="none" strike="noStrike" cap="none">
                <a:solidFill>
                  <a:schemeClr val="dk1"/>
                </a:solidFill>
                <a:latin typeface="Montserrat SemiBold"/>
                <a:ea typeface="Montserrat SemiBold"/>
                <a:cs typeface="Montserrat SemiBold"/>
                <a:sym typeface="Montserrat SemiBold"/>
              </a:rPr>
              <a:t> la luz lateral, la luz frontal que incide sobre los ojos o la superficie que se está mirando.</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0" algn="l"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Montserrat SemiBold"/>
              <a:ea typeface="Montserrat SemiBold"/>
              <a:cs typeface="Montserrat SemiBold"/>
              <a:sym typeface="Montserrat SemiBold"/>
            </a:endParaRPr>
          </a:p>
        </p:txBody>
      </p:sp>
      <p:pic>
        <p:nvPicPr>
          <p:cNvPr id="204" name="Google Shape;204;p12"/>
          <p:cNvPicPr preferRelativeResize="0"/>
          <p:nvPr/>
        </p:nvPicPr>
        <p:blipFill rotWithShape="1">
          <a:blip r:embed="rId4">
            <a:alphaModFix/>
          </a:blip>
          <a:srcRect/>
          <a:stretch/>
        </p:blipFill>
        <p:spPr>
          <a:xfrm rot="7111070">
            <a:off x="-501345" y="2878830"/>
            <a:ext cx="1546631" cy="1546610"/>
          </a:xfrm>
          <a:prstGeom prst="rect">
            <a:avLst/>
          </a:prstGeom>
          <a:noFill/>
          <a:ln>
            <a:noFill/>
          </a:ln>
        </p:spPr>
      </p:pic>
      <p:pic>
        <p:nvPicPr>
          <p:cNvPr id="205" name="Google Shape;205;p12"/>
          <p:cNvPicPr preferRelativeResize="0"/>
          <p:nvPr/>
        </p:nvPicPr>
        <p:blipFill rotWithShape="1">
          <a:blip r:embed="rId4">
            <a:alphaModFix/>
          </a:blip>
          <a:srcRect/>
          <a:stretch/>
        </p:blipFill>
        <p:spPr>
          <a:xfrm rot="-7109003">
            <a:off x="7670931" y="-263071"/>
            <a:ext cx="1546627" cy="1546609"/>
          </a:xfrm>
          <a:prstGeom prst="rect">
            <a:avLst/>
          </a:prstGeom>
          <a:noFill/>
          <a:ln>
            <a:noFill/>
          </a:ln>
        </p:spPr>
      </p:pic>
      <p:pic>
        <p:nvPicPr>
          <p:cNvPr id="206" name="Google Shape;206;p12"/>
          <p:cNvPicPr preferRelativeResize="0"/>
          <p:nvPr/>
        </p:nvPicPr>
        <p:blipFill rotWithShape="1">
          <a:blip r:embed="rId4">
            <a:alphaModFix/>
          </a:blip>
          <a:srcRect/>
          <a:stretch/>
        </p:blipFill>
        <p:spPr>
          <a:xfrm rot="-1551704">
            <a:off x="8630452" y="3332030"/>
            <a:ext cx="1105622" cy="1105617"/>
          </a:xfrm>
          <a:prstGeom prst="rect">
            <a:avLst/>
          </a:prstGeom>
          <a:noFill/>
          <a:ln>
            <a:noFill/>
          </a:ln>
        </p:spPr>
      </p:pic>
      <p:pic>
        <p:nvPicPr>
          <p:cNvPr id="207" name="Google Shape;207;p12"/>
          <p:cNvPicPr preferRelativeResize="0"/>
          <p:nvPr/>
        </p:nvPicPr>
        <p:blipFill rotWithShape="1">
          <a:blip r:embed="rId4">
            <a:alphaModFix/>
          </a:blip>
          <a:srcRect/>
          <a:stretch/>
        </p:blipFill>
        <p:spPr>
          <a:xfrm rot="-2455811">
            <a:off x="-346274" y="1270830"/>
            <a:ext cx="1105623" cy="1105615"/>
          </a:xfrm>
          <a:prstGeom prst="rect">
            <a:avLst/>
          </a:prstGeom>
          <a:noFill/>
          <a:ln>
            <a:noFill/>
          </a:ln>
        </p:spPr>
      </p:pic>
      <p:sp>
        <p:nvSpPr>
          <p:cNvPr id="208" name="Google Shape;208;p12"/>
          <p:cNvSpPr txBox="1"/>
          <p:nvPr/>
        </p:nvSpPr>
        <p:spPr>
          <a:xfrm>
            <a:off x="3272350" y="1375425"/>
            <a:ext cx="2235600" cy="44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900"/>
              <a:buFont typeface="Arial"/>
              <a:buNone/>
            </a:pPr>
            <a:r>
              <a:rPr lang="pt-BR" sz="1900" b="0" i="0" u="none" strike="noStrike" cap="none">
                <a:solidFill>
                  <a:srgbClr val="171E46"/>
                </a:solidFill>
                <a:latin typeface="Montserrat ExtraBold"/>
                <a:ea typeface="Montserrat ExtraBold"/>
                <a:cs typeface="Montserrat ExtraBold"/>
                <a:sym typeface="Montserrat ExtraBold"/>
              </a:rPr>
              <a:t>Contraste</a:t>
            </a:r>
            <a:endParaRPr sz="1500" b="0" i="0" u="none" strike="noStrike" cap="none">
              <a:solidFill>
                <a:srgbClr val="171E46"/>
              </a:solidFill>
              <a:latin typeface="Montserrat ExtraBold"/>
              <a:ea typeface="Montserrat ExtraBold"/>
              <a:cs typeface="Montserrat ExtraBold"/>
              <a:sym typeface="Montserrat ExtraBold"/>
            </a:endParaRPr>
          </a:p>
        </p:txBody>
      </p:sp>
      <p:sp>
        <p:nvSpPr>
          <p:cNvPr id="209" name="Google Shape;209;p12"/>
          <p:cNvSpPr txBox="1"/>
          <p:nvPr/>
        </p:nvSpPr>
        <p:spPr>
          <a:xfrm>
            <a:off x="2986292" y="1737675"/>
            <a:ext cx="2310000" cy="20133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0000"/>
              </a:lnSpc>
              <a:spcBef>
                <a:spcPts val="100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El aumento del contraste mejora la percepción visual. El más común es el contraste negro sobre blanco, pero pueden utilizarse otras variaciones de alto contraste para ilustrar gráficos, carteles, etc.</a:t>
            </a:r>
            <a:endParaRPr sz="1200" b="0" i="0" u="none" strike="noStrike" cap="none">
              <a:solidFill>
                <a:schemeClr val="dk1"/>
              </a:solidFill>
              <a:latin typeface="Montserrat SemiBold"/>
              <a:ea typeface="Montserrat SemiBold"/>
              <a:cs typeface="Montserrat SemiBold"/>
              <a:sym typeface="Montserrat SemiBold"/>
            </a:endParaRPr>
          </a:p>
        </p:txBody>
      </p:sp>
      <p:sp>
        <p:nvSpPr>
          <p:cNvPr id="210" name="Google Shape;210;p12"/>
          <p:cNvSpPr txBox="1"/>
          <p:nvPr/>
        </p:nvSpPr>
        <p:spPr>
          <a:xfrm>
            <a:off x="5405950" y="1375425"/>
            <a:ext cx="2235600" cy="974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pt-BR" sz="1900" b="0" i="0" u="none" strike="noStrike" cap="none">
                <a:solidFill>
                  <a:srgbClr val="171E46"/>
                </a:solidFill>
                <a:latin typeface="Montserrat ExtraBold"/>
                <a:ea typeface="Montserrat ExtraBold"/>
                <a:cs typeface="Montserrat ExtraBold"/>
                <a:sym typeface="Montserrat ExtraBold"/>
              </a:rPr>
              <a:t>Colores</a:t>
            </a:r>
            <a:endParaRPr sz="1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chemeClr val="dk1"/>
              </a:buClr>
              <a:buSzPts val="1100"/>
              <a:buFont typeface="Arial"/>
              <a:buNone/>
            </a:pPr>
            <a:endParaRPr sz="1900" b="0" i="0" u="none" strike="noStrike" cap="none">
              <a:solidFill>
                <a:srgbClr val="171E46"/>
              </a:solidFill>
              <a:latin typeface="Montserrat ExtraBold"/>
              <a:ea typeface="Montserrat ExtraBold"/>
              <a:cs typeface="Montserrat ExtraBold"/>
              <a:sym typeface="Montserrat ExtraBold"/>
            </a:endParaRPr>
          </a:p>
          <a:p>
            <a:pPr marL="0" marR="0" lvl="0" indent="0" algn="l" rtl="0">
              <a:lnSpc>
                <a:spcPct val="90000"/>
              </a:lnSpc>
              <a:spcBef>
                <a:spcPts val="0"/>
              </a:spcBef>
              <a:spcAft>
                <a:spcPts val="0"/>
              </a:spcAft>
              <a:buClr>
                <a:srgbClr val="000000"/>
              </a:buClr>
              <a:buSzPts val="1900"/>
              <a:buFont typeface="Arial"/>
              <a:buNone/>
            </a:pPr>
            <a:endParaRPr sz="1900" b="0" i="0" u="none" strike="noStrike" cap="none">
              <a:solidFill>
                <a:srgbClr val="171E46"/>
              </a:solidFill>
              <a:latin typeface="Montserrat ExtraBold"/>
              <a:ea typeface="Montserrat ExtraBold"/>
              <a:cs typeface="Montserrat ExtraBold"/>
              <a:sym typeface="Montserrat ExtraBold"/>
            </a:endParaRPr>
          </a:p>
        </p:txBody>
      </p:sp>
      <p:sp>
        <p:nvSpPr>
          <p:cNvPr id="211" name="Google Shape;211;p12"/>
          <p:cNvSpPr txBox="1"/>
          <p:nvPr/>
        </p:nvSpPr>
        <p:spPr>
          <a:xfrm>
            <a:off x="5100924" y="1737675"/>
            <a:ext cx="1726800" cy="14766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0000"/>
              </a:lnSpc>
              <a:spcBef>
                <a:spcPts val="100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En general, los colores más fuertes se perciben más fácilmente.</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0" algn="l" rtl="0">
              <a:lnSpc>
                <a:spcPct val="90000"/>
              </a:lnSpc>
              <a:spcBef>
                <a:spcPts val="1000"/>
              </a:spcBef>
              <a:spcAft>
                <a:spcPts val="0"/>
              </a:spcAft>
              <a:buClr>
                <a:srgbClr val="000000"/>
              </a:buClr>
              <a:buSzPts val="1200"/>
              <a:buFont typeface="Arial"/>
              <a:buNone/>
            </a:pPr>
            <a:endParaRPr sz="1200" b="0" i="0" u="none" strike="noStrike" cap="none">
              <a:solidFill>
                <a:schemeClr val="dk1"/>
              </a:solidFill>
              <a:latin typeface="Montserrat SemiBold"/>
              <a:ea typeface="Montserrat SemiBold"/>
              <a:cs typeface="Montserrat SemiBold"/>
              <a:sym typeface="Montserrat SemiBold"/>
            </a:endParaRPr>
          </a:p>
        </p:txBody>
      </p:sp>
      <p:sp>
        <p:nvSpPr>
          <p:cNvPr id="212" name="Google Shape;212;p12"/>
          <p:cNvSpPr txBox="1"/>
          <p:nvPr/>
        </p:nvSpPr>
        <p:spPr>
          <a:xfrm>
            <a:off x="6548725" y="2042475"/>
            <a:ext cx="2235600" cy="15147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0000"/>
              </a:lnSpc>
              <a:spcBef>
                <a:spcPts val="100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Utili</a:t>
            </a:r>
            <a:r>
              <a:rPr lang="pt-BR" sz="1200">
                <a:solidFill>
                  <a:schemeClr val="dk1"/>
                </a:solidFill>
                <a:latin typeface="Montserrat SemiBold"/>
                <a:ea typeface="Montserrat SemiBold"/>
                <a:cs typeface="Montserrat SemiBold"/>
                <a:sym typeface="Montserrat SemiBold"/>
              </a:rPr>
              <a:t>za</a:t>
            </a:r>
            <a:r>
              <a:rPr lang="pt-BR" sz="1200" b="0" i="0" u="none" strike="noStrike" cap="none">
                <a:solidFill>
                  <a:schemeClr val="dk1"/>
                </a:solidFill>
                <a:latin typeface="Montserrat SemiBold"/>
                <a:ea typeface="Montserrat SemiBold"/>
                <a:cs typeface="Montserrat SemiBold"/>
                <a:sym typeface="Montserrat SemiBold"/>
              </a:rPr>
              <a:t> fuentes sans-serif que no estén condensadas. L</a:t>
            </a:r>
            <a:r>
              <a:rPr lang="pt-BR" sz="1200">
                <a:solidFill>
                  <a:schemeClr val="dk1"/>
                </a:solidFill>
                <a:latin typeface="Montserrat SemiBold"/>
                <a:ea typeface="Montserrat SemiBold"/>
                <a:cs typeface="Montserrat SemiBold"/>
                <a:sym typeface="Montserrat SemiBold"/>
              </a:rPr>
              <a:t>a</a:t>
            </a:r>
            <a:r>
              <a:rPr lang="pt-BR" sz="1200" b="0" i="0" u="none" strike="noStrike" cap="none">
                <a:solidFill>
                  <a:schemeClr val="dk1"/>
                </a:solidFill>
                <a:latin typeface="Montserrat SemiBold"/>
                <a:ea typeface="Montserrat SemiBold"/>
                <a:cs typeface="Montserrat SemiBold"/>
                <a:sym typeface="Montserrat SemiBold"/>
              </a:rPr>
              <a:t>s más adecuad</a:t>
            </a:r>
            <a:r>
              <a:rPr lang="pt-BR" sz="1200">
                <a:solidFill>
                  <a:schemeClr val="dk1"/>
                </a:solidFill>
                <a:latin typeface="Montserrat SemiBold"/>
                <a:ea typeface="Montserrat SemiBold"/>
                <a:cs typeface="Montserrat SemiBold"/>
                <a:sym typeface="Montserrat SemiBold"/>
              </a:rPr>
              <a:t>a</a:t>
            </a:r>
            <a:r>
              <a:rPr lang="pt-BR" sz="1200" b="0" i="0" u="none" strike="noStrike" cap="none">
                <a:solidFill>
                  <a:schemeClr val="dk1"/>
                </a:solidFill>
                <a:latin typeface="Montserrat SemiBold"/>
                <a:ea typeface="Montserrat SemiBold"/>
                <a:cs typeface="Montserrat SemiBold"/>
                <a:sym typeface="Montserrat SemiBold"/>
              </a:rPr>
              <a:t>s son ARIAL y VERDANA.</a:t>
            </a:r>
            <a:endParaRPr sz="1200" b="0" i="0" u="none" strike="noStrike" cap="none">
              <a:solidFill>
                <a:schemeClr val="dk1"/>
              </a:solidFill>
              <a:latin typeface="Montserrat SemiBold"/>
              <a:ea typeface="Montserrat SemiBold"/>
              <a:cs typeface="Montserrat SemiBold"/>
              <a:sym typeface="Montserrat SemiBold"/>
            </a:endParaRPr>
          </a:p>
          <a:p>
            <a:pPr marL="457200" marR="0" lvl="0" indent="-304800" algn="l" rtl="0">
              <a:lnSpc>
                <a:spcPct val="90000"/>
              </a:lnSpc>
              <a:spcBef>
                <a:spcPts val="0"/>
              </a:spcBef>
              <a:spcAft>
                <a:spcPts val="0"/>
              </a:spcAft>
              <a:buClr>
                <a:schemeClr val="dk1"/>
              </a:buClr>
              <a:buSzPts val="1200"/>
              <a:buFont typeface="Montserrat SemiBold"/>
              <a:buChar char="●"/>
            </a:pPr>
            <a:r>
              <a:rPr lang="pt-BR" sz="1200" b="0" i="0" u="none" strike="noStrike" cap="none">
                <a:solidFill>
                  <a:schemeClr val="dk1"/>
                </a:solidFill>
                <a:latin typeface="Montserrat SemiBold"/>
                <a:ea typeface="Montserrat SemiBold"/>
                <a:cs typeface="Montserrat SemiBold"/>
                <a:sym typeface="Montserrat SemiBold"/>
              </a:rPr>
              <a:t>Opt</a:t>
            </a:r>
            <a:r>
              <a:rPr lang="pt-BR" sz="1200">
                <a:solidFill>
                  <a:schemeClr val="dk1"/>
                </a:solidFill>
                <a:latin typeface="Montserrat SemiBold"/>
                <a:ea typeface="Montserrat SemiBold"/>
                <a:cs typeface="Montserrat SemiBold"/>
                <a:sym typeface="Montserrat SemiBold"/>
              </a:rPr>
              <a:t>a</a:t>
            </a:r>
            <a:r>
              <a:rPr lang="pt-BR" sz="1200" b="0" i="0" u="none" strike="noStrike" cap="none">
                <a:solidFill>
                  <a:schemeClr val="dk1"/>
                </a:solidFill>
                <a:latin typeface="Montserrat SemiBold"/>
                <a:ea typeface="Montserrat SemiBold"/>
                <a:cs typeface="Montserrat SemiBold"/>
                <a:sym typeface="Montserrat SemiBold"/>
              </a:rPr>
              <a:t> por el tipo de letra mayúsculas</a:t>
            </a:r>
            <a:r>
              <a:rPr lang="pt-BR" sz="1200">
                <a:solidFill>
                  <a:schemeClr val="dk1"/>
                </a:solidFill>
                <a:latin typeface="Montserrat SemiBold"/>
                <a:ea typeface="Montserrat SemiBold"/>
                <a:cs typeface="Montserrat SemiBold"/>
                <a:sym typeface="Montserrat SemiBold"/>
              </a:rPr>
              <a:t>.</a:t>
            </a:r>
            <a:endParaRPr sz="1200" b="0" i="0" u="none" strike="noStrike" cap="none">
              <a:solidFill>
                <a:schemeClr val="dk1"/>
              </a:solidFill>
              <a:latin typeface="Montserrat SemiBold"/>
              <a:ea typeface="Montserrat SemiBold"/>
              <a:cs typeface="Montserrat SemiBold"/>
              <a:sym typeface="Montserrat SemiBold"/>
            </a:endParaRPr>
          </a:p>
        </p:txBody>
      </p:sp>
      <p:sp>
        <p:nvSpPr>
          <p:cNvPr id="213" name="Google Shape;213;p12"/>
          <p:cNvSpPr txBox="1"/>
          <p:nvPr/>
        </p:nvSpPr>
        <p:spPr>
          <a:xfrm>
            <a:off x="6736250" y="1299225"/>
            <a:ext cx="2429400" cy="62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pt-BR" sz="1600" b="0" i="0" u="none" strike="noStrike" cap="none">
                <a:solidFill>
                  <a:srgbClr val="171E46"/>
                </a:solidFill>
                <a:latin typeface="Montserrat ExtraBold"/>
                <a:ea typeface="Montserrat ExtraBold"/>
                <a:cs typeface="Montserrat ExtraBold"/>
                <a:sym typeface="Montserrat ExtraBold"/>
              </a:rPr>
              <a:t>Tamaño de fuentes e imágenes:</a:t>
            </a:r>
            <a:endParaRPr sz="1600" b="0" i="0" u="none" strike="noStrike" cap="none">
              <a:solidFill>
                <a:srgbClr val="171E46"/>
              </a:solidFill>
              <a:latin typeface="Montserrat ExtraBold"/>
              <a:ea typeface="Montserrat ExtraBold"/>
              <a:cs typeface="Montserrat ExtraBold"/>
              <a:sym typeface="Montserrat ExtraBold"/>
            </a:endParaRPr>
          </a:p>
        </p:txBody>
      </p:sp>
      <p:pic>
        <p:nvPicPr>
          <p:cNvPr id="214" name="Google Shape;214;p12"/>
          <p:cNvPicPr preferRelativeResize="0"/>
          <p:nvPr/>
        </p:nvPicPr>
        <p:blipFill rotWithShape="1">
          <a:blip r:embed="rId5">
            <a:alphaModFix/>
          </a:blip>
          <a:srcRect/>
          <a:stretch/>
        </p:blipFill>
        <p:spPr>
          <a:xfrm>
            <a:off x="7126757" y="4113168"/>
            <a:ext cx="2155827" cy="12126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6f6921-c430-45e7-8b30-d6d9b86d8f0f">
      <Terms xmlns="http://schemas.microsoft.com/office/infopath/2007/PartnerControls"/>
    </lcf76f155ced4ddcb4097134ff3c332f>
    <TaxCatchAll xmlns="364167a4-bc77-49ec-93f2-879d4481bae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9EA5E59716CA04482326D7D6394CBC5" ma:contentTypeVersion="16" ma:contentTypeDescription="Crie um novo documento." ma:contentTypeScope="" ma:versionID="0770f4093575e4622606b8f676dabae5">
  <xsd:schema xmlns:xsd="http://www.w3.org/2001/XMLSchema" xmlns:xs="http://www.w3.org/2001/XMLSchema" xmlns:p="http://schemas.microsoft.com/office/2006/metadata/properties" xmlns:ns2="546f6921-c430-45e7-8b30-d6d9b86d8f0f" xmlns:ns3="364167a4-bc77-49ec-93f2-879d4481bae7" targetNamespace="http://schemas.microsoft.com/office/2006/metadata/properties" ma:root="true" ma:fieldsID="041290619c9883f0c7c931913c2f6249" ns2:_="" ns3:_="">
    <xsd:import namespace="546f6921-c430-45e7-8b30-d6d9b86d8f0f"/>
    <xsd:import namespace="364167a4-bc77-49ec-93f2-879d4481b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f6921-c430-45e7-8b30-d6d9b86d8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4167a4-bc77-49ec-93f2-879d4481bae7"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c6843a21-b43c-449c-ad71-8656eb5ff423}" ma:internalName="TaxCatchAll" ma:showField="CatchAllData" ma:web="364167a4-bc77-49ec-93f2-879d4481b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0FE54-9A59-40FB-8F57-5D56505B1613}">
  <ds:schemaRefs>
    <ds:schemaRef ds:uri="http://schemas.microsoft.com/office/2006/metadata/properties"/>
    <ds:schemaRef ds:uri="http://schemas.microsoft.com/office/infopath/2007/PartnerControls"/>
    <ds:schemaRef ds:uri="546f6921-c430-45e7-8b30-d6d9b86d8f0f"/>
    <ds:schemaRef ds:uri="364167a4-bc77-49ec-93f2-879d4481bae7"/>
  </ds:schemaRefs>
</ds:datastoreItem>
</file>

<file path=customXml/itemProps2.xml><?xml version="1.0" encoding="utf-8"?>
<ds:datastoreItem xmlns:ds="http://schemas.openxmlformats.org/officeDocument/2006/customXml" ds:itemID="{ABF2DC20-0C61-4CC4-88CE-86605C8D354D}">
  <ds:schemaRefs>
    <ds:schemaRef ds:uri="http://schemas.microsoft.com/sharepoint/v3/contenttype/forms"/>
  </ds:schemaRefs>
</ds:datastoreItem>
</file>

<file path=customXml/itemProps3.xml><?xml version="1.0" encoding="utf-8"?>
<ds:datastoreItem xmlns:ds="http://schemas.openxmlformats.org/officeDocument/2006/customXml" ds:itemID="{69CE6FCF-056F-41D8-A741-B748F4D12158}"/>
</file>

<file path=docProps/app.xml><?xml version="1.0" encoding="utf-8"?>
<Properties xmlns="http://schemas.openxmlformats.org/officeDocument/2006/extended-properties" xmlns:vt="http://schemas.openxmlformats.org/officeDocument/2006/docPropsVTypes">
  <TotalTime>0</TotalTime>
  <Words>2260</Words>
  <Application>Microsoft Office PowerPoint</Application>
  <PresentationFormat>Apresentação na tela (16:9)</PresentationFormat>
  <Paragraphs>118</Paragraphs>
  <Slides>25</Slides>
  <Notes>25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25</vt:i4>
      </vt:variant>
    </vt:vector>
  </HeadingPairs>
  <TitlesOfParts>
    <vt:vector size="33" baseType="lpstr">
      <vt:lpstr>Montserrat SemiBold</vt:lpstr>
      <vt:lpstr>Montserrat Medium</vt:lpstr>
      <vt:lpstr>Montserrat</vt:lpstr>
      <vt:lpstr>Montserrat Black</vt:lpstr>
      <vt:lpstr>Montserrat ExtraBold</vt:lpstr>
      <vt:lpstr>Times New Roman</vt:lpstr>
      <vt:lpstr>Arial</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Matheus xavier</dc:creator>
  <cp:lastModifiedBy>EA - Sonia Rene Lapalma</cp:lastModifiedBy>
  <cp:revision>1</cp:revision>
  <dcterms:modified xsi:type="dcterms:W3CDTF">2023-06-13T11:05:47Z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0x010100F9EA5E59716CA04482326D7D6394CBC5</vt:lpwstr>
  </property>
</Properties>
</file>