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ontserrat SemiBold"/>
      <p:regular r:id="rId23"/>
      <p:bold r:id="rId24"/>
      <p:italic r:id="rId25"/>
      <p:boldItalic r:id="rId26"/>
    </p:embeddedFont>
    <p:embeddedFont>
      <p:font typeface="Montserrat Black"/>
      <p:bold r:id="rId27"/>
      <p:boldItalic r:id="rId28"/>
    </p:embeddedFont>
    <p:embeddedFont>
      <p:font typeface="Montserrat"/>
      <p:regular r:id="rId29"/>
      <p:bold r:id="rId30"/>
      <p:italic r:id="rId31"/>
      <p:boldItalic r:id="rId32"/>
    </p:embeddedFont>
    <p:embeddedFont>
      <p:font typeface="Montserrat Medium"/>
      <p:regular r:id="rId33"/>
      <p:bold r:id="rId34"/>
      <p:italic r:id="rId35"/>
      <p:boldItalic r:id="rId36"/>
    </p:embeddedFont>
    <p:embeddedFont>
      <p:font typeface="Montserrat Light"/>
      <p:regular r:id="rId37"/>
      <p:bold r:id="rId38"/>
      <p:italic r:id="rId39"/>
      <p:boldItalic r:id="rId40"/>
    </p:embeddedFont>
    <p:embeddedFont>
      <p:font typeface="Montserrat ExtraBold"/>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3" roundtripDataSignature="AMtx7mjOO4DB/ILuDrBF6t35R2grbIVM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MontserratSemiBold-boldItalic.fntdata"/><Relationship Id="rId13" Type="http://schemas.openxmlformats.org/officeDocument/2006/relationships/slide" Target="slides/slide8.xml"/><Relationship Id="rId39" Type="http://schemas.openxmlformats.org/officeDocument/2006/relationships/font" Target="fonts/MontserratLight-italic.fntdata"/><Relationship Id="rId18" Type="http://schemas.openxmlformats.org/officeDocument/2006/relationships/slide" Target="slides/slide13.xml"/><Relationship Id="rId42" Type="http://schemas.openxmlformats.org/officeDocument/2006/relationships/font" Target="fonts/MontserratExtraBold-boldItalic.fntdata"/><Relationship Id="rId21" Type="http://schemas.openxmlformats.org/officeDocument/2006/relationships/slide" Target="slides/slide16.xml"/><Relationship Id="rId34" Type="http://schemas.openxmlformats.org/officeDocument/2006/relationships/font" Target="fonts/MontserratMedium-bold.fntdata"/><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font" Target="fonts/Montserrat-regular.fntdata"/><Relationship Id="rId16" Type="http://schemas.openxmlformats.org/officeDocument/2006/relationships/slide" Target="slides/slide11.xml"/><Relationship Id="rId40" Type="http://schemas.openxmlformats.org/officeDocument/2006/relationships/font" Target="fonts/MontserratLight-boldItalic.fntdata"/><Relationship Id="rId24" Type="http://schemas.openxmlformats.org/officeDocument/2006/relationships/font" Target="fonts/MontserratSemiBold-bold.fntdata"/><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Montserrat-boldItalic.fntdata"/><Relationship Id="rId37" Type="http://schemas.openxmlformats.org/officeDocument/2006/relationships/font" Target="fonts/MontserratLight-regular.fntdata"/><Relationship Id="rId45" Type="http://schemas.openxmlformats.org/officeDocument/2006/relationships/customXml" Target="../customXml/item2.xml"/><Relationship Id="rId23" Type="http://schemas.openxmlformats.org/officeDocument/2006/relationships/font" Target="fonts/MontserratSemiBold-regular.fntdata"/><Relationship Id="rId28" Type="http://schemas.openxmlformats.org/officeDocument/2006/relationships/font" Target="fonts/MontserratBlack-boldItalic.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MontserratMedium-boldItalic.fntdata"/><Relationship Id="rId31" Type="http://schemas.openxmlformats.org/officeDocument/2006/relationships/font" Target="fonts/Montserrat-italic.fntdata"/><Relationship Id="rId10" Type="http://schemas.openxmlformats.org/officeDocument/2006/relationships/slide" Target="slides/slide5.xml"/><Relationship Id="rId19" Type="http://schemas.openxmlformats.org/officeDocument/2006/relationships/slide" Target="slides/slide14.xml"/><Relationship Id="rId44" Type="http://schemas.openxmlformats.org/officeDocument/2006/relationships/customXml" Target="../customXml/item1.xml"/><Relationship Id="rId22" Type="http://schemas.openxmlformats.org/officeDocument/2006/relationships/slide" Target="slides/slide17.xml"/><Relationship Id="rId43"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MontserratBlack-bold.fntdata"/><Relationship Id="rId30" Type="http://schemas.openxmlformats.org/officeDocument/2006/relationships/font" Target="fonts/Montserrat-bold.fntdata"/><Relationship Id="rId35" Type="http://schemas.openxmlformats.org/officeDocument/2006/relationships/font" Target="fonts/MontserratMedium-italic.fntdata"/><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font" Target="fonts/MontserratSemiBold-italic.fntdata"/><Relationship Id="rId33" Type="http://schemas.openxmlformats.org/officeDocument/2006/relationships/font" Target="fonts/MontserratMedium-regular.fntdata"/><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font" Target="fonts/MontserratLight-bold.fntdata"/><Relationship Id="rId46" Type="http://schemas.openxmlformats.org/officeDocument/2006/relationships/customXml" Target="../customXml/item3.xml"/><Relationship Id="rId20" Type="http://schemas.openxmlformats.org/officeDocument/2006/relationships/slide" Target="slides/slide15.xml"/><Relationship Id="rId41" Type="http://schemas.openxmlformats.org/officeDocument/2006/relationships/font" Target="fonts/MontserratExtra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2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a:off x="0" y="0"/>
            <a:ext cx="9144000" cy="5143505"/>
          </a:xfrm>
          <a:prstGeom prst="rect">
            <a:avLst/>
          </a:prstGeom>
          <a:noFill/>
          <a:ln>
            <a:noFill/>
          </a:ln>
        </p:spPr>
      </p:pic>
      <p:pic>
        <p:nvPicPr>
          <p:cNvPr id="55" name="Google Shape;55;p1"/>
          <p:cNvPicPr preferRelativeResize="0"/>
          <p:nvPr/>
        </p:nvPicPr>
        <p:blipFill rotWithShape="1">
          <a:blip r:embed="rId4">
            <a:alphaModFix/>
          </a:blip>
          <a:srcRect b="0" l="0" r="0" t="0"/>
          <a:stretch/>
        </p:blipFill>
        <p:spPr>
          <a:xfrm>
            <a:off x="0" y="-1"/>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10"/>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93" name="Google Shape;193;p10"/>
          <p:cNvSpPr txBox="1"/>
          <p:nvPr/>
        </p:nvSpPr>
        <p:spPr>
          <a:xfrm>
            <a:off x="5270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3</a:t>
            </a:r>
            <a:endParaRPr b="0" i="0" sz="9600" u="none" cap="none" strike="noStrike">
              <a:solidFill>
                <a:srgbClr val="171E46"/>
              </a:solidFill>
              <a:latin typeface="Montserrat Black"/>
              <a:ea typeface="Montserrat Black"/>
              <a:cs typeface="Montserrat Black"/>
              <a:sym typeface="Montserrat Black"/>
            </a:endParaRPr>
          </a:p>
        </p:txBody>
      </p:sp>
      <p:sp>
        <p:nvSpPr>
          <p:cNvPr id="194" name="Google Shape;194;p10"/>
          <p:cNvSpPr txBox="1"/>
          <p:nvPr/>
        </p:nvSpPr>
        <p:spPr>
          <a:xfrm>
            <a:off x="1343400" y="308475"/>
            <a:ext cx="5982000" cy="1472681"/>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3100" u="none" cap="none" strike="noStrike">
                <a:solidFill>
                  <a:srgbClr val="171E46"/>
                </a:solidFill>
                <a:latin typeface="Montserrat ExtraBold"/>
                <a:ea typeface="Montserrat ExtraBold"/>
                <a:cs typeface="Montserrat ExtraBold"/>
                <a:sym typeface="Montserrat ExtraBold"/>
              </a:rPr>
              <a:t>Fortalecer el ambiente de aprendizaje</a:t>
            </a:r>
            <a:br>
              <a:rPr b="0" i="0" lang="pt-BR" sz="3100" u="none" cap="none" strike="noStrike">
                <a:solidFill>
                  <a:srgbClr val="171E46"/>
                </a:solidFill>
                <a:latin typeface="Montserrat ExtraBold"/>
                <a:ea typeface="Montserrat ExtraBold"/>
                <a:cs typeface="Montserrat ExtraBold"/>
                <a:sym typeface="Montserrat ExtraBold"/>
              </a:rPr>
            </a:br>
            <a:endParaRPr b="0" i="0" sz="2700" u="none" cap="none" strike="noStrike">
              <a:solidFill>
                <a:srgbClr val="171E46"/>
              </a:solidFill>
              <a:latin typeface="Montserrat ExtraBold"/>
              <a:ea typeface="Montserrat ExtraBold"/>
              <a:cs typeface="Montserrat ExtraBold"/>
              <a:sym typeface="Montserrat ExtraBold"/>
            </a:endParaRPr>
          </a:p>
        </p:txBody>
      </p:sp>
      <p:sp>
        <p:nvSpPr>
          <p:cNvPr id="195" name="Google Shape;195;p10"/>
          <p:cNvSpPr txBox="1"/>
          <p:nvPr/>
        </p:nvSpPr>
        <p:spPr>
          <a:xfrm>
            <a:off x="1151800" y="1407850"/>
            <a:ext cx="6720900" cy="1753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90000"/>
              </a:lnSpc>
              <a:spcBef>
                <a:spcPts val="1000"/>
              </a:spcBef>
              <a:spcAft>
                <a:spcPts val="0"/>
              </a:spcAft>
              <a:buClr>
                <a:schemeClr val="dk1"/>
              </a:buClr>
              <a:buSzPts val="1300"/>
              <a:buFont typeface="Montserrat SemiBold"/>
              <a:buChar char="●"/>
            </a:pPr>
            <a:r>
              <a:rPr b="0" i="0" lang="pt-BR" sz="1300" u="none" cap="none" strike="noStrike">
                <a:solidFill>
                  <a:schemeClr val="dk1"/>
                </a:solidFill>
                <a:latin typeface="Montserrat SemiBold"/>
                <a:ea typeface="Montserrat SemiBold"/>
                <a:cs typeface="Montserrat SemiBold"/>
                <a:sym typeface="Montserrat SemiBold"/>
              </a:rPr>
              <a:t>Antes de tratar de enseñarle algo al niño / adolescente, pas</a:t>
            </a:r>
            <a:r>
              <a:rPr lang="pt-BR" sz="1300">
                <a:solidFill>
                  <a:schemeClr val="dk1"/>
                </a:solidFill>
                <a:latin typeface="Montserrat SemiBold"/>
                <a:ea typeface="Montserrat SemiBold"/>
                <a:cs typeface="Montserrat SemiBold"/>
                <a:sym typeface="Montserrat SemiBold"/>
              </a:rPr>
              <a:t>a </a:t>
            </a:r>
            <a:r>
              <a:rPr b="0" i="0" lang="pt-BR" sz="1300" u="none" cap="none" strike="noStrike">
                <a:solidFill>
                  <a:schemeClr val="dk1"/>
                </a:solidFill>
                <a:latin typeface="Montserrat SemiBold"/>
                <a:ea typeface="Montserrat SemiBold"/>
                <a:cs typeface="Montserrat SemiBold"/>
                <a:sym typeface="Montserrat SemiBold"/>
              </a:rPr>
              <a:t>un buen rato simplemente quedándo</a:t>
            </a:r>
            <a:r>
              <a:rPr lang="pt-BR" sz="1300">
                <a:solidFill>
                  <a:schemeClr val="dk1"/>
                </a:solidFill>
                <a:latin typeface="Montserrat SemiBold"/>
                <a:ea typeface="Montserrat SemiBold"/>
                <a:cs typeface="Montserrat SemiBold"/>
                <a:sym typeface="Montserrat SemiBold"/>
              </a:rPr>
              <a:t>te </a:t>
            </a:r>
            <a:r>
              <a:rPr b="0" i="0" lang="pt-BR" sz="1300" u="none" cap="none" strike="noStrike">
                <a:solidFill>
                  <a:schemeClr val="dk1"/>
                </a:solidFill>
                <a:latin typeface="Montserrat SemiBold"/>
                <a:ea typeface="Montserrat SemiBold"/>
                <a:cs typeface="Montserrat SemiBold"/>
                <a:sym typeface="Montserrat SemiBold"/>
              </a:rPr>
              <a:t>con </a:t>
            </a:r>
            <a:r>
              <a:rPr lang="pt-BR" sz="1300">
                <a:solidFill>
                  <a:schemeClr val="dk1"/>
                </a:solidFill>
                <a:latin typeface="Montserrat SemiBold"/>
                <a:ea typeface="Montserrat SemiBold"/>
                <a:cs typeface="Montserrat SemiBold"/>
                <a:sym typeface="Montserrat SemiBold"/>
              </a:rPr>
              <a:t>él, combinando el uso de ref</a:t>
            </a:r>
            <a:r>
              <a:rPr b="0" i="0" lang="pt-BR" sz="1300" u="none" cap="none" strike="noStrike">
                <a:solidFill>
                  <a:schemeClr val="dk1"/>
                </a:solidFill>
                <a:latin typeface="Montserrat SemiBold"/>
                <a:ea typeface="Montserrat SemiBold"/>
                <a:cs typeface="Montserrat SemiBold"/>
                <a:sym typeface="Montserrat SemiBold"/>
              </a:rPr>
              <a:t>uerzos. Combinar significa asociar y reproducir un patrón.</a:t>
            </a:r>
            <a:br>
              <a:rPr b="0" i="0" lang="pt-BR" sz="1300" u="none" cap="none" strike="noStrike">
                <a:solidFill>
                  <a:schemeClr val="dk1"/>
                </a:solidFill>
                <a:latin typeface="Montserrat SemiBold"/>
                <a:ea typeface="Montserrat SemiBold"/>
                <a:cs typeface="Montserrat SemiBold"/>
                <a:sym typeface="Montserrat SemiBold"/>
              </a:rPr>
            </a:br>
            <a:r>
              <a:rPr b="0" i="0" lang="pt-BR" sz="1300" u="none" cap="none" strike="noStrike">
                <a:solidFill>
                  <a:schemeClr val="dk1"/>
                </a:solidFill>
                <a:latin typeface="Montserrat SemiBold"/>
                <a:ea typeface="Montserrat SemiBold"/>
                <a:cs typeface="Montserrat SemiBold"/>
                <a:sym typeface="Montserrat SemiBold"/>
              </a:rPr>
              <a:t>Ejemplo: s</a:t>
            </a:r>
            <a:r>
              <a:rPr lang="pt-BR" sz="1300">
                <a:solidFill>
                  <a:schemeClr val="dk1"/>
                </a:solidFill>
                <a:latin typeface="Montserrat SemiBold"/>
                <a:ea typeface="Montserrat SemiBold"/>
                <a:cs typeface="Montserrat SemiBold"/>
                <a:sym typeface="Montserrat SemiBold"/>
              </a:rPr>
              <a:t>i le encantan los juegos o actividades interactivas, sé la persona que hará los juegos más divertidos. </a:t>
            </a:r>
            <a:r>
              <a:rPr b="0" i="0" lang="pt-BR" sz="1300" u="none" cap="none" strike="noStrike">
                <a:solidFill>
                  <a:schemeClr val="dk1"/>
                </a:solidFill>
                <a:latin typeface="Montserrat SemiBold"/>
                <a:ea typeface="Montserrat SemiBold"/>
                <a:cs typeface="Montserrat SemiBold"/>
                <a:sym typeface="Montserrat SemiBold"/>
              </a:rPr>
              <a:t>El objetivo es reconocer los intereses del niño y crear vínculos con </a:t>
            </a:r>
            <a:r>
              <a:rPr lang="pt-BR" sz="1300">
                <a:solidFill>
                  <a:schemeClr val="dk1"/>
                </a:solidFill>
                <a:latin typeface="Montserrat SemiBold"/>
                <a:ea typeface="Montserrat SemiBold"/>
                <a:cs typeface="Montserrat SemiBold"/>
                <a:sym typeface="Montserrat SemiBold"/>
              </a:rPr>
              <a:t>él. </a:t>
            </a:r>
            <a:endParaRPr sz="1300">
              <a:solidFill>
                <a:schemeClr val="dk1"/>
              </a:solidFill>
              <a:latin typeface="Montserrat SemiBold"/>
              <a:ea typeface="Montserrat SemiBold"/>
              <a:cs typeface="Montserrat SemiBold"/>
              <a:sym typeface="Montserrat SemiBold"/>
            </a:endParaRPr>
          </a:p>
          <a:p>
            <a:pPr indent="-311150" lvl="0" marL="457200" marR="0" rtl="0" algn="l">
              <a:lnSpc>
                <a:spcPct val="90000"/>
              </a:lnSpc>
              <a:spcBef>
                <a:spcPts val="1000"/>
              </a:spcBef>
              <a:spcAft>
                <a:spcPts val="0"/>
              </a:spcAft>
              <a:buClr>
                <a:schemeClr val="dk1"/>
              </a:buClr>
              <a:buSzPts val="1300"/>
              <a:buFont typeface="Montserrat SemiBold"/>
              <a:buChar char="●"/>
            </a:pPr>
            <a:r>
              <a:rPr b="0" i="0" lang="pt-BR" sz="1300" u="none" cap="none" strike="noStrike">
                <a:solidFill>
                  <a:schemeClr val="dk1"/>
                </a:solidFill>
                <a:latin typeface="Montserrat SemiBold"/>
                <a:ea typeface="Montserrat SemiBold"/>
                <a:cs typeface="Montserrat SemiBold"/>
                <a:sym typeface="Montserrat SemiBold"/>
              </a:rPr>
              <a:t>¿Qué puede ser un reforzador? Un rompecabezas, un libro para colorear, un libro de pegatinas, </a:t>
            </a:r>
            <a:r>
              <a:rPr lang="pt-BR" sz="1300">
                <a:solidFill>
                  <a:schemeClr val="dk1"/>
                </a:solidFill>
                <a:latin typeface="Montserrat SemiBold"/>
                <a:ea typeface="Montserrat SemiBold"/>
                <a:cs typeface="Montserrat SemiBold"/>
                <a:sym typeface="Montserrat SemiBold"/>
              </a:rPr>
              <a:t>masa de modelar</a:t>
            </a:r>
            <a:r>
              <a:rPr b="0" i="0" lang="pt-BR" sz="1300" u="none" cap="none" strike="noStrike">
                <a:solidFill>
                  <a:schemeClr val="dk1"/>
                </a:solidFill>
                <a:latin typeface="Montserrat SemiBold"/>
                <a:ea typeface="Montserrat SemiBold"/>
                <a:cs typeface="Montserrat SemiBold"/>
                <a:sym typeface="Montserrat SemiBold"/>
              </a:rPr>
              <a:t>, un juguete, etc.</a:t>
            </a:r>
            <a:endParaRPr b="0" i="0" sz="1300" u="none" cap="none" strike="noStrike">
              <a:solidFill>
                <a:schemeClr val="dk1"/>
              </a:solidFill>
              <a:latin typeface="Montserrat SemiBold"/>
              <a:ea typeface="Montserrat SemiBold"/>
              <a:cs typeface="Montserrat SemiBold"/>
              <a:sym typeface="Montserrat SemiBold"/>
            </a:endParaRPr>
          </a:p>
        </p:txBody>
      </p:sp>
      <p:pic>
        <p:nvPicPr>
          <p:cNvPr id="196" name="Google Shape;196;p10"/>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97" name="Google Shape;197;p10"/>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198" name="Google Shape;198;p10"/>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99" name="Google Shape;199;p10"/>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200" name="Google Shape;200;p10"/>
          <p:cNvSpPr txBox="1"/>
          <p:nvPr/>
        </p:nvSpPr>
        <p:spPr>
          <a:xfrm>
            <a:off x="2333125" y="3159600"/>
            <a:ext cx="4900200" cy="1348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None/>
            </a:pPr>
            <a:r>
              <a:rPr b="0" i="1" lang="pt-BR" sz="1400" u="none" cap="none" strike="noStrike">
                <a:solidFill>
                  <a:schemeClr val="dk1"/>
                </a:solidFill>
                <a:latin typeface="Montserrat Light"/>
                <a:ea typeface="Montserrat Light"/>
                <a:cs typeface="Montserrat Light"/>
                <a:sym typeface="Montserrat Light"/>
              </a:rPr>
              <a:t>Haz que el ambiente de aprendizaje sea divertido. No tengas miedo de parecer ridículo, hacer ruido, </a:t>
            </a:r>
            <a:br>
              <a:rPr b="0" i="1" lang="pt-BR" sz="1400" u="none" cap="none" strike="noStrike">
                <a:solidFill>
                  <a:schemeClr val="dk1"/>
                </a:solidFill>
                <a:latin typeface="Montserrat Light"/>
                <a:ea typeface="Montserrat Light"/>
                <a:cs typeface="Montserrat Light"/>
                <a:sym typeface="Montserrat Light"/>
              </a:rPr>
            </a:br>
            <a:r>
              <a:rPr b="0" i="1" lang="pt-BR" sz="1400" u="none" cap="none" strike="noStrike">
                <a:solidFill>
                  <a:schemeClr val="dk1"/>
                </a:solidFill>
                <a:latin typeface="Montserrat Light"/>
                <a:ea typeface="Montserrat Light"/>
                <a:cs typeface="Montserrat Light"/>
                <a:sym typeface="Montserrat Light"/>
              </a:rPr>
              <a:t>Canta, </a:t>
            </a:r>
            <a:r>
              <a:rPr i="1" lang="pt-BR">
                <a:solidFill>
                  <a:schemeClr val="dk1"/>
                </a:solidFill>
                <a:latin typeface="Montserrat Light"/>
                <a:ea typeface="Montserrat Light"/>
                <a:cs typeface="Montserrat Light"/>
                <a:sym typeface="Montserrat Light"/>
              </a:rPr>
              <a:t>muévete</a:t>
            </a:r>
            <a:r>
              <a:rPr b="0" i="1" lang="pt-BR" sz="1400" u="none" cap="none" strike="noStrike">
                <a:solidFill>
                  <a:schemeClr val="dk1"/>
                </a:solidFill>
                <a:latin typeface="Montserrat Light"/>
                <a:ea typeface="Montserrat Light"/>
                <a:cs typeface="Montserrat Light"/>
                <a:sym typeface="Montserrat Light"/>
              </a:rPr>
              <a:t>, ensucia</a:t>
            </a:r>
            <a:r>
              <a:rPr i="1" lang="pt-BR">
                <a:solidFill>
                  <a:schemeClr val="dk1"/>
                </a:solidFill>
                <a:latin typeface="Montserrat Light"/>
                <a:ea typeface="Montserrat Light"/>
                <a:cs typeface="Montserrat Light"/>
                <a:sym typeface="Montserrat Light"/>
              </a:rPr>
              <a:t>rte</a:t>
            </a:r>
            <a:r>
              <a:rPr b="0" i="1" lang="pt-BR" sz="1400" u="none" cap="none" strike="noStrike">
                <a:solidFill>
                  <a:schemeClr val="dk1"/>
                </a:solidFill>
                <a:latin typeface="Montserrat Light"/>
                <a:ea typeface="Montserrat Light"/>
                <a:cs typeface="Montserrat Light"/>
                <a:sym typeface="Montserrat Light"/>
              </a:rPr>
              <a:t> y r</a:t>
            </a:r>
            <a:r>
              <a:rPr i="1" lang="pt-BR">
                <a:solidFill>
                  <a:schemeClr val="dk1"/>
                </a:solidFill>
                <a:latin typeface="Montserrat Light"/>
                <a:ea typeface="Montserrat Light"/>
                <a:cs typeface="Montserrat Light"/>
                <a:sym typeface="Montserrat Light"/>
              </a:rPr>
              <a:t>odar</a:t>
            </a:r>
            <a:r>
              <a:rPr b="0" i="1" lang="pt-BR" sz="1400" u="none" cap="none" strike="noStrike">
                <a:solidFill>
                  <a:schemeClr val="dk1"/>
                </a:solidFill>
                <a:latin typeface="Montserrat Light"/>
                <a:ea typeface="Montserrat Light"/>
                <a:cs typeface="Montserrat Light"/>
                <a:sym typeface="Montserrat Light"/>
              </a:rPr>
              <a:t> por el suelo. El niño/adolescente tendrá menos disposición</a:t>
            </a:r>
            <a:r>
              <a:rPr i="1" lang="pt-BR">
                <a:solidFill>
                  <a:schemeClr val="dk1"/>
                </a:solidFill>
                <a:latin typeface="Montserrat Light"/>
                <a:ea typeface="Montserrat Light"/>
                <a:cs typeface="Montserrat Light"/>
                <a:sym typeface="Montserrat Light"/>
              </a:rPr>
              <a:t> para escaparse d</a:t>
            </a:r>
            <a:r>
              <a:rPr b="0" i="1" lang="pt-BR" sz="1400" u="none" cap="none" strike="noStrike">
                <a:solidFill>
                  <a:schemeClr val="dk1"/>
                </a:solidFill>
                <a:latin typeface="Montserrat Light"/>
                <a:ea typeface="Montserrat Light"/>
                <a:cs typeface="Montserrat Light"/>
                <a:sym typeface="Montserrat Light"/>
              </a:rPr>
              <a:t>e esa situación si es divertid</a:t>
            </a:r>
            <a:r>
              <a:rPr i="1" lang="pt-BR">
                <a:solidFill>
                  <a:schemeClr val="dk1"/>
                </a:solidFill>
                <a:latin typeface="Montserrat Light"/>
                <a:ea typeface="Montserrat Light"/>
                <a:cs typeface="Montserrat Light"/>
                <a:sym typeface="Montserrat Light"/>
              </a:rPr>
              <a:t>a</a:t>
            </a:r>
            <a:r>
              <a:rPr b="0" i="1" lang="pt-BR" sz="1400" u="none" cap="none" strike="noStrike">
                <a:solidFill>
                  <a:schemeClr val="dk1"/>
                </a:solidFill>
                <a:latin typeface="Montserrat Light"/>
                <a:ea typeface="Montserrat Light"/>
                <a:cs typeface="Montserrat Light"/>
                <a:sym typeface="Montserrat Light"/>
              </a:rPr>
              <a:t> y reforza</a:t>
            </a:r>
            <a:r>
              <a:rPr i="1" lang="pt-BR">
                <a:solidFill>
                  <a:schemeClr val="dk1"/>
                </a:solidFill>
                <a:latin typeface="Montserrat Light"/>
                <a:ea typeface="Montserrat Light"/>
                <a:cs typeface="Montserrat Light"/>
                <a:sym typeface="Montserrat Light"/>
              </a:rPr>
              <a:t>dora. </a:t>
            </a:r>
            <a:endParaRPr b="0" i="0" sz="1000" u="none" cap="none" strike="noStrike">
              <a:solidFill>
                <a:srgbClr val="000000"/>
              </a:solidFill>
              <a:latin typeface="Montserrat Light"/>
              <a:ea typeface="Montserrat Light"/>
              <a:cs typeface="Montserrat Light"/>
              <a:sym typeface="Montserrat Light"/>
            </a:endParaRPr>
          </a:p>
        </p:txBody>
      </p:sp>
      <p:pic>
        <p:nvPicPr>
          <p:cNvPr descr="Texto&#10;&#10;Descrição gerada automaticamente" id="201" name="Google Shape;201;p10"/>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11"/>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207" name="Google Shape;207;p11"/>
          <p:cNvPicPr preferRelativeResize="0"/>
          <p:nvPr/>
        </p:nvPicPr>
        <p:blipFill rotWithShape="1">
          <a:blip r:embed="rId4">
            <a:alphaModFix/>
          </a:blip>
          <a:srcRect b="0" l="0" r="0" t="0"/>
          <a:stretch/>
        </p:blipFill>
        <p:spPr>
          <a:xfrm rot="-2455811">
            <a:off x="-468549" y="1978855"/>
            <a:ext cx="1105623" cy="1105615"/>
          </a:xfrm>
          <a:prstGeom prst="rect">
            <a:avLst/>
          </a:prstGeom>
          <a:noFill/>
          <a:ln>
            <a:noFill/>
          </a:ln>
        </p:spPr>
      </p:pic>
      <p:pic>
        <p:nvPicPr>
          <p:cNvPr id="208" name="Google Shape;208;p11"/>
          <p:cNvPicPr preferRelativeResize="0"/>
          <p:nvPr/>
        </p:nvPicPr>
        <p:blipFill rotWithShape="1">
          <a:blip r:embed="rId4">
            <a:alphaModFix/>
          </a:blip>
          <a:srcRect b="0" l="0" r="0" t="0"/>
          <a:stretch/>
        </p:blipFill>
        <p:spPr>
          <a:xfrm rot="7111070">
            <a:off x="979605" y="3756505"/>
            <a:ext cx="1546631" cy="1546610"/>
          </a:xfrm>
          <a:prstGeom prst="rect">
            <a:avLst/>
          </a:prstGeom>
          <a:noFill/>
          <a:ln>
            <a:noFill/>
          </a:ln>
        </p:spPr>
      </p:pic>
      <p:pic>
        <p:nvPicPr>
          <p:cNvPr id="209" name="Google Shape;209;p11"/>
          <p:cNvPicPr preferRelativeResize="0"/>
          <p:nvPr/>
        </p:nvPicPr>
        <p:blipFill rotWithShape="1">
          <a:blip r:embed="rId5">
            <a:alphaModFix/>
          </a:blip>
          <a:srcRect b="0" l="0" r="0" t="0"/>
          <a:stretch/>
        </p:blipFill>
        <p:spPr>
          <a:xfrm flipH="1">
            <a:off x="-632871" y="1540175"/>
            <a:ext cx="2449198" cy="4044125"/>
          </a:xfrm>
          <a:prstGeom prst="rect">
            <a:avLst/>
          </a:prstGeom>
          <a:noFill/>
          <a:ln>
            <a:noFill/>
          </a:ln>
        </p:spPr>
      </p:pic>
      <p:sp>
        <p:nvSpPr>
          <p:cNvPr id="210" name="Google Shape;210;p11"/>
          <p:cNvSpPr txBox="1"/>
          <p:nvPr/>
        </p:nvSpPr>
        <p:spPr>
          <a:xfrm>
            <a:off x="374675" y="22777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4</a:t>
            </a:r>
            <a:endParaRPr b="0" i="0" sz="9600" u="none" cap="none" strike="noStrike">
              <a:solidFill>
                <a:srgbClr val="171E46"/>
              </a:solidFill>
              <a:latin typeface="Montserrat Black"/>
              <a:ea typeface="Montserrat Black"/>
              <a:cs typeface="Montserrat Black"/>
              <a:sym typeface="Montserrat Black"/>
            </a:endParaRPr>
          </a:p>
        </p:txBody>
      </p:sp>
      <p:sp>
        <p:nvSpPr>
          <p:cNvPr id="211" name="Google Shape;211;p11"/>
          <p:cNvSpPr txBox="1"/>
          <p:nvPr/>
        </p:nvSpPr>
        <p:spPr>
          <a:xfrm>
            <a:off x="1385125" y="613275"/>
            <a:ext cx="6399600" cy="1472681"/>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3100" u="none" cap="none" strike="noStrike">
                <a:solidFill>
                  <a:srgbClr val="171E46"/>
                </a:solidFill>
                <a:latin typeface="Montserrat ExtraBold"/>
                <a:ea typeface="Montserrat ExtraBold"/>
                <a:cs typeface="Montserrat ExtraBold"/>
                <a:sym typeface="Montserrat ExtraBold"/>
              </a:rPr>
              <a:t>Elegir refuerzos que funcionen con el niño</a:t>
            </a:r>
            <a:br>
              <a:rPr b="0" i="0" lang="pt-BR" sz="3100" u="none" cap="none" strike="noStrike">
                <a:solidFill>
                  <a:srgbClr val="171E46"/>
                </a:solidFill>
                <a:latin typeface="Montserrat ExtraBold"/>
                <a:ea typeface="Montserrat ExtraBold"/>
                <a:cs typeface="Montserrat ExtraBold"/>
                <a:sym typeface="Montserrat ExtraBold"/>
              </a:rPr>
            </a:br>
            <a:endParaRPr b="0" i="0" sz="2700" u="none" cap="none" strike="noStrike">
              <a:solidFill>
                <a:srgbClr val="171E46"/>
              </a:solidFill>
              <a:latin typeface="Montserrat ExtraBold"/>
              <a:ea typeface="Montserrat ExtraBold"/>
              <a:cs typeface="Montserrat ExtraBold"/>
              <a:sym typeface="Montserrat ExtraBold"/>
            </a:endParaRPr>
          </a:p>
        </p:txBody>
      </p:sp>
      <p:sp>
        <p:nvSpPr>
          <p:cNvPr id="212" name="Google Shape;212;p11"/>
          <p:cNvSpPr txBox="1"/>
          <p:nvPr/>
        </p:nvSpPr>
        <p:spPr>
          <a:xfrm>
            <a:off x="2032346" y="1456478"/>
            <a:ext cx="6125700" cy="234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lang="pt-BR" sz="1600">
                <a:solidFill>
                  <a:schemeClr val="dk1"/>
                </a:solidFill>
                <a:latin typeface="Montserrat SemiBold"/>
                <a:ea typeface="Montserrat SemiBold"/>
                <a:cs typeface="Montserrat SemiBold"/>
                <a:sym typeface="Montserrat SemiBold"/>
              </a:rPr>
              <a:t>¿</a:t>
            </a:r>
            <a:r>
              <a:rPr b="0" i="0" lang="pt-BR" sz="1600" u="none" cap="none" strike="noStrike">
                <a:solidFill>
                  <a:schemeClr val="dk1"/>
                </a:solidFill>
                <a:latin typeface="Montserrat SemiBold"/>
                <a:ea typeface="Montserrat SemiBold"/>
                <a:cs typeface="Montserrat SemiBold"/>
                <a:sym typeface="Montserrat SemiBold"/>
              </a:rPr>
              <a:t>Cómo averiguar cuáles deberían ser estos refuerzos?</a:t>
            </a:r>
            <a:endParaRPr b="0" i="0" sz="1600" u="none" cap="none" strike="noStrike">
              <a:solidFill>
                <a:schemeClr val="dk1"/>
              </a:solidFill>
              <a:latin typeface="Montserrat SemiBold"/>
              <a:ea typeface="Montserrat SemiBold"/>
              <a:cs typeface="Montserrat SemiBold"/>
              <a:sym typeface="Montserrat SemiBold"/>
            </a:endParaRPr>
          </a:p>
          <a:p>
            <a:pPr indent="-330200" lvl="0" marL="457200" marR="0" rtl="0" algn="l">
              <a:lnSpc>
                <a:spcPct val="90000"/>
              </a:lnSpc>
              <a:spcBef>
                <a:spcPts val="1000"/>
              </a:spcBef>
              <a:spcAft>
                <a:spcPts val="0"/>
              </a:spcAft>
              <a:buClr>
                <a:schemeClr val="dk1"/>
              </a:buClr>
              <a:buSzPts val="1600"/>
              <a:buFont typeface="Montserrat SemiBold"/>
              <a:buChar char="●"/>
            </a:pPr>
            <a:r>
              <a:rPr b="0" i="0" lang="pt-BR" sz="1600" u="none" cap="none" strike="noStrike">
                <a:solidFill>
                  <a:schemeClr val="dk1"/>
                </a:solidFill>
                <a:latin typeface="Montserrat SemiBold"/>
                <a:ea typeface="Montserrat SemiBold"/>
                <a:cs typeface="Montserrat SemiBold"/>
                <a:sym typeface="Montserrat SemiBold"/>
              </a:rPr>
              <a:t>Pregúnt</a:t>
            </a:r>
            <a:r>
              <a:rPr lang="pt-BR" sz="1600">
                <a:solidFill>
                  <a:schemeClr val="dk1"/>
                </a:solidFill>
                <a:latin typeface="Montserrat SemiBold"/>
                <a:ea typeface="Montserrat SemiBold"/>
                <a:cs typeface="Montserrat SemiBold"/>
                <a:sym typeface="Montserrat SemiBold"/>
              </a:rPr>
              <a:t>a</a:t>
            </a:r>
            <a:r>
              <a:rPr b="0" i="0" lang="pt-BR" sz="1600" u="none" cap="none" strike="noStrike">
                <a:solidFill>
                  <a:schemeClr val="dk1"/>
                </a:solidFill>
                <a:latin typeface="Montserrat SemiBold"/>
                <a:ea typeface="Montserrat SemiBold"/>
                <a:cs typeface="Montserrat SemiBold"/>
                <a:sym typeface="Montserrat SemiBold"/>
              </a:rPr>
              <a:t>le al niño, madre, padre, hermanos, etc.</a:t>
            </a:r>
            <a:br>
              <a:rPr b="0" i="0" lang="pt-BR" sz="1600" u="none" cap="none" strike="noStrike">
                <a:solidFill>
                  <a:schemeClr val="dk1"/>
                </a:solidFill>
                <a:latin typeface="Montserrat SemiBold"/>
                <a:ea typeface="Montserrat SemiBold"/>
                <a:cs typeface="Montserrat SemiBold"/>
                <a:sym typeface="Montserrat SemiBold"/>
              </a:rPr>
            </a:br>
            <a:r>
              <a:rPr b="0" i="0" lang="pt-BR" sz="1600" u="none" cap="none" strike="noStrike">
                <a:solidFill>
                  <a:schemeClr val="dk1"/>
                </a:solidFill>
                <a:latin typeface="Montserrat SemiBold"/>
                <a:ea typeface="Montserrat SemiBold"/>
                <a:cs typeface="Montserrat SemiBold"/>
                <a:sym typeface="Montserrat SemiBold"/>
              </a:rPr>
              <a:t>Dej</a:t>
            </a:r>
            <a:r>
              <a:rPr lang="pt-BR" sz="1600">
                <a:solidFill>
                  <a:schemeClr val="dk1"/>
                </a:solidFill>
                <a:latin typeface="Montserrat SemiBold"/>
                <a:ea typeface="Montserrat SemiBold"/>
                <a:cs typeface="Montserrat SemiBold"/>
                <a:sym typeface="Montserrat SemiBold"/>
              </a:rPr>
              <a:t>a</a:t>
            </a:r>
            <a:r>
              <a:rPr b="0" i="0" lang="pt-BR" sz="1600" u="none" cap="none" strike="noStrike">
                <a:solidFill>
                  <a:schemeClr val="dk1"/>
                </a:solidFill>
                <a:latin typeface="Montserrat SemiBold"/>
                <a:ea typeface="Montserrat SemiBold"/>
                <a:cs typeface="Montserrat SemiBold"/>
                <a:sym typeface="Montserrat SemiBold"/>
              </a:rPr>
              <a:t> que el niño / adolescente elija entre diferentes </a:t>
            </a:r>
            <a:r>
              <a:rPr lang="pt-BR" sz="1600">
                <a:solidFill>
                  <a:schemeClr val="dk1"/>
                </a:solidFill>
                <a:latin typeface="Montserrat SemiBold"/>
                <a:ea typeface="Montserrat SemiBold"/>
                <a:cs typeface="Montserrat SemiBold"/>
                <a:sym typeface="Montserrat SemiBold"/>
              </a:rPr>
              <a:t>objetos interesantes </a:t>
            </a:r>
            <a:r>
              <a:rPr b="0" i="0" lang="pt-BR" sz="1600" u="none" cap="none" strike="noStrike">
                <a:solidFill>
                  <a:schemeClr val="dk1"/>
                </a:solidFill>
                <a:latin typeface="Montserrat SemiBold"/>
                <a:ea typeface="Montserrat SemiBold"/>
                <a:cs typeface="Montserrat SemiBold"/>
                <a:sym typeface="Montserrat SemiBold"/>
              </a:rPr>
              <a:t>en una caja.</a:t>
            </a:r>
            <a:endParaRPr sz="1600">
              <a:solidFill>
                <a:schemeClr val="dk1"/>
              </a:solidFill>
              <a:latin typeface="Montserrat SemiBold"/>
              <a:ea typeface="Montserrat SemiBold"/>
              <a:cs typeface="Montserrat SemiBold"/>
              <a:sym typeface="Montserrat SemiBold"/>
            </a:endParaRPr>
          </a:p>
          <a:p>
            <a:pPr indent="-330200" lvl="0" marL="457200" marR="0" rtl="0" algn="l">
              <a:lnSpc>
                <a:spcPct val="90000"/>
              </a:lnSpc>
              <a:spcBef>
                <a:spcPts val="1000"/>
              </a:spcBef>
              <a:spcAft>
                <a:spcPts val="0"/>
              </a:spcAft>
              <a:buClr>
                <a:schemeClr val="dk1"/>
              </a:buClr>
              <a:buSzPts val="1600"/>
              <a:buFont typeface="Montserrat SemiBold"/>
              <a:buChar char="●"/>
            </a:pPr>
            <a:r>
              <a:rPr b="0" i="0" lang="pt-BR" sz="1600" u="none" cap="none" strike="noStrike">
                <a:solidFill>
                  <a:schemeClr val="dk1"/>
                </a:solidFill>
                <a:latin typeface="Montserrat SemiBold"/>
                <a:ea typeface="Montserrat SemiBold"/>
                <a:cs typeface="Montserrat SemiBold"/>
                <a:sym typeface="Montserrat SemiBold"/>
              </a:rPr>
              <a:t>Permit</a:t>
            </a:r>
            <a:r>
              <a:rPr lang="pt-BR" sz="1600">
                <a:solidFill>
                  <a:schemeClr val="dk1"/>
                </a:solidFill>
                <a:latin typeface="Montserrat SemiBold"/>
                <a:ea typeface="Montserrat SemiBold"/>
                <a:cs typeface="Montserrat SemiBold"/>
                <a:sym typeface="Montserrat SemiBold"/>
              </a:rPr>
              <a:t>e</a:t>
            </a:r>
            <a:r>
              <a:rPr b="0" i="0" lang="pt-BR" sz="1600" u="none" cap="none" strike="noStrike">
                <a:solidFill>
                  <a:schemeClr val="dk1"/>
                </a:solidFill>
                <a:latin typeface="Montserrat SemiBold"/>
                <a:ea typeface="Montserrat SemiBold"/>
                <a:cs typeface="Montserrat SemiBold"/>
                <a:sym typeface="Montserrat SemiBold"/>
              </a:rPr>
              <a:t> que el niño/adolescente elija entre dos opciones: "¿Quieres pegatinas o juguetes?"</a:t>
            </a:r>
            <a:endParaRPr sz="1600">
              <a:solidFill>
                <a:schemeClr val="dk1"/>
              </a:solidFill>
              <a:latin typeface="Montserrat SemiBold"/>
              <a:ea typeface="Montserrat SemiBold"/>
              <a:cs typeface="Montserrat SemiBold"/>
              <a:sym typeface="Montserrat SemiBold"/>
            </a:endParaRPr>
          </a:p>
          <a:p>
            <a:pPr indent="-330200" lvl="0" marL="457200" marR="0" rtl="0" algn="l">
              <a:lnSpc>
                <a:spcPct val="90000"/>
              </a:lnSpc>
              <a:spcBef>
                <a:spcPts val="1000"/>
              </a:spcBef>
              <a:spcAft>
                <a:spcPts val="0"/>
              </a:spcAft>
              <a:buClr>
                <a:schemeClr val="dk1"/>
              </a:buClr>
              <a:buSzPts val="1600"/>
              <a:buFont typeface="Montserrat SemiBold"/>
              <a:buChar char="●"/>
            </a:pPr>
            <a:r>
              <a:rPr b="0" i="0" lang="pt-BR" sz="1600" u="none" cap="none" strike="noStrike">
                <a:solidFill>
                  <a:schemeClr val="dk1"/>
                </a:solidFill>
                <a:latin typeface="Montserrat SemiBold"/>
                <a:ea typeface="Montserrat SemiBold"/>
                <a:cs typeface="Montserrat SemiBold"/>
                <a:sym typeface="Montserrat SemiBold"/>
              </a:rPr>
              <a:t>Prueb</a:t>
            </a:r>
            <a:r>
              <a:rPr lang="pt-BR" sz="1600">
                <a:solidFill>
                  <a:schemeClr val="dk1"/>
                </a:solidFill>
                <a:latin typeface="Montserrat SemiBold"/>
                <a:ea typeface="Montserrat SemiBold"/>
                <a:cs typeface="Montserrat SemiBold"/>
                <a:sym typeface="Montserrat SemiBold"/>
              </a:rPr>
              <a:t>a</a:t>
            </a:r>
            <a:r>
              <a:rPr b="0" i="0" lang="pt-BR" sz="1600" u="none" cap="none" strike="noStrike">
                <a:solidFill>
                  <a:schemeClr val="dk1"/>
                </a:solidFill>
                <a:latin typeface="Montserrat SemiBold"/>
                <a:ea typeface="Montserrat SemiBold"/>
                <a:cs typeface="Montserrat SemiBold"/>
                <a:sym typeface="Montserrat SemiBold"/>
              </a:rPr>
              <a:t> diferentes cosas y observ</a:t>
            </a:r>
            <a:r>
              <a:rPr lang="pt-BR" sz="1600">
                <a:solidFill>
                  <a:schemeClr val="dk1"/>
                </a:solidFill>
                <a:latin typeface="Montserrat SemiBold"/>
                <a:ea typeface="Montserrat SemiBold"/>
                <a:cs typeface="Montserrat SemiBold"/>
                <a:sym typeface="Montserrat SemiBold"/>
              </a:rPr>
              <a:t>a</a:t>
            </a:r>
            <a:r>
              <a:rPr b="0" i="0" lang="pt-BR" sz="1600" u="none" cap="none" strike="noStrike">
                <a:solidFill>
                  <a:schemeClr val="dk1"/>
                </a:solidFill>
                <a:latin typeface="Montserrat SemiBold"/>
                <a:ea typeface="Montserrat SemiBold"/>
                <a:cs typeface="Montserrat SemiBold"/>
                <a:sym typeface="Montserrat SemiBold"/>
              </a:rPr>
              <a:t> cuál es la más efectiva y atractiva.</a:t>
            </a:r>
            <a:endParaRPr b="0" i="0" sz="1600" u="none" cap="none" strike="noStrike">
              <a:solidFill>
                <a:schemeClr val="dk1"/>
              </a:solidFill>
              <a:latin typeface="Montserrat SemiBold"/>
              <a:ea typeface="Montserrat SemiBold"/>
              <a:cs typeface="Montserrat SemiBold"/>
              <a:sym typeface="Montserrat SemiBold"/>
            </a:endParaRPr>
          </a:p>
        </p:txBody>
      </p:sp>
      <p:pic>
        <p:nvPicPr>
          <p:cNvPr id="213" name="Google Shape;213;p11"/>
          <p:cNvPicPr preferRelativeResize="0"/>
          <p:nvPr/>
        </p:nvPicPr>
        <p:blipFill rotWithShape="1">
          <a:blip r:embed="rId4">
            <a:alphaModFix/>
          </a:blip>
          <a:srcRect b="0" l="0" r="0" t="0"/>
          <a:stretch/>
        </p:blipFill>
        <p:spPr>
          <a:xfrm rot="-7109003">
            <a:off x="7579631" y="-148371"/>
            <a:ext cx="1546627" cy="1546609"/>
          </a:xfrm>
          <a:prstGeom prst="rect">
            <a:avLst/>
          </a:prstGeom>
          <a:noFill/>
          <a:ln>
            <a:noFill/>
          </a:ln>
        </p:spPr>
      </p:pic>
      <p:pic>
        <p:nvPicPr>
          <p:cNvPr id="214" name="Google Shape;214;p11"/>
          <p:cNvPicPr preferRelativeResize="0"/>
          <p:nvPr/>
        </p:nvPicPr>
        <p:blipFill rotWithShape="1">
          <a:blip r:embed="rId4">
            <a:alphaModFix/>
          </a:blip>
          <a:srcRect b="0" l="0" r="0" t="0"/>
          <a:stretch/>
        </p:blipFill>
        <p:spPr>
          <a:xfrm rot="-552105">
            <a:off x="8021700" y="2666238"/>
            <a:ext cx="1285224" cy="1285197"/>
          </a:xfrm>
          <a:prstGeom prst="rect">
            <a:avLst/>
          </a:prstGeom>
          <a:noFill/>
          <a:ln>
            <a:noFill/>
          </a:ln>
        </p:spPr>
      </p:pic>
      <p:pic>
        <p:nvPicPr>
          <p:cNvPr descr="Texto&#10;&#10;Descrição gerada automaticamente" id="215" name="Google Shape;215;p11"/>
          <p:cNvPicPr preferRelativeResize="0"/>
          <p:nvPr/>
        </p:nvPicPr>
        <p:blipFill rotWithShape="1">
          <a:blip r:embed="rId6">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2"/>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21" name="Google Shape;221;p12"/>
          <p:cNvSpPr txBox="1"/>
          <p:nvPr/>
        </p:nvSpPr>
        <p:spPr>
          <a:xfrm>
            <a:off x="152400" y="-825"/>
            <a:ext cx="20973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4.1</a:t>
            </a:r>
            <a:endParaRPr b="0" i="0" sz="9600" u="none" cap="none" strike="noStrike">
              <a:solidFill>
                <a:srgbClr val="171E46"/>
              </a:solidFill>
              <a:latin typeface="Montserrat Black"/>
              <a:ea typeface="Montserrat Black"/>
              <a:cs typeface="Montserrat Black"/>
              <a:sym typeface="Montserrat Black"/>
            </a:endParaRPr>
          </a:p>
        </p:txBody>
      </p:sp>
      <p:sp>
        <p:nvSpPr>
          <p:cNvPr id="222" name="Google Shape;222;p12"/>
          <p:cNvSpPr txBox="1"/>
          <p:nvPr/>
        </p:nvSpPr>
        <p:spPr>
          <a:xfrm>
            <a:off x="1921450" y="460875"/>
            <a:ext cx="6087900" cy="1181832"/>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2400" u="none" cap="none" strike="noStrike">
                <a:solidFill>
                  <a:srgbClr val="171E46"/>
                </a:solidFill>
                <a:latin typeface="Montserrat ExtraBold"/>
                <a:ea typeface="Montserrat ExtraBold"/>
                <a:cs typeface="Montserrat ExtraBold"/>
                <a:sym typeface="Montserrat ExtraBold"/>
              </a:rPr>
              <a:t>Usar el refuerzo positivo para enseñar diferentes contenidos</a:t>
            </a:r>
            <a:br>
              <a:rPr b="0" i="0" lang="pt-BR" sz="2400" u="none" cap="none" strike="noStrike">
                <a:solidFill>
                  <a:srgbClr val="171E46"/>
                </a:solidFill>
                <a:latin typeface="Montserrat ExtraBold"/>
                <a:ea typeface="Montserrat ExtraBold"/>
                <a:cs typeface="Montserrat ExtraBold"/>
                <a:sym typeface="Montserrat ExtraBold"/>
              </a:rPr>
            </a:br>
            <a:endParaRPr b="0" i="0" sz="2400" u="none" cap="none" strike="noStrike">
              <a:solidFill>
                <a:srgbClr val="171E46"/>
              </a:solidFill>
              <a:latin typeface="Montserrat ExtraBold"/>
              <a:ea typeface="Montserrat ExtraBold"/>
              <a:cs typeface="Montserrat ExtraBold"/>
              <a:sym typeface="Montserrat ExtraBold"/>
            </a:endParaRPr>
          </a:p>
        </p:txBody>
      </p:sp>
      <p:sp>
        <p:nvSpPr>
          <p:cNvPr id="223" name="Google Shape;223;p12"/>
          <p:cNvSpPr txBox="1"/>
          <p:nvPr/>
        </p:nvSpPr>
        <p:spPr>
          <a:xfrm>
            <a:off x="1320650" y="1758750"/>
            <a:ext cx="6846900" cy="3219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lang="pt-BR">
                <a:solidFill>
                  <a:schemeClr val="dk1"/>
                </a:solidFill>
                <a:latin typeface="Montserrat SemiBold"/>
                <a:ea typeface="Montserrat SemiBold"/>
                <a:cs typeface="Montserrat SemiBold"/>
                <a:sym typeface="Montserrat SemiBold"/>
              </a:rPr>
              <a:t>Cuando estás enseñando cualquier contenido por primera vez, la recompensa debe darse después de cada intento exitoso. Esto se denomina esquema de refuerzo continuo.</a:t>
            </a:r>
            <a:endParaRPr>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None/>
            </a:pPr>
            <a:r>
              <a:t/>
            </a:r>
            <a:endParaRPr>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None/>
            </a:pPr>
            <a:r>
              <a:rPr lang="pt-BR">
                <a:solidFill>
                  <a:schemeClr val="dk1"/>
                </a:solidFill>
                <a:latin typeface="Montserrat SemiBold"/>
                <a:ea typeface="Montserrat SemiBold"/>
                <a:cs typeface="Montserrat SemiBold"/>
                <a:sym typeface="Montserrat SemiBold"/>
              </a:rPr>
              <a:t>A medida que el niño domina cada actividad, vamos reduciendo poco a poco nuestro refuerzo, pasando de "continuo" (cada vez que hace algo ) a "intermitente" (de vez en cuando).</a:t>
            </a:r>
            <a:endParaRPr>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None/>
            </a:pPr>
            <a:br>
              <a:rPr b="0" i="0" lang="pt-BR" sz="1400" u="none" cap="none" strike="noStrike">
                <a:solidFill>
                  <a:schemeClr val="dk1"/>
                </a:solidFill>
                <a:latin typeface="Montserrat SemiBold"/>
                <a:ea typeface="Montserrat SemiBold"/>
                <a:cs typeface="Montserrat SemiBold"/>
                <a:sym typeface="Montserrat SemiBold"/>
              </a:rPr>
            </a:br>
            <a:r>
              <a:rPr lang="pt-BR">
                <a:solidFill>
                  <a:schemeClr val="dk1"/>
                </a:solidFill>
                <a:latin typeface="Montserrat SemiBold"/>
                <a:ea typeface="Montserrat SemiBold"/>
                <a:cs typeface="Montserrat SemiBold"/>
                <a:sym typeface="Montserrat SemiBold"/>
              </a:rPr>
              <a:t>¿Por qué disminuir el reducir el refuerzo? ¿Por qué NO reforzar los comportamientos deseados todo el tiempo, todas las veces? Porque no queremos que el niño dependa de nuestro reforzador para hacer algo. Queremos que quiera hacerlo por sí mismo.</a:t>
            </a:r>
            <a:endParaRPr>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None/>
            </a:pPr>
            <a:r>
              <a:rPr b="0" i="0" lang="pt-BR" sz="1400" u="none" cap="none" strike="noStrike">
                <a:solidFill>
                  <a:schemeClr val="dk1"/>
                </a:solidFill>
                <a:latin typeface="Montserrat SemiBold"/>
                <a:ea typeface="Montserrat SemiBold"/>
                <a:cs typeface="Montserrat SemiBold"/>
                <a:sym typeface="Montserrat SemiBold"/>
              </a:rPr>
              <a:t>.</a:t>
            </a:r>
            <a:endParaRPr b="0" i="0" sz="1400" u="none" cap="none" strike="noStrike">
              <a:solidFill>
                <a:schemeClr val="dk1"/>
              </a:solidFill>
              <a:latin typeface="Montserrat SemiBold"/>
              <a:ea typeface="Montserrat SemiBold"/>
              <a:cs typeface="Montserrat SemiBold"/>
              <a:sym typeface="Montserrat SemiBold"/>
            </a:endParaRPr>
          </a:p>
        </p:txBody>
      </p:sp>
      <p:pic>
        <p:nvPicPr>
          <p:cNvPr id="224" name="Google Shape;224;p12"/>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225" name="Google Shape;225;p12"/>
          <p:cNvPicPr preferRelativeResize="0"/>
          <p:nvPr/>
        </p:nvPicPr>
        <p:blipFill rotWithShape="1">
          <a:blip r:embed="rId4">
            <a:alphaModFix/>
          </a:blip>
          <a:srcRect b="0" l="0" r="0" t="0"/>
          <a:stretch/>
        </p:blipFill>
        <p:spPr>
          <a:xfrm rot="-7109003">
            <a:off x="8133106" y="736079"/>
            <a:ext cx="1546627" cy="1546609"/>
          </a:xfrm>
          <a:prstGeom prst="rect">
            <a:avLst/>
          </a:prstGeom>
          <a:noFill/>
          <a:ln>
            <a:noFill/>
          </a:ln>
        </p:spPr>
      </p:pic>
      <p:pic>
        <p:nvPicPr>
          <p:cNvPr id="226" name="Google Shape;226;p12"/>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227" name="Google Shape;227;p12"/>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pic>
        <p:nvPicPr>
          <p:cNvPr descr="Texto&#10;&#10;Descrição gerada automaticamente" id="228" name="Google Shape;228;p12"/>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13"/>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34" name="Google Shape;234;p13"/>
          <p:cNvSpPr txBox="1"/>
          <p:nvPr/>
        </p:nvSpPr>
        <p:spPr>
          <a:xfrm>
            <a:off x="1244450" y="1636450"/>
            <a:ext cx="6399600" cy="23118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¡Da la recompensa inmediatamente! </a:t>
            </a:r>
            <a:endParaRPr/>
          </a:p>
          <a:p>
            <a:pPr indent="-228600" lvl="0" marL="457200" marR="0" rtl="0" algn="l">
              <a:lnSpc>
                <a:spcPct val="90000"/>
              </a:lnSpc>
              <a:spcBef>
                <a:spcPts val="1000"/>
              </a:spcBef>
              <a:spcAft>
                <a:spcPts val="0"/>
              </a:spcAft>
              <a:buClr>
                <a:schemeClr val="dk1"/>
              </a:buClr>
              <a:buSzPts val="1400"/>
              <a:buFont typeface="Montserrat SemiBold"/>
              <a:buNone/>
            </a:pPr>
            <a:r>
              <a:t/>
            </a:r>
            <a:endParaRPr b="0" i="0" sz="1400" u="none" cap="none" strike="noStrike">
              <a:solidFill>
                <a:schemeClr val="dk1"/>
              </a:solidFill>
              <a:latin typeface="Montserrat SemiBold"/>
              <a:ea typeface="Montserrat SemiBold"/>
              <a:cs typeface="Montserrat SemiBold"/>
              <a:sym typeface="Montserrat SemiBold"/>
            </a:endParaRPr>
          </a:p>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Celebra cuando el niño haga algo bien a</a:t>
            </a:r>
            <a:r>
              <a:rPr lang="pt-BR">
                <a:solidFill>
                  <a:schemeClr val="dk1"/>
                </a:solidFill>
                <a:latin typeface="Montserrat SemiBold"/>
                <a:ea typeface="Montserrat SemiBold"/>
                <a:cs typeface="Montserrat SemiBold"/>
                <a:sym typeface="Montserrat SemiBold"/>
              </a:rPr>
              <a:t>l primer intento</a:t>
            </a:r>
            <a:r>
              <a:rPr b="0" i="0" lang="pt-BR" sz="1400" u="none" cap="none" strike="noStrike">
                <a:solidFill>
                  <a:schemeClr val="dk1"/>
                </a:solidFill>
                <a:latin typeface="Montserrat SemiBold"/>
                <a:ea typeface="Montserrat SemiBold"/>
                <a:cs typeface="Montserrat SemiBold"/>
                <a:sym typeface="Montserrat SemiBold"/>
              </a:rPr>
              <a:t>.</a:t>
            </a:r>
            <a:endParaRPr/>
          </a:p>
          <a:p>
            <a:pPr indent="-228600" lvl="0" marL="457200" marR="0" rtl="0" algn="l">
              <a:lnSpc>
                <a:spcPct val="90000"/>
              </a:lnSpc>
              <a:spcBef>
                <a:spcPts val="1000"/>
              </a:spcBef>
              <a:spcAft>
                <a:spcPts val="0"/>
              </a:spcAft>
              <a:buClr>
                <a:schemeClr val="dk1"/>
              </a:buClr>
              <a:buSzPts val="1400"/>
              <a:buFont typeface="Montserrat SemiBold"/>
              <a:buNone/>
            </a:pPr>
            <a:r>
              <a:t/>
            </a:r>
            <a:endParaRPr b="0" i="0" sz="1400" u="none" cap="none" strike="noStrike">
              <a:solidFill>
                <a:schemeClr val="dk1"/>
              </a:solidFill>
              <a:latin typeface="Montserrat SemiBold"/>
              <a:ea typeface="Montserrat SemiBold"/>
              <a:cs typeface="Montserrat SemiBold"/>
              <a:sym typeface="Montserrat SemiBold"/>
            </a:endParaRPr>
          </a:p>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Var</a:t>
            </a:r>
            <a:r>
              <a:rPr lang="pt-BR">
                <a:solidFill>
                  <a:schemeClr val="dk1"/>
                </a:solidFill>
                <a:latin typeface="Montserrat SemiBold"/>
                <a:ea typeface="Montserrat SemiBold"/>
                <a:cs typeface="Montserrat SemiBold"/>
                <a:sym typeface="Montserrat SemiBold"/>
              </a:rPr>
              <a:t>ía</a:t>
            </a:r>
            <a:r>
              <a:rPr b="0" i="0" lang="pt-BR" sz="1400" u="none" cap="none" strike="noStrike">
                <a:solidFill>
                  <a:schemeClr val="dk1"/>
                </a:solidFill>
                <a:latin typeface="Montserrat SemiBold"/>
                <a:ea typeface="Montserrat SemiBold"/>
                <a:cs typeface="Montserrat SemiBold"/>
                <a:sym typeface="Montserrat SemiBold"/>
              </a:rPr>
              <a:t> la voz, el tono y las frases utilizadas.</a:t>
            </a:r>
            <a:endParaRPr/>
          </a:p>
          <a:p>
            <a:pPr indent="-228600" lvl="0" marL="457200" marR="0" rtl="0" algn="l">
              <a:lnSpc>
                <a:spcPct val="90000"/>
              </a:lnSpc>
              <a:spcBef>
                <a:spcPts val="1000"/>
              </a:spcBef>
              <a:spcAft>
                <a:spcPts val="0"/>
              </a:spcAft>
              <a:buClr>
                <a:schemeClr val="dk1"/>
              </a:buClr>
              <a:buSzPts val="1400"/>
              <a:buFont typeface="Montserrat SemiBold"/>
              <a:buNone/>
            </a:pPr>
            <a:r>
              <a:t/>
            </a:r>
            <a:endParaRPr b="0" i="0" sz="1400" u="none" cap="none" strike="noStrike">
              <a:solidFill>
                <a:schemeClr val="dk1"/>
              </a:solidFill>
              <a:latin typeface="Montserrat SemiBold"/>
              <a:ea typeface="Montserrat SemiBold"/>
              <a:cs typeface="Montserrat SemiBold"/>
              <a:sym typeface="Montserrat SemiBold"/>
            </a:endParaRPr>
          </a:p>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S</a:t>
            </a:r>
            <a:r>
              <a:rPr lang="pt-BR">
                <a:solidFill>
                  <a:schemeClr val="dk1"/>
                </a:solidFill>
                <a:latin typeface="Montserrat SemiBold"/>
                <a:ea typeface="Montserrat SemiBold"/>
                <a:cs typeface="Montserrat SemiBold"/>
                <a:sym typeface="Montserrat SemiBold"/>
              </a:rPr>
              <a:t>é</a:t>
            </a:r>
            <a:r>
              <a:rPr b="0" i="0" lang="pt-BR" sz="1400" u="none" cap="none" strike="noStrike">
                <a:solidFill>
                  <a:schemeClr val="dk1"/>
                </a:solidFill>
                <a:latin typeface="Montserrat SemiBold"/>
                <a:ea typeface="Montserrat SemiBold"/>
                <a:cs typeface="Montserrat SemiBold"/>
                <a:sym typeface="Montserrat SemiBold"/>
              </a:rPr>
              <a:t> específico sobre lo que estás reforzando.</a:t>
            </a:r>
            <a:endParaRPr b="0" i="0" sz="1400" u="none" cap="none" strike="noStrike">
              <a:solidFill>
                <a:schemeClr val="dk1"/>
              </a:solidFill>
              <a:latin typeface="Montserrat SemiBold"/>
              <a:ea typeface="Montserrat SemiBold"/>
              <a:cs typeface="Montserrat SemiBold"/>
              <a:sym typeface="Montserrat SemiBold"/>
            </a:endParaRPr>
          </a:p>
        </p:txBody>
      </p:sp>
      <p:pic>
        <p:nvPicPr>
          <p:cNvPr id="235" name="Google Shape;235;p13"/>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236" name="Google Shape;236;p13"/>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237" name="Google Shape;237;p13"/>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238" name="Google Shape;238;p13"/>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239" name="Google Shape;239;p13"/>
          <p:cNvSpPr txBox="1"/>
          <p:nvPr/>
        </p:nvSpPr>
        <p:spPr>
          <a:xfrm>
            <a:off x="135725" y="48963"/>
            <a:ext cx="2390400" cy="163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400"/>
              <a:buFont typeface="Arial"/>
              <a:buNone/>
            </a:pPr>
            <a:r>
              <a:rPr b="0" i="0" lang="pt-BR" sz="9400" u="none" cap="none" strike="noStrike">
                <a:solidFill>
                  <a:srgbClr val="171E46"/>
                </a:solidFill>
                <a:latin typeface="Montserrat Black"/>
                <a:ea typeface="Montserrat Black"/>
                <a:cs typeface="Montserrat Black"/>
                <a:sym typeface="Montserrat Black"/>
              </a:rPr>
              <a:t>4.2</a:t>
            </a:r>
            <a:endParaRPr b="0" i="0" sz="9400" u="none" cap="none" strike="noStrike">
              <a:solidFill>
                <a:srgbClr val="171E46"/>
              </a:solidFill>
              <a:latin typeface="Montserrat Black"/>
              <a:ea typeface="Montserrat Black"/>
              <a:cs typeface="Montserrat Black"/>
              <a:sym typeface="Montserrat Black"/>
            </a:endParaRPr>
          </a:p>
        </p:txBody>
      </p:sp>
      <p:sp>
        <p:nvSpPr>
          <p:cNvPr id="240" name="Google Shape;240;p13"/>
          <p:cNvSpPr txBox="1"/>
          <p:nvPr/>
        </p:nvSpPr>
        <p:spPr>
          <a:xfrm>
            <a:off x="2150050" y="765675"/>
            <a:ext cx="6087900" cy="517034"/>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400"/>
              <a:buFont typeface="Arial"/>
              <a:buNone/>
            </a:pPr>
            <a:r>
              <a:rPr b="0" i="0" lang="pt-BR" sz="2400" u="none" cap="none" strike="noStrike">
                <a:solidFill>
                  <a:srgbClr val="171E46"/>
                </a:solidFill>
                <a:latin typeface="Montserrat ExtraBold"/>
                <a:ea typeface="Montserrat ExtraBold"/>
                <a:cs typeface="Montserrat ExtraBold"/>
                <a:sym typeface="Montserrat ExtraBold"/>
              </a:rPr>
              <a:t>Cómo utilizar los reforzadores</a:t>
            </a:r>
            <a:endParaRPr b="0" i="0" sz="2400" u="none" cap="none" strike="noStrike">
              <a:solidFill>
                <a:srgbClr val="171E46"/>
              </a:solidFill>
              <a:latin typeface="Montserrat ExtraBold"/>
              <a:ea typeface="Montserrat ExtraBold"/>
              <a:cs typeface="Montserrat ExtraBold"/>
              <a:sym typeface="Montserrat ExtraBold"/>
            </a:endParaRPr>
          </a:p>
        </p:txBody>
      </p:sp>
      <p:pic>
        <p:nvPicPr>
          <p:cNvPr descr="Texto&#10;&#10;Descrição gerada automaticamente" id="241" name="Google Shape;241;p13"/>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14"/>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47" name="Google Shape;247;p14"/>
          <p:cNvSpPr txBox="1"/>
          <p:nvPr/>
        </p:nvSpPr>
        <p:spPr>
          <a:xfrm>
            <a:off x="2565975" y="488950"/>
            <a:ext cx="4941300" cy="1043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100"/>
              <a:buFont typeface="Arial"/>
              <a:buNone/>
            </a:pPr>
            <a:r>
              <a:rPr lang="pt-BR" sz="3100">
                <a:solidFill>
                  <a:srgbClr val="171E46"/>
                </a:solidFill>
                <a:latin typeface="Montserrat ExtraBold"/>
                <a:ea typeface="Montserrat ExtraBold"/>
                <a:cs typeface="Montserrat ExtraBold"/>
                <a:sym typeface="Montserrat ExtraBold"/>
              </a:rPr>
              <a:t>Controlando</a:t>
            </a:r>
            <a:r>
              <a:rPr b="0" i="0" lang="pt-BR" sz="3100" u="none" cap="none" strike="noStrike">
                <a:solidFill>
                  <a:srgbClr val="171E46"/>
                </a:solidFill>
                <a:latin typeface="Montserrat ExtraBold"/>
                <a:ea typeface="Montserrat ExtraBold"/>
                <a:cs typeface="Montserrat ExtraBold"/>
                <a:sym typeface="Montserrat ExtraBold"/>
              </a:rPr>
              <a:t> los reforzadores</a:t>
            </a:r>
            <a:endParaRPr b="0" i="0" sz="2700" u="none" cap="none" strike="noStrike">
              <a:solidFill>
                <a:srgbClr val="171E46"/>
              </a:solidFill>
              <a:latin typeface="Montserrat ExtraBold"/>
              <a:ea typeface="Montserrat ExtraBold"/>
              <a:cs typeface="Montserrat ExtraBold"/>
              <a:sym typeface="Montserrat ExtraBold"/>
            </a:endParaRPr>
          </a:p>
        </p:txBody>
      </p:sp>
      <p:sp>
        <p:nvSpPr>
          <p:cNvPr id="248" name="Google Shape;248;p14"/>
          <p:cNvSpPr txBox="1"/>
          <p:nvPr/>
        </p:nvSpPr>
        <p:spPr>
          <a:xfrm>
            <a:off x="1320650" y="1712650"/>
            <a:ext cx="6186600" cy="1992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400"/>
              <a:buFont typeface="Arial"/>
              <a:buNone/>
            </a:pPr>
            <a:r>
              <a:rPr b="0" i="0" lang="pt-BR" sz="1400" u="none" cap="none" strike="noStrike">
                <a:solidFill>
                  <a:schemeClr val="dk1"/>
                </a:solidFill>
                <a:latin typeface="Montserrat SemiBold"/>
                <a:ea typeface="Montserrat SemiBold"/>
                <a:cs typeface="Montserrat SemiBold"/>
                <a:sym typeface="Montserrat SemiBold"/>
              </a:rPr>
              <a:t>Los reforzadores funcionan mejor cuando el niño/adolescente no los tiene disponibles todo el tiempo. </a:t>
            </a:r>
            <a:endParaRPr b="0" i="0" sz="14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rgbClr val="000000"/>
              </a:buClr>
              <a:buSzPts val="1400"/>
              <a:buFont typeface="Arial"/>
              <a:buNone/>
            </a:pPr>
            <a:r>
              <a:rPr lang="pt-BR">
                <a:solidFill>
                  <a:schemeClr val="dk1"/>
                </a:solidFill>
                <a:latin typeface="Montserrat SemiBold"/>
                <a:ea typeface="Montserrat SemiBold"/>
                <a:cs typeface="Montserrat SemiBold"/>
                <a:sym typeface="Montserrat SemiBold"/>
              </a:rPr>
              <a:t>Una vez que el niño/adolescente ha alcanzado el límite de algo que alguna vez le fue placentero, este perderá su efectividad como reforzador. Esto se llama "saciedad".</a:t>
            </a:r>
            <a:endParaRPr>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rgbClr val="000000"/>
              </a:buClr>
              <a:buSzPts val="1400"/>
              <a:buFont typeface="Arial"/>
              <a:buNone/>
            </a:pPr>
            <a:r>
              <a:rPr b="0" i="0" lang="pt-BR" sz="1400" u="none" cap="none" strike="noStrike">
                <a:solidFill>
                  <a:schemeClr val="dk1"/>
                </a:solidFill>
                <a:latin typeface="Montserrat SemiBold"/>
                <a:ea typeface="Montserrat SemiBold"/>
                <a:cs typeface="Montserrat SemiBold"/>
                <a:sym typeface="Montserrat SemiBold"/>
              </a:rPr>
              <a:t> A menudo, los educadores reservan cosas de interés y juguetes especiales para la clase, por lo que el interés por ellos y la motivación serán </a:t>
            </a:r>
            <a:r>
              <a:rPr lang="pt-BR">
                <a:solidFill>
                  <a:schemeClr val="dk1"/>
                </a:solidFill>
                <a:latin typeface="Montserrat SemiBold"/>
                <a:ea typeface="Montserrat SemiBold"/>
                <a:cs typeface="Montserrat SemiBold"/>
                <a:sym typeface="Montserrat SemiBold"/>
              </a:rPr>
              <a:t>altos. </a:t>
            </a:r>
            <a:endParaRPr/>
          </a:p>
        </p:txBody>
      </p:sp>
      <p:pic>
        <p:nvPicPr>
          <p:cNvPr id="249" name="Google Shape;249;p14"/>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250" name="Google Shape;250;p14"/>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251" name="Google Shape;251;p14"/>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252" name="Google Shape;252;p14"/>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253" name="Google Shape;253;p14"/>
          <p:cNvSpPr txBox="1"/>
          <p:nvPr/>
        </p:nvSpPr>
        <p:spPr>
          <a:xfrm>
            <a:off x="1796150" y="3757425"/>
            <a:ext cx="5235600" cy="1438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800"/>
              <a:buFont typeface="Arial"/>
              <a:buNone/>
            </a:pPr>
            <a:r>
              <a:t/>
            </a:r>
            <a:endParaRPr sz="1800">
              <a:solidFill>
                <a:schemeClr val="dk1"/>
              </a:solidFill>
              <a:latin typeface="Montserrat ExtraBold"/>
              <a:ea typeface="Montserrat ExtraBold"/>
              <a:cs typeface="Montserrat ExtraBold"/>
              <a:sym typeface="Montserrat ExtraBold"/>
            </a:endParaRPr>
          </a:p>
          <a:p>
            <a:pPr indent="0" lvl="0" marL="0" marR="0" rtl="0" algn="l">
              <a:lnSpc>
                <a:spcPct val="90000"/>
              </a:lnSpc>
              <a:spcBef>
                <a:spcPts val="1000"/>
              </a:spcBef>
              <a:spcAft>
                <a:spcPts val="0"/>
              </a:spcAft>
              <a:buClr>
                <a:srgbClr val="000000"/>
              </a:buClr>
              <a:buSzPts val="1800"/>
              <a:buFont typeface="Arial"/>
              <a:buNone/>
            </a:pPr>
            <a:r>
              <a:rPr lang="pt-BR" sz="1800">
                <a:solidFill>
                  <a:schemeClr val="dk1"/>
                </a:solidFill>
                <a:latin typeface="Montserrat ExtraBold"/>
                <a:ea typeface="Montserrat ExtraBold"/>
                <a:cs typeface="Montserrat ExtraBold"/>
                <a:sym typeface="Montserrat ExtraBold"/>
              </a:rPr>
              <a:t>Prepárate para cambiar los reforzadores inmediatamente si ya no son efectivos.</a:t>
            </a:r>
            <a:endParaRPr sz="1800">
              <a:solidFill>
                <a:schemeClr val="dk1"/>
              </a:solidFill>
              <a:latin typeface="Montserrat ExtraBold"/>
              <a:ea typeface="Montserrat ExtraBold"/>
              <a:cs typeface="Montserrat ExtraBold"/>
              <a:sym typeface="Montserrat ExtraBold"/>
            </a:endParaRPr>
          </a:p>
          <a:p>
            <a:pPr indent="0" lvl="0" marL="0" marR="0" rtl="0" algn="l">
              <a:lnSpc>
                <a:spcPct val="90000"/>
              </a:lnSpc>
              <a:spcBef>
                <a:spcPts val="1000"/>
              </a:spcBef>
              <a:spcAft>
                <a:spcPts val="0"/>
              </a:spcAft>
              <a:buClr>
                <a:srgbClr val="000000"/>
              </a:buClr>
              <a:buSzPts val="1800"/>
              <a:buFont typeface="Arial"/>
              <a:buNone/>
            </a:pPr>
            <a:r>
              <a:t/>
            </a:r>
            <a:endParaRPr sz="1800">
              <a:solidFill>
                <a:schemeClr val="dk1"/>
              </a:solidFill>
              <a:latin typeface="Montserrat ExtraBold"/>
              <a:ea typeface="Montserrat ExtraBold"/>
              <a:cs typeface="Montserrat ExtraBold"/>
              <a:sym typeface="Montserrat ExtraBold"/>
            </a:endParaRPr>
          </a:p>
        </p:txBody>
      </p:sp>
      <p:sp>
        <p:nvSpPr>
          <p:cNvPr id="254" name="Google Shape;254;p14"/>
          <p:cNvSpPr txBox="1"/>
          <p:nvPr/>
        </p:nvSpPr>
        <p:spPr>
          <a:xfrm>
            <a:off x="516725" y="125163"/>
            <a:ext cx="2390400" cy="163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400"/>
              <a:buFont typeface="Arial"/>
              <a:buNone/>
            </a:pPr>
            <a:r>
              <a:rPr b="0" i="0" lang="pt-BR" sz="9400" u="none" cap="none" strike="noStrike">
                <a:solidFill>
                  <a:srgbClr val="171E46"/>
                </a:solidFill>
                <a:latin typeface="Montserrat Black"/>
                <a:ea typeface="Montserrat Black"/>
                <a:cs typeface="Montserrat Black"/>
                <a:sym typeface="Montserrat Black"/>
              </a:rPr>
              <a:t>4.3</a:t>
            </a:r>
            <a:endParaRPr b="0" i="0" sz="9400" u="none" cap="none" strike="noStrike">
              <a:solidFill>
                <a:srgbClr val="171E46"/>
              </a:solidFill>
              <a:latin typeface="Montserrat Black"/>
              <a:ea typeface="Montserrat Black"/>
              <a:cs typeface="Montserrat Black"/>
              <a:sym typeface="Montserrat Black"/>
            </a:endParaRPr>
          </a:p>
        </p:txBody>
      </p:sp>
      <p:pic>
        <p:nvPicPr>
          <p:cNvPr descr="Texto&#10;&#10;Descrição gerada automaticamente" id="255" name="Google Shape;255;p14"/>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15"/>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261" name="Google Shape;261;p15"/>
          <p:cNvPicPr preferRelativeResize="0"/>
          <p:nvPr/>
        </p:nvPicPr>
        <p:blipFill rotWithShape="1">
          <a:blip r:embed="rId4">
            <a:alphaModFix/>
          </a:blip>
          <a:srcRect b="0" l="0" r="0" t="0"/>
          <a:stretch/>
        </p:blipFill>
        <p:spPr>
          <a:xfrm rot="-7109003">
            <a:off x="-388444" y="1558529"/>
            <a:ext cx="1546627" cy="1546609"/>
          </a:xfrm>
          <a:prstGeom prst="rect">
            <a:avLst/>
          </a:prstGeom>
          <a:noFill/>
          <a:ln>
            <a:noFill/>
          </a:ln>
        </p:spPr>
      </p:pic>
      <p:sp>
        <p:nvSpPr>
          <p:cNvPr id="262" name="Google Shape;262;p15"/>
          <p:cNvSpPr txBox="1"/>
          <p:nvPr/>
        </p:nvSpPr>
        <p:spPr>
          <a:xfrm>
            <a:off x="5270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5</a:t>
            </a:r>
            <a:endParaRPr b="0" i="0" sz="9600" u="none" cap="none" strike="noStrike">
              <a:solidFill>
                <a:srgbClr val="171E46"/>
              </a:solidFill>
              <a:latin typeface="Montserrat Black"/>
              <a:ea typeface="Montserrat Black"/>
              <a:cs typeface="Montserrat Black"/>
              <a:sym typeface="Montserrat Black"/>
            </a:endParaRPr>
          </a:p>
        </p:txBody>
      </p:sp>
      <p:sp>
        <p:nvSpPr>
          <p:cNvPr id="263" name="Google Shape;263;p15"/>
          <p:cNvSpPr txBox="1"/>
          <p:nvPr/>
        </p:nvSpPr>
        <p:spPr>
          <a:xfrm>
            <a:off x="1343400" y="460875"/>
            <a:ext cx="6376800" cy="93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b="0" i="0" lang="pt-BR" sz="2700" u="none" cap="none" strike="noStrike">
                <a:solidFill>
                  <a:srgbClr val="171E46"/>
                </a:solidFill>
                <a:latin typeface="Montserrat ExtraBold"/>
                <a:ea typeface="Montserrat ExtraBold"/>
                <a:cs typeface="Montserrat ExtraBold"/>
                <a:sym typeface="Montserrat ExtraBold"/>
              </a:rPr>
              <a:t>Enseñar que un comportamiento es inadecuado</a:t>
            </a:r>
            <a:endParaRPr b="0" i="0" sz="2300" u="none" cap="none" strike="noStrike">
              <a:solidFill>
                <a:srgbClr val="171E46"/>
              </a:solidFill>
              <a:latin typeface="Montserrat ExtraBold"/>
              <a:ea typeface="Montserrat ExtraBold"/>
              <a:cs typeface="Montserrat ExtraBold"/>
              <a:sym typeface="Montserrat ExtraBold"/>
            </a:endParaRPr>
          </a:p>
        </p:txBody>
      </p:sp>
      <p:sp>
        <p:nvSpPr>
          <p:cNvPr id="264" name="Google Shape;264;p15"/>
          <p:cNvSpPr txBox="1"/>
          <p:nvPr/>
        </p:nvSpPr>
        <p:spPr>
          <a:xfrm>
            <a:off x="3034700" y="1560250"/>
            <a:ext cx="4999800" cy="3087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SemiBold"/>
              <a:buChar char="●"/>
            </a:pPr>
            <a:r>
              <a:rPr lang="pt-BR">
                <a:solidFill>
                  <a:schemeClr val="dk1"/>
                </a:solidFill>
                <a:latin typeface="Montserrat SemiBold"/>
                <a:ea typeface="Montserrat SemiBold"/>
                <a:cs typeface="Montserrat SemiBold"/>
                <a:sym typeface="Montserrat SemiBold"/>
              </a:rPr>
              <a:t>Explica que el comportamiento no es apropiado siempre que ocurra.</a:t>
            </a:r>
            <a:endParaRPr/>
          </a:p>
          <a:p>
            <a:pPr indent="0" lvl="0" marL="457200" marR="0" rtl="0" algn="l">
              <a:lnSpc>
                <a:spcPct val="90000"/>
              </a:lnSpc>
              <a:spcBef>
                <a:spcPts val="1000"/>
              </a:spcBef>
              <a:spcAft>
                <a:spcPts val="0"/>
              </a:spcAft>
              <a:buNone/>
            </a:pPr>
            <a:r>
              <a:t/>
            </a:r>
            <a:endParaRPr/>
          </a:p>
          <a:p>
            <a:pPr indent="-317500" lvl="0" marL="457200" marR="0" rtl="0" algn="l">
              <a:lnSpc>
                <a:spcPct val="90000"/>
              </a:lnSpc>
              <a:spcBef>
                <a:spcPts val="1000"/>
              </a:spcBef>
              <a:spcAft>
                <a:spcPts val="0"/>
              </a:spcAft>
              <a:buClr>
                <a:schemeClr val="dk1"/>
              </a:buClr>
              <a:buSzPts val="1400"/>
              <a:buFont typeface="Montserrat SemiBold"/>
              <a:buChar char="●"/>
            </a:pPr>
            <a:r>
              <a:rPr lang="pt-BR">
                <a:solidFill>
                  <a:schemeClr val="dk1"/>
                </a:solidFill>
                <a:latin typeface="Montserrat SemiBold"/>
                <a:ea typeface="Montserrat SemiBold"/>
                <a:cs typeface="Montserrat SemiBold"/>
                <a:sym typeface="Montserrat SemiBold"/>
              </a:rPr>
              <a:t>Explica específicamente por qué es inapropiado.</a:t>
            </a:r>
            <a:endParaRPr>
              <a:solidFill>
                <a:schemeClr val="dk1"/>
              </a:solidFill>
              <a:latin typeface="Montserrat SemiBold"/>
              <a:ea typeface="Montserrat SemiBold"/>
              <a:cs typeface="Montserrat SemiBold"/>
              <a:sym typeface="Montserrat SemiBold"/>
            </a:endParaRPr>
          </a:p>
          <a:p>
            <a:pPr indent="-228600" lvl="0" marL="457200" marR="0" rtl="0" algn="l">
              <a:lnSpc>
                <a:spcPct val="90000"/>
              </a:lnSpc>
              <a:spcBef>
                <a:spcPts val="1000"/>
              </a:spcBef>
              <a:spcAft>
                <a:spcPts val="0"/>
              </a:spcAft>
              <a:buClr>
                <a:schemeClr val="dk1"/>
              </a:buClr>
              <a:buSzPts val="1400"/>
              <a:buFont typeface="Montserrat SemiBold"/>
              <a:buNone/>
            </a:pPr>
            <a:r>
              <a:t/>
            </a:r>
            <a:endParaRPr b="0" i="0" sz="1400" u="none" cap="none" strike="noStrike">
              <a:solidFill>
                <a:schemeClr val="dk1"/>
              </a:solidFill>
              <a:latin typeface="Montserrat SemiBold"/>
              <a:ea typeface="Montserrat SemiBold"/>
              <a:cs typeface="Montserrat SemiBold"/>
              <a:sym typeface="Montserrat SemiBold"/>
            </a:endParaRPr>
          </a:p>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Explica cuál </a:t>
            </a:r>
            <a:r>
              <a:rPr lang="pt-BR">
                <a:solidFill>
                  <a:schemeClr val="dk1"/>
                </a:solidFill>
                <a:latin typeface="Montserrat SemiBold"/>
                <a:ea typeface="Montserrat SemiBold"/>
                <a:cs typeface="Montserrat SemiBold"/>
                <a:sym typeface="Montserrat SemiBold"/>
              </a:rPr>
              <a:t>es</a:t>
            </a:r>
            <a:r>
              <a:rPr b="0" i="0" lang="pt-BR" sz="1400" u="none" cap="none" strike="noStrike">
                <a:solidFill>
                  <a:schemeClr val="dk1"/>
                </a:solidFill>
                <a:latin typeface="Montserrat SemiBold"/>
                <a:ea typeface="Montserrat SemiBold"/>
                <a:cs typeface="Montserrat SemiBold"/>
                <a:sym typeface="Montserrat SemiBold"/>
              </a:rPr>
              <a:t> la consecuencia del comportamiento o la posible consecuencia.</a:t>
            </a:r>
            <a:endParaRPr/>
          </a:p>
          <a:p>
            <a:pPr indent="-228600" lvl="0" marL="457200" marR="0" rtl="0" algn="l">
              <a:lnSpc>
                <a:spcPct val="90000"/>
              </a:lnSpc>
              <a:spcBef>
                <a:spcPts val="1000"/>
              </a:spcBef>
              <a:spcAft>
                <a:spcPts val="0"/>
              </a:spcAft>
              <a:buClr>
                <a:schemeClr val="dk1"/>
              </a:buClr>
              <a:buSzPts val="1400"/>
              <a:buFont typeface="Montserrat SemiBold"/>
              <a:buNone/>
            </a:pPr>
            <a:r>
              <a:t/>
            </a:r>
            <a:endParaRPr b="0" i="0" sz="1400" u="none" cap="none" strike="noStrike">
              <a:solidFill>
                <a:schemeClr val="dk1"/>
              </a:solidFill>
              <a:latin typeface="Montserrat SemiBold"/>
              <a:ea typeface="Montserrat SemiBold"/>
              <a:cs typeface="Montserrat SemiBold"/>
              <a:sym typeface="Montserrat SemiBold"/>
            </a:endParaRPr>
          </a:p>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Explica cómo podría haber manejado mejor la situación.</a:t>
            </a:r>
            <a:endParaRPr/>
          </a:p>
        </p:txBody>
      </p:sp>
      <p:pic>
        <p:nvPicPr>
          <p:cNvPr id="265" name="Google Shape;265;p15"/>
          <p:cNvPicPr preferRelativeResize="0"/>
          <p:nvPr/>
        </p:nvPicPr>
        <p:blipFill rotWithShape="1">
          <a:blip r:embed="rId4">
            <a:alphaModFix/>
          </a:blip>
          <a:srcRect b="0" l="0" r="0" t="0"/>
          <a:stretch/>
        </p:blipFill>
        <p:spPr>
          <a:xfrm rot="7111070">
            <a:off x="-846270" y="3850355"/>
            <a:ext cx="1546631" cy="1546610"/>
          </a:xfrm>
          <a:prstGeom prst="rect">
            <a:avLst/>
          </a:prstGeom>
          <a:noFill/>
          <a:ln>
            <a:noFill/>
          </a:ln>
        </p:spPr>
      </p:pic>
      <p:pic>
        <p:nvPicPr>
          <p:cNvPr id="266" name="Google Shape;266;p15"/>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267" name="Google Shape;267;p15"/>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268" name="Google Shape;268;p15"/>
          <p:cNvPicPr preferRelativeResize="0"/>
          <p:nvPr/>
        </p:nvPicPr>
        <p:blipFill rotWithShape="1">
          <a:blip r:embed="rId4">
            <a:alphaModFix/>
          </a:blip>
          <a:srcRect b="0" l="0" r="0" t="0"/>
          <a:stretch/>
        </p:blipFill>
        <p:spPr>
          <a:xfrm rot="-2455811">
            <a:off x="1895776" y="4070855"/>
            <a:ext cx="1105623" cy="1105615"/>
          </a:xfrm>
          <a:prstGeom prst="rect">
            <a:avLst/>
          </a:prstGeom>
          <a:noFill/>
          <a:ln>
            <a:noFill/>
          </a:ln>
        </p:spPr>
      </p:pic>
      <p:pic>
        <p:nvPicPr>
          <p:cNvPr id="269" name="Google Shape;269;p15"/>
          <p:cNvPicPr preferRelativeResize="0"/>
          <p:nvPr/>
        </p:nvPicPr>
        <p:blipFill rotWithShape="1">
          <a:blip r:embed="rId5">
            <a:alphaModFix/>
          </a:blip>
          <a:srcRect b="0" l="0" r="0" t="0"/>
          <a:stretch/>
        </p:blipFill>
        <p:spPr>
          <a:xfrm>
            <a:off x="-807902" y="1457187"/>
            <a:ext cx="4036299" cy="3860151"/>
          </a:xfrm>
          <a:prstGeom prst="rect">
            <a:avLst/>
          </a:prstGeom>
          <a:noFill/>
          <a:ln>
            <a:noFill/>
          </a:ln>
        </p:spPr>
      </p:pic>
      <p:pic>
        <p:nvPicPr>
          <p:cNvPr descr="Texto&#10;&#10;Descrição gerada automaticamente" id="270" name="Google Shape;270;p15"/>
          <p:cNvPicPr preferRelativeResize="0"/>
          <p:nvPr/>
        </p:nvPicPr>
        <p:blipFill rotWithShape="1">
          <a:blip r:embed="rId6">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6"/>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276" name="Google Shape;276;p16"/>
          <p:cNvPicPr preferRelativeResize="0"/>
          <p:nvPr/>
        </p:nvPicPr>
        <p:blipFill rotWithShape="1">
          <a:blip r:embed="rId4">
            <a:alphaModFix/>
          </a:blip>
          <a:srcRect b="0" l="0" r="0" t="0"/>
          <a:stretch/>
        </p:blipFill>
        <p:spPr>
          <a:xfrm rot="1236232">
            <a:off x="1261732" y="3915242"/>
            <a:ext cx="1546629" cy="1546611"/>
          </a:xfrm>
          <a:prstGeom prst="rect">
            <a:avLst/>
          </a:prstGeom>
          <a:noFill/>
          <a:ln>
            <a:noFill/>
          </a:ln>
        </p:spPr>
      </p:pic>
      <p:sp>
        <p:nvSpPr>
          <p:cNvPr id="277" name="Google Shape;277;p16"/>
          <p:cNvSpPr txBox="1"/>
          <p:nvPr/>
        </p:nvSpPr>
        <p:spPr>
          <a:xfrm>
            <a:off x="7556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6</a:t>
            </a:r>
            <a:endParaRPr b="0" i="0" sz="9600" u="none" cap="none" strike="noStrike">
              <a:solidFill>
                <a:srgbClr val="171E46"/>
              </a:solidFill>
              <a:latin typeface="Montserrat Black"/>
              <a:ea typeface="Montserrat Black"/>
              <a:cs typeface="Montserrat Black"/>
              <a:sym typeface="Montserrat Black"/>
            </a:endParaRPr>
          </a:p>
        </p:txBody>
      </p:sp>
      <p:sp>
        <p:nvSpPr>
          <p:cNvPr id="278" name="Google Shape;278;p16"/>
          <p:cNvSpPr txBox="1"/>
          <p:nvPr/>
        </p:nvSpPr>
        <p:spPr>
          <a:xfrm>
            <a:off x="1733875" y="689025"/>
            <a:ext cx="5383500" cy="61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Consideraciones finales</a:t>
            </a:r>
            <a:endParaRPr b="0" i="0" sz="3100" u="none" cap="none" strike="noStrike">
              <a:solidFill>
                <a:srgbClr val="171E46"/>
              </a:solidFill>
              <a:latin typeface="Montserrat ExtraBold"/>
              <a:ea typeface="Montserrat ExtraBold"/>
              <a:cs typeface="Montserrat ExtraBold"/>
              <a:sym typeface="Montserrat ExtraBold"/>
            </a:endParaRPr>
          </a:p>
        </p:txBody>
      </p:sp>
      <p:sp>
        <p:nvSpPr>
          <p:cNvPr id="279" name="Google Shape;279;p16"/>
          <p:cNvSpPr txBox="1"/>
          <p:nvPr/>
        </p:nvSpPr>
        <p:spPr>
          <a:xfrm>
            <a:off x="2692325" y="1961513"/>
            <a:ext cx="4941300" cy="2786100"/>
          </a:xfrm>
          <a:prstGeom prst="rect">
            <a:avLst/>
          </a:prstGeom>
          <a:noFill/>
          <a:ln>
            <a:noFill/>
          </a:ln>
        </p:spPr>
        <p:txBody>
          <a:bodyPr anchorCtr="0" anchor="t" bIns="91425" lIns="91425" spcFirstLastPara="1" rIns="91425" wrap="square" tIns="91425">
            <a:spAutoFit/>
          </a:bodyPr>
          <a:lstStyle/>
          <a:p>
            <a:pPr indent="0" lvl="0" marL="0" marR="0" rtl="0" algn="ctr">
              <a:lnSpc>
                <a:spcPct val="120000"/>
              </a:lnSpc>
              <a:spcBef>
                <a:spcPts val="0"/>
              </a:spcBef>
              <a:spcAft>
                <a:spcPts val="0"/>
              </a:spcAft>
              <a:buClr>
                <a:schemeClr val="dk1"/>
              </a:buClr>
              <a:buSzPts val="1800"/>
              <a:buFont typeface="Arial"/>
              <a:buNone/>
            </a:pPr>
            <a:r>
              <a:rPr b="1" lang="pt-BR" sz="1300">
                <a:solidFill>
                  <a:schemeClr val="dk1"/>
                </a:solidFill>
                <a:latin typeface="Montserrat Black"/>
                <a:ea typeface="Montserrat Black"/>
                <a:cs typeface="Montserrat Black"/>
                <a:sym typeface="Montserrat Black"/>
              </a:rPr>
              <a:t>Cree en el potencial de tus alumnos, </a:t>
            </a:r>
            <a:r>
              <a:rPr lang="pt-BR" sz="1300">
                <a:solidFill>
                  <a:schemeClr val="dk1"/>
                </a:solidFill>
                <a:latin typeface="Montserrat"/>
                <a:ea typeface="Montserrat"/>
                <a:cs typeface="Montserrat"/>
                <a:sym typeface="Montserrat"/>
              </a:rPr>
              <a:t>anima a los niños a participar y terminar las actividades propuestas. La expectativa positiva del maestro ayuda a modelar el comportamiento de aprendizaje. Por lo tanto, el papel del maestro de Escuela Sabática es esencial para el desarrollo espiritual del niño. Un maestro consagrado que busca sabiduría en Dios tendrá su mente abierta y una mayor capacidad de enseñanza. </a:t>
            </a:r>
            <a:r>
              <a:rPr lang="pt-BR" sz="1300">
                <a:solidFill>
                  <a:schemeClr val="dk1"/>
                </a:solidFill>
                <a:latin typeface="Montserrat Black"/>
                <a:ea typeface="Montserrat Black"/>
                <a:cs typeface="Montserrat Black"/>
                <a:sym typeface="Montserrat Black"/>
              </a:rPr>
              <a:t>Es por eso que a través de la comunión diaria que los maestros podrán vivir y reflejar el amor de Dios en la vida de los niños.</a:t>
            </a:r>
            <a:endParaRPr b="1" i="0" sz="900" u="none" cap="none" strike="noStrike">
              <a:solidFill>
                <a:schemeClr val="dk1"/>
              </a:solidFill>
              <a:latin typeface="Montserrat"/>
              <a:ea typeface="Montserrat"/>
              <a:cs typeface="Montserrat"/>
              <a:sym typeface="Montserrat"/>
            </a:endParaRPr>
          </a:p>
        </p:txBody>
      </p:sp>
      <p:pic>
        <p:nvPicPr>
          <p:cNvPr id="280" name="Google Shape;280;p16"/>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281" name="Google Shape;281;p16"/>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282" name="Google Shape;282;p16"/>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283" name="Google Shape;283;p16"/>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pic>
        <p:nvPicPr>
          <p:cNvPr id="284" name="Google Shape;284;p16"/>
          <p:cNvPicPr preferRelativeResize="0"/>
          <p:nvPr/>
        </p:nvPicPr>
        <p:blipFill rotWithShape="1">
          <a:blip r:embed="rId5">
            <a:alphaModFix/>
          </a:blip>
          <a:srcRect b="0" l="0" r="0" t="0"/>
          <a:stretch/>
        </p:blipFill>
        <p:spPr>
          <a:xfrm>
            <a:off x="41275" y="1215750"/>
            <a:ext cx="1947150" cy="4277624"/>
          </a:xfrm>
          <a:prstGeom prst="rect">
            <a:avLst/>
          </a:prstGeom>
          <a:noFill/>
          <a:ln>
            <a:noFill/>
          </a:ln>
        </p:spPr>
      </p:pic>
      <p:pic>
        <p:nvPicPr>
          <p:cNvPr descr="Texto&#10;&#10;Descrição gerada automaticamente" id="285" name="Google Shape;285;p16"/>
          <p:cNvPicPr preferRelativeResize="0"/>
          <p:nvPr/>
        </p:nvPicPr>
        <p:blipFill rotWithShape="1">
          <a:blip r:embed="rId6">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17"/>
          <p:cNvPicPr preferRelativeResize="0"/>
          <p:nvPr/>
        </p:nvPicPr>
        <p:blipFill rotWithShape="1">
          <a:blip r:embed="rId3">
            <a:alphaModFix/>
          </a:blip>
          <a:srcRect b="0" l="0" r="0" t="0"/>
          <a:stretch/>
        </p:blipFill>
        <p:spPr>
          <a:xfrm rot="3907597">
            <a:off x="7360755" y="3354810"/>
            <a:ext cx="2231872" cy="2231859"/>
          </a:xfrm>
          <a:prstGeom prst="rect">
            <a:avLst/>
          </a:prstGeom>
          <a:noFill/>
          <a:ln>
            <a:noFill/>
          </a:ln>
        </p:spPr>
      </p:pic>
      <p:pic>
        <p:nvPicPr>
          <p:cNvPr id="291" name="Google Shape;291;p17"/>
          <p:cNvPicPr preferRelativeResize="0"/>
          <p:nvPr/>
        </p:nvPicPr>
        <p:blipFill rotWithShape="1">
          <a:blip r:embed="rId3">
            <a:alphaModFix/>
          </a:blip>
          <a:srcRect b="0" l="0" r="0" t="0"/>
          <a:stretch/>
        </p:blipFill>
        <p:spPr>
          <a:xfrm rot="1672655">
            <a:off x="-551013" y="-66718"/>
            <a:ext cx="1949455" cy="1949441"/>
          </a:xfrm>
          <a:prstGeom prst="rect">
            <a:avLst/>
          </a:prstGeom>
          <a:noFill/>
          <a:ln>
            <a:noFill/>
          </a:ln>
        </p:spPr>
      </p:pic>
      <p:pic>
        <p:nvPicPr>
          <p:cNvPr id="292" name="Google Shape;292;p17"/>
          <p:cNvPicPr preferRelativeResize="0"/>
          <p:nvPr/>
        </p:nvPicPr>
        <p:blipFill rotWithShape="1">
          <a:blip r:embed="rId3">
            <a:alphaModFix/>
          </a:blip>
          <a:srcRect b="0" l="0" r="0" t="0"/>
          <a:stretch/>
        </p:blipFill>
        <p:spPr>
          <a:xfrm rot="-852608">
            <a:off x="-428929" y="3394384"/>
            <a:ext cx="1801582" cy="1801581"/>
          </a:xfrm>
          <a:prstGeom prst="rect">
            <a:avLst/>
          </a:prstGeom>
          <a:noFill/>
          <a:ln>
            <a:noFill/>
          </a:ln>
        </p:spPr>
      </p:pic>
      <p:pic>
        <p:nvPicPr>
          <p:cNvPr id="293" name="Google Shape;293;p17"/>
          <p:cNvPicPr preferRelativeResize="0"/>
          <p:nvPr/>
        </p:nvPicPr>
        <p:blipFill rotWithShape="1">
          <a:blip r:embed="rId3">
            <a:alphaModFix/>
          </a:blip>
          <a:srcRect b="0" l="0" r="0" t="0"/>
          <a:stretch/>
        </p:blipFill>
        <p:spPr>
          <a:xfrm rot="-8099954">
            <a:off x="7360422" y="405711"/>
            <a:ext cx="1339959" cy="1339949"/>
          </a:xfrm>
          <a:prstGeom prst="rect">
            <a:avLst/>
          </a:prstGeom>
          <a:noFill/>
          <a:ln>
            <a:noFill/>
          </a:ln>
        </p:spPr>
      </p:pic>
      <p:pic>
        <p:nvPicPr>
          <p:cNvPr id="294" name="Google Shape;294;p17"/>
          <p:cNvPicPr preferRelativeResize="0"/>
          <p:nvPr/>
        </p:nvPicPr>
        <p:blipFill>
          <a:blip r:embed="rId4">
            <a:alphaModFix/>
          </a:blip>
          <a:stretch>
            <a:fillRect/>
          </a:stretch>
        </p:blipFill>
        <p:spPr>
          <a:xfrm>
            <a:off x="1938662" y="1089175"/>
            <a:ext cx="4771810" cy="2684143"/>
          </a:xfrm>
          <a:prstGeom prst="rect">
            <a:avLst/>
          </a:prstGeom>
          <a:noFill/>
          <a:ln>
            <a:noFill/>
          </a:ln>
        </p:spPr>
      </p:pic>
      <p:sp>
        <p:nvSpPr>
          <p:cNvPr id="295" name="Google Shape;295;p17"/>
          <p:cNvSpPr txBox="1"/>
          <p:nvPr/>
        </p:nvSpPr>
        <p:spPr>
          <a:xfrm>
            <a:off x="3330650" y="3072925"/>
            <a:ext cx="9942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pt-BR" sz="1900" u="none" cap="none" strike="noStrike">
                <a:solidFill>
                  <a:srgbClr val="1E3E79"/>
                </a:solidFill>
                <a:latin typeface="Montserrat Medium"/>
                <a:ea typeface="Montserrat Medium"/>
                <a:cs typeface="Montserrat Medium"/>
                <a:sym typeface="Montserrat Medium"/>
              </a:rPr>
              <a:t>2023</a:t>
            </a:r>
            <a:endParaRPr b="0" i="0" sz="1900" u="none" cap="none" strike="noStrike">
              <a:solidFill>
                <a:srgbClr val="1E3E79"/>
              </a:solidFill>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2"/>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61" name="Google Shape;61;p2"/>
          <p:cNvPicPr preferRelativeResize="0"/>
          <p:nvPr/>
        </p:nvPicPr>
        <p:blipFill rotWithShape="1">
          <a:blip r:embed="rId4">
            <a:alphaModFix/>
          </a:blip>
          <a:srcRect b="0" l="0" r="0" t="0"/>
          <a:stretch/>
        </p:blipFill>
        <p:spPr>
          <a:xfrm rot="-3152416">
            <a:off x="-937663" y="1876452"/>
            <a:ext cx="2414694" cy="2414674"/>
          </a:xfrm>
          <a:prstGeom prst="rect">
            <a:avLst/>
          </a:prstGeom>
          <a:noFill/>
          <a:ln>
            <a:noFill/>
          </a:ln>
        </p:spPr>
      </p:pic>
      <p:sp>
        <p:nvSpPr>
          <p:cNvPr id="62" name="Google Shape;62;p2"/>
          <p:cNvSpPr txBox="1"/>
          <p:nvPr/>
        </p:nvSpPr>
        <p:spPr>
          <a:xfrm>
            <a:off x="1053875" y="456150"/>
            <a:ext cx="6276000" cy="1223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2500" u="none" cap="none" strike="noStrike">
                <a:solidFill>
                  <a:srgbClr val="171E46"/>
                </a:solidFill>
                <a:latin typeface="Montserrat ExtraBold"/>
                <a:ea typeface="Montserrat ExtraBold"/>
                <a:cs typeface="Montserrat ExtraBold"/>
                <a:sym typeface="Montserrat ExtraBold"/>
              </a:rPr>
              <a:t>CÓMO APOYAR A LOS NIÑOS CON AUTISMO, DISCAPACIDAD INTELECTUAL Y TDAH</a:t>
            </a:r>
            <a:endParaRPr b="0" i="0" sz="2500" u="none" cap="none" strike="noStrike">
              <a:solidFill>
                <a:srgbClr val="171E46"/>
              </a:solidFill>
              <a:latin typeface="Montserrat ExtraBold"/>
              <a:ea typeface="Montserrat ExtraBold"/>
              <a:cs typeface="Montserrat ExtraBold"/>
              <a:sym typeface="Montserrat ExtraBold"/>
            </a:endParaRPr>
          </a:p>
        </p:txBody>
      </p:sp>
      <p:pic>
        <p:nvPicPr>
          <p:cNvPr id="63" name="Google Shape;63;p2"/>
          <p:cNvPicPr preferRelativeResize="0"/>
          <p:nvPr/>
        </p:nvPicPr>
        <p:blipFill rotWithShape="1">
          <a:blip r:embed="rId4">
            <a:alphaModFix/>
          </a:blip>
          <a:srcRect b="0" l="0" r="0" t="0"/>
          <a:stretch/>
        </p:blipFill>
        <p:spPr>
          <a:xfrm rot="7111081">
            <a:off x="3748168" y="4187410"/>
            <a:ext cx="1270940" cy="1270928"/>
          </a:xfrm>
          <a:prstGeom prst="rect">
            <a:avLst/>
          </a:prstGeom>
          <a:noFill/>
          <a:ln>
            <a:noFill/>
          </a:ln>
        </p:spPr>
      </p:pic>
      <p:pic>
        <p:nvPicPr>
          <p:cNvPr id="64" name="Google Shape;64;p2"/>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65" name="Google Shape;65;p2"/>
          <p:cNvPicPr preferRelativeResize="0"/>
          <p:nvPr/>
        </p:nvPicPr>
        <p:blipFill rotWithShape="1">
          <a:blip r:embed="rId4">
            <a:alphaModFix/>
          </a:blip>
          <a:srcRect b="0" l="0" r="0" t="0"/>
          <a:stretch/>
        </p:blipFill>
        <p:spPr>
          <a:xfrm rot="-552104">
            <a:off x="8045808" y="2671919"/>
            <a:ext cx="1362486" cy="1362459"/>
          </a:xfrm>
          <a:prstGeom prst="rect">
            <a:avLst/>
          </a:prstGeom>
          <a:noFill/>
          <a:ln>
            <a:noFill/>
          </a:ln>
        </p:spPr>
      </p:pic>
      <p:pic>
        <p:nvPicPr>
          <p:cNvPr id="66" name="Google Shape;66;p2"/>
          <p:cNvPicPr preferRelativeResize="0"/>
          <p:nvPr/>
        </p:nvPicPr>
        <p:blipFill rotWithShape="1">
          <a:blip r:embed="rId4">
            <a:alphaModFix/>
          </a:blip>
          <a:srcRect b="0" l="0" r="0" t="0"/>
          <a:stretch/>
        </p:blipFill>
        <p:spPr>
          <a:xfrm rot="-2455841">
            <a:off x="-602976" y="-64571"/>
            <a:ext cx="1517622" cy="1517611"/>
          </a:xfrm>
          <a:prstGeom prst="rect">
            <a:avLst/>
          </a:prstGeom>
          <a:noFill/>
          <a:ln>
            <a:noFill/>
          </a:ln>
        </p:spPr>
      </p:pic>
      <p:pic>
        <p:nvPicPr>
          <p:cNvPr id="67" name="Google Shape;67;p2"/>
          <p:cNvPicPr preferRelativeResize="0"/>
          <p:nvPr/>
        </p:nvPicPr>
        <p:blipFill rotWithShape="1">
          <a:blip r:embed="rId4">
            <a:alphaModFix/>
          </a:blip>
          <a:srcRect b="0" l="0" r="0" t="0"/>
          <a:stretch/>
        </p:blipFill>
        <p:spPr>
          <a:xfrm rot="-2455831">
            <a:off x="1661863" y="3442968"/>
            <a:ext cx="1680102" cy="1680091"/>
          </a:xfrm>
          <a:prstGeom prst="rect">
            <a:avLst/>
          </a:prstGeom>
          <a:noFill/>
          <a:ln>
            <a:noFill/>
          </a:ln>
        </p:spPr>
      </p:pic>
      <p:pic>
        <p:nvPicPr>
          <p:cNvPr id="68" name="Google Shape;68;p2"/>
          <p:cNvPicPr preferRelativeResize="0"/>
          <p:nvPr/>
        </p:nvPicPr>
        <p:blipFill rotWithShape="1">
          <a:blip r:embed="rId5">
            <a:alphaModFix/>
          </a:blip>
          <a:srcRect b="0" l="0" r="-2489" t="0"/>
          <a:stretch/>
        </p:blipFill>
        <p:spPr>
          <a:xfrm>
            <a:off x="-1735150" y="1837125"/>
            <a:ext cx="6212773" cy="3555650"/>
          </a:xfrm>
          <a:prstGeom prst="rect">
            <a:avLst/>
          </a:prstGeom>
          <a:noFill/>
          <a:ln>
            <a:noFill/>
          </a:ln>
        </p:spPr>
      </p:pic>
      <p:sp>
        <p:nvSpPr>
          <p:cNvPr id="69" name="Google Shape;69;p2"/>
          <p:cNvSpPr txBox="1"/>
          <p:nvPr/>
        </p:nvSpPr>
        <p:spPr>
          <a:xfrm>
            <a:off x="2705450" y="1684725"/>
            <a:ext cx="5348100" cy="2934106"/>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None/>
            </a:pPr>
            <a:r>
              <a:rPr b="0" i="0" lang="pt-BR" sz="1800" u="none" cap="none" strike="noStrike">
                <a:solidFill>
                  <a:schemeClr val="dk1"/>
                </a:solidFill>
                <a:latin typeface="Montserrat Medium"/>
                <a:ea typeface="Montserrat Medium"/>
                <a:cs typeface="Montserrat Medium"/>
                <a:sym typeface="Montserrat Medium"/>
              </a:rPr>
              <a:t>Este módulo está dedicado a cómo atender a los niños que tienen TDAH, autismo en sus diversos grados y discapacidad intelectual. En la realidad de muchas iglesias, los casos de niños con algunas de estas condiciones son más comunes que los niños sordos o ciegos. Por lo tanto, es necesario saber cómo incluirlos y hacerlos sentir parte de la comunidad de la iglesia.</a:t>
            </a:r>
            <a:br>
              <a:rPr b="0" i="0" lang="pt-BR" sz="1800" u="none" cap="none" strike="noStrike">
                <a:solidFill>
                  <a:schemeClr val="dk1"/>
                </a:solidFill>
                <a:latin typeface="Montserrat Medium"/>
                <a:ea typeface="Montserrat Medium"/>
                <a:cs typeface="Montserrat Medium"/>
                <a:sym typeface="Montserrat Medium"/>
              </a:rPr>
            </a:br>
            <a:endParaRPr b="0" i="0" sz="1800" u="none" cap="none" strike="noStrike">
              <a:solidFill>
                <a:schemeClr val="dk1"/>
              </a:solidFill>
              <a:latin typeface="Montserrat Medium"/>
              <a:ea typeface="Montserrat Medium"/>
              <a:cs typeface="Montserrat Medium"/>
              <a:sym typeface="Montserrat Medium"/>
            </a:endParaRPr>
          </a:p>
        </p:txBody>
      </p:sp>
      <p:pic>
        <p:nvPicPr>
          <p:cNvPr descr="Texto&#10;&#10;Descrição gerada automaticamente" id="70" name="Google Shape;70;p2"/>
          <p:cNvPicPr preferRelativeResize="0"/>
          <p:nvPr/>
        </p:nvPicPr>
        <p:blipFill rotWithShape="1">
          <a:blip r:embed="rId6">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3"/>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76" name="Google Shape;76;p3"/>
          <p:cNvSpPr txBox="1"/>
          <p:nvPr/>
        </p:nvSpPr>
        <p:spPr>
          <a:xfrm>
            <a:off x="1185950" y="665300"/>
            <a:ext cx="5844300" cy="1832779"/>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1700" u="none" cap="none" strike="noStrike">
                <a:solidFill>
                  <a:srgbClr val="171E46"/>
                </a:solidFill>
                <a:latin typeface="Montserrat Medium"/>
                <a:ea typeface="Montserrat Medium"/>
                <a:cs typeface="Montserrat Medium"/>
                <a:sym typeface="Montserrat Medium"/>
              </a:rPr>
              <a:t>Es importante destacar que las estrategias de aprendizaje aplicadas a un niño con autismo también se pueden aplicar a niños con discapacidad intelectual y TDAH, así como otros recursos y estrategias que se pueden utilizar en el proceso de aprendizaje.</a:t>
            </a:r>
            <a:br>
              <a:rPr b="0" i="0" lang="pt-BR" sz="1700" u="none" cap="none" strike="noStrike">
                <a:solidFill>
                  <a:srgbClr val="171E46"/>
                </a:solidFill>
                <a:latin typeface="Montserrat Medium"/>
                <a:ea typeface="Montserrat Medium"/>
                <a:cs typeface="Montserrat Medium"/>
                <a:sym typeface="Montserrat Medium"/>
              </a:rPr>
            </a:br>
            <a:endParaRPr b="0" i="0" sz="1700" u="none" cap="none" strike="noStrike">
              <a:solidFill>
                <a:srgbClr val="171E46"/>
              </a:solidFill>
              <a:latin typeface="Montserrat Medium"/>
              <a:ea typeface="Montserrat Medium"/>
              <a:cs typeface="Montserrat Medium"/>
              <a:sym typeface="Montserrat Medium"/>
            </a:endParaRPr>
          </a:p>
        </p:txBody>
      </p:sp>
      <p:pic>
        <p:nvPicPr>
          <p:cNvPr id="77" name="Google Shape;77;p3"/>
          <p:cNvPicPr preferRelativeResize="0"/>
          <p:nvPr/>
        </p:nvPicPr>
        <p:blipFill rotWithShape="1">
          <a:blip r:embed="rId4">
            <a:alphaModFix/>
          </a:blip>
          <a:srcRect b="0" l="0" r="0" t="0"/>
          <a:stretch/>
        </p:blipFill>
        <p:spPr>
          <a:xfrm rot="7111070">
            <a:off x="1658405" y="4060455"/>
            <a:ext cx="1546631" cy="1546610"/>
          </a:xfrm>
          <a:prstGeom prst="rect">
            <a:avLst/>
          </a:prstGeom>
          <a:noFill/>
          <a:ln>
            <a:noFill/>
          </a:ln>
        </p:spPr>
      </p:pic>
      <p:pic>
        <p:nvPicPr>
          <p:cNvPr id="78" name="Google Shape;78;p3"/>
          <p:cNvPicPr preferRelativeResize="0"/>
          <p:nvPr/>
        </p:nvPicPr>
        <p:blipFill rotWithShape="1">
          <a:blip r:embed="rId4">
            <a:alphaModFix/>
          </a:blip>
          <a:srcRect b="0" l="0" r="0" t="0"/>
          <a:stretch/>
        </p:blipFill>
        <p:spPr>
          <a:xfrm rot="-7109003">
            <a:off x="7137130" y="-38138"/>
            <a:ext cx="2306901" cy="2306877"/>
          </a:xfrm>
          <a:prstGeom prst="rect">
            <a:avLst/>
          </a:prstGeom>
          <a:noFill/>
          <a:ln>
            <a:noFill/>
          </a:ln>
        </p:spPr>
      </p:pic>
      <p:pic>
        <p:nvPicPr>
          <p:cNvPr id="79" name="Google Shape;79;p3"/>
          <p:cNvPicPr preferRelativeResize="0"/>
          <p:nvPr/>
        </p:nvPicPr>
        <p:blipFill rotWithShape="1">
          <a:blip r:embed="rId4">
            <a:alphaModFix/>
          </a:blip>
          <a:srcRect b="0" l="0" r="0" t="0"/>
          <a:stretch/>
        </p:blipFill>
        <p:spPr>
          <a:xfrm rot="-552112">
            <a:off x="8144630" y="2935638"/>
            <a:ext cx="1372968" cy="1372941"/>
          </a:xfrm>
          <a:prstGeom prst="rect">
            <a:avLst/>
          </a:prstGeom>
          <a:noFill/>
          <a:ln>
            <a:noFill/>
          </a:ln>
        </p:spPr>
      </p:pic>
      <p:pic>
        <p:nvPicPr>
          <p:cNvPr id="80" name="Google Shape;80;p3"/>
          <p:cNvPicPr preferRelativeResize="0"/>
          <p:nvPr/>
        </p:nvPicPr>
        <p:blipFill rotWithShape="1">
          <a:blip r:embed="rId4">
            <a:alphaModFix/>
          </a:blip>
          <a:srcRect b="0" l="0" r="0" t="0"/>
          <a:stretch/>
        </p:blipFill>
        <p:spPr>
          <a:xfrm rot="-2699928">
            <a:off x="-184214" y="-584335"/>
            <a:ext cx="1554380" cy="1554370"/>
          </a:xfrm>
          <a:prstGeom prst="rect">
            <a:avLst/>
          </a:prstGeom>
          <a:noFill/>
          <a:ln>
            <a:noFill/>
          </a:ln>
        </p:spPr>
      </p:pic>
      <p:sp>
        <p:nvSpPr>
          <p:cNvPr id="81" name="Google Shape;81;p3"/>
          <p:cNvSpPr txBox="1"/>
          <p:nvPr/>
        </p:nvSpPr>
        <p:spPr>
          <a:xfrm>
            <a:off x="1421575" y="2283200"/>
            <a:ext cx="6388500" cy="20688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0"/>
              </a:spcBef>
              <a:spcAft>
                <a:spcPts val="0"/>
              </a:spcAft>
              <a:buNone/>
            </a:pPr>
            <a:r>
              <a:rPr b="0" i="0" lang="pt-BR" sz="1700" u="none" cap="none" strike="noStrike">
                <a:solidFill>
                  <a:srgbClr val="171E46"/>
                </a:solidFill>
                <a:latin typeface="Montserrat Medium"/>
                <a:ea typeface="Montserrat Medium"/>
                <a:cs typeface="Montserrat Medium"/>
                <a:sym typeface="Montserrat Medium"/>
              </a:rPr>
              <a:t>Como educadores cristianos, es necesario seguir los estudios sobre este tema para que, en la escuela sabática y en los servicios regulares de la iglesia, los niños y adolescentes con estas características puedan desarrollar su espiritualidad, tengan derecho al aprendizaje bíblico y experimenten diferentes experiencias que el programa de Escuela Sabática puede proporcionar.</a:t>
            </a:r>
            <a:endParaRPr b="0" i="0" sz="1700" u="none" cap="none" strike="noStrike">
              <a:solidFill>
                <a:srgbClr val="171E46"/>
              </a:solidFill>
              <a:latin typeface="Montserrat Medium"/>
              <a:ea typeface="Montserrat Medium"/>
              <a:cs typeface="Montserrat Medium"/>
              <a:sym typeface="Montserrat Medium"/>
            </a:endParaRPr>
          </a:p>
        </p:txBody>
      </p:sp>
      <p:pic>
        <p:nvPicPr>
          <p:cNvPr id="82" name="Google Shape;82;p3"/>
          <p:cNvPicPr preferRelativeResize="0"/>
          <p:nvPr/>
        </p:nvPicPr>
        <p:blipFill rotWithShape="1">
          <a:blip r:embed="rId4">
            <a:alphaModFix/>
          </a:blip>
          <a:srcRect b="0" l="0" r="0" t="0"/>
          <a:stretch/>
        </p:blipFill>
        <p:spPr>
          <a:xfrm rot="6560839">
            <a:off x="-683132" y="1639640"/>
            <a:ext cx="1716987" cy="1716967"/>
          </a:xfrm>
          <a:prstGeom prst="rect">
            <a:avLst/>
          </a:prstGeom>
          <a:noFill/>
          <a:ln>
            <a:noFill/>
          </a:ln>
        </p:spPr>
      </p:pic>
      <p:pic>
        <p:nvPicPr>
          <p:cNvPr id="83" name="Google Shape;83;p3"/>
          <p:cNvPicPr preferRelativeResize="0"/>
          <p:nvPr/>
        </p:nvPicPr>
        <p:blipFill rotWithShape="1">
          <a:blip r:embed="rId5">
            <a:alphaModFix/>
          </a:blip>
          <a:srcRect b="0" l="0" r="0" t="0"/>
          <a:stretch/>
        </p:blipFill>
        <p:spPr>
          <a:xfrm>
            <a:off x="-958525" y="2033180"/>
            <a:ext cx="3908324" cy="3382371"/>
          </a:xfrm>
          <a:prstGeom prst="rect">
            <a:avLst/>
          </a:prstGeom>
          <a:noFill/>
          <a:ln>
            <a:noFill/>
          </a:ln>
        </p:spPr>
      </p:pic>
      <p:pic>
        <p:nvPicPr>
          <p:cNvPr descr="Texto&#10;&#10;Descrição gerada automaticamente" id="84" name="Google Shape;84;p3"/>
          <p:cNvPicPr preferRelativeResize="0"/>
          <p:nvPr/>
        </p:nvPicPr>
        <p:blipFill rotWithShape="1">
          <a:blip r:embed="rId6">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4"/>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90" name="Google Shape;90;p4"/>
          <p:cNvSpPr txBox="1"/>
          <p:nvPr/>
        </p:nvSpPr>
        <p:spPr>
          <a:xfrm>
            <a:off x="679475" y="7537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1</a:t>
            </a:r>
            <a:endParaRPr b="0" i="0" sz="9600" u="none" cap="none" strike="noStrike">
              <a:solidFill>
                <a:srgbClr val="171E46"/>
              </a:solidFill>
              <a:latin typeface="Montserrat Black"/>
              <a:ea typeface="Montserrat Black"/>
              <a:cs typeface="Montserrat Black"/>
              <a:sym typeface="Montserrat Black"/>
            </a:endParaRPr>
          </a:p>
        </p:txBody>
      </p:sp>
      <p:sp>
        <p:nvSpPr>
          <p:cNvPr id="91" name="Google Shape;91;p4"/>
          <p:cNvSpPr txBox="1"/>
          <p:nvPr/>
        </p:nvSpPr>
        <p:spPr>
          <a:xfrm>
            <a:off x="1267200" y="384675"/>
            <a:ext cx="5260500" cy="163888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3500" u="none" cap="none" strike="noStrike">
                <a:solidFill>
                  <a:srgbClr val="171E46"/>
                </a:solidFill>
                <a:latin typeface="Montserrat Black"/>
                <a:ea typeface="Montserrat Black"/>
                <a:cs typeface="Montserrat Black"/>
                <a:sym typeface="Montserrat Black"/>
              </a:rPr>
              <a:t>Una invitación a estudiar</a:t>
            </a:r>
            <a:br>
              <a:rPr b="0" i="0" lang="pt-BR" sz="3500" u="none" cap="none" strike="noStrike">
                <a:solidFill>
                  <a:srgbClr val="171E46"/>
                </a:solidFill>
                <a:latin typeface="Montserrat Black"/>
                <a:ea typeface="Montserrat Black"/>
                <a:cs typeface="Montserrat Black"/>
                <a:sym typeface="Montserrat Black"/>
              </a:rPr>
            </a:br>
            <a:endParaRPr b="0" i="0" sz="3500" u="none" cap="none" strike="noStrike">
              <a:solidFill>
                <a:srgbClr val="171E46"/>
              </a:solidFill>
              <a:latin typeface="Montserrat Black"/>
              <a:ea typeface="Montserrat Black"/>
              <a:cs typeface="Montserrat Black"/>
              <a:sym typeface="Montserrat Black"/>
            </a:endParaRPr>
          </a:p>
        </p:txBody>
      </p:sp>
      <p:sp>
        <p:nvSpPr>
          <p:cNvPr id="92" name="Google Shape;92;p4"/>
          <p:cNvSpPr txBox="1"/>
          <p:nvPr/>
        </p:nvSpPr>
        <p:spPr>
          <a:xfrm>
            <a:off x="1168250" y="1712650"/>
            <a:ext cx="6399600" cy="3211105"/>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b="0" i="0" lang="pt-BR" sz="2500" u="none" cap="none" strike="noStrike">
                <a:solidFill>
                  <a:schemeClr val="dk1"/>
                </a:solidFill>
                <a:latin typeface="Montserrat ExtraBold"/>
                <a:ea typeface="Montserrat ExtraBold"/>
                <a:cs typeface="Montserrat ExtraBold"/>
                <a:sym typeface="Montserrat ExtraBold"/>
              </a:rPr>
              <a:t>El autismo </a:t>
            </a:r>
            <a:r>
              <a:rPr b="0" i="0" lang="pt-BR" sz="2500" u="none" cap="none" strike="noStrike">
                <a:solidFill>
                  <a:schemeClr val="dk1"/>
                </a:solidFill>
                <a:latin typeface="Montserrat Medium"/>
                <a:ea typeface="Montserrat Medium"/>
                <a:cs typeface="Montserrat Medium"/>
                <a:sym typeface="Montserrat Medium"/>
              </a:rPr>
              <a:t>es un término utilizado para las personas que exhiben ciertos tipos de déficits y excesos de comportamiento y desarrollo. Más recientemente se ha utilizado el término</a:t>
            </a:r>
            <a:r>
              <a:rPr b="0" i="0" lang="pt-BR" sz="2500" u="none" cap="none" strike="noStrike">
                <a:solidFill>
                  <a:schemeClr val="dk1"/>
                </a:solidFill>
                <a:latin typeface="Montserrat ExtraBold"/>
                <a:ea typeface="Montserrat ExtraBold"/>
                <a:cs typeface="Montserrat ExtraBold"/>
                <a:sym typeface="Montserrat ExtraBold"/>
              </a:rPr>
              <a:t> "trastorno del espectro autista".</a:t>
            </a:r>
            <a:br>
              <a:rPr b="0" i="0" lang="pt-BR" sz="2500" u="none" cap="none" strike="noStrike">
                <a:solidFill>
                  <a:schemeClr val="dk1"/>
                </a:solidFill>
                <a:latin typeface="Montserrat ExtraBold"/>
                <a:ea typeface="Montserrat ExtraBold"/>
                <a:cs typeface="Montserrat ExtraBold"/>
                <a:sym typeface="Montserrat ExtraBold"/>
              </a:rPr>
            </a:br>
            <a:endParaRPr b="0" i="0" sz="2500" u="none" cap="none" strike="noStrike">
              <a:solidFill>
                <a:schemeClr val="dk1"/>
              </a:solidFill>
              <a:latin typeface="Montserrat ExtraBold"/>
              <a:ea typeface="Montserrat ExtraBold"/>
              <a:cs typeface="Montserrat ExtraBold"/>
              <a:sym typeface="Montserrat ExtraBold"/>
            </a:endParaRPr>
          </a:p>
        </p:txBody>
      </p:sp>
      <p:pic>
        <p:nvPicPr>
          <p:cNvPr id="93" name="Google Shape;93;p4"/>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94" name="Google Shape;94;p4"/>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95" name="Google Shape;95;p4"/>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96" name="Google Shape;96;p4"/>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pic>
        <p:nvPicPr>
          <p:cNvPr descr="Texto&#10;&#10;Descrição gerada automaticamente" id="97" name="Google Shape;97;p4"/>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5"/>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03" name="Google Shape;103;p5"/>
          <p:cNvSpPr txBox="1"/>
          <p:nvPr/>
        </p:nvSpPr>
        <p:spPr>
          <a:xfrm>
            <a:off x="402075" y="277325"/>
            <a:ext cx="6975000" cy="147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3100" u="none" cap="none" strike="noStrike">
                <a:solidFill>
                  <a:srgbClr val="171E46"/>
                </a:solidFill>
                <a:latin typeface="Montserrat ExtraBold"/>
                <a:ea typeface="Montserrat ExtraBold"/>
                <a:cs typeface="Montserrat ExtraBold"/>
                <a:sym typeface="Montserrat ExtraBold"/>
              </a:rPr>
              <a:t>Desafíos específicos que los niños pueden presentar:</a:t>
            </a:r>
            <a:br>
              <a:rPr b="0" i="0" lang="pt-BR" sz="3100" u="none" cap="none" strike="noStrike">
                <a:solidFill>
                  <a:srgbClr val="171E46"/>
                </a:solidFill>
                <a:latin typeface="Montserrat ExtraBold"/>
                <a:ea typeface="Montserrat ExtraBold"/>
                <a:cs typeface="Montserrat ExtraBold"/>
                <a:sym typeface="Montserrat ExtraBold"/>
              </a:rPr>
            </a:br>
            <a:endParaRPr b="0" i="0" sz="2700" u="none" cap="none" strike="noStrike">
              <a:solidFill>
                <a:srgbClr val="171E46"/>
              </a:solidFill>
              <a:latin typeface="Montserrat ExtraBold"/>
              <a:ea typeface="Montserrat ExtraBold"/>
              <a:cs typeface="Montserrat ExtraBold"/>
              <a:sym typeface="Montserrat ExtraBold"/>
            </a:endParaRPr>
          </a:p>
        </p:txBody>
      </p:sp>
      <p:sp>
        <p:nvSpPr>
          <p:cNvPr id="104" name="Google Shape;104;p5"/>
          <p:cNvSpPr txBox="1"/>
          <p:nvPr/>
        </p:nvSpPr>
        <p:spPr>
          <a:xfrm>
            <a:off x="634850" y="2017450"/>
            <a:ext cx="2581200" cy="2318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a:buChar char="●"/>
            </a:pPr>
            <a:r>
              <a:rPr b="0" i="0" lang="pt-BR" sz="1400" u="none" cap="none" strike="noStrike">
                <a:solidFill>
                  <a:schemeClr val="dk1"/>
                </a:solidFill>
                <a:latin typeface="Montserrat"/>
                <a:ea typeface="Montserrat"/>
                <a:cs typeface="Montserrat"/>
                <a:sym typeface="Montserrat"/>
              </a:rPr>
              <a:t>Lenguaje expresivo (habla) o receptivo (comprensión) </a:t>
            </a:r>
            <a:r>
              <a:rPr lang="pt-BR">
                <a:solidFill>
                  <a:schemeClr val="dk1"/>
                </a:solidFill>
                <a:latin typeface="Montserrat"/>
                <a:ea typeface="Montserrat"/>
                <a:cs typeface="Montserrat"/>
                <a:sym typeface="Montserrat"/>
              </a:rPr>
              <a:t>limitado </a:t>
            </a:r>
            <a:r>
              <a:rPr b="0" i="0" lang="pt-BR" sz="1400" u="none" cap="none" strike="noStrike">
                <a:solidFill>
                  <a:schemeClr val="dk1"/>
                </a:solidFill>
                <a:latin typeface="Montserrat"/>
                <a:ea typeface="Montserrat"/>
                <a:cs typeface="Montserrat"/>
                <a:sym typeface="Montserrat"/>
              </a:rPr>
              <a:t>o nulo.</a:t>
            </a:r>
            <a:br>
              <a:rPr b="0" i="0" lang="pt-BR" sz="1400" u="none" cap="none" strike="noStrike">
                <a:solidFill>
                  <a:schemeClr val="dk1"/>
                </a:solidFill>
                <a:latin typeface="Montserrat"/>
                <a:ea typeface="Montserrat"/>
                <a:cs typeface="Montserrat"/>
                <a:sym typeface="Montserrat"/>
              </a:rPr>
            </a:br>
            <a:r>
              <a:rPr b="0" i="0" lang="pt-BR" sz="1400" u="none" cap="none" strike="noStrike">
                <a:solidFill>
                  <a:schemeClr val="dk1"/>
                </a:solidFill>
                <a:latin typeface="Montserrat"/>
                <a:ea typeface="Montserrat"/>
                <a:cs typeface="Montserrat"/>
                <a:sym typeface="Montserrat"/>
              </a:rPr>
              <a:t>Repetición de palabras o frases.</a:t>
            </a:r>
            <a:br>
              <a:rPr b="0" i="0" lang="pt-BR" sz="1400" u="none" cap="none" strike="noStrike">
                <a:solidFill>
                  <a:schemeClr val="dk1"/>
                </a:solidFill>
                <a:latin typeface="Montserrat"/>
                <a:ea typeface="Montserrat"/>
                <a:cs typeface="Montserrat"/>
                <a:sym typeface="Montserrat"/>
              </a:rPr>
            </a:br>
            <a:r>
              <a:rPr b="0" i="0" lang="pt-BR" sz="1400" u="none" cap="none" strike="noStrike">
                <a:solidFill>
                  <a:schemeClr val="dk1"/>
                </a:solidFill>
                <a:latin typeface="Montserrat"/>
                <a:ea typeface="Montserrat"/>
                <a:cs typeface="Montserrat"/>
                <a:sym typeface="Montserrat"/>
              </a:rPr>
              <a:t>Fijación en un </a:t>
            </a:r>
            <a:r>
              <a:rPr lang="pt-BR">
                <a:solidFill>
                  <a:schemeClr val="dk1"/>
                </a:solidFill>
                <a:latin typeface="Montserrat"/>
                <a:ea typeface="Montserrat"/>
                <a:cs typeface="Montserrat"/>
                <a:sym typeface="Montserrat"/>
              </a:rPr>
              <a:t>tema </a:t>
            </a:r>
            <a:r>
              <a:rPr b="0" i="0" lang="pt-BR" sz="1400" u="none" cap="none" strike="noStrike">
                <a:solidFill>
                  <a:schemeClr val="dk1"/>
                </a:solidFill>
                <a:latin typeface="Montserrat"/>
                <a:ea typeface="Montserrat"/>
                <a:cs typeface="Montserrat"/>
                <a:sym typeface="Montserrat"/>
              </a:rPr>
              <a:t>o presentar diferente tono o volumen de voz.</a:t>
            </a:r>
            <a:br>
              <a:rPr b="0" i="0" lang="pt-BR" sz="1400" u="none" cap="none" strike="noStrike">
                <a:solidFill>
                  <a:schemeClr val="dk1"/>
                </a:solidFill>
                <a:latin typeface="Montserrat"/>
                <a:ea typeface="Montserrat"/>
                <a:cs typeface="Montserrat"/>
                <a:sym typeface="Montserrat"/>
              </a:rPr>
            </a:br>
            <a:endParaRPr b="0" i="0" sz="1400" u="none" cap="none" strike="noStrike">
              <a:solidFill>
                <a:schemeClr val="dk1"/>
              </a:solidFill>
              <a:latin typeface="Montserrat"/>
              <a:ea typeface="Montserrat"/>
              <a:cs typeface="Montserrat"/>
              <a:sym typeface="Montserrat"/>
            </a:endParaRPr>
          </a:p>
        </p:txBody>
      </p:sp>
      <p:pic>
        <p:nvPicPr>
          <p:cNvPr id="105" name="Google Shape;105;p5"/>
          <p:cNvPicPr preferRelativeResize="0"/>
          <p:nvPr/>
        </p:nvPicPr>
        <p:blipFill rotWithShape="1">
          <a:blip r:embed="rId4">
            <a:alphaModFix/>
          </a:blip>
          <a:srcRect b="0" l="0" r="0" t="0"/>
          <a:stretch/>
        </p:blipFill>
        <p:spPr>
          <a:xfrm rot="7111070">
            <a:off x="-631170" y="3745505"/>
            <a:ext cx="1546631" cy="1546610"/>
          </a:xfrm>
          <a:prstGeom prst="rect">
            <a:avLst/>
          </a:prstGeom>
          <a:noFill/>
          <a:ln>
            <a:noFill/>
          </a:ln>
        </p:spPr>
      </p:pic>
      <p:pic>
        <p:nvPicPr>
          <p:cNvPr id="106" name="Google Shape;106;p5"/>
          <p:cNvPicPr preferRelativeResize="0"/>
          <p:nvPr/>
        </p:nvPicPr>
        <p:blipFill rotWithShape="1">
          <a:blip r:embed="rId4">
            <a:alphaModFix/>
          </a:blip>
          <a:srcRect b="0" l="0" r="0" t="0"/>
          <a:stretch/>
        </p:blipFill>
        <p:spPr>
          <a:xfrm rot="-7870727">
            <a:off x="7829205" y="-289498"/>
            <a:ext cx="1546628" cy="1546612"/>
          </a:xfrm>
          <a:prstGeom prst="rect">
            <a:avLst/>
          </a:prstGeom>
          <a:noFill/>
          <a:ln>
            <a:noFill/>
          </a:ln>
        </p:spPr>
      </p:pic>
      <p:pic>
        <p:nvPicPr>
          <p:cNvPr id="107" name="Google Shape;107;p5"/>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08" name="Google Shape;108;p5"/>
          <p:cNvPicPr preferRelativeResize="0"/>
          <p:nvPr/>
        </p:nvPicPr>
        <p:blipFill rotWithShape="1">
          <a:blip r:embed="rId4">
            <a:alphaModFix/>
          </a:blip>
          <a:srcRect b="0" l="0" r="0" t="0"/>
          <a:stretch/>
        </p:blipFill>
        <p:spPr>
          <a:xfrm rot="-2455811">
            <a:off x="-535024" y="1003430"/>
            <a:ext cx="1105623" cy="1105615"/>
          </a:xfrm>
          <a:prstGeom prst="rect">
            <a:avLst/>
          </a:prstGeom>
          <a:noFill/>
          <a:ln>
            <a:noFill/>
          </a:ln>
        </p:spPr>
      </p:pic>
      <p:sp>
        <p:nvSpPr>
          <p:cNvPr id="109" name="Google Shape;109;p5"/>
          <p:cNvSpPr txBox="1"/>
          <p:nvPr/>
        </p:nvSpPr>
        <p:spPr>
          <a:xfrm>
            <a:off x="2997050" y="2246050"/>
            <a:ext cx="2182500" cy="2058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a:buChar char="●"/>
            </a:pPr>
            <a:r>
              <a:rPr lang="pt-BR">
                <a:solidFill>
                  <a:schemeClr val="dk1"/>
                </a:solidFill>
                <a:latin typeface="Montserrat"/>
                <a:ea typeface="Montserrat"/>
                <a:cs typeface="Montserrat"/>
                <a:sym typeface="Montserrat"/>
              </a:rPr>
              <a:t>Evitar completamente</a:t>
            </a:r>
            <a:r>
              <a:rPr b="0" i="0" lang="pt-BR" sz="1400" u="none" cap="none" strike="noStrike">
                <a:solidFill>
                  <a:schemeClr val="dk1"/>
                </a:solidFill>
                <a:latin typeface="Montserrat"/>
                <a:ea typeface="Montserrat"/>
                <a:cs typeface="Montserrat"/>
                <a:sym typeface="Montserrat"/>
              </a:rPr>
              <a:t> el contacto socia</a:t>
            </a:r>
            <a:r>
              <a:rPr lang="pt-BR">
                <a:solidFill>
                  <a:schemeClr val="dk1"/>
                </a:solidFill>
                <a:latin typeface="Montserrat"/>
                <a:ea typeface="Montserrat"/>
                <a:cs typeface="Montserrat"/>
                <a:sym typeface="Montserrat"/>
              </a:rPr>
              <a:t>l. </a:t>
            </a:r>
            <a:endParaRPr>
              <a:solidFill>
                <a:schemeClr val="dk1"/>
              </a:solidFill>
              <a:latin typeface="Montserrat"/>
              <a:ea typeface="Montserrat"/>
              <a:cs typeface="Montserrat"/>
              <a:sym typeface="Montserrat"/>
            </a:endParaRPr>
          </a:p>
          <a:p>
            <a:pPr indent="-317500" lvl="0" marL="457200" marR="0" rtl="0" algn="l">
              <a:lnSpc>
                <a:spcPct val="90000"/>
              </a:lnSpc>
              <a:spcBef>
                <a:spcPts val="1000"/>
              </a:spcBef>
              <a:spcAft>
                <a:spcPts val="0"/>
              </a:spcAft>
              <a:buClr>
                <a:schemeClr val="dk1"/>
              </a:buClr>
              <a:buSzPts val="1400"/>
              <a:buFont typeface="Montserrat"/>
              <a:buChar char="●"/>
            </a:pPr>
            <a:r>
              <a:rPr b="0" i="0" lang="pt-BR" sz="1400" u="none" cap="none" strike="noStrike">
                <a:solidFill>
                  <a:schemeClr val="dk1"/>
                </a:solidFill>
                <a:latin typeface="Montserrat"/>
                <a:ea typeface="Montserrat"/>
                <a:cs typeface="Montserrat"/>
                <a:sym typeface="Montserrat"/>
              </a:rPr>
              <a:t>Ser </a:t>
            </a:r>
            <a:r>
              <a:rPr lang="pt-BR">
                <a:solidFill>
                  <a:schemeClr val="dk1"/>
                </a:solidFill>
                <a:latin typeface="Montserrat"/>
                <a:ea typeface="Montserrat"/>
                <a:cs typeface="Montserrat"/>
                <a:sym typeface="Montserrat"/>
              </a:rPr>
              <a:t>limitado</a:t>
            </a:r>
            <a:r>
              <a:rPr b="0" i="0" lang="pt-BR" sz="1400" u="none" cap="none" strike="noStrike">
                <a:solidFill>
                  <a:schemeClr val="dk1"/>
                </a:solidFill>
                <a:latin typeface="Montserrat"/>
                <a:ea typeface="Montserrat"/>
                <a:cs typeface="Montserrat"/>
                <a:sym typeface="Montserrat"/>
              </a:rPr>
              <a:t> o inseguro al interactuar con otras personas.</a:t>
            </a:r>
            <a:br>
              <a:rPr b="0" i="0" lang="pt-BR" sz="1400" u="none" cap="none" strike="noStrike">
                <a:solidFill>
                  <a:schemeClr val="dk1"/>
                </a:solidFill>
                <a:latin typeface="Montserrat"/>
                <a:ea typeface="Montserrat"/>
                <a:cs typeface="Montserrat"/>
                <a:sym typeface="Montserrat"/>
              </a:rPr>
            </a:br>
            <a:endParaRPr b="0" i="0" sz="1400" u="none" cap="none" strike="noStrike">
              <a:solidFill>
                <a:schemeClr val="dk1"/>
              </a:solidFill>
              <a:latin typeface="Montserrat"/>
              <a:ea typeface="Montserrat"/>
              <a:cs typeface="Montserrat"/>
              <a:sym typeface="Montserrat"/>
            </a:endParaRPr>
          </a:p>
        </p:txBody>
      </p:sp>
      <p:sp>
        <p:nvSpPr>
          <p:cNvPr id="110" name="Google Shape;110;p5"/>
          <p:cNvSpPr txBox="1"/>
          <p:nvPr/>
        </p:nvSpPr>
        <p:spPr>
          <a:xfrm>
            <a:off x="5206850" y="2246050"/>
            <a:ext cx="2581200" cy="2706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a:buChar char="●"/>
            </a:pPr>
            <a:r>
              <a:rPr b="0" i="0" lang="pt-BR" sz="1400" u="none" cap="none" strike="noStrike">
                <a:solidFill>
                  <a:schemeClr val="dk1"/>
                </a:solidFill>
                <a:latin typeface="Montserrat"/>
                <a:ea typeface="Montserrat"/>
                <a:cs typeface="Montserrat"/>
                <a:sym typeface="Montserrat"/>
              </a:rPr>
              <a:t>Dificultades para explorar o jugar con juguetes de la misma manera que lo haría un niño con un desarrollo típico.</a:t>
            </a:r>
            <a:br>
              <a:rPr b="0" i="0" lang="pt-BR" sz="1400" u="none" cap="none" strike="noStrike">
                <a:solidFill>
                  <a:schemeClr val="dk1"/>
                </a:solidFill>
                <a:latin typeface="Montserrat"/>
                <a:ea typeface="Montserrat"/>
                <a:cs typeface="Montserrat"/>
                <a:sym typeface="Montserrat"/>
              </a:rPr>
            </a:br>
            <a:r>
              <a:rPr b="0" i="0" lang="pt-BR" sz="1400" u="none" cap="none" strike="noStrike">
                <a:solidFill>
                  <a:schemeClr val="dk1"/>
                </a:solidFill>
                <a:latin typeface="Montserrat"/>
                <a:ea typeface="Montserrat"/>
                <a:cs typeface="Montserrat"/>
                <a:sym typeface="Montserrat"/>
              </a:rPr>
              <a:t>Obsesionarse con un juguete u objeto en particular (repetir lo mismo sin parar).</a:t>
            </a:r>
            <a:br>
              <a:rPr b="0" i="0" lang="pt-BR" sz="1400" u="none" cap="none" strike="noStrike">
                <a:solidFill>
                  <a:schemeClr val="dk1"/>
                </a:solidFill>
                <a:latin typeface="Montserrat"/>
                <a:ea typeface="Montserrat"/>
                <a:cs typeface="Montserrat"/>
                <a:sym typeface="Montserrat"/>
              </a:rPr>
            </a:br>
            <a:endParaRPr b="0" i="0" sz="1400" u="none" cap="none" strike="noStrike">
              <a:solidFill>
                <a:schemeClr val="dk1"/>
              </a:solidFill>
              <a:latin typeface="Montserrat"/>
              <a:ea typeface="Montserrat"/>
              <a:cs typeface="Montserrat"/>
              <a:sym typeface="Montserrat"/>
            </a:endParaRPr>
          </a:p>
        </p:txBody>
      </p:sp>
      <p:sp>
        <p:nvSpPr>
          <p:cNvPr id="111" name="Google Shape;111;p5"/>
          <p:cNvSpPr/>
          <p:nvPr/>
        </p:nvSpPr>
        <p:spPr>
          <a:xfrm>
            <a:off x="989600" y="1594675"/>
            <a:ext cx="1871700" cy="402900"/>
          </a:xfrm>
          <a:prstGeom prst="roundRect">
            <a:avLst>
              <a:gd fmla="val 50000" name="adj"/>
            </a:avLst>
          </a:prstGeom>
          <a:noFill/>
          <a:ln cap="flat" cmpd="sng" w="28575">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
          <p:cNvSpPr txBox="1"/>
          <p:nvPr/>
        </p:nvSpPr>
        <p:spPr>
          <a:xfrm>
            <a:off x="1038150" y="1572925"/>
            <a:ext cx="1959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pt-BR" sz="1700" u="none" cap="none" strike="noStrike">
                <a:solidFill>
                  <a:srgbClr val="000000"/>
                </a:solidFill>
                <a:latin typeface="Montserrat"/>
                <a:ea typeface="Montserrat"/>
                <a:cs typeface="Montserrat"/>
                <a:sym typeface="Montserrat"/>
              </a:rPr>
              <a:t>Comunica</a:t>
            </a:r>
            <a:r>
              <a:rPr b="1" lang="pt-BR" sz="1700">
                <a:latin typeface="Montserrat"/>
                <a:ea typeface="Montserrat"/>
                <a:cs typeface="Montserrat"/>
                <a:sym typeface="Montserrat"/>
              </a:rPr>
              <a:t>ción</a:t>
            </a:r>
            <a:endParaRPr b="1" i="0" sz="1700" u="none" cap="none" strike="noStrike">
              <a:solidFill>
                <a:srgbClr val="000000"/>
              </a:solidFill>
              <a:latin typeface="Montserrat"/>
              <a:ea typeface="Montserrat"/>
              <a:cs typeface="Montserrat"/>
              <a:sym typeface="Montserrat"/>
            </a:endParaRPr>
          </a:p>
        </p:txBody>
      </p:sp>
      <p:sp>
        <p:nvSpPr>
          <p:cNvPr id="113" name="Google Shape;113;p5"/>
          <p:cNvSpPr txBox="1"/>
          <p:nvPr/>
        </p:nvSpPr>
        <p:spPr>
          <a:xfrm>
            <a:off x="3324150" y="1420525"/>
            <a:ext cx="19590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pt-BR" sz="1700" u="none" cap="none" strike="noStrike">
                <a:solidFill>
                  <a:srgbClr val="000000"/>
                </a:solidFill>
                <a:latin typeface="Montserrat"/>
                <a:ea typeface="Montserrat"/>
                <a:cs typeface="Montserrat"/>
                <a:sym typeface="Montserrat"/>
              </a:rPr>
              <a:t>Habilidades Socia</a:t>
            </a:r>
            <a:r>
              <a:rPr b="1" lang="pt-BR" sz="1700">
                <a:latin typeface="Montserrat"/>
                <a:ea typeface="Montserrat"/>
                <a:cs typeface="Montserrat"/>
                <a:sym typeface="Montserrat"/>
              </a:rPr>
              <a:t>les</a:t>
            </a:r>
            <a:endParaRPr b="1" i="0" sz="1700" u="none" cap="none" strike="noStrike">
              <a:solidFill>
                <a:srgbClr val="000000"/>
              </a:solidFill>
              <a:latin typeface="Montserrat"/>
              <a:ea typeface="Montserrat"/>
              <a:cs typeface="Montserrat"/>
              <a:sym typeface="Montserrat"/>
            </a:endParaRPr>
          </a:p>
        </p:txBody>
      </p:sp>
      <p:sp>
        <p:nvSpPr>
          <p:cNvPr id="114" name="Google Shape;114;p5"/>
          <p:cNvSpPr txBox="1"/>
          <p:nvPr/>
        </p:nvSpPr>
        <p:spPr>
          <a:xfrm>
            <a:off x="5610150" y="1420525"/>
            <a:ext cx="19590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pt-BR" sz="1700" u="none" cap="none" strike="noStrike">
                <a:solidFill>
                  <a:srgbClr val="000000"/>
                </a:solidFill>
                <a:latin typeface="Montserrat"/>
                <a:ea typeface="Montserrat"/>
                <a:cs typeface="Montserrat"/>
                <a:sym typeface="Montserrat"/>
              </a:rPr>
              <a:t>Habilidades para </a:t>
            </a:r>
            <a:r>
              <a:rPr b="1" lang="pt-BR" sz="1700">
                <a:latin typeface="Montserrat"/>
                <a:ea typeface="Montserrat"/>
                <a:cs typeface="Montserrat"/>
                <a:sym typeface="Montserrat"/>
              </a:rPr>
              <a:t>jugar</a:t>
            </a:r>
            <a:endParaRPr b="1" i="0" sz="1700" u="none" cap="none" strike="noStrike">
              <a:solidFill>
                <a:srgbClr val="000000"/>
              </a:solidFill>
              <a:latin typeface="Montserrat"/>
              <a:ea typeface="Montserrat"/>
              <a:cs typeface="Montserrat"/>
              <a:sym typeface="Montserrat"/>
            </a:endParaRPr>
          </a:p>
        </p:txBody>
      </p:sp>
      <p:sp>
        <p:nvSpPr>
          <p:cNvPr id="115" name="Google Shape;115;p5"/>
          <p:cNvSpPr/>
          <p:nvPr/>
        </p:nvSpPr>
        <p:spPr>
          <a:xfrm>
            <a:off x="3305425" y="1420525"/>
            <a:ext cx="1871700" cy="708000"/>
          </a:xfrm>
          <a:prstGeom prst="roundRect">
            <a:avLst>
              <a:gd fmla="val 50000" name="adj"/>
            </a:avLst>
          </a:prstGeom>
          <a:noFill/>
          <a:ln cap="flat" cmpd="sng" w="28575">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5"/>
          <p:cNvSpPr/>
          <p:nvPr/>
        </p:nvSpPr>
        <p:spPr>
          <a:xfrm>
            <a:off x="5461388" y="1442125"/>
            <a:ext cx="1871700" cy="708000"/>
          </a:xfrm>
          <a:prstGeom prst="roundRect">
            <a:avLst>
              <a:gd fmla="val 50000" name="adj"/>
            </a:avLst>
          </a:prstGeom>
          <a:noFill/>
          <a:ln cap="flat" cmpd="sng" w="28575">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exto&#10;&#10;Descrição gerada automaticamente" id="117" name="Google Shape;117;p5"/>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6"/>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23" name="Google Shape;123;p6"/>
          <p:cNvSpPr txBox="1"/>
          <p:nvPr/>
        </p:nvSpPr>
        <p:spPr>
          <a:xfrm>
            <a:off x="907400" y="1944750"/>
            <a:ext cx="2640000" cy="193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a:buChar char="●"/>
            </a:pPr>
            <a:r>
              <a:rPr lang="pt-BR">
                <a:solidFill>
                  <a:schemeClr val="dk1"/>
                </a:solidFill>
                <a:latin typeface="Montserrat"/>
                <a:ea typeface="Montserrat"/>
                <a:cs typeface="Montserrat"/>
                <a:sym typeface="Montserrat"/>
              </a:rPr>
              <a:t>Sentidos poco reactivos, con respuesta nula o pequeña, a las señales visuales o auditivas</a:t>
            </a:r>
            <a:r>
              <a:rPr b="0" i="0" lang="pt-BR" sz="1400" u="none" cap="none" strike="noStrike">
                <a:solidFill>
                  <a:schemeClr val="dk1"/>
                </a:solidFill>
                <a:latin typeface="Montserrat"/>
                <a:ea typeface="Montserrat"/>
                <a:cs typeface="Montserrat"/>
                <a:sym typeface="Montserrat"/>
              </a:rPr>
              <a:t>.</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90000"/>
              </a:lnSpc>
              <a:spcBef>
                <a:spcPts val="0"/>
              </a:spcBef>
              <a:spcAft>
                <a:spcPts val="0"/>
              </a:spcAft>
              <a:buClr>
                <a:schemeClr val="dk1"/>
              </a:buClr>
              <a:buSzPts val="1400"/>
              <a:buFont typeface="Montserrat"/>
              <a:buChar char="●"/>
            </a:pPr>
            <a:r>
              <a:rPr b="0" i="0" lang="pt-BR" sz="1400" u="none" cap="none" strike="noStrike">
                <a:solidFill>
                  <a:schemeClr val="dk1"/>
                </a:solidFill>
                <a:latin typeface="Montserrat"/>
                <a:ea typeface="Montserrat"/>
                <a:cs typeface="Montserrat"/>
                <a:sym typeface="Montserrat"/>
              </a:rPr>
              <a:t>Hipersensibilidad a son</a:t>
            </a:r>
            <a:r>
              <a:rPr lang="pt-BR">
                <a:solidFill>
                  <a:schemeClr val="dk1"/>
                </a:solidFill>
                <a:latin typeface="Montserrat"/>
                <a:ea typeface="Montserrat"/>
                <a:cs typeface="Montserrat"/>
                <a:sym typeface="Montserrat"/>
              </a:rPr>
              <a:t>idos y </a:t>
            </a:r>
            <a:r>
              <a:rPr b="0" i="0" lang="pt-BR" sz="1400" u="none" cap="none" strike="noStrike">
                <a:solidFill>
                  <a:schemeClr val="dk1"/>
                </a:solidFill>
                <a:latin typeface="Montserrat"/>
                <a:ea typeface="Montserrat"/>
                <a:cs typeface="Montserrat"/>
                <a:sym typeface="Montserrat"/>
              </a:rPr>
              <a:t>estímulos visua</a:t>
            </a:r>
            <a:r>
              <a:rPr lang="pt-BR">
                <a:solidFill>
                  <a:schemeClr val="dk1"/>
                </a:solidFill>
                <a:latin typeface="Montserrat"/>
                <a:ea typeface="Montserrat"/>
                <a:cs typeface="Montserrat"/>
                <a:sym typeface="Montserrat"/>
              </a:rPr>
              <a:t>les</a:t>
            </a:r>
            <a:r>
              <a:rPr b="0" i="0" lang="pt-BR" sz="1400" u="none" cap="none" strike="noStrike">
                <a:solidFill>
                  <a:schemeClr val="dk1"/>
                </a:solidFill>
                <a:latin typeface="Montserrat"/>
                <a:ea typeface="Montserrat"/>
                <a:cs typeface="Montserrat"/>
                <a:sym typeface="Montserrat"/>
              </a:rPr>
              <a:t>, que pueden </a:t>
            </a:r>
            <a:r>
              <a:rPr lang="pt-BR">
                <a:solidFill>
                  <a:schemeClr val="dk1"/>
                </a:solidFill>
                <a:latin typeface="Montserrat"/>
                <a:ea typeface="Montserrat"/>
                <a:cs typeface="Montserrat"/>
                <a:sym typeface="Montserrat"/>
              </a:rPr>
              <a:t>perturbarlos. </a:t>
            </a:r>
            <a:endParaRPr b="0" i="0" sz="1400" u="none" cap="none" strike="noStrike">
              <a:solidFill>
                <a:schemeClr val="dk1"/>
              </a:solidFill>
              <a:latin typeface="Montserrat"/>
              <a:ea typeface="Montserrat"/>
              <a:cs typeface="Montserrat"/>
              <a:sym typeface="Montserrat"/>
            </a:endParaRPr>
          </a:p>
        </p:txBody>
      </p:sp>
      <p:pic>
        <p:nvPicPr>
          <p:cNvPr id="124" name="Google Shape;124;p6"/>
          <p:cNvPicPr preferRelativeResize="0"/>
          <p:nvPr/>
        </p:nvPicPr>
        <p:blipFill rotWithShape="1">
          <a:blip r:embed="rId4">
            <a:alphaModFix/>
          </a:blip>
          <a:srcRect b="0" l="0" r="0" t="0"/>
          <a:stretch/>
        </p:blipFill>
        <p:spPr>
          <a:xfrm rot="7111070">
            <a:off x="-631170" y="3745505"/>
            <a:ext cx="1546631" cy="1546610"/>
          </a:xfrm>
          <a:prstGeom prst="rect">
            <a:avLst/>
          </a:prstGeom>
          <a:noFill/>
          <a:ln>
            <a:noFill/>
          </a:ln>
        </p:spPr>
      </p:pic>
      <p:pic>
        <p:nvPicPr>
          <p:cNvPr id="125" name="Google Shape;125;p6"/>
          <p:cNvPicPr preferRelativeResize="0"/>
          <p:nvPr/>
        </p:nvPicPr>
        <p:blipFill rotWithShape="1">
          <a:blip r:embed="rId4">
            <a:alphaModFix/>
          </a:blip>
          <a:srcRect b="0" l="0" r="0" t="0"/>
          <a:stretch/>
        </p:blipFill>
        <p:spPr>
          <a:xfrm rot="-7220106">
            <a:off x="8085296" y="-453071"/>
            <a:ext cx="1546625" cy="1546613"/>
          </a:xfrm>
          <a:prstGeom prst="rect">
            <a:avLst/>
          </a:prstGeom>
          <a:noFill/>
          <a:ln>
            <a:noFill/>
          </a:ln>
        </p:spPr>
      </p:pic>
      <p:pic>
        <p:nvPicPr>
          <p:cNvPr id="126" name="Google Shape;126;p6"/>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27" name="Google Shape;127;p6"/>
          <p:cNvPicPr preferRelativeResize="0"/>
          <p:nvPr/>
        </p:nvPicPr>
        <p:blipFill rotWithShape="1">
          <a:blip r:embed="rId4">
            <a:alphaModFix/>
          </a:blip>
          <a:srcRect b="0" l="0" r="0" t="0"/>
          <a:stretch/>
        </p:blipFill>
        <p:spPr>
          <a:xfrm rot="-2455811">
            <a:off x="-5799" y="18680"/>
            <a:ext cx="1105623" cy="1105615"/>
          </a:xfrm>
          <a:prstGeom prst="rect">
            <a:avLst/>
          </a:prstGeom>
          <a:noFill/>
          <a:ln>
            <a:noFill/>
          </a:ln>
        </p:spPr>
      </p:pic>
      <p:sp>
        <p:nvSpPr>
          <p:cNvPr id="128" name="Google Shape;128;p6"/>
          <p:cNvSpPr txBox="1"/>
          <p:nvPr/>
        </p:nvSpPr>
        <p:spPr>
          <a:xfrm>
            <a:off x="3552050" y="2030950"/>
            <a:ext cx="2772300" cy="193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a:buChar char="●"/>
            </a:pPr>
            <a:r>
              <a:rPr lang="pt-BR">
                <a:solidFill>
                  <a:schemeClr val="dk1"/>
                </a:solidFill>
                <a:latin typeface="Montserrat"/>
                <a:ea typeface="Montserrat"/>
                <a:cs typeface="Montserrat"/>
                <a:sym typeface="Montserrat"/>
              </a:rPr>
              <a:t>Comportamientos de autoestimulación, que pueden ser reconfortantes y predecibles para ellos.</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90000"/>
              </a:lnSpc>
              <a:spcBef>
                <a:spcPts val="0"/>
              </a:spcBef>
              <a:spcAft>
                <a:spcPts val="0"/>
              </a:spcAft>
              <a:buClr>
                <a:schemeClr val="dk1"/>
              </a:buClr>
              <a:buSzPts val="1400"/>
              <a:buFont typeface="Montserrat"/>
              <a:buChar char="●"/>
            </a:pPr>
            <a:r>
              <a:rPr lang="pt-BR">
                <a:solidFill>
                  <a:schemeClr val="dk1"/>
                </a:solidFill>
                <a:latin typeface="Montserrat"/>
                <a:ea typeface="Montserrat"/>
                <a:cs typeface="Montserrat"/>
                <a:sym typeface="Montserrat"/>
              </a:rPr>
              <a:t>U</a:t>
            </a:r>
            <a:r>
              <a:rPr b="0" i="0" lang="pt-BR" sz="1400" u="none" cap="none" strike="noStrike">
                <a:solidFill>
                  <a:schemeClr val="dk1"/>
                </a:solidFill>
                <a:latin typeface="Montserrat"/>
                <a:ea typeface="Montserrat"/>
                <a:cs typeface="Montserrat"/>
                <a:sym typeface="Montserrat"/>
              </a:rPr>
              <a:t>so de juguetes de una manera inusual o inadecuada</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90000"/>
              </a:lnSpc>
              <a:spcBef>
                <a:spcPts val="0"/>
              </a:spcBef>
              <a:spcAft>
                <a:spcPts val="0"/>
              </a:spcAft>
              <a:buClr>
                <a:schemeClr val="dk1"/>
              </a:buClr>
              <a:buSzPts val="1400"/>
              <a:buFont typeface="Montserrat"/>
              <a:buChar char="●"/>
            </a:pPr>
            <a:r>
              <a:rPr b="0" i="0" lang="pt-BR" sz="1400" u="none" cap="none" strike="noStrike">
                <a:solidFill>
                  <a:schemeClr val="dk1"/>
                </a:solidFill>
                <a:latin typeface="Montserrat"/>
                <a:ea typeface="Montserrat"/>
                <a:cs typeface="Montserrat"/>
                <a:sym typeface="Montserrat"/>
              </a:rPr>
              <a:t>Obs</a:t>
            </a:r>
            <a:r>
              <a:rPr lang="pt-BR">
                <a:solidFill>
                  <a:schemeClr val="dk1"/>
                </a:solidFill>
                <a:latin typeface="Montserrat"/>
                <a:ea typeface="Montserrat"/>
                <a:cs typeface="Montserrat"/>
                <a:sym typeface="Montserrat"/>
              </a:rPr>
              <a:t>esiones</a:t>
            </a:r>
            <a:endParaRPr b="0" i="0" sz="1400" u="none" cap="none" strike="noStrike">
              <a:solidFill>
                <a:schemeClr val="dk1"/>
              </a:solidFill>
              <a:latin typeface="Montserrat"/>
              <a:ea typeface="Montserrat"/>
              <a:cs typeface="Montserrat"/>
              <a:sym typeface="Montserrat"/>
            </a:endParaRPr>
          </a:p>
        </p:txBody>
      </p:sp>
      <p:sp>
        <p:nvSpPr>
          <p:cNvPr id="129" name="Google Shape;129;p6"/>
          <p:cNvSpPr txBox="1"/>
          <p:nvPr/>
        </p:nvSpPr>
        <p:spPr>
          <a:xfrm>
            <a:off x="6063150" y="2107150"/>
            <a:ext cx="2115900" cy="766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a:buChar char="●"/>
            </a:pPr>
            <a:r>
              <a:rPr b="0" i="0" lang="pt-BR" sz="1400" u="none" cap="none" strike="noStrike">
                <a:solidFill>
                  <a:schemeClr val="dk1"/>
                </a:solidFill>
                <a:latin typeface="Montserrat"/>
                <a:ea typeface="Montserrat"/>
                <a:cs typeface="Montserrat"/>
                <a:sym typeface="Montserrat"/>
              </a:rPr>
              <a:t>Necesidad</a:t>
            </a:r>
            <a:r>
              <a:rPr lang="pt-BR">
                <a:solidFill>
                  <a:schemeClr val="dk1"/>
                </a:solidFill>
                <a:latin typeface="Montserrat"/>
                <a:ea typeface="Montserrat"/>
                <a:cs typeface="Montserrat"/>
                <a:sym typeface="Montserrat"/>
              </a:rPr>
              <a:t> </a:t>
            </a:r>
            <a:r>
              <a:rPr b="0" i="0" lang="pt-BR" sz="1400" u="none" cap="none" strike="noStrike">
                <a:solidFill>
                  <a:schemeClr val="dk1"/>
                </a:solidFill>
                <a:latin typeface="Montserrat"/>
                <a:ea typeface="Montserrat"/>
                <a:cs typeface="Montserrat"/>
                <a:sym typeface="Montserrat"/>
              </a:rPr>
              <a:t>de refor</a:t>
            </a:r>
            <a:r>
              <a:rPr lang="pt-BR">
                <a:solidFill>
                  <a:schemeClr val="dk1"/>
                </a:solidFill>
                <a:latin typeface="Montserrat"/>
                <a:ea typeface="Montserrat"/>
                <a:cs typeface="Montserrat"/>
                <a:sym typeface="Montserrat"/>
              </a:rPr>
              <a:t>za</a:t>
            </a:r>
            <a:r>
              <a:rPr b="0" i="0" lang="pt-BR" sz="1400" u="none" cap="none" strike="noStrike">
                <a:solidFill>
                  <a:schemeClr val="dk1"/>
                </a:solidFill>
                <a:latin typeface="Montserrat"/>
                <a:ea typeface="Montserrat"/>
                <a:cs typeface="Montserrat"/>
                <a:sym typeface="Montserrat"/>
              </a:rPr>
              <a:t>dores mu</a:t>
            </a:r>
            <a:r>
              <a:rPr lang="pt-BR">
                <a:solidFill>
                  <a:schemeClr val="dk1"/>
                </a:solidFill>
                <a:latin typeface="Montserrat"/>
                <a:ea typeface="Montserrat"/>
                <a:cs typeface="Montserrat"/>
                <a:sym typeface="Montserrat"/>
              </a:rPr>
              <a:t>y personales.</a:t>
            </a:r>
            <a:endParaRPr b="0" i="0" sz="1400" u="none" cap="none" strike="noStrike">
              <a:solidFill>
                <a:schemeClr val="dk1"/>
              </a:solidFill>
              <a:latin typeface="Montserrat"/>
              <a:ea typeface="Montserrat"/>
              <a:cs typeface="Montserrat"/>
              <a:sym typeface="Montserrat"/>
            </a:endParaRPr>
          </a:p>
        </p:txBody>
      </p:sp>
      <p:sp>
        <p:nvSpPr>
          <p:cNvPr id="130" name="Google Shape;130;p6"/>
          <p:cNvSpPr txBox="1"/>
          <p:nvPr/>
        </p:nvSpPr>
        <p:spPr>
          <a:xfrm>
            <a:off x="1381059" y="734725"/>
            <a:ext cx="2182800" cy="135418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pt-BR" sz="1900" u="none" cap="none" strike="noStrike">
                <a:solidFill>
                  <a:srgbClr val="000000"/>
                </a:solidFill>
                <a:latin typeface="Montserrat"/>
                <a:ea typeface="Montserrat"/>
                <a:cs typeface="Montserrat"/>
                <a:sym typeface="Montserrat"/>
              </a:rPr>
              <a:t>Procesamiento visual y auditivo</a:t>
            </a:r>
            <a:br>
              <a:rPr b="1" i="0" lang="pt-BR" sz="1900" u="none" cap="none" strike="noStrike">
                <a:solidFill>
                  <a:srgbClr val="000000"/>
                </a:solidFill>
                <a:latin typeface="Montserrat"/>
                <a:ea typeface="Montserrat"/>
                <a:cs typeface="Montserrat"/>
                <a:sym typeface="Montserrat"/>
              </a:rPr>
            </a:br>
            <a:endParaRPr b="1" i="0" sz="1900" u="none" cap="none" strike="noStrike">
              <a:solidFill>
                <a:srgbClr val="000000"/>
              </a:solidFill>
              <a:latin typeface="Montserrat"/>
              <a:ea typeface="Montserrat"/>
              <a:cs typeface="Montserrat"/>
              <a:sym typeface="Montserrat"/>
            </a:endParaRPr>
          </a:p>
        </p:txBody>
      </p:sp>
      <p:sp>
        <p:nvSpPr>
          <p:cNvPr id="131" name="Google Shape;131;p6"/>
          <p:cNvSpPr txBox="1"/>
          <p:nvPr/>
        </p:nvSpPr>
        <p:spPr>
          <a:xfrm>
            <a:off x="6138021" y="734725"/>
            <a:ext cx="21828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pt-BR" sz="2200" u="none" cap="none" strike="noStrike">
                <a:solidFill>
                  <a:srgbClr val="000000"/>
                </a:solidFill>
                <a:latin typeface="Montserrat"/>
                <a:ea typeface="Montserrat"/>
                <a:cs typeface="Montserrat"/>
                <a:sym typeface="Montserrat"/>
              </a:rPr>
              <a:t>Refuerzos </a:t>
            </a:r>
            <a:r>
              <a:rPr b="1" lang="pt-BR" sz="2200">
                <a:latin typeface="Montserrat"/>
                <a:ea typeface="Montserrat"/>
                <a:cs typeface="Montserrat"/>
                <a:sym typeface="Montserrat"/>
              </a:rPr>
              <a:t>no comunes</a:t>
            </a:r>
            <a:br>
              <a:rPr b="1" i="0" lang="pt-BR" sz="2200" u="none" cap="none" strike="noStrike">
                <a:solidFill>
                  <a:srgbClr val="000000"/>
                </a:solidFill>
                <a:latin typeface="Montserrat"/>
                <a:ea typeface="Montserrat"/>
                <a:cs typeface="Montserrat"/>
                <a:sym typeface="Montserrat"/>
              </a:rPr>
            </a:br>
            <a:endParaRPr b="1" i="0" sz="2200" u="none" cap="none" strike="noStrike">
              <a:solidFill>
                <a:srgbClr val="000000"/>
              </a:solidFill>
              <a:latin typeface="Montserrat"/>
              <a:ea typeface="Montserrat"/>
              <a:cs typeface="Montserrat"/>
              <a:sym typeface="Montserrat"/>
            </a:endParaRPr>
          </a:p>
        </p:txBody>
      </p:sp>
      <p:sp>
        <p:nvSpPr>
          <p:cNvPr id="132" name="Google Shape;132;p6"/>
          <p:cNvSpPr/>
          <p:nvPr/>
        </p:nvSpPr>
        <p:spPr>
          <a:xfrm>
            <a:off x="1322500" y="690375"/>
            <a:ext cx="2235600" cy="1062000"/>
          </a:xfrm>
          <a:prstGeom prst="roundRect">
            <a:avLst>
              <a:gd fmla="val 25913" name="adj"/>
            </a:avLst>
          </a:prstGeom>
          <a:noFill/>
          <a:ln cap="flat" cmpd="sng" w="28575">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3" name="Google Shape;133;p6"/>
          <p:cNvSpPr/>
          <p:nvPr/>
        </p:nvSpPr>
        <p:spPr>
          <a:xfrm>
            <a:off x="3809000" y="1066000"/>
            <a:ext cx="2235600" cy="590100"/>
          </a:xfrm>
          <a:prstGeom prst="roundRect">
            <a:avLst>
              <a:gd fmla="val 50000" name="adj"/>
            </a:avLst>
          </a:prstGeom>
          <a:noFill/>
          <a:ln cap="flat" cmpd="sng" w="28575">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6"/>
          <p:cNvSpPr txBox="1"/>
          <p:nvPr/>
        </p:nvSpPr>
        <p:spPr>
          <a:xfrm>
            <a:off x="3786900" y="1110350"/>
            <a:ext cx="2351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pt-BR" sz="1700" u="none" cap="none" strike="noStrike">
                <a:solidFill>
                  <a:srgbClr val="000000"/>
                </a:solidFill>
                <a:latin typeface="Montserrat"/>
                <a:ea typeface="Montserrat"/>
                <a:cs typeface="Montserrat"/>
                <a:sym typeface="Montserrat"/>
              </a:rPr>
              <a:t>Autoestimula</a:t>
            </a:r>
            <a:r>
              <a:rPr b="1" lang="pt-BR" sz="1700">
                <a:latin typeface="Montserrat"/>
                <a:ea typeface="Montserrat"/>
                <a:cs typeface="Montserrat"/>
                <a:sym typeface="Montserrat"/>
              </a:rPr>
              <a:t>ción</a:t>
            </a:r>
            <a:br>
              <a:rPr b="1" i="0" lang="pt-BR" sz="1700" u="none" cap="none" strike="noStrike">
                <a:solidFill>
                  <a:srgbClr val="000000"/>
                </a:solidFill>
                <a:latin typeface="Montserrat"/>
                <a:ea typeface="Montserrat"/>
                <a:cs typeface="Montserrat"/>
                <a:sym typeface="Montserrat"/>
              </a:rPr>
            </a:br>
            <a:endParaRPr b="1" i="0" sz="1700" u="none" cap="none" strike="noStrike">
              <a:solidFill>
                <a:srgbClr val="000000"/>
              </a:solidFill>
              <a:latin typeface="Montserrat"/>
              <a:ea typeface="Montserrat"/>
              <a:cs typeface="Montserrat"/>
              <a:sym typeface="Montserrat"/>
            </a:endParaRPr>
          </a:p>
        </p:txBody>
      </p:sp>
      <p:sp>
        <p:nvSpPr>
          <p:cNvPr id="135" name="Google Shape;135;p6"/>
          <p:cNvSpPr/>
          <p:nvPr/>
        </p:nvSpPr>
        <p:spPr>
          <a:xfrm>
            <a:off x="6138025" y="790425"/>
            <a:ext cx="2182800" cy="861900"/>
          </a:xfrm>
          <a:prstGeom prst="roundRect">
            <a:avLst>
              <a:gd fmla="val 31163" name="adj"/>
            </a:avLst>
          </a:prstGeom>
          <a:noFill/>
          <a:ln cap="flat" cmpd="sng" w="28575">
            <a:solidFill>
              <a:srgbClr val="171E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36" name="Google Shape;136;p6"/>
          <p:cNvPicPr preferRelativeResize="0"/>
          <p:nvPr/>
        </p:nvPicPr>
        <p:blipFill rotWithShape="1">
          <a:blip r:embed="rId4">
            <a:alphaModFix/>
          </a:blip>
          <a:srcRect b="0" l="0" r="0" t="0"/>
          <a:stretch/>
        </p:blipFill>
        <p:spPr>
          <a:xfrm rot="7365647">
            <a:off x="8402115" y="1634552"/>
            <a:ext cx="1083877" cy="1083871"/>
          </a:xfrm>
          <a:prstGeom prst="rect">
            <a:avLst/>
          </a:prstGeom>
          <a:noFill/>
          <a:ln>
            <a:noFill/>
          </a:ln>
        </p:spPr>
      </p:pic>
      <p:pic>
        <p:nvPicPr>
          <p:cNvPr descr="Texto&#10;&#10;Descrição gerada automaticamente" id="137" name="Google Shape;137;p6"/>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7"/>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43" name="Google Shape;143;p7"/>
          <p:cNvSpPr txBox="1"/>
          <p:nvPr/>
        </p:nvSpPr>
        <p:spPr>
          <a:xfrm>
            <a:off x="962400" y="537075"/>
            <a:ext cx="4941300" cy="1431131"/>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4500" u="none" cap="none" strike="noStrike">
                <a:solidFill>
                  <a:srgbClr val="171E46"/>
                </a:solidFill>
                <a:latin typeface="Montserrat ExtraBold"/>
                <a:ea typeface="Montserrat ExtraBold"/>
                <a:cs typeface="Montserrat ExtraBold"/>
                <a:sym typeface="Montserrat ExtraBold"/>
              </a:rPr>
              <a:t>¡Importante!</a:t>
            </a:r>
            <a:br>
              <a:rPr b="0" i="0" lang="pt-BR" sz="4500" u="none" cap="none" strike="noStrike">
                <a:solidFill>
                  <a:srgbClr val="171E46"/>
                </a:solidFill>
                <a:latin typeface="Montserrat ExtraBold"/>
                <a:ea typeface="Montserrat ExtraBold"/>
                <a:cs typeface="Montserrat ExtraBold"/>
                <a:sym typeface="Montserrat ExtraBold"/>
              </a:rPr>
            </a:br>
            <a:endParaRPr b="0" i="0" sz="4100" u="none" cap="none" strike="noStrike">
              <a:solidFill>
                <a:srgbClr val="171E46"/>
              </a:solidFill>
              <a:latin typeface="Montserrat ExtraBold"/>
              <a:ea typeface="Montserrat ExtraBold"/>
              <a:cs typeface="Montserrat ExtraBold"/>
              <a:sym typeface="Montserrat ExtraBold"/>
            </a:endParaRPr>
          </a:p>
        </p:txBody>
      </p:sp>
      <p:sp>
        <p:nvSpPr>
          <p:cNvPr id="144" name="Google Shape;144;p7"/>
          <p:cNvSpPr txBox="1"/>
          <p:nvPr/>
        </p:nvSpPr>
        <p:spPr>
          <a:xfrm>
            <a:off x="1320650" y="1407850"/>
            <a:ext cx="6399600" cy="3471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b="0" i="0" lang="pt-BR" sz="1900" u="none" cap="none" strike="noStrike">
                <a:solidFill>
                  <a:schemeClr val="dk1"/>
                </a:solidFill>
                <a:latin typeface="Montserrat SemiBold"/>
                <a:ea typeface="Montserrat SemiBold"/>
                <a:cs typeface="Montserrat SemiBold"/>
                <a:sym typeface="Montserrat SemiBold"/>
              </a:rPr>
              <a:t>Por tratarse de un amplio espectro:</a:t>
            </a:r>
            <a:endParaRPr b="0" i="0" sz="19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None/>
            </a:pPr>
            <a:br>
              <a:rPr b="0" i="0" lang="pt-BR" sz="1900" u="none" cap="none" strike="noStrike">
                <a:solidFill>
                  <a:schemeClr val="dk1"/>
                </a:solidFill>
                <a:latin typeface="Montserrat SemiBold"/>
                <a:ea typeface="Montserrat SemiBold"/>
                <a:cs typeface="Montserrat SemiBold"/>
                <a:sym typeface="Montserrat SemiBold"/>
              </a:rPr>
            </a:br>
            <a:r>
              <a:rPr b="0" i="0" lang="pt-BR" sz="1900" u="none" cap="none" strike="noStrike">
                <a:solidFill>
                  <a:schemeClr val="dk1"/>
                </a:solidFill>
                <a:latin typeface="Montserrat SemiBold"/>
                <a:ea typeface="Montserrat SemiBold"/>
                <a:cs typeface="Montserrat SemiBold"/>
                <a:sym typeface="Montserrat SemiBold"/>
              </a:rPr>
              <a:t>-</a:t>
            </a:r>
            <a:r>
              <a:rPr i="0" lang="pt-BR" sz="1900" u="none" cap="none" strike="noStrike">
                <a:solidFill>
                  <a:schemeClr val="dk1"/>
                </a:solidFill>
                <a:latin typeface="Montserrat SemiBold"/>
                <a:ea typeface="Montserrat SemiBold"/>
                <a:cs typeface="Montserrat SemiBold"/>
                <a:sym typeface="Montserrat SemiBold"/>
              </a:rPr>
              <a:t>No todas las características son observables en todos los niños y adolescentes.</a:t>
            </a:r>
            <a:br>
              <a:rPr i="0" lang="pt-BR" sz="1900" u="none" cap="none" strike="noStrike">
                <a:solidFill>
                  <a:schemeClr val="dk1"/>
                </a:solidFill>
                <a:latin typeface="Montserrat SemiBold"/>
                <a:ea typeface="Montserrat SemiBold"/>
                <a:cs typeface="Montserrat SemiBold"/>
                <a:sym typeface="Montserrat SemiBold"/>
              </a:rPr>
            </a:br>
            <a:r>
              <a:rPr i="0" lang="pt-BR" sz="1900" u="none" cap="none" strike="noStrike">
                <a:solidFill>
                  <a:schemeClr val="dk1"/>
                </a:solidFill>
                <a:latin typeface="Montserrat SemiBold"/>
                <a:ea typeface="Montserrat SemiBold"/>
                <a:cs typeface="Montserrat SemiBold"/>
                <a:sym typeface="Montserrat SemiBold"/>
              </a:rPr>
              <a:t>-Las características pueden presentarse de forma variable y en diferente intensidad.</a:t>
            </a:r>
            <a:br>
              <a:rPr i="0" lang="pt-BR" sz="1900" u="none" cap="none" strike="noStrike">
                <a:solidFill>
                  <a:schemeClr val="dk1"/>
                </a:solidFill>
                <a:latin typeface="Montserrat SemiBold"/>
                <a:ea typeface="Montserrat SemiBold"/>
                <a:cs typeface="Montserrat SemiBold"/>
                <a:sym typeface="Montserrat SemiBold"/>
              </a:rPr>
            </a:br>
            <a:r>
              <a:rPr i="0" lang="pt-BR" sz="1900" u="none" cap="none" strike="noStrike">
                <a:solidFill>
                  <a:schemeClr val="dk1"/>
                </a:solidFill>
                <a:latin typeface="Montserrat SemiBold"/>
                <a:ea typeface="Montserrat SemiBold"/>
                <a:cs typeface="Montserrat SemiBold"/>
                <a:sym typeface="Montserrat SemiBold"/>
              </a:rPr>
              <a:t>-Evit</a:t>
            </a:r>
            <a:r>
              <a:rPr lang="pt-BR" sz="1900">
                <a:solidFill>
                  <a:schemeClr val="dk1"/>
                </a:solidFill>
                <a:latin typeface="Montserrat SemiBold"/>
                <a:ea typeface="Montserrat SemiBold"/>
                <a:cs typeface="Montserrat SemiBold"/>
                <a:sym typeface="Montserrat SemiBold"/>
              </a:rPr>
              <a:t>a</a:t>
            </a:r>
            <a:r>
              <a:rPr i="0" lang="pt-BR" sz="1900" u="none" cap="none" strike="noStrike">
                <a:solidFill>
                  <a:schemeClr val="dk1"/>
                </a:solidFill>
                <a:latin typeface="Montserrat SemiBold"/>
                <a:ea typeface="Montserrat SemiBold"/>
                <a:cs typeface="Montserrat SemiBold"/>
                <a:sym typeface="Montserrat SemiBold"/>
              </a:rPr>
              <a:t> las etiquetas y las opiniones sobre las personas con TEA, ya que tales etiquetas pueden alejarlas de las posibilidades de aprendizaje activo que ofrece el currículo de la </a:t>
            </a:r>
            <a:r>
              <a:rPr lang="pt-BR" sz="1900">
                <a:solidFill>
                  <a:schemeClr val="dk1"/>
                </a:solidFill>
                <a:latin typeface="Montserrat SemiBold"/>
                <a:ea typeface="Montserrat SemiBold"/>
                <a:cs typeface="Montserrat SemiBold"/>
                <a:sym typeface="Montserrat SemiBold"/>
              </a:rPr>
              <a:t>E</a:t>
            </a:r>
            <a:r>
              <a:rPr i="0" lang="pt-BR" sz="1900" u="none" cap="none" strike="noStrike">
                <a:solidFill>
                  <a:schemeClr val="dk1"/>
                </a:solidFill>
                <a:latin typeface="Montserrat SemiBold"/>
                <a:ea typeface="Montserrat SemiBold"/>
                <a:cs typeface="Montserrat SemiBold"/>
                <a:sym typeface="Montserrat SemiBold"/>
              </a:rPr>
              <a:t>scuela </a:t>
            </a:r>
            <a:r>
              <a:rPr lang="pt-BR" sz="1900">
                <a:solidFill>
                  <a:schemeClr val="dk1"/>
                </a:solidFill>
                <a:latin typeface="Montserrat SemiBold"/>
                <a:ea typeface="Montserrat SemiBold"/>
                <a:cs typeface="Montserrat SemiBold"/>
                <a:sym typeface="Montserrat SemiBold"/>
              </a:rPr>
              <a:t>S</a:t>
            </a:r>
            <a:r>
              <a:rPr i="0" lang="pt-BR" sz="1900" u="none" cap="none" strike="noStrike">
                <a:solidFill>
                  <a:schemeClr val="dk1"/>
                </a:solidFill>
                <a:latin typeface="Montserrat SemiBold"/>
                <a:ea typeface="Montserrat SemiBold"/>
                <a:cs typeface="Montserrat SemiBold"/>
                <a:sym typeface="Montserrat SemiBold"/>
              </a:rPr>
              <a:t>abática.</a:t>
            </a:r>
            <a:br>
              <a:rPr i="0" lang="pt-BR" sz="1900" u="none" cap="none" strike="noStrike">
                <a:solidFill>
                  <a:schemeClr val="dk1"/>
                </a:solidFill>
                <a:latin typeface="Montserrat SemiBold"/>
                <a:ea typeface="Montserrat SemiBold"/>
                <a:cs typeface="Montserrat SemiBold"/>
                <a:sym typeface="Montserrat SemiBold"/>
              </a:rPr>
            </a:br>
            <a:endParaRPr i="0" sz="1900" u="none" cap="none" strike="noStrike">
              <a:solidFill>
                <a:schemeClr val="dk1"/>
              </a:solidFill>
              <a:latin typeface="Montserrat Medium"/>
              <a:ea typeface="Montserrat Medium"/>
              <a:cs typeface="Montserrat Medium"/>
              <a:sym typeface="Montserrat Medium"/>
            </a:endParaRPr>
          </a:p>
        </p:txBody>
      </p:sp>
      <p:pic>
        <p:nvPicPr>
          <p:cNvPr id="145" name="Google Shape;145;p7"/>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46" name="Google Shape;146;p7"/>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147" name="Google Shape;147;p7"/>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48" name="Google Shape;148;p7"/>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pic>
        <p:nvPicPr>
          <p:cNvPr descr="Texto&#10;&#10;Descrição gerada automaticamente" id="149" name="Google Shape;149;p7"/>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8"/>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55" name="Google Shape;155;p8"/>
          <p:cNvSpPr txBox="1"/>
          <p:nvPr/>
        </p:nvSpPr>
        <p:spPr>
          <a:xfrm>
            <a:off x="7556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2</a:t>
            </a:r>
            <a:endParaRPr b="0" i="0" sz="9600" u="none" cap="none" strike="noStrike">
              <a:solidFill>
                <a:srgbClr val="171E46"/>
              </a:solidFill>
              <a:latin typeface="Montserrat Black"/>
              <a:ea typeface="Montserrat Black"/>
              <a:cs typeface="Montserrat Black"/>
              <a:sym typeface="Montserrat Black"/>
            </a:endParaRPr>
          </a:p>
        </p:txBody>
      </p:sp>
      <p:sp>
        <p:nvSpPr>
          <p:cNvPr id="156" name="Google Shape;156;p8"/>
          <p:cNvSpPr txBox="1"/>
          <p:nvPr/>
        </p:nvSpPr>
        <p:spPr>
          <a:xfrm>
            <a:off x="1647138" y="523275"/>
            <a:ext cx="4941300" cy="1264931"/>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3900" u="none" cap="none" strike="noStrike">
                <a:solidFill>
                  <a:srgbClr val="171E46"/>
                </a:solidFill>
                <a:latin typeface="Montserrat ExtraBold"/>
                <a:ea typeface="Montserrat ExtraBold"/>
                <a:cs typeface="Montserrat ExtraBold"/>
                <a:sym typeface="Montserrat ExtraBold"/>
              </a:rPr>
              <a:t>Diálogo abierto</a:t>
            </a:r>
            <a:br>
              <a:rPr b="0" i="0" lang="pt-BR" sz="3900" u="none" cap="none" strike="noStrike">
                <a:solidFill>
                  <a:srgbClr val="171E46"/>
                </a:solidFill>
                <a:latin typeface="Montserrat ExtraBold"/>
                <a:ea typeface="Montserrat ExtraBold"/>
                <a:cs typeface="Montserrat ExtraBold"/>
                <a:sym typeface="Montserrat ExtraBold"/>
              </a:rPr>
            </a:br>
            <a:endParaRPr b="0" i="0" sz="3500" u="none" cap="none" strike="noStrike">
              <a:solidFill>
                <a:srgbClr val="171E46"/>
              </a:solidFill>
              <a:latin typeface="Montserrat ExtraBold"/>
              <a:ea typeface="Montserrat ExtraBold"/>
              <a:cs typeface="Montserrat ExtraBold"/>
              <a:sym typeface="Montserrat ExtraBold"/>
            </a:endParaRPr>
          </a:p>
        </p:txBody>
      </p:sp>
      <p:sp>
        <p:nvSpPr>
          <p:cNvPr id="157" name="Google Shape;157;p8"/>
          <p:cNvSpPr txBox="1"/>
          <p:nvPr/>
        </p:nvSpPr>
        <p:spPr>
          <a:xfrm>
            <a:off x="1244450" y="1331650"/>
            <a:ext cx="6399600" cy="1022814"/>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b="0" i="0" lang="pt-BR" sz="1400" u="none" cap="none" strike="noStrike">
                <a:solidFill>
                  <a:schemeClr val="dk1"/>
                </a:solidFill>
                <a:latin typeface="Montserrat SemiBold"/>
                <a:ea typeface="Montserrat SemiBold"/>
                <a:cs typeface="Montserrat SemiBold"/>
                <a:sym typeface="Montserrat SemiBold"/>
              </a:rPr>
              <a:t>Se seleccionaron algunos temas sobre el trastorno del espectro autista-TEA, que se presentarán a continuación.</a:t>
            </a:r>
            <a:br>
              <a:rPr b="0" i="0" lang="pt-BR" sz="1400" u="none" cap="none" strike="noStrike">
                <a:solidFill>
                  <a:schemeClr val="dk1"/>
                </a:solidFill>
                <a:latin typeface="Montserrat SemiBold"/>
                <a:ea typeface="Montserrat SemiBold"/>
                <a:cs typeface="Montserrat SemiBold"/>
                <a:sym typeface="Montserrat SemiBold"/>
              </a:rPr>
            </a:br>
            <a:endParaRPr b="0" i="0" sz="1400" u="none" cap="none" strike="noStrike">
              <a:solidFill>
                <a:schemeClr val="dk1"/>
              </a:solidFill>
              <a:latin typeface="Montserrat SemiBold"/>
              <a:ea typeface="Montserrat SemiBold"/>
              <a:cs typeface="Montserrat SemiBold"/>
              <a:sym typeface="Montserrat SemiBold"/>
            </a:endParaRPr>
          </a:p>
        </p:txBody>
      </p:sp>
      <p:pic>
        <p:nvPicPr>
          <p:cNvPr id="158" name="Google Shape;158;p8"/>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59" name="Google Shape;159;p8"/>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160" name="Google Shape;160;p8"/>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61" name="Google Shape;161;p8"/>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162" name="Google Shape;162;p8"/>
          <p:cNvSpPr txBox="1"/>
          <p:nvPr/>
        </p:nvSpPr>
        <p:spPr>
          <a:xfrm>
            <a:off x="1396850" y="2366900"/>
            <a:ext cx="2955600" cy="1514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b="0" i="0" lang="pt-BR" sz="1200" u="none" cap="none" strike="noStrike">
                <a:solidFill>
                  <a:srgbClr val="171E46"/>
                </a:solidFill>
                <a:latin typeface="Montserrat"/>
                <a:ea typeface="Montserrat"/>
                <a:cs typeface="Montserrat"/>
                <a:sym typeface="Montserrat"/>
              </a:rPr>
              <a:t>Los niños tienen dificultades con el aprendizaje producido durante las actividades y situaciones diarias.  Por ejemplo, es posible que no aprendan de la observación de </a:t>
            </a:r>
            <a:r>
              <a:rPr lang="pt-BR" sz="1200">
                <a:solidFill>
                  <a:srgbClr val="171E46"/>
                </a:solidFill>
                <a:latin typeface="Montserrat"/>
                <a:ea typeface="Montserrat"/>
                <a:cs typeface="Montserrat"/>
                <a:sym typeface="Montserrat"/>
              </a:rPr>
              <a:t>compañeros</a:t>
            </a:r>
            <a:r>
              <a:rPr b="0" i="0" lang="pt-BR" sz="1200" u="none" cap="none" strike="noStrike">
                <a:solidFill>
                  <a:srgbClr val="171E46"/>
                </a:solidFill>
                <a:latin typeface="Montserrat"/>
                <a:ea typeface="Montserrat"/>
                <a:cs typeface="Montserrat"/>
                <a:sym typeface="Montserrat"/>
              </a:rPr>
              <a:t>, padres, hermanos y maestros de la manera en que aprenden los niños típicos..</a:t>
            </a:r>
            <a:endParaRPr b="0" i="0" sz="1200" u="none" cap="none" strike="noStrike">
              <a:solidFill>
                <a:srgbClr val="171E46"/>
              </a:solidFill>
              <a:latin typeface="Montserrat"/>
              <a:ea typeface="Montserrat"/>
              <a:cs typeface="Montserrat"/>
              <a:sym typeface="Montserrat"/>
            </a:endParaRPr>
          </a:p>
        </p:txBody>
      </p:sp>
      <p:sp>
        <p:nvSpPr>
          <p:cNvPr id="163" name="Google Shape;163;p8"/>
          <p:cNvSpPr txBox="1"/>
          <p:nvPr/>
        </p:nvSpPr>
        <p:spPr>
          <a:xfrm>
            <a:off x="4477008" y="2249738"/>
            <a:ext cx="3341400" cy="1680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b="0" i="0" lang="pt-BR" sz="1200" u="none" cap="none" strike="noStrike">
                <a:solidFill>
                  <a:srgbClr val="171E46"/>
                </a:solidFill>
                <a:latin typeface="Montserrat"/>
                <a:ea typeface="Montserrat"/>
                <a:cs typeface="Montserrat"/>
                <a:sym typeface="Montserrat"/>
              </a:rPr>
              <a:t>No es necesario ni recomendable iniciar actividades con el comando "MÍRAME". Puedes solicitar el contacto visual </a:t>
            </a:r>
            <a:r>
              <a:rPr lang="pt-BR" sz="1200">
                <a:solidFill>
                  <a:srgbClr val="171E46"/>
                </a:solidFill>
                <a:latin typeface="Montserrat"/>
                <a:ea typeface="Montserrat"/>
                <a:cs typeface="Montserrat"/>
                <a:sym typeface="Montserrat"/>
              </a:rPr>
              <a:t>de forma suave.</a:t>
            </a:r>
            <a:r>
              <a:rPr b="0" i="0" lang="pt-BR" sz="1200" u="none" cap="none" strike="noStrike">
                <a:solidFill>
                  <a:srgbClr val="171E46"/>
                </a:solidFill>
                <a:latin typeface="Montserrat"/>
                <a:ea typeface="Montserrat"/>
                <a:cs typeface="Montserrat"/>
                <a:sym typeface="Montserrat"/>
              </a:rPr>
              <a:t> Enseña, no fuerces y haz</a:t>
            </a:r>
            <a:r>
              <a:rPr lang="pt-BR" sz="1200">
                <a:solidFill>
                  <a:srgbClr val="171E46"/>
                </a:solidFill>
                <a:latin typeface="Montserrat"/>
                <a:ea typeface="Montserrat"/>
                <a:cs typeface="Montserrat"/>
                <a:sym typeface="Montserrat"/>
              </a:rPr>
              <a:t>lo de</a:t>
            </a:r>
            <a:r>
              <a:rPr b="0" i="0" lang="pt-BR" sz="1200" u="none" cap="none" strike="noStrike">
                <a:solidFill>
                  <a:srgbClr val="171E46"/>
                </a:solidFill>
                <a:latin typeface="Montserrat"/>
                <a:ea typeface="Montserrat"/>
                <a:cs typeface="Montserrat"/>
                <a:sym typeface="Montserrat"/>
              </a:rPr>
              <a:t> manera sutil, sin presión; El niño puede comenzar con la imitación y luego aprender la importancia de este comportamiento social.</a:t>
            </a:r>
            <a:br>
              <a:rPr b="0" i="0" lang="pt-BR" sz="1200" u="none" cap="none" strike="noStrike">
                <a:solidFill>
                  <a:srgbClr val="171E46"/>
                </a:solidFill>
                <a:latin typeface="Montserrat"/>
                <a:ea typeface="Montserrat"/>
                <a:cs typeface="Montserrat"/>
                <a:sym typeface="Montserrat"/>
              </a:rPr>
            </a:br>
            <a:endParaRPr b="0" i="0" sz="1200" u="none" cap="none" strike="noStrike">
              <a:solidFill>
                <a:srgbClr val="171E46"/>
              </a:solidFill>
              <a:latin typeface="Montserrat"/>
              <a:ea typeface="Montserrat"/>
              <a:cs typeface="Montserrat"/>
              <a:sym typeface="Montserrat"/>
            </a:endParaRPr>
          </a:p>
        </p:txBody>
      </p:sp>
      <p:sp>
        <p:nvSpPr>
          <p:cNvPr id="164" name="Google Shape;164;p8"/>
          <p:cNvSpPr txBox="1"/>
          <p:nvPr/>
        </p:nvSpPr>
        <p:spPr>
          <a:xfrm>
            <a:off x="1567775" y="3822600"/>
            <a:ext cx="5324400" cy="1369800"/>
          </a:xfrm>
          <a:prstGeom prst="rect">
            <a:avLst/>
          </a:prstGeom>
          <a:noFill/>
          <a:ln>
            <a:noFill/>
          </a:ln>
        </p:spPr>
        <p:txBody>
          <a:bodyPr anchorCtr="0" anchor="t" bIns="91425" lIns="91425" spcFirstLastPara="1" rIns="91425" wrap="square" tIns="91425">
            <a:spAutoFit/>
          </a:bodyPr>
          <a:lstStyle/>
          <a:p>
            <a:pPr indent="-298450" lvl="0" marL="457200" marR="0" rtl="0" algn="just">
              <a:lnSpc>
                <a:spcPct val="120000"/>
              </a:lnSpc>
              <a:spcBef>
                <a:spcPts val="0"/>
              </a:spcBef>
              <a:spcAft>
                <a:spcPts val="0"/>
              </a:spcAft>
              <a:buClr>
                <a:schemeClr val="dk1"/>
              </a:buClr>
              <a:buSzPts val="1100"/>
              <a:buFont typeface="Montserrat"/>
              <a:buChar char="●"/>
            </a:pPr>
            <a:r>
              <a:rPr b="1" i="0" lang="pt-BR" sz="1100" u="none" cap="none" strike="noStrike">
                <a:solidFill>
                  <a:schemeClr val="dk1"/>
                </a:solidFill>
                <a:latin typeface="Montserrat"/>
                <a:ea typeface="Montserrat"/>
                <a:cs typeface="Montserrat"/>
                <a:sym typeface="Montserrat"/>
              </a:rPr>
              <a:t>Aprende todo lo que puedas sobre TEA.</a:t>
            </a:r>
            <a:endParaRPr b="1" i="0" sz="1100" u="none" cap="none" strike="noStrike">
              <a:solidFill>
                <a:schemeClr val="dk1"/>
              </a:solidFill>
              <a:latin typeface="Montserrat"/>
              <a:ea typeface="Montserrat"/>
              <a:cs typeface="Montserrat"/>
              <a:sym typeface="Montserrat"/>
            </a:endParaRPr>
          </a:p>
          <a:p>
            <a:pPr indent="-298450" lvl="0" marL="457200" marR="0" rtl="0" algn="just">
              <a:lnSpc>
                <a:spcPct val="120000"/>
              </a:lnSpc>
              <a:spcBef>
                <a:spcPts val="0"/>
              </a:spcBef>
              <a:spcAft>
                <a:spcPts val="0"/>
              </a:spcAft>
              <a:buClr>
                <a:schemeClr val="dk1"/>
              </a:buClr>
              <a:buSzPts val="1100"/>
              <a:buFont typeface="Montserrat"/>
              <a:buChar char="●"/>
            </a:pPr>
            <a:r>
              <a:rPr b="1" i="0" lang="pt-BR" sz="1100" u="none" cap="none" strike="noStrike">
                <a:solidFill>
                  <a:schemeClr val="dk1"/>
                </a:solidFill>
                <a:latin typeface="Montserrat"/>
                <a:ea typeface="Montserrat"/>
                <a:cs typeface="Montserrat"/>
                <a:sym typeface="Montserrat"/>
              </a:rPr>
              <a:t>S</a:t>
            </a:r>
            <a:r>
              <a:rPr b="1" lang="pt-BR" sz="1100">
                <a:solidFill>
                  <a:schemeClr val="dk1"/>
                </a:solidFill>
                <a:latin typeface="Montserrat"/>
                <a:ea typeface="Montserrat"/>
                <a:cs typeface="Montserrat"/>
                <a:sym typeface="Montserrat"/>
              </a:rPr>
              <a:t>é</a:t>
            </a:r>
            <a:r>
              <a:rPr b="1" i="0" lang="pt-BR" sz="1100" u="none" cap="none" strike="noStrike">
                <a:solidFill>
                  <a:schemeClr val="dk1"/>
                </a:solidFill>
                <a:latin typeface="Montserrat"/>
                <a:ea typeface="Montserrat"/>
                <a:cs typeface="Montserrat"/>
                <a:sym typeface="Montserrat"/>
              </a:rPr>
              <a:t> claro y consistente. </a:t>
            </a:r>
            <a:endParaRPr b="1" sz="1100">
              <a:solidFill>
                <a:schemeClr val="dk1"/>
              </a:solidFill>
              <a:latin typeface="Montserrat"/>
              <a:ea typeface="Montserrat"/>
              <a:cs typeface="Montserrat"/>
              <a:sym typeface="Montserrat"/>
            </a:endParaRPr>
          </a:p>
          <a:p>
            <a:pPr indent="-298450" lvl="0" marL="457200" marR="0" rtl="0" algn="just">
              <a:lnSpc>
                <a:spcPct val="120000"/>
              </a:lnSpc>
              <a:spcBef>
                <a:spcPts val="0"/>
              </a:spcBef>
              <a:spcAft>
                <a:spcPts val="0"/>
              </a:spcAft>
              <a:buClr>
                <a:schemeClr val="dk1"/>
              </a:buClr>
              <a:buSzPts val="1100"/>
              <a:buFont typeface="Montserrat"/>
              <a:buChar char="●"/>
            </a:pPr>
            <a:r>
              <a:rPr b="1" lang="pt-BR" sz="1100">
                <a:solidFill>
                  <a:schemeClr val="dk1"/>
                </a:solidFill>
                <a:latin typeface="Montserrat"/>
                <a:ea typeface="Montserrat"/>
                <a:cs typeface="Montserrat"/>
                <a:sym typeface="Montserrat"/>
              </a:rPr>
              <a:t>Usa </a:t>
            </a:r>
            <a:r>
              <a:rPr b="1" i="0" lang="pt-BR" sz="1100" u="none" cap="none" strike="noStrike">
                <a:solidFill>
                  <a:schemeClr val="dk1"/>
                </a:solidFill>
                <a:latin typeface="Montserrat"/>
                <a:ea typeface="Montserrat"/>
                <a:cs typeface="Montserrat"/>
                <a:sym typeface="Montserrat"/>
              </a:rPr>
              <a:t>instrucciones cortas. </a:t>
            </a:r>
            <a:endParaRPr b="1" i="0" sz="1100" u="none" cap="none" strike="noStrike">
              <a:solidFill>
                <a:schemeClr val="dk1"/>
              </a:solidFill>
              <a:latin typeface="Montserrat"/>
              <a:ea typeface="Montserrat"/>
              <a:cs typeface="Montserrat"/>
              <a:sym typeface="Montserrat"/>
            </a:endParaRPr>
          </a:p>
          <a:p>
            <a:pPr indent="-298450" lvl="0" marL="457200" marR="0" rtl="0" algn="just">
              <a:lnSpc>
                <a:spcPct val="120000"/>
              </a:lnSpc>
              <a:spcBef>
                <a:spcPts val="0"/>
              </a:spcBef>
              <a:spcAft>
                <a:spcPts val="0"/>
              </a:spcAft>
              <a:buClr>
                <a:schemeClr val="dk1"/>
              </a:buClr>
              <a:buSzPts val="1100"/>
              <a:buFont typeface="Montserrat"/>
              <a:buChar char="●"/>
            </a:pPr>
            <a:r>
              <a:rPr b="1" lang="pt-BR" sz="1100">
                <a:solidFill>
                  <a:schemeClr val="dk1"/>
                </a:solidFill>
                <a:latin typeface="Montserrat"/>
                <a:ea typeface="Montserrat"/>
                <a:cs typeface="Montserrat"/>
                <a:sym typeface="Montserrat"/>
              </a:rPr>
              <a:t>Acompaña las indicaciones usando apoyo visual de imágenes.</a:t>
            </a:r>
            <a:endParaRPr b="1" sz="1100">
              <a:solidFill>
                <a:schemeClr val="dk1"/>
              </a:solidFill>
              <a:latin typeface="Montserrat"/>
              <a:ea typeface="Montserrat"/>
              <a:cs typeface="Montserrat"/>
              <a:sym typeface="Montserrat"/>
            </a:endParaRPr>
          </a:p>
          <a:p>
            <a:pPr indent="-298450" lvl="0" marL="457200" marR="0" rtl="0" algn="just">
              <a:lnSpc>
                <a:spcPct val="120000"/>
              </a:lnSpc>
              <a:spcBef>
                <a:spcPts val="0"/>
              </a:spcBef>
              <a:spcAft>
                <a:spcPts val="0"/>
              </a:spcAft>
              <a:buClr>
                <a:schemeClr val="dk1"/>
              </a:buClr>
              <a:buSzPts val="1100"/>
              <a:buFont typeface="Montserrat"/>
              <a:buChar char="●"/>
            </a:pPr>
            <a:r>
              <a:rPr b="1" i="0" lang="pt-BR" sz="1100" u="none" cap="none" strike="noStrike">
                <a:solidFill>
                  <a:schemeClr val="dk1"/>
                </a:solidFill>
                <a:latin typeface="Montserrat"/>
                <a:ea typeface="Montserrat"/>
                <a:cs typeface="Montserrat"/>
                <a:sym typeface="Montserrat"/>
              </a:rPr>
              <a:t>S</a:t>
            </a:r>
            <a:r>
              <a:rPr b="1" lang="pt-BR" sz="1100">
                <a:solidFill>
                  <a:schemeClr val="dk1"/>
                </a:solidFill>
                <a:latin typeface="Montserrat"/>
                <a:ea typeface="Montserrat"/>
                <a:cs typeface="Montserrat"/>
                <a:sym typeface="Montserrat"/>
              </a:rPr>
              <a:t>é</a:t>
            </a:r>
            <a:r>
              <a:rPr b="1" i="0" lang="pt-BR" sz="1100" u="none" cap="none" strike="noStrike">
                <a:solidFill>
                  <a:schemeClr val="dk1"/>
                </a:solidFill>
                <a:latin typeface="Montserrat"/>
                <a:ea typeface="Montserrat"/>
                <a:cs typeface="Montserrat"/>
                <a:sym typeface="Montserrat"/>
              </a:rPr>
              <a:t> considerado y paciente.</a:t>
            </a:r>
            <a:endParaRPr b="1" sz="1100">
              <a:solidFill>
                <a:schemeClr val="dk1"/>
              </a:solidFill>
              <a:latin typeface="Montserrat"/>
              <a:ea typeface="Montserrat"/>
              <a:cs typeface="Montserrat"/>
              <a:sym typeface="Montserrat"/>
            </a:endParaRPr>
          </a:p>
          <a:p>
            <a:pPr indent="-298450" lvl="0" marL="457200" marR="0" rtl="0" algn="just">
              <a:lnSpc>
                <a:spcPct val="120000"/>
              </a:lnSpc>
              <a:spcBef>
                <a:spcPts val="0"/>
              </a:spcBef>
              <a:spcAft>
                <a:spcPts val="0"/>
              </a:spcAft>
              <a:buClr>
                <a:schemeClr val="dk1"/>
              </a:buClr>
              <a:buSzPts val="1100"/>
              <a:buFont typeface="Montserrat"/>
              <a:buChar char="●"/>
            </a:pPr>
            <a:r>
              <a:rPr b="1" i="0" lang="pt-BR" sz="1100" u="none" cap="none" strike="noStrike">
                <a:solidFill>
                  <a:schemeClr val="dk1"/>
                </a:solidFill>
                <a:latin typeface="Montserrat"/>
                <a:ea typeface="Montserrat"/>
                <a:cs typeface="Montserrat"/>
                <a:sym typeface="Montserrat"/>
              </a:rPr>
              <a:t>Utili</a:t>
            </a:r>
            <a:r>
              <a:rPr b="1" lang="pt-BR" sz="1100">
                <a:solidFill>
                  <a:schemeClr val="dk1"/>
                </a:solidFill>
                <a:latin typeface="Montserrat"/>
                <a:ea typeface="Montserrat"/>
                <a:cs typeface="Montserrat"/>
                <a:sym typeface="Montserrat"/>
              </a:rPr>
              <a:t>za</a:t>
            </a:r>
            <a:r>
              <a:rPr b="1" i="0" lang="pt-BR" sz="1100" u="none" cap="none" strike="noStrike">
                <a:solidFill>
                  <a:schemeClr val="dk1"/>
                </a:solidFill>
                <a:latin typeface="Montserrat"/>
                <a:ea typeface="Montserrat"/>
                <a:cs typeface="Montserrat"/>
                <a:sym typeface="Montserrat"/>
              </a:rPr>
              <a:t> estrategias específicas</a:t>
            </a:r>
            <a:r>
              <a:rPr b="1" lang="pt-BR" sz="1100">
                <a:solidFill>
                  <a:schemeClr val="dk1"/>
                </a:solidFill>
                <a:latin typeface="Montserrat"/>
                <a:ea typeface="Montserrat"/>
                <a:cs typeface="Montserrat"/>
                <a:sym typeface="Montserrat"/>
              </a:rPr>
              <a:t> para cada niño.</a:t>
            </a:r>
            <a:endParaRPr b="1" i="0" sz="1100" u="none" cap="none" strike="noStrike">
              <a:solidFill>
                <a:srgbClr val="000000"/>
              </a:solidFill>
              <a:latin typeface="Montserrat"/>
              <a:ea typeface="Montserrat"/>
              <a:cs typeface="Montserrat"/>
              <a:sym typeface="Montserrat"/>
            </a:endParaRPr>
          </a:p>
        </p:txBody>
      </p:sp>
      <p:sp>
        <p:nvSpPr>
          <p:cNvPr id="165" name="Google Shape;165;p8"/>
          <p:cNvSpPr txBox="1"/>
          <p:nvPr/>
        </p:nvSpPr>
        <p:spPr>
          <a:xfrm>
            <a:off x="1418551" y="1894875"/>
            <a:ext cx="2766000" cy="54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1300" u="none" cap="none" strike="noStrike">
                <a:solidFill>
                  <a:srgbClr val="171E46"/>
                </a:solidFill>
                <a:latin typeface="Montserrat ExtraBold"/>
                <a:ea typeface="Montserrat ExtraBold"/>
                <a:cs typeface="Montserrat ExtraBold"/>
                <a:sym typeface="Montserrat ExtraBold"/>
              </a:rPr>
              <a:t>2.1 Dificultad para aprender observando al otro</a:t>
            </a:r>
            <a:endParaRPr b="0" i="0" sz="1300" u="none" cap="none" strike="noStrike">
              <a:solidFill>
                <a:srgbClr val="171E46"/>
              </a:solidFill>
              <a:latin typeface="Montserrat ExtraBold"/>
              <a:ea typeface="Montserrat ExtraBold"/>
              <a:cs typeface="Montserrat ExtraBold"/>
              <a:sym typeface="Montserrat ExtraBold"/>
            </a:endParaRPr>
          </a:p>
        </p:txBody>
      </p:sp>
      <p:sp>
        <p:nvSpPr>
          <p:cNvPr id="166" name="Google Shape;166;p8"/>
          <p:cNvSpPr txBox="1"/>
          <p:nvPr/>
        </p:nvSpPr>
        <p:spPr>
          <a:xfrm>
            <a:off x="4390350" y="1971075"/>
            <a:ext cx="3552000" cy="406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1600" u="none" cap="none" strike="noStrike">
                <a:solidFill>
                  <a:srgbClr val="171E46"/>
                </a:solidFill>
                <a:latin typeface="Montserrat ExtraBold"/>
                <a:ea typeface="Montserrat ExtraBold"/>
                <a:cs typeface="Montserrat ExtraBold"/>
                <a:sym typeface="Montserrat ExtraBold"/>
              </a:rPr>
              <a:t>2.2 </a:t>
            </a:r>
            <a:r>
              <a:rPr lang="pt-BR" sz="1600">
                <a:solidFill>
                  <a:srgbClr val="171E46"/>
                </a:solidFill>
                <a:latin typeface="Montserrat ExtraBold"/>
                <a:ea typeface="Montserrat ExtraBold"/>
                <a:cs typeface="Montserrat ExtraBold"/>
                <a:sym typeface="Montserrat ExtraBold"/>
              </a:rPr>
              <a:t>Sobre el contacto visual</a:t>
            </a:r>
            <a:endParaRPr b="0" i="0" sz="1600" u="none" cap="none" strike="noStrike">
              <a:solidFill>
                <a:srgbClr val="171E46"/>
              </a:solidFill>
              <a:latin typeface="Montserrat ExtraBold"/>
              <a:ea typeface="Montserrat ExtraBold"/>
              <a:cs typeface="Montserrat ExtraBold"/>
              <a:sym typeface="Montserrat ExtraBold"/>
            </a:endParaRPr>
          </a:p>
        </p:txBody>
      </p:sp>
      <p:pic>
        <p:nvPicPr>
          <p:cNvPr descr="Texto&#10;&#10;Descrição gerada automaticamente" id="167" name="Google Shape;167;p8"/>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73" name="Google Shape;173;p9"/>
          <p:cNvSpPr txBox="1"/>
          <p:nvPr/>
        </p:nvSpPr>
        <p:spPr>
          <a:xfrm>
            <a:off x="556275" y="-825"/>
            <a:ext cx="21474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2.3</a:t>
            </a:r>
            <a:endParaRPr b="0" i="0" sz="9600" u="none" cap="none" strike="noStrike">
              <a:solidFill>
                <a:srgbClr val="171E46"/>
              </a:solidFill>
              <a:latin typeface="Montserrat Black"/>
              <a:ea typeface="Montserrat Black"/>
              <a:cs typeface="Montserrat Black"/>
              <a:sym typeface="Montserrat Black"/>
            </a:endParaRPr>
          </a:p>
        </p:txBody>
      </p:sp>
      <p:sp>
        <p:nvSpPr>
          <p:cNvPr id="174" name="Google Shape;174;p9"/>
          <p:cNvSpPr txBox="1"/>
          <p:nvPr/>
        </p:nvSpPr>
        <p:spPr>
          <a:xfrm>
            <a:off x="2516250" y="353525"/>
            <a:ext cx="4941300" cy="1472681"/>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None/>
            </a:pPr>
            <a:r>
              <a:rPr b="0" i="0" lang="pt-BR" sz="3100" u="none" cap="none" strike="noStrike">
                <a:solidFill>
                  <a:srgbClr val="171E46"/>
                </a:solidFill>
                <a:latin typeface="Montserrat ExtraBold"/>
                <a:ea typeface="Montserrat ExtraBold"/>
                <a:cs typeface="Montserrat ExtraBold"/>
                <a:sym typeface="Montserrat ExtraBold"/>
              </a:rPr>
              <a:t>Rutina detallada y estructurada</a:t>
            </a:r>
            <a:br>
              <a:rPr b="0" i="0" lang="pt-BR" sz="3100" u="none" cap="none" strike="noStrike">
                <a:solidFill>
                  <a:srgbClr val="171E46"/>
                </a:solidFill>
                <a:latin typeface="Montserrat ExtraBold"/>
                <a:ea typeface="Montserrat ExtraBold"/>
                <a:cs typeface="Montserrat ExtraBold"/>
                <a:sym typeface="Montserrat ExtraBold"/>
              </a:rPr>
            </a:br>
            <a:endParaRPr b="0" i="0" sz="2700" u="none" cap="none" strike="noStrike">
              <a:solidFill>
                <a:srgbClr val="171E46"/>
              </a:solidFill>
              <a:latin typeface="Montserrat ExtraBold"/>
              <a:ea typeface="Montserrat ExtraBold"/>
              <a:cs typeface="Montserrat ExtraBold"/>
              <a:sym typeface="Montserrat ExtraBold"/>
            </a:endParaRPr>
          </a:p>
        </p:txBody>
      </p:sp>
      <p:sp>
        <p:nvSpPr>
          <p:cNvPr id="175" name="Google Shape;175;p9"/>
          <p:cNvSpPr txBox="1"/>
          <p:nvPr/>
        </p:nvSpPr>
        <p:spPr>
          <a:xfrm>
            <a:off x="811925" y="1661475"/>
            <a:ext cx="3062100" cy="283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b="0" i="0" lang="pt-BR" sz="1400" u="none" cap="none" strike="noStrike">
                <a:solidFill>
                  <a:schemeClr val="dk1"/>
                </a:solidFill>
                <a:latin typeface="Montserrat SemiBold"/>
                <a:ea typeface="Montserrat SemiBold"/>
                <a:cs typeface="Montserrat SemiBold"/>
                <a:sym typeface="Montserrat SemiBold"/>
              </a:rPr>
              <a:t>A algunos niños con TEA les gusta una rutina bien estructurada, por eso, cuando ocurre un cambio, pueden frustrarse e irritarse. Avisa sobre los cambios </a:t>
            </a:r>
            <a:r>
              <a:rPr lang="pt-BR">
                <a:solidFill>
                  <a:schemeClr val="dk1"/>
                </a:solidFill>
                <a:latin typeface="Montserrat SemiBold"/>
                <a:ea typeface="Montserrat SemiBold"/>
                <a:cs typeface="Montserrat SemiBold"/>
                <a:sym typeface="Montserrat SemiBold"/>
              </a:rPr>
              <a:t>anticipadamente.</a:t>
            </a:r>
            <a:r>
              <a:rPr lang="pt-BR">
                <a:solidFill>
                  <a:schemeClr val="dk1"/>
                </a:solidFill>
                <a:latin typeface="Montserrat SemiBold"/>
                <a:ea typeface="Montserrat SemiBold"/>
                <a:cs typeface="Montserrat SemiBold"/>
                <a:sym typeface="Montserrat SemiBold"/>
              </a:rPr>
              <a:t> </a:t>
            </a:r>
            <a:endParaRPr>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None/>
            </a:pPr>
            <a:br>
              <a:rPr b="0" i="0" lang="pt-BR" sz="1400" u="none" cap="none" strike="noStrike">
                <a:solidFill>
                  <a:schemeClr val="dk1"/>
                </a:solidFill>
                <a:latin typeface="Montserrat SemiBold"/>
                <a:ea typeface="Montserrat SemiBold"/>
                <a:cs typeface="Montserrat SemiBold"/>
                <a:sym typeface="Montserrat SemiBold"/>
              </a:rPr>
            </a:br>
            <a:r>
              <a:rPr b="0" i="0" lang="pt-BR" sz="1400" u="none" cap="none" strike="noStrike">
                <a:solidFill>
                  <a:schemeClr val="dk1"/>
                </a:solidFill>
                <a:latin typeface="Montserrat SemiBold"/>
                <a:ea typeface="Montserrat SemiBold"/>
                <a:cs typeface="Montserrat SemiBold"/>
                <a:sym typeface="Montserrat SemiBold"/>
              </a:rPr>
              <a:t>La mayoría de los niños con TEA aprenden mejor a través de estímulos visuales, por lo que es importante usarlos.</a:t>
            </a:r>
            <a:br>
              <a:rPr b="0" i="0" lang="pt-BR" sz="1400" u="none" cap="none" strike="noStrike">
                <a:solidFill>
                  <a:schemeClr val="dk1"/>
                </a:solidFill>
                <a:latin typeface="Montserrat SemiBold"/>
                <a:ea typeface="Montserrat SemiBold"/>
                <a:cs typeface="Montserrat SemiBold"/>
                <a:sym typeface="Montserrat SemiBold"/>
              </a:rPr>
            </a:br>
            <a:endParaRPr b="0" i="0" sz="1400" u="none" cap="none" strike="noStrike">
              <a:solidFill>
                <a:schemeClr val="dk1"/>
              </a:solidFill>
              <a:latin typeface="Montserrat SemiBold"/>
              <a:ea typeface="Montserrat SemiBold"/>
              <a:cs typeface="Montserrat SemiBold"/>
              <a:sym typeface="Montserrat SemiBold"/>
            </a:endParaRPr>
          </a:p>
        </p:txBody>
      </p:sp>
      <p:pic>
        <p:nvPicPr>
          <p:cNvPr id="176" name="Google Shape;176;p9"/>
          <p:cNvPicPr preferRelativeResize="0"/>
          <p:nvPr/>
        </p:nvPicPr>
        <p:blipFill rotWithShape="1">
          <a:blip r:embed="rId4">
            <a:alphaModFix/>
          </a:blip>
          <a:srcRect b="0" l="0" r="0" t="0"/>
          <a:stretch/>
        </p:blipFill>
        <p:spPr>
          <a:xfrm rot="34">
            <a:off x="-734695" y="1539704"/>
            <a:ext cx="1546629" cy="1546609"/>
          </a:xfrm>
          <a:prstGeom prst="rect">
            <a:avLst/>
          </a:prstGeom>
          <a:noFill/>
          <a:ln>
            <a:noFill/>
          </a:ln>
        </p:spPr>
      </p:pic>
      <p:pic>
        <p:nvPicPr>
          <p:cNvPr id="177" name="Google Shape;177;p9"/>
          <p:cNvPicPr preferRelativeResize="0"/>
          <p:nvPr/>
        </p:nvPicPr>
        <p:blipFill rotWithShape="1">
          <a:blip r:embed="rId4">
            <a:alphaModFix/>
          </a:blip>
          <a:srcRect b="0" l="0" r="0" t="0"/>
          <a:stretch/>
        </p:blipFill>
        <p:spPr>
          <a:xfrm rot="3194609">
            <a:off x="7524405" y="15304"/>
            <a:ext cx="1546629" cy="1546612"/>
          </a:xfrm>
          <a:prstGeom prst="rect">
            <a:avLst/>
          </a:prstGeom>
          <a:noFill/>
          <a:ln>
            <a:noFill/>
          </a:ln>
        </p:spPr>
      </p:pic>
      <p:pic>
        <p:nvPicPr>
          <p:cNvPr id="178" name="Google Shape;178;p9"/>
          <p:cNvPicPr preferRelativeResize="0"/>
          <p:nvPr/>
        </p:nvPicPr>
        <p:blipFill rotWithShape="1">
          <a:blip r:embed="rId4">
            <a:alphaModFix/>
          </a:blip>
          <a:srcRect b="0" l="0" r="0" t="0"/>
          <a:stretch/>
        </p:blipFill>
        <p:spPr>
          <a:xfrm rot="10368451">
            <a:off x="8287103" y="2572265"/>
            <a:ext cx="1321967" cy="1321944"/>
          </a:xfrm>
          <a:prstGeom prst="rect">
            <a:avLst/>
          </a:prstGeom>
          <a:noFill/>
          <a:ln>
            <a:noFill/>
          </a:ln>
        </p:spPr>
      </p:pic>
      <p:pic>
        <p:nvPicPr>
          <p:cNvPr id="179" name="Google Shape;179;p9"/>
          <p:cNvPicPr preferRelativeResize="0"/>
          <p:nvPr/>
        </p:nvPicPr>
        <p:blipFill rotWithShape="1">
          <a:blip r:embed="rId4">
            <a:alphaModFix/>
          </a:blip>
          <a:srcRect b="0" l="0" r="0" t="0"/>
          <a:stretch/>
        </p:blipFill>
        <p:spPr>
          <a:xfrm rot="8278075">
            <a:off x="3685574" y="4213837"/>
            <a:ext cx="1105621" cy="1105613"/>
          </a:xfrm>
          <a:prstGeom prst="rect">
            <a:avLst/>
          </a:prstGeom>
          <a:noFill/>
          <a:ln>
            <a:noFill/>
          </a:ln>
        </p:spPr>
      </p:pic>
      <p:sp>
        <p:nvSpPr>
          <p:cNvPr id="180" name="Google Shape;180;p9"/>
          <p:cNvSpPr/>
          <p:nvPr/>
        </p:nvSpPr>
        <p:spPr>
          <a:xfrm>
            <a:off x="3814399" y="3141835"/>
            <a:ext cx="1024500" cy="379500"/>
          </a:xfrm>
          <a:prstGeom prst="rightArrow">
            <a:avLst>
              <a:gd fmla="val 28778" name="adj1"/>
              <a:gd fmla="val 50000" name="adj2"/>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9"/>
          <p:cNvSpPr txBox="1"/>
          <p:nvPr/>
        </p:nvSpPr>
        <p:spPr>
          <a:xfrm>
            <a:off x="5019135" y="1484784"/>
            <a:ext cx="3439200" cy="3010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None/>
            </a:pPr>
            <a:r>
              <a:rPr b="0" i="0" lang="pt-BR" sz="1200" u="none" cap="none" strike="noStrike">
                <a:solidFill>
                  <a:schemeClr val="dk1"/>
                </a:solidFill>
                <a:latin typeface="Montserrat SemiBold"/>
                <a:ea typeface="Montserrat SemiBold"/>
                <a:cs typeface="Montserrat SemiBold"/>
                <a:sym typeface="Montserrat SemiBold"/>
              </a:rPr>
              <a:t>S</a:t>
            </a:r>
            <a:r>
              <a:rPr lang="pt-BR" sz="1200">
                <a:solidFill>
                  <a:schemeClr val="dk1"/>
                </a:solidFill>
                <a:latin typeface="Montserrat SemiBold"/>
                <a:ea typeface="Montserrat SemiBold"/>
                <a:cs typeface="Montserrat SemiBold"/>
                <a:sym typeface="Montserrat SemiBold"/>
              </a:rPr>
              <a:t>é directo al </a:t>
            </a:r>
            <a:r>
              <a:rPr b="0" i="0" lang="pt-BR" sz="1200" u="none" cap="none" strike="noStrike">
                <a:solidFill>
                  <a:schemeClr val="dk1"/>
                </a:solidFill>
                <a:latin typeface="Montserrat SemiBold"/>
                <a:ea typeface="Montserrat SemiBold"/>
                <a:cs typeface="Montserrat SemiBold"/>
                <a:sym typeface="Montserrat SemiBold"/>
              </a:rPr>
              <a:t>dar instrucciones, </a:t>
            </a:r>
            <a:r>
              <a:rPr lang="pt-BR" sz="1200">
                <a:solidFill>
                  <a:schemeClr val="dk1"/>
                </a:solidFill>
                <a:latin typeface="Montserrat SemiBold"/>
                <a:ea typeface="Montserrat SemiBold"/>
                <a:cs typeface="Montserrat SemiBold"/>
                <a:sym typeface="Montserrat SemiBold"/>
              </a:rPr>
              <a:t>asegúrate</a:t>
            </a:r>
            <a:r>
              <a:rPr b="0" i="0" lang="pt-BR" sz="1200" u="none" cap="none" strike="noStrike">
                <a:solidFill>
                  <a:schemeClr val="dk1"/>
                </a:solidFill>
                <a:latin typeface="Montserrat SemiBold"/>
                <a:ea typeface="Montserrat SemiBold"/>
                <a:cs typeface="Montserrat SemiBold"/>
                <a:sym typeface="Montserrat SemiBold"/>
              </a:rPr>
              <a:t> de que sean simples y tu lenguaje sea concreto.</a:t>
            </a:r>
            <a:br>
              <a:rPr b="0" i="0" lang="pt-BR" sz="1200" u="none" cap="none" strike="noStrike">
                <a:solidFill>
                  <a:schemeClr val="dk1"/>
                </a:solidFill>
                <a:latin typeface="Montserrat SemiBold"/>
                <a:ea typeface="Montserrat SemiBold"/>
                <a:cs typeface="Montserrat SemiBold"/>
                <a:sym typeface="Montserrat SemiBold"/>
              </a:rPr>
            </a:br>
            <a:r>
              <a:rPr b="0" i="0" lang="pt-BR" sz="1200" u="none" cap="none" strike="noStrike">
                <a:solidFill>
                  <a:schemeClr val="dk1"/>
                </a:solidFill>
                <a:latin typeface="Montserrat SemiBold"/>
                <a:ea typeface="Montserrat SemiBold"/>
                <a:cs typeface="Montserrat SemiBold"/>
                <a:sym typeface="Montserrat SemiBold"/>
              </a:rPr>
              <a:t>No des demasiadas instrucciones a la vez.</a:t>
            </a:r>
            <a:br>
              <a:rPr b="0" i="0" lang="pt-BR" sz="1200" u="none" cap="none" strike="noStrike">
                <a:solidFill>
                  <a:schemeClr val="dk1"/>
                </a:solidFill>
                <a:latin typeface="Montserrat SemiBold"/>
                <a:ea typeface="Montserrat SemiBold"/>
                <a:cs typeface="Montserrat SemiBold"/>
                <a:sym typeface="Montserrat SemiBold"/>
              </a:rPr>
            </a:br>
            <a:r>
              <a:rPr b="0" i="0" lang="pt-BR" sz="1200" u="none" cap="none" strike="noStrike">
                <a:solidFill>
                  <a:schemeClr val="dk1"/>
                </a:solidFill>
                <a:latin typeface="Montserrat SemiBold"/>
                <a:ea typeface="Montserrat SemiBold"/>
                <a:cs typeface="Montserrat SemiBold"/>
                <a:sym typeface="Montserrat SemiBold"/>
              </a:rPr>
              <a:t>Evit</a:t>
            </a:r>
            <a:r>
              <a:rPr lang="pt-BR" sz="1200">
                <a:solidFill>
                  <a:schemeClr val="dk1"/>
                </a:solidFill>
                <a:latin typeface="Montserrat SemiBold"/>
                <a:ea typeface="Montserrat SemiBold"/>
                <a:cs typeface="Montserrat SemiBold"/>
                <a:sym typeface="Montserrat SemiBold"/>
              </a:rPr>
              <a:t>a</a:t>
            </a:r>
            <a:r>
              <a:rPr b="0" i="0" lang="pt-BR" sz="1200" u="none" cap="none" strike="noStrike">
                <a:solidFill>
                  <a:schemeClr val="dk1"/>
                </a:solidFill>
                <a:latin typeface="Montserrat SemiBold"/>
                <a:ea typeface="Montserrat SemiBold"/>
                <a:cs typeface="Montserrat SemiBold"/>
                <a:sym typeface="Montserrat SemiBold"/>
              </a:rPr>
              <a:t> distracciones como el ruido, la temperatura y la iluminación tanto como sea posible.</a:t>
            </a:r>
            <a:br>
              <a:rPr b="0" i="0" lang="pt-BR" sz="1200" u="none" cap="none" strike="noStrike">
                <a:solidFill>
                  <a:schemeClr val="dk1"/>
                </a:solidFill>
                <a:latin typeface="Montserrat SemiBold"/>
                <a:ea typeface="Montserrat SemiBold"/>
                <a:cs typeface="Montserrat SemiBold"/>
                <a:sym typeface="Montserrat SemiBold"/>
              </a:rPr>
            </a:br>
            <a:r>
              <a:rPr b="0" i="0" lang="pt-BR" sz="1200" u="none" cap="none" strike="noStrike">
                <a:solidFill>
                  <a:schemeClr val="dk1"/>
                </a:solidFill>
                <a:latin typeface="Montserrat SemiBold"/>
                <a:ea typeface="Montserrat SemiBold"/>
                <a:cs typeface="Montserrat SemiBold"/>
                <a:sym typeface="Montserrat SemiBold"/>
              </a:rPr>
              <a:t>Entren</a:t>
            </a:r>
            <a:r>
              <a:rPr lang="pt-BR" sz="1200">
                <a:solidFill>
                  <a:schemeClr val="dk1"/>
                </a:solidFill>
                <a:latin typeface="Montserrat SemiBold"/>
                <a:ea typeface="Montserrat SemiBold"/>
                <a:cs typeface="Montserrat SemiBold"/>
                <a:sym typeface="Montserrat SemiBold"/>
              </a:rPr>
              <a:t>a junto al niño</a:t>
            </a:r>
            <a:r>
              <a:rPr b="0" i="0" lang="pt-BR" sz="1200" u="none" cap="none" strike="noStrike">
                <a:solidFill>
                  <a:schemeClr val="dk1"/>
                </a:solidFill>
                <a:latin typeface="Montserrat SemiBold"/>
                <a:ea typeface="Montserrat SemiBold"/>
                <a:cs typeface="Montserrat SemiBold"/>
                <a:sym typeface="Montserrat SemiBold"/>
              </a:rPr>
              <a:t> los comportamientos deseados para la interacción con otros niños.</a:t>
            </a:r>
            <a:br>
              <a:rPr b="0" i="0" lang="pt-BR" sz="1200" u="none" cap="none" strike="noStrike">
                <a:solidFill>
                  <a:schemeClr val="dk1"/>
                </a:solidFill>
                <a:latin typeface="Montserrat SemiBold"/>
                <a:ea typeface="Montserrat SemiBold"/>
                <a:cs typeface="Montserrat SemiBold"/>
                <a:sym typeface="Montserrat SemiBold"/>
              </a:rPr>
            </a:br>
            <a:r>
              <a:rPr b="0" i="0" lang="pt-BR" sz="1200" u="none" cap="none" strike="noStrike">
                <a:solidFill>
                  <a:schemeClr val="dk1"/>
                </a:solidFill>
                <a:latin typeface="Montserrat SemiBold"/>
                <a:ea typeface="Montserrat SemiBold"/>
                <a:cs typeface="Montserrat SemiBold"/>
                <a:sym typeface="Montserrat SemiBold"/>
              </a:rPr>
              <a:t>Utili</a:t>
            </a:r>
            <a:r>
              <a:rPr lang="pt-BR" sz="1200">
                <a:solidFill>
                  <a:schemeClr val="dk1"/>
                </a:solidFill>
                <a:latin typeface="Montserrat SemiBold"/>
                <a:ea typeface="Montserrat SemiBold"/>
                <a:cs typeface="Montserrat SemiBold"/>
                <a:sym typeface="Montserrat SemiBold"/>
              </a:rPr>
              <a:t>za</a:t>
            </a:r>
            <a:r>
              <a:rPr b="0" i="0" lang="pt-BR" sz="1200" u="none" cap="none" strike="noStrike">
                <a:solidFill>
                  <a:schemeClr val="dk1"/>
                </a:solidFill>
                <a:latin typeface="Montserrat SemiBold"/>
                <a:ea typeface="Montserrat SemiBold"/>
                <a:cs typeface="Montserrat SemiBold"/>
                <a:sym typeface="Montserrat SemiBold"/>
              </a:rPr>
              <a:t> el </a:t>
            </a:r>
            <a:r>
              <a:rPr lang="pt-BR" sz="1200">
                <a:solidFill>
                  <a:schemeClr val="dk1"/>
                </a:solidFill>
                <a:latin typeface="Montserrat SemiBold"/>
                <a:ea typeface="Montserrat SemiBold"/>
                <a:cs typeface="Montserrat SemiBold"/>
                <a:sym typeface="Montserrat SemiBold"/>
              </a:rPr>
              <a:t>manual</a:t>
            </a:r>
            <a:r>
              <a:rPr b="0" i="0" lang="pt-BR" sz="1200" u="none" cap="none" strike="noStrike">
                <a:solidFill>
                  <a:schemeClr val="dk1"/>
                </a:solidFill>
                <a:latin typeface="Montserrat SemiBold"/>
                <a:ea typeface="Montserrat SemiBold"/>
                <a:cs typeface="Montserrat SemiBold"/>
                <a:sym typeface="Montserrat SemiBold"/>
              </a:rPr>
              <a:t> de </a:t>
            </a:r>
            <a:r>
              <a:rPr lang="pt-BR" sz="1200">
                <a:solidFill>
                  <a:schemeClr val="dk1"/>
                </a:solidFill>
                <a:latin typeface="Montserrat SemiBold"/>
                <a:ea typeface="Montserrat SemiBold"/>
                <a:cs typeface="Montserrat SemiBold"/>
                <a:sym typeface="Montserrat SemiBold"/>
              </a:rPr>
              <a:t>E</a:t>
            </a:r>
            <a:r>
              <a:rPr b="0" i="0" lang="pt-BR" sz="1200" u="none" cap="none" strike="noStrike">
                <a:solidFill>
                  <a:schemeClr val="dk1"/>
                </a:solidFill>
                <a:latin typeface="Montserrat SemiBold"/>
                <a:ea typeface="Montserrat SemiBold"/>
                <a:cs typeface="Montserrat SemiBold"/>
                <a:sym typeface="Montserrat SemiBold"/>
              </a:rPr>
              <a:t>scuela </a:t>
            </a:r>
            <a:r>
              <a:rPr lang="pt-BR" sz="1200">
                <a:solidFill>
                  <a:schemeClr val="dk1"/>
                </a:solidFill>
                <a:latin typeface="Montserrat SemiBold"/>
                <a:ea typeface="Montserrat SemiBold"/>
                <a:cs typeface="Montserrat SemiBold"/>
                <a:sym typeface="Montserrat SemiBold"/>
              </a:rPr>
              <a:t>S</a:t>
            </a:r>
            <a:r>
              <a:rPr b="0" i="0" lang="pt-BR" sz="1200" u="none" cap="none" strike="noStrike">
                <a:solidFill>
                  <a:schemeClr val="dk1"/>
                </a:solidFill>
                <a:latin typeface="Montserrat SemiBold"/>
                <a:ea typeface="Montserrat SemiBold"/>
                <a:cs typeface="Montserrat SemiBold"/>
                <a:sym typeface="Montserrat SemiBold"/>
              </a:rPr>
              <a:t>abática para tu clase, ya que </a:t>
            </a:r>
            <a:r>
              <a:rPr lang="pt-BR" sz="1200">
                <a:solidFill>
                  <a:schemeClr val="dk1"/>
                </a:solidFill>
                <a:latin typeface="Montserrat SemiBold"/>
                <a:ea typeface="Montserrat SemiBold"/>
                <a:cs typeface="Montserrat SemiBold"/>
                <a:sym typeface="Montserrat SemiBold"/>
              </a:rPr>
              <a:t>allí</a:t>
            </a:r>
            <a:r>
              <a:rPr b="0" i="0" lang="pt-BR" sz="1200" u="none" cap="none" strike="noStrike">
                <a:solidFill>
                  <a:schemeClr val="dk1"/>
                </a:solidFill>
                <a:latin typeface="Montserrat SemiBold"/>
                <a:ea typeface="Montserrat SemiBold"/>
                <a:cs typeface="Montserrat SemiBold"/>
                <a:sym typeface="Montserrat SemiBold"/>
              </a:rPr>
              <a:t> ya se con</a:t>
            </a:r>
            <a:r>
              <a:rPr lang="pt-BR" sz="1200">
                <a:solidFill>
                  <a:schemeClr val="dk1"/>
                </a:solidFill>
                <a:latin typeface="Montserrat SemiBold"/>
                <a:ea typeface="Montserrat SemiBold"/>
                <a:cs typeface="Montserrat SemiBold"/>
                <a:sym typeface="Montserrat SemiBold"/>
              </a:rPr>
              <a:t>sideran las d</a:t>
            </a:r>
            <a:r>
              <a:rPr b="0" i="0" lang="pt-BR" sz="1200" u="none" cap="none" strike="noStrike">
                <a:solidFill>
                  <a:schemeClr val="dk1"/>
                </a:solidFill>
                <a:latin typeface="Montserrat SemiBold"/>
                <a:ea typeface="Montserrat SemiBold"/>
                <a:cs typeface="Montserrat SemiBold"/>
                <a:sym typeface="Montserrat SemiBold"/>
              </a:rPr>
              <a:t>iferencias individuales y las características de l</a:t>
            </a:r>
            <a:r>
              <a:rPr lang="pt-BR" sz="1200">
                <a:solidFill>
                  <a:schemeClr val="dk1"/>
                </a:solidFill>
                <a:latin typeface="Montserrat SemiBold"/>
                <a:ea typeface="Montserrat SemiBold"/>
                <a:cs typeface="Montserrat SemiBold"/>
                <a:sym typeface="Montserrat SemiBold"/>
              </a:rPr>
              <a:t>as distintas formas de aprender. </a:t>
            </a:r>
            <a:br>
              <a:rPr b="0" i="0" lang="pt-BR" sz="1200" u="none" cap="none" strike="noStrike">
                <a:solidFill>
                  <a:schemeClr val="dk1"/>
                </a:solidFill>
                <a:latin typeface="Montserrat SemiBold"/>
                <a:ea typeface="Montserrat SemiBold"/>
                <a:cs typeface="Montserrat SemiBold"/>
                <a:sym typeface="Montserrat SemiBold"/>
              </a:rPr>
            </a:br>
            <a:endParaRPr b="0" i="0" sz="1200" u="none" cap="none" strike="noStrike">
              <a:solidFill>
                <a:schemeClr val="dk1"/>
              </a:solidFill>
              <a:latin typeface="Montserrat SemiBold"/>
              <a:ea typeface="Montserrat SemiBold"/>
              <a:cs typeface="Montserrat SemiBold"/>
              <a:sym typeface="Montserrat SemiBold"/>
            </a:endParaRPr>
          </a:p>
        </p:txBody>
      </p:sp>
      <p:sp>
        <p:nvSpPr>
          <p:cNvPr id="182" name="Google Shape;182;p9"/>
          <p:cNvSpPr/>
          <p:nvPr/>
        </p:nvSpPr>
        <p:spPr>
          <a:xfrm>
            <a:off x="4940825" y="1622325"/>
            <a:ext cx="78300" cy="78300"/>
          </a:xfrm>
          <a:prstGeom prst="ellipse">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9"/>
          <p:cNvSpPr/>
          <p:nvPr/>
        </p:nvSpPr>
        <p:spPr>
          <a:xfrm>
            <a:off x="4935055" y="2234708"/>
            <a:ext cx="78300" cy="78300"/>
          </a:xfrm>
          <a:prstGeom prst="ellipse">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9"/>
          <p:cNvSpPr/>
          <p:nvPr/>
        </p:nvSpPr>
        <p:spPr>
          <a:xfrm>
            <a:off x="4934811" y="3313132"/>
            <a:ext cx="78300" cy="78300"/>
          </a:xfrm>
          <a:prstGeom prst="ellipse">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9"/>
          <p:cNvSpPr/>
          <p:nvPr/>
        </p:nvSpPr>
        <p:spPr>
          <a:xfrm>
            <a:off x="4929285" y="2695919"/>
            <a:ext cx="78300" cy="78300"/>
          </a:xfrm>
          <a:prstGeom prst="ellipse">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9"/>
          <p:cNvSpPr/>
          <p:nvPr/>
        </p:nvSpPr>
        <p:spPr>
          <a:xfrm>
            <a:off x="4930528" y="3932616"/>
            <a:ext cx="78300" cy="78300"/>
          </a:xfrm>
          <a:prstGeom prst="ellipse">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exto&#10;&#10;Descrição gerada automaticamente" id="187" name="Google Shape;187;p9"/>
          <p:cNvPicPr preferRelativeResize="0"/>
          <p:nvPr/>
        </p:nvPicPr>
        <p:blipFill rotWithShape="1">
          <a:blip r:embed="rId5">
            <a:alphaModFix/>
          </a:blip>
          <a:srcRect b="0" l="0" r="0" t="0"/>
          <a:stretch/>
        </p:blipFill>
        <p:spPr>
          <a:xfrm>
            <a:off x="7321068" y="4230830"/>
            <a:ext cx="1864204" cy="10486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5" ma:contentTypeDescription="Crie um novo documento." ma:contentTypeScope="" ma:versionID="d743f63d9048a2c2466c5882d752e8aa">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4525af9c7396acef62ddbec502432767"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F3702041-ADEB-4990-BC98-5FFBCC96D7B0}"/>
</file>

<file path=customXml/itemProps2.xml><?xml version="1.0" encoding="utf-8"?>
<ds:datastoreItem xmlns:ds="http://schemas.openxmlformats.org/officeDocument/2006/customXml" ds:itemID="{95EEC288-5722-4461-879E-4250371F89C7}"/>
</file>

<file path=customXml/itemProps3.xml><?xml version="1.0" encoding="utf-8"?>
<ds:datastoreItem xmlns:ds="http://schemas.openxmlformats.org/officeDocument/2006/customXml" ds:itemID="{E58BE759-6B63-465E-B503-D29352FD78BD}"/>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Matheus xavier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