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ontserrat SemiBold"/>
      <p:regular r:id="rId22"/>
      <p:bold r:id="rId23"/>
      <p:italic r:id="rId24"/>
      <p:boldItalic r:id="rId25"/>
    </p:embeddedFont>
    <p:embeddedFont>
      <p:font typeface="Montserrat Black"/>
      <p:bold r:id="rId26"/>
      <p:boldItalic r:id="rId27"/>
    </p:embeddedFont>
    <p:embeddedFont>
      <p:font typeface="Montserrat"/>
      <p:regular r:id="rId28"/>
      <p:bold r:id="rId29"/>
      <p:italic r:id="rId30"/>
      <p:boldItalic r:id="rId31"/>
    </p:embeddedFont>
    <p:embeddedFont>
      <p:font typeface="Montserrat Medium"/>
      <p:regular r:id="rId32"/>
      <p:bold r:id="rId33"/>
      <p:italic r:id="rId34"/>
      <p:boldItalic r:id="rId35"/>
    </p:embeddedFont>
    <p:embeddedFont>
      <p:font typeface="Montserrat ExtraBold"/>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8" roundtripDataSignature="AMtx7mj6yiLcY2L1ywESKnZ26Cx5wHAt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MontserratBlack-bold.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customXml" Target="../customXml/item1.xml"/><Relationship Id="rId21" Type="http://schemas.openxmlformats.org/officeDocument/2006/relationships/slide" Target="slides/slide16.xml"/><Relationship Id="rId34" Type="http://schemas.openxmlformats.org/officeDocument/2006/relationships/font" Target="fonts/MontserratMedium-italic.fntdata"/><Relationship Id="rId7" Type="http://schemas.openxmlformats.org/officeDocument/2006/relationships/slide" Target="slides/slide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font" Target="fonts/Montserrat-bold.fntdata"/><Relationship Id="rId16" Type="http://schemas.openxmlformats.org/officeDocument/2006/relationships/slide" Target="slides/slide11.xml"/><Relationship Id="rId41" Type="http://schemas.openxmlformats.org/officeDocument/2006/relationships/customXml" Target="../customXml/item3.xml"/><Relationship Id="rId24" Type="http://schemas.openxmlformats.org/officeDocument/2006/relationships/font" Target="fonts/MontserratSemiBold-italic.fntdata"/><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MontserratMedium-regular.fntdata"/><Relationship Id="rId37" Type="http://schemas.openxmlformats.org/officeDocument/2006/relationships/font" Target="fonts/MontserratExtraBold-boldItalic.fntdata"/><Relationship Id="rId40" Type="http://schemas.openxmlformats.org/officeDocument/2006/relationships/customXml" Target="../customXml/item2.xml"/><Relationship Id="rId23" Type="http://schemas.openxmlformats.org/officeDocument/2006/relationships/font" Target="fonts/MontserratSemiBold-bold.fntdata"/><Relationship Id="rId28" Type="http://schemas.openxmlformats.org/officeDocument/2006/relationships/font" Target="fonts/Montserrat-regular.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MontserratExtraBold-bold.fntdata"/><Relationship Id="rId31" Type="http://schemas.openxmlformats.org/officeDocument/2006/relationships/font" Target="fonts/Montserrat-boldItalic.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font" Target="fonts/MontserratSemiBold-regular.fntdata"/><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MontserratBlack-boldItalic.fntdata"/><Relationship Id="rId30" Type="http://schemas.openxmlformats.org/officeDocument/2006/relationships/font" Target="fonts/Montserrat-italic.fntdata"/><Relationship Id="rId35" Type="http://schemas.openxmlformats.org/officeDocument/2006/relationships/font" Target="fonts/MontserratMedium-boldItalic.fntdata"/><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font" Target="fonts/MontserratSemiBold-boldItalic.fntdata"/><Relationship Id="rId33" Type="http://schemas.openxmlformats.org/officeDocument/2006/relationships/font" Target="fonts/MontserratMedium-bold.fntdata"/><Relationship Id="rId12" Type="http://schemas.openxmlformats.org/officeDocument/2006/relationships/slide" Target="slides/slide7.xml"/><Relationship Id="rId17" Type="http://schemas.openxmlformats.org/officeDocument/2006/relationships/slide" Target="slides/slide12.xml"/><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a:off x="0" y="0"/>
            <a:ext cx="9144000" cy="5143505"/>
          </a:xfrm>
          <a:prstGeom prst="rect">
            <a:avLst/>
          </a:prstGeom>
          <a:noFill/>
          <a:ln>
            <a:noFill/>
          </a:ln>
        </p:spPr>
      </p:pic>
      <p:pic>
        <p:nvPicPr>
          <p:cNvPr id="55" name="Google Shape;55;p1"/>
          <p:cNvPicPr preferRelativeResize="0"/>
          <p:nvPr/>
        </p:nvPicPr>
        <p:blipFill rotWithShape="1">
          <a:blip r:embed="rId4">
            <a:alphaModFix/>
          </a:blip>
          <a:srcRect b="0" l="0" r="0" t="0"/>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0"/>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74" name="Google Shape;174;p10"/>
          <p:cNvSpPr txBox="1"/>
          <p:nvPr/>
        </p:nvSpPr>
        <p:spPr>
          <a:xfrm>
            <a:off x="689400" y="249250"/>
            <a:ext cx="4941300" cy="2622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4400" u="none" cap="none" strike="noStrike">
                <a:solidFill>
                  <a:srgbClr val="171E46"/>
                </a:solidFill>
                <a:latin typeface="Montserrat ExtraBold"/>
                <a:ea typeface="Montserrat ExtraBold"/>
                <a:cs typeface="Montserrat ExtraBold"/>
                <a:sym typeface="Montserrat ExtraBold"/>
              </a:rPr>
              <a:t>Según la neurociencia:</a:t>
            </a:r>
            <a:endParaRPr b="0" i="0" sz="44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44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4400"/>
              <a:buFont typeface="Calibri"/>
              <a:buNone/>
            </a:pPr>
            <a:r>
              <a:t/>
            </a:r>
            <a:endParaRPr b="0" i="0" sz="4400" u="none" cap="none" strike="noStrike">
              <a:solidFill>
                <a:srgbClr val="171E46"/>
              </a:solidFill>
              <a:latin typeface="Montserrat ExtraBold"/>
              <a:ea typeface="Montserrat ExtraBold"/>
              <a:cs typeface="Montserrat ExtraBold"/>
              <a:sym typeface="Montserrat ExtraBold"/>
            </a:endParaRPr>
          </a:p>
        </p:txBody>
      </p:sp>
      <p:pic>
        <p:nvPicPr>
          <p:cNvPr id="175" name="Google Shape;175;p10"/>
          <p:cNvPicPr preferRelativeResize="0"/>
          <p:nvPr/>
        </p:nvPicPr>
        <p:blipFill rotWithShape="1">
          <a:blip r:embed="rId4">
            <a:alphaModFix/>
          </a:blip>
          <a:srcRect b="0" l="0" r="0" t="0"/>
          <a:stretch/>
        </p:blipFill>
        <p:spPr>
          <a:xfrm rot="7111070">
            <a:off x="-592520" y="2684155"/>
            <a:ext cx="1546631" cy="1546610"/>
          </a:xfrm>
          <a:prstGeom prst="rect">
            <a:avLst/>
          </a:prstGeom>
          <a:noFill/>
          <a:ln>
            <a:noFill/>
          </a:ln>
        </p:spPr>
      </p:pic>
      <p:pic>
        <p:nvPicPr>
          <p:cNvPr id="176" name="Google Shape;176;p10"/>
          <p:cNvPicPr preferRelativeResize="0"/>
          <p:nvPr/>
        </p:nvPicPr>
        <p:blipFill rotWithShape="1">
          <a:blip r:embed="rId4">
            <a:alphaModFix/>
          </a:blip>
          <a:srcRect b="0" l="0" r="0" t="0"/>
          <a:stretch/>
        </p:blipFill>
        <p:spPr>
          <a:xfrm rot="-7108995">
            <a:off x="4146260" y="-283050"/>
            <a:ext cx="1035462" cy="1035453"/>
          </a:xfrm>
          <a:prstGeom prst="rect">
            <a:avLst/>
          </a:prstGeom>
          <a:noFill/>
          <a:ln>
            <a:noFill/>
          </a:ln>
        </p:spPr>
      </p:pic>
      <p:pic>
        <p:nvPicPr>
          <p:cNvPr id="177" name="Google Shape;177;p10"/>
          <p:cNvPicPr preferRelativeResize="0"/>
          <p:nvPr/>
        </p:nvPicPr>
        <p:blipFill rotWithShape="1">
          <a:blip r:embed="rId4">
            <a:alphaModFix/>
          </a:blip>
          <a:srcRect b="0" l="0" r="0" t="0"/>
          <a:stretch/>
        </p:blipFill>
        <p:spPr>
          <a:xfrm rot="-1086261">
            <a:off x="8105874" y="2647207"/>
            <a:ext cx="1640105" cy="1640084"/>
          </a:xfrm>
          <a:prstGeom prst="rect">
            <a:avLst/>
          </a:prstGeom>
          <a:noFill/>
          <a:ln>
            <a:noFill/>
          </a:ln>
        </p:spPr>
      </p:pic>
      <p:pic>
        <p:nvPicPr>
          <p:cNvPr id="178" name="Google Shape;178;p10"/>
          <p:cNvPicPr preferRelativeResize="0"/>
          <p:nvPr/>
        </p:nvPicPr>
        <p:blipFill rotWithShape="1">
          <a:blip r:embed="rId4">
            <a:alphaModFix/>
          </a:blip>
          <a:srcRect b="0" l="0" r="0" t="0"/>
          <a:stretch/>
        </p:blipFill>
        <p:spPr>
          <a:xfrm rot="-2455811">
            <a:off x="-475149" y="476255"/>
            <a:ext cx="1105623" cy="1105615"/>
          </a:xfrm>
          <a:prstGeom prst="rect">
            <a:avLst/>
          </a:prstGeom>
          <a:noFill/>
          <a:ln>
            <a:noFill/>
          </a:ln>
        </p:spPr>
      </p:pic>
      <p:sp>
        <p:nvSpPr>
          <p:cNvPr id="179" name="Google Shape;179;p10"/>
          <p:cNvSpPr/>
          <p:nvPr/>
        </p:nvSpPr>
        <p:spPr>
          <a:xfrm>
            <a:off x="231825" y="1898125"/>
            <a:ext cx="1404000" cy="386100"/>
          </a:xfrm>
          <a:prstGeom prst="roundRect">
            <a:avLst>
              <a:gd fmla="val 50000" name="adj"/>
            </a:avLst>
          </a:prstGeom>
          <a:noFill/>
          <a:ln cap="flat" cmpd="sng" w="38100">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0"/>
          <p:cNvSpPr txBox="1"/>
          <p:nvPr/>
        </p:nvSpPr>
        <p:spPr>
          <a:xfrm>
            <a:off x="360650" y="1933325"/>
            <a:ext cx="1791000" cy="35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200"/>
              <a:buFont typeface="Arial"/>
              <a:buNone/>
            </a:pPr>
            <a:r>
              <a:rPr b="0" i="0" lang="pt-BR" sz="1200" u="none" cap="none" strike="noStrike">
                <a:solidFill>
                  <a:srgbClr val="171E46"/>
                </a:solidFill>
                <a:latin typeface="Montserrat ExtraBold"/>
                <a:ea typeface="Montserrat ExtraBold"/>
                <a:cs typeface="Montserrat ExtraBold"/>
                <a:sym typeface="Montserrat ExtraBold"/>
              </a:rPr>
              <a:t>Aprendizaje</a:t>
            </a:r>
            <a:endParaRPr b="0" i="0" sz="1200" u="none" cap="none" strike="noStrike">
              <a:solidFill>
                <a:srgbClr val="171E46"/>
              </a:solidFill>
              <a:latin typeface="Montserrat ExtraBold"/>
              <a:ea typeface="Montserrat ExtraBold"/>
              <a:cs typeface="Montserrat ExtraBold"/>
              <a:sym typeface="Montserrat ExtraBold"/>
            </a:endParaRPr>
          </a:p>
        </p:txBody>
      </p:sp>
      <p:sp>
        <p:nvSpPr>
          <p:cNvPr id="181" name="Google Shape;181;p10"/>
          <p:cNvSpPr txBox="1"/>
          <p:nvPr/>
        </p:nvSpPr>
        <p:spPr>
          <a:xfrm>
            <a:off x="1778950" y="1691725"/>
            <a:ext cx="25782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0" i="0" lang="pt-BR" sz="1600" u="none" cap="none" strike="noStrike">
                <a:solidFill>
                  <a:schemeClr val="dk1"/>
                </a:solidFill>
                <a:latin typeface="Montserrat SemiBold"/>
                <a:ea typeface="Montserrat SemiBold"/>
                <a:cs typeface="Montserrat SemiBold"/>
                <a:sym typeface="Montserrat SemiBold"/>
              </a:rPr>
              <a:t>Nuestro cerebro tiene 3 redes principales:</a:t>
            </a:r>
            <a:endParaRPr b="0" i="0" sz="16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50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Montserrat SemiBold"/>
              <a:ea typeface="Montserrat SemiBold"/>
              <a:cs typeface="Montserrat SemiBold"/>
              <a:sym typeface="Montserrat SemiBold"/>
            </a:endParaRPr>
          </a:p>
        </p:txBody>
      </p:sp>
      <p:sp>
        <p:nvSpPr>
          <p:cNvPr id="182" name="Google Shape;182;p10"/>
          <p:cNvSpPr/>
          <p:nvPr/>
        </p:nvSpPr>
        <p:spPr>
          <a:xfrm flipH="1" rot="8679414">
            <a:off x="1126995" y="2119567"/>
            <a:ext cx="934532" cy="1018266"/>
          </a:xfrm>
          <a:prstGeom prst="bentArrow">
            <a:avLst>
              <a:gd fmla="val 14049" name="adj1"/>
              <a:gd fmla="val 21387" name="adj2"/>
              <a:gd fmla="val 25000" name="adj3"/>
              <a:gd fmla="val 43750" name="adj4"/>
            </a:avLst>
          </a:prstGeom>
          <a:solidFill>
            <a:schemeClr val="lt1"/>
          </a:solidFill>
          <a:ln cap="flat" cmpd="sng" w="38100">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0"/>
          <p:cNvSpPr txBox="1"/>
          <p:nvPr/>
        </p:nvSpPr>
        <p:spPr>
          <a:xfrm>
            <a:off x="2151650" y="3085525"/>
            <a:ext cx="7734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0"/>
              <a:buFont typeface="Arial"/>
              <a:buNone/>
            </a:pPr>
            <a:r>
              <a:rPr b="0" i="0" lang="pt-BR" sz="8000" u="none" cap="none" strike="noStrike">
                <a:solidFill>
                  <a:srgbClr val="171E46"/>
                </a:solidFill>
                <a:latin typeface="Montserrat Black"/>
                <a:ea typeface="Montserrat Black"/>
                <a:cs typeface="Montserrat Black"/>
                <a:sym typeface="Montserrat Black"/>
              </a:rPr>
              <a:t>1</a:t>
            </a:r>
            <a:endParaRPr b="0" i="0" sz="8000" u="none" cap="none" strike="noStrike">
              <a:solidFill>
                <a:srgbClr val="171E46"/>
              </a:solidFill>
              <a:latin typeface="Montserrat Black"/>
              <a:ea typeface="Montserrat Black"/>
              <a:cs typeface="Montserrat Black"/>
              <a:sym typeface="Montserrat Black"/>
            </a:endParaRPr>
          </a:p>
        </p:txBody>
      </p:sp>
      <p:sp>
        <p:nvSpPr>
          <p:cNvPr id="184" name="Google Shape;184;p10"/>
          <p:cNvSpPr txBox="1"/>
          <p:nvPr/>
        </p:nvSpPr>
        <p:spPr>
          <a:xfrm>
            <a:off x="2658975" y="3441900"/>
            <a:ext cx="2235600" cy="6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1" i="0" lang="pt-BR" sz="1300" u="none" cap="none" strike="noStrike">
                <a:solidFill>
                  <a:schemeClr val="dk1"/>
                </a:solidFill>
                <a:latin typeface="Montserrat"/>
                <a:ea typeface="Montserrat"/>
                <a:cs typeface="Montserrat"/>
                <a:sym typeface="Montserrat"/>
              </a:rPr>
              <a:t>Reconocimiento -</a:t>
            </a:r>
            <a:endParaRPr b="1" i="0" sz="13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300"/>
              <a:buFont typeface="Arial"/>
              <a:buNone/>
            </a:pPr>
            <a:r>
              <a:rPr b="1" lang="pt-BR" sz="1300">
                <a:solidFill>
                  <a:schemeClr val="dk1"/>
                </a:solidFill>
                <a:latin typeface="Montserrat"/>
                <a:ea typeface="Montserrat"/>
                <a:cs typeface="Montserrat"/>
                <a:sym typeface="Montserrat"/>
              </a:rPr>
              <a:t>el </a:t>
            </a:r>
            <a:r>
              <a:rPr b="1" i="0" lang="pt-BR" sz="1300" u="none" cap="none" strike="noStrike">
                <a:solidFill>
                  <a:schemeClr val="dk1"/>
                </a:solidFill>
                <a:latin typeface="Montserrat"/>
                <a:ea typeface="Montserrat"/>
                <a:cs typeface="Montserrat"/>
                <a:sym typeface="Montserrat"/>
              </a:rPr>
              <a:t>qué del aprendizaje.</a:t>
            </a:r>
            <a:endParaRPr b="1" i="0" sz="1300" u="none" cap="none" strike="noStrike">
              <a:solidFill>
                <a:schemeClr val="dk1"/>
              </a:solidFill>
              <a:latin typeface="Montserrat"/>
              <a:ea typeface="Montserrat"/>
              <a:cs typeface="Montserrat"/>
              <a:sym typeface="Montserrat"/>
            </a:endParaRPr>
          </a:p>
        </p:txBody>
      </p:sp>
      <p:sp>
        <p:nvSpPr>
          <p:cNvPr id="185" name="Google Shape;185;p10"/>
          <p:cNvSpPr txBox="1"/>
          <p:nvPr/>
        </p:nvSpPr>
        <p:spPr>
          <a:xfrm>
            <a:off x="4590050" y="2323525"/>
            <a:ext cx="7734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0"/>
              <a:buFont typeface="Arial"/>
              <a:buNone/>
            </a:pPr>
            <a:r>
              <a:rPr b="0" i="0" lang="pt-BR" sz="8000" u="none" cap="none" strike="noStrike">
                <a:solidFill>
                  <a:srgbClr val="171E46"/>
                </a:solidFill>
                <a:latin typeface="Montserrat Black"/>
                <a:ea typeface="Montserrat Black"/>
                <a:cs typeface="Montserrat Black"/>
                <a:sym typeface="Montserrat Black"/>
              </a:rPr>
              <a:t>2</a:t>
            </a:r>
            <a:endParaRPr b="0" i="0" sz="8000" u="none" cap="none" strike="noStrike">
              <a:solidFill>
                <a:srgbClr val="171E46"/>
              </a:solidFill>
              <a:latin typeface="Montserrat Black"/>
              <a:ea typeface="Montserrat Black"/>
              <a:cs typeface="Montserrat Black"/>
              <a:sym typeface="Montserrat Black"/>
            </a:endParaRPr>
          </a:p>
        </p:txBody>
      </p:sp>
      <p:sp>
        <p:nvSpPr>
          <p:cNvPr id="186" name="Google Shape;186;p10"/>
          <p:cNvSpPr txBox="1"/>
          <p:nvPr/>
        </p:nvSpPr>
        <p:spPr>
          <a:xfrm>
            <a:off x="5325975" y="2679900"/>
            <a:ext cx="2670000" cy="1285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1" i="0" lang="pt-BR" sz="1300" u="none" cap="none" strike="noStrike">
                <a:solidFill>
                  <a:schemeClr val="dk1"/>
                </a:solidFill>
                <a:latin typeface="Montserrat"/>
                <a:ea typeface="Montserrat"/>
                <a:cs typeface="Montserrat"/>
                <a:sym typeface="Montserrat"/>
              </a:rPr>
              <a:t>Habilidades y estrategias - </a:t>
            </a:r>
            <a:endParaRPr b="1" i="0" sz="13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rPr b="1" i="0" lang="pt-BR" sz="1300" u="none" cap="none" strike="noStrike">
                <a:solidFill>
                  <a:schemeClr val="dk1"/>
                </a:solidFill>
                <a:latin typeface="Montserrat"/>
                <a:ea typeface="Montserrat"/>
                <a:cs typeface="Montserrat"/>
                <a:sym typeface="Montserrat"/>
              </a:rPr>
              <a:t>el cómo del aprendizaje.</a:t>
            </a:r>
            <a:endParaRPr b="1" i="0" sz="13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b="1" i="0" sz="13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300"/>
              <a:buFont typeface="Arial"/>
              <a:buNone/>
            </a:pPr>
            <a:r>
              <a:t/>
            </a:r>
            <a:endParaRPr b="1" i="0" sz="1300" u="none" cap="none" strike="noStrike">
              <a:solidFill>
                <a:schemeClr val="dk1"/>
              </a:solidFill>
              <a:latin typeface="Montserrat"/>
              <a:ea typeface="Montserrat"/>
              <a:cs typeface="Montserrat"/>
              <a:sym typeface="Montserrat"/>
            </a:endParaRPr>
          </a:p>
        </p:txBody>
      </p:sp>
      <p:sp>
        <p:nvSpPr>
          <p:cNvPr id="187" name="Google Shape;187;p10"/>
          <p:cNvSpPr txBox="1"/>
          <p:nvPr/>
        </p:nvSpPr>
        <p:spPr>
          <a:xfrm>
            <a:off x="5504450" y="875725"/>
            <a:ext cx="7734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0"/>
              <a:buFont typeface="Arial"/>
              <a:buNone/>
            </a:pPr>
            <a:r>
              <a:rPr b="0" i="0" lang="pt-BR" sz="8000" u="none" cap="none" strike="noStrike">
                <a:solidFill>
                  <a:srgbClr val="171E46"/>
                </a:solidFill>
                <a:latin typeface="Montserrat Black"/>
                <a:ea typeface="Montserrat Black"/>
                <a:cs typeface="Montserrat Black"/>
                <a:sym typeface="Montserrat Black"/>
              </a:rPr>
              <a:t>3</a:t>
            </a:r>
            <a:endParaRPr b="0" i="0" sz="8000" u="none" cap="none" strike="noStrike">
              <a:solidFill>
                <a:srgbClr val="171E46"/>
              </a:solidFill>
              <a:latin typeface="Montserrat Black"/>
              <a:ea typeface="Montserrat Black"/>
              <a:cs typeface="Montserrat Black"/>
              <a:sym typeface="Montserrat Black"/>
            </a:endParaRPr>
          </a:p>
        </p:txBody>
      </p:sp>
      <p:sp>
        <p:nvSpPr>
          <p:cNvPr id="188" name="Google Shape;188;p10"/>
          <p:cNvSpPr txBox="1"/>
          <p:nvPr/>
        </p:nvSpPr>
        <p:spPr>
          <a:xfrm>
            <a:off x="6164175" y="1308300"/>
            <a:ext cx="2524200" cy="6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1" i="0" lang="pt-BR" sz="1300" u="none" cap="none" strike="noStrike">
                <a:solidFill>
                  <a:schemeClr val="dk1"/>
                </a:solidFill>
                <a:latin typeface="Montserrat"/>
                <a:ea typeface="Montserrat"/>
                <a:cs typeface="Montserrat"/>
                <a:sym typeface="Montserrat"/>
              </a:rPr>
              <a:t>Cuidados y prioridades - </a:t>
            </a:r>
            <a:endParaRPr b="1" i="0" sz="13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300"/>
              <a:buFont typeface="Arial"/>
              <a:buNone/>
            </a:pPr>
            <a:r>
              <a:rPr b="1" i="0" lang="pt-BR" sz="1300" u="none" cap="none" strike="noStrike">
                <a:solidFill>
                  <a:schemeClr val="dk1"/>
                </a:solidFill>
                <a:latin typeface="Montserrat"/>
                <a:ea typeface="Montserrat"/>
                <a:cs typeface="Montserrat"/>
                <a:sym typeface="Montserrat"/>
              </a:rPr>
              <a:t>el porqué del aprendizaje.</a:t>
            </a:r>
            <a:endParaRPr b="1" i="0" sz="1300" u="none" cap="none" strike="noStrike">
              <a:solidFill>
                <a:schemeClr val="dk1"/>
              </a:solidFill>
              <a:latin typeface="Montserrat"/>
              <a:ea typeface="Montserrat"/>
              <a:cs typeface="Montserrat"/>
              <a:sym typeface="Montserrat"/>
            </a:endParaRPr>
          </a:p>
        </p:txBody>
      </p:sp>
      <p:pic>
        <p:nvPicPr>
          <p:cNvPr id="189" name="Google Shape;189;p10"/>
          <p:cNvPicPr preferRelativeResize="0"/>
          <p:nvPr/>
        </p:nvPicPr>
        <p:blipFill rotWithShape="1">
          <a:blip r:embed="rId4">
            <a:alphaModFix/>
          </a:blip>
          <a:srcRect b="0" l="0" r="0" t="0"/>
          <a:stretch/>
        </p:blipFill>
        <p:spPr>
          <a:xfrm rot="2331836">
            <a:off x="8015584" y="-61284"/>
            <a:ext cx="1183730" cy="1183719"/>
          </a:xfrm>
          <a:prstGeom prst="rect">
            <a:avLst/>
          </a:prstGeom>
          <a:noFill/>
          <a:ln>
            <a:noFill/>
          </a:ln>
        </p:spPr>
      </p:pic>
      <p:pic>
        <p:nvPicPr>
          <p:cNvPr id="190" name="Google Shape;190;p10"/>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11"/>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96" name="Google Shape;196;p11"/>
          <p:cNvSpPr txBox="1"/>
          <p:nvPr/>
        </p:nvSpPr>
        <p:spPr>
          <a:xfrm>
            <a:off x="374675" y="-825"/>
            <a:ext cx="19362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1.2</a:t>
            </a:r>
            <a:endParaRPr b="0" i="0" sz="9600" u="none" cap="none" strike="noStrike">
              <a:solidFill>
                <a:srgbClr val="171E46"/>
              </a:solidFill>
              <a:latin typeface="Montserrat Black"/>
              <a:ea typeface="Montserrat Black"/>
              <a:cs typeface="Montserrat Black"/>
              <a:sym typeface="Montserrat Black"/>
            </a:endParaRPr>
          </a:p>
        </p:txBody>
      </p:sp>
      <p:sp>
        <p:nvSpPr>
          <p:cNvPr id="197" name="Google Shape;197;p11"/>
          <p:cNvSpPr txBox="1"/>
          <p:nvPr/>
        </p:nvSpPr>
        <p:spPr>
          <a:xfrm>
            <a:off x="2105400" y="353525"/>
            <a:ext cx="5474400" cy="1043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Accesibilidad y eliminación de barreras</a:t>
            </a:r>
            <a:endParaRPr b="0" i="0" sz="3100" u="none" cap="none" strike="noStrike">
              <a:solidFill>
                <a:srgbClr val="171E46"/>
              </a:solidFill>
              <a:latin typeface="Montserrat ExtraBold"/>
              <a:ea typeface="Montserrat ExtraBold"/>
              <a:cs typeface="Montserrat ExtraBold"/>
              <a:sym typeface="Montserrat ExtraBold"/>
            </a:endParaRPr>
          </a:p>
        </p:txBody>
      </p:sp>
      <p:pic>
        <p:nvPicPr>
          <p:cNvPr id="198" name="Google Shape;198;p11"/>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99" name="Google Shape;199;p11"/>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200" name="Google Shape;200;p11"/>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201" name="Google Shape;201;p11"/>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202" name="Google Shape;202;p11"/>
          <p:cNvSpPr txBox="1"/>
          <p:nvPr/>
        </p:nvSpPr>
        <p:spPr>
          <a:xfrm>
            <a:off x="986352" y="1571250"/>
            <a:ext cx="6830400" cy="2121000"/>
          </a:xfrm>
          <a:prstGeom prst="rect">
            <a:avLst/>
          </a:prstGeom>
          <a:noFill/>
          <a:ln>
            <a:noFill/>
          </a:ln>
        </p:spPr>
        <p:txBody>
          <a:bodyPr anchorCtr="0" anchor="t" bIns="91425" lIns="91425" spcFirstLastPara="1" rIns="91425" wrap="square" tIns="91425">
            <a:spAutoFit/>
          </a:bodyPr>
          <a:lstStyle/>
          <a:p>
            <a:pPr indent="-203200" lvl="0" marL="228600" marR="0" rtl="0" algn="l">
              <a:lnSpc>
                <a:spcPct val="90000"/>
              </a:lnSpc>
              <a:spcBef>
                <a:spcPts val="1000"/>
              </a:spcBef>
              <a:spcAft>
                <a:spcPts val="0"/>
              </a:spcAft>
              <a:buClr>
                <a:schemeClr val="dk1"/>
              </a:buClr>
              <a:buSzPts val="1400"/>
              <a:buFont typeface="Arial"/>
              <a:buChar char="•"/>
            </a:pPr>
            <a:r>
              <a:rPr b="0" i="0" lang="pt-BR" sz="1400" u="none" cap="none" strike="noStrike">
                <a:solidFill>
                  <a:schemeClr val="dk1"/>
                </a:solidFill>
                <a:latin typeface="Montserrat Medium"/>
                <a:ea typeface="Montserrat Medium"/>
                <a:cs typeface="Montserrat Medium"/>
                <a:sym typeface="Montserrat Medium"/>
              </a:rPr>
              <a:t>Lo primero que hay que plantearse es si el espacio físico del entorno en su conjunto reúne las condiciones básicas de accesibilidad.</a:t>
            </a:r>
            <a:endParaRPr b="0" i="0" sz="1400" u="none" cap="none" strike="noStrike">
              <a:solidFill>
                <a:schemeClr val="dk1"/>
              </a:solidFill>
              <a:latin typeface="Montserrat Medium"/>
              <a:ea typeface="Montserrat Medium"/>
              <a:cs typeface="Montserrat Medium"/>
              <a:sym typeface="Montserrat Medium"/>
            </a:endParaRPr>
          </a:p>
          <a:p>
            <a:pPr indent="-203200" lvl="0" marL="228600" marR="0" rtl="0" algn="l">
              <a:lnSpc>
                <a:spcPct val="90000"/>
              </a:lnSpc>
              <a:spcBef>
                <a:spcPts val="1000"/>
              </a:spcBef>
              <a:spcAft>
                <a:spcPts val="0"/>
              </a:spcAft>
              <a:buClr>
                <a:schemeClr val="dk1"/>
              </a:buClr>
              <a:buSzPts val="1400"/>
              <a:buFont typeface="Arial"/>
              <a:buChar char="•"/>
            </a:pPr>
            <a:r>
              <a:rPr b="0" i="0" lang="pt-BR" sz="1400" u="none" cap="none" strike="noStrike">
                <a:solidFill>
                  <a:schemeClr val="dk1"/>
                </a:solidFill>
                <a:latin typeface="Montserrat Medium"/>
                <a:ea typeface="Montserrat Medium"/>
                <a:cs typeface="Montserrat Medium"/>
                <a:sym typeface="Montserrat Medium"/>
              </a:rPr>
              <a:t>El niño, destinatario de las aulas de la Escuela Sabática, debe tener garantizado el acceso y la inclusión en todos los espacios y momentos vividos en la iglesia, no sólo en el contexto de la Escuela Sabática. </a:t>
            </a:r>
            <a:endParaRPr b="0" i="0" sz="1400" u="none" cap="none" strike="noStrike">
              <a:solidFill>
                <a:schemeClr val="dk1"/>
              </a:solidFill>
              <a:latin typeface="Montserrat Medium"/>
              <a:ea typeface="Montserrat Medium"/>
              <a:cs typeface="Montserrat Medium"/>
              <a:sym typeface="Montserrat Medium"/>
            </a:endParaRPr>
          </a:p>
          <a:p>
            <a:pPr indent="-203200" lvl="0" marL="228600" marR="0" rtl="0" algn="l">
              <a:lnSpc>
                <a:spcPct val="90000"/>
              </a:lnSpc>
              <a:spcBef>
                <a:spcPts val="1000"/>
              </a:spcBef>
              <a:spcAft>
                <a:spcPts val="0"/>
              </a:spcAft>
              <a:buClr>
                <a:schemeClr val="dk1"/>
              </a:buClr>
              <a:buSzPts val="1400"/>
              <a:buFont typeface="Arial"/>
              <a:buChar char="•"/>
            </a:pPr>
            <a:r>
              <a:rPr b="0" i="0" lang="pt-BR" sz="1400" u="none" cap="none" strike="noStrike">
                <a:solidFill>
                  <a:schemeClr val="dk1"/>
                </a:solidFill>
                <a:latin typeface="Montserrat Medium"/>
                <a:ea typeface="Montserrat Medium"/>
                <a:cs typeface="Montserrat Medium"/>
                <a:sym typeface="Montserrat Medium"/>
              </a:rPr>
              <a:t>Según Sassaki (2009), hay 6 dimensiones principales correlacionadas con el concepto de accesibilidad:</a:t>
            </a:r>
            <a:endParaRPr b="0" i="0" sz="1400" u="none" cap="none" strike="noStrike">
              <a:solidFill>
                <a:schemeClr val="dk1"/>
              </a:solidFill>
              <a:latin typeface="Montserrat Medium"/>
              <a:ea typeface="Montserrat Medium"/>
              <a:cs typeface="Montserrat Medium"/>
              <a:sym typeface="Montserrat Medium"/>
            </a:endParaRPr>
          </a:p>
          <a:p>
            <a:pPr indent="0" lvl="0" marL="228600" marR="0" rtl="0" algn="l">
              <a:lnSpc>
                <a:spcPct val="90000"/>
              </a:lnSpc>
              <a:spcBef>
                <a:spcPts val="1000"/>
              </a:spcBef>
              <a:spcAft>
                <a:spcPts val="0"/>
              </a:spcAft>
              <a:buClr>
                <a:srgbClr val="000000"/>
              </a:buClr>
              <a:buSzPts val="1400"/>
              <a:buFont typeface="Arial"/>
              <a:buNone/>
            </a:pPr>
            <a:r>
              <a:t/>
            </a:r>
            <a:endParaRPr b="0" i="0" sz="1400" u="none" cap="none" strike="noStrike">
              <a:solidFill>
                <a:schemeClr val="dk1"/>
              </a:solidFill>
              <a:latin typeface="Montserrat Medium"/>
              <a:ea typeface="Montserrat Medium"/>
              <a:cs typeface="Montserrat Medium"/>
              <a:sym typeface="Montserrat Medium"/>
            </a:endParaRPr>
          </a:p>
        </p:txBody>
      </p:sp>
      <p:sp>
        <p:nvSpPr>
          <p:cNvPr id="203" name="Google Shape;203;p11"/>
          <p:cNvSpPr txBox="1"/>
          <p:nvPr/>
        </p:nvSpPr>
        <p:spPr>
          <a:xfrm>
            <a:off x="1181100" y="3494600"/>
            <a:ext cx="3732600" cy="1456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100"/>
              <a:buFont typeface="Arial"/>
              <a:buNone/>
            </a:pPr>
            <a:r>
              <a:rPr b="1" i="0" lang="pt-BR" sz="1600" u="none" cap="none" strike="noStrike">
                <a:solidFill>
                  <a:schemeClr val="dk1"/>
                </a:solidFill>
                <a:latin typeface="Montserrat"/>
                <a:ea typeface="Montserrat"/>
                <a:cs typeface="Montserrat"/>
                <a:sym typeface="Montserrat"/>
              </a:rPr>
              <a:t>	1. Físic</a:t>
            </a:r>
            <a:r>
              <a:rPr b="1" lang="pt-BR" sz="1600">
                <a:solidFill>
                  <a:schemeClr val="dk1"/>
                </a:solidFill>
                <a:latin typeface="Montserrat"/>
                <a:ea typeface="Montserrat"/>
                <a:cs typeface="Montserrat"/>
                <a:sym typeface="Montserrat"/>
              </a:rPr>
              <a:t>a</a:t>
            </a:r>
            <a:r>
              <a:rPr b="1" i="0" lang="pt-BR" sz="1600" u="none" cap="none" strike="noStrike">
                <a:solidFill>
                  <a:schemeClr val="dk1"/>
                </a:solidFill>
                <a:latin typeface="Montserrat"/>
                <a:ea typeface="Montserrat"/>
                <a:cs typeface="Montserrat"/>
                <a:sym typeface="Montserrat"/>
              </a:rPr>
              <a:t> o arquitectónic</a:t>
            </a:r>
            <a:r>
              <a:rPr b="1" lang="pt-BR" sz="1600">
                <a:solidFill>
                  <a:schemeClr val="dk1"/>
                </a:solidFill>
                <a:latin typeface="Montserrat"/>
                <a:ea typeface="Montserrat"/>
                <a:cs typeface="Montserrat"/>
                <a:sym typeface="Montserrat"/>
              </a:rPr>
              <a:t>a</a:t>
            </a:r>
            <a:r>
              <a:rPr b="1" i="0" lang="pt-BR" sz="1600" u="none" cap="none" strike="noStrike">
                <a:solidFill>
                  <a:schemeClr val="dk1"/>
                </a:solidFill>
                <a:latin typeface="Montserrat"/>
                <a:ea typeface="Montserrat"/>
                <a:cs typeface="Montserrat"/>
                <a:sym typeface="Montserrat"/>
              </a:rPr>
              <a:t> </a:t>
            </a:r>
            <a:endParaRPr b="1" i="0" sz="16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1100"/>
              <a:buFont typeface="Arial"/>
              <a:buNone/>
            </a:pPr>
            <a:r>
              <a:rPr b="1" i="0" lang="pt-BR" sz="1600" u="none" cap="none" strike="noStrike">
                <a:solidFill>
                  <a:schemeClr val="dk1"/>
                </a:solidFill>
                <a:latin typeface="Montserrat"/>
                <a:ea typeface="Montserrat"/>
                <a:cs typeface="Montserrat"/>
                <a:sym typeface="Montserrat"/>
              </a:rPr>
              <a:t>	2. Comunicación </a:t>
            </a:r>
            <a:endParaRPr b="1" i="0" sz="16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1100"/>
              <a:buFont typeface="Arial"/>
              <a:buNone/>
            </a:pPr>
            <a:r>
              <a:rPr b="1" i="0" lang="pt-BR" sz="1600" u="none" cap="none" strike="noStrike">
                <a:solidFill>
                  <a:schemeClr val="dk1"/>
                </a:solidFill>
                <a:latin typeface="Montserrat"/>
                <a:ea typeface="Montserrat"/>
                <a:cs typeface="Montserrat"/>
                <a:sym typeface="Montserrat"/>
              </a:rPr>
              <a:t>	3. Metodología </a:t>
            </a:r>
            <a:endParaRPr b="1" i="0" sz="16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1100"/>
              <a:buFont typeface="Arial"/>
              <a:buNone/>
            </a:pPr>
            <a:r>
              <a:t/>
            </a:r>
            <a:endParaRPr b="1" i="0" sz="1600" u="none" cap="none" strike="noStrike">
              <a:solidFill>
                <a:schemeClr val="dk1"/>
              </a:solidFill>
              <a:latin typeface="Montserrat"/>
              <a:ea typeface="Montserrat"/>
              <a:cs typeface="Montserrat"/>
              <a:sym typeface="Montserrat"/>
            </a:endParaRPr>
          </a:p>
        </p:txBody>
      </p:sp>
      <p:sp>
        <p:nvSpPr>
          <p:cNvPr id="204" name="Google Shape;204;p11"/>
          <p:cNvSpPr txBox="1"/>
          <p:nvPr/>
        </p:nvSpPr>
        <p:spPr>
          <a:xfrm>
            <a:off x="4340525" y="3494600"/>
            <a:ext cx="3287100" cy="1944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100"/>
              <a:buFont typeface="Arial"/>
              <a:buNone/>
            </a:pPr>
            <a:r>
              <a:rPr b="1" i="0" lang="pt-BR" sz="1800" u="none" cap="none" strike="noStrike">
                <a:solidFill>
                  <a:schemeClr val="dk1"/>
                </a:solidFill>
                <a:latin typeface="Montserrat"/>
                <a:ea typeface="Montserrat"/>
                <a:cs typeface="Montserrat"/>
                <a:sym typeface="Montserrat"/>
              </a:rPr>
              <a:t>       4. Instrumental </a:t>
            </a:r>
            <a:endParaRPr b="1" i="0" sz="18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1100"/>
              <a:buFont typeface="Arial"/>
              <a:buNone/>
            </a:pPr>
            <a:r>
              <a:rPr b="1" i="0" lang="pt-BR" sz="1800" u="none" cap="none" strike="noStrike">
                <a:solidFill>
                  <a:schemeClr val="dk1"/>
                </a:solidFill>
                <a:latin typeface="Montserrat"/>
                <a:ea typeface="Montserrat"/>
                <a:cs typeface="Montserrat"/>
                <a:sym typeface="Montserrat"/>
              </a:rPr>
              <a:t>	5. Programática </a:t>
            </a:r>
            <a:endParaRPr b="1" i="0" sz="18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1100"/>
              <a:buFont typeface="Arial"/>
              <a:buNone/>
            </a:pPr>
            <a:r>
              <a:rPr b="1" i="0" lang="pt-BR" sz="1800" u="none" cap="none" strike="noStrike">
                <a:solidFill>
                  <a:schemeClr val="dk1"/>
                </a:solidFill>
                <a:latin typeface="Montserrat"/>
                <a:ea typeface="Montserrat"/>
                <a:cs typeface="Montserrat"/>
                <a:sym typeface="Montserrat"/>
              </a:rPr>
              <a:t>	6. Actitudinal </a:t>
            </a:r>
            <a:endParaRPr b="1" i="0" sz="18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1100"/>
              <a:buFont typeface="Arial"/>
              <a:buNone/>
            </a:pPr>
            <a:r>
              <a:t/>
            </a:r>
            <a:endParaRPr b="1" i="0" sz="18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rgbClr val="000000"/>
              </a:buClr>
              <a:buSzPts val="1800"/>
              <a:buFont typeface="Arial"/>
              <a:buNone/>
            </a:pPr>
            <a:r>
              <a:t/>
            </a:r>
            <a:endParaRPr b="1" i="0" sz="1800" u="none" cap="none" strike="noStrike">
              <a:solidFill>
                <a:schemeClr val="dk1"/>
              </a:solidFill>
              <a:latin typeface="Montserrat"/>
              <a:ea typeface="Montserrat"/>
              <a:cs typeface="Montserrat"/>
              <a:sym typeface="Montserrat"/>
            </a:endParaRPr>
          </a:p>
        </p:txBody>
      </p:sp>
      <p:pic>
        <p:nvPicPr>
          <p:cNvPr id="205" name="Google Shape;205;p11"/>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2"/>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11" name="Google Shape;211;p12"/>
          <p:cNvSpPr txBox="1"/>
          <p:nvPr/>
        </p:nvSpPr>
        <p:spPr>
          <a:xfrm>
            <a:off x="1257000" y="1193775"/>
            <a:ext cx="6630000" cy="3052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1100"/>
              <a:buFont typeface="Arial"/>
              <a:buNone/>
            </a:pPr>
            <a:r>
              <a:rPr b="0" i="0" lang="pt-BR" sz="2300" u="none" cap="none" strike="noStrike">
                <a:solidFill>
                  <a:srgbClr val="171E46"/>
                </a:solidFill>
                <a:latin typeface="Montserrat SemiBold"/>
                <a:ea typeface="Montserrat SemiBold"/>
                <a:cs typeface="Montserrat SemiBold"/>
                <a:sym typeface="Montserrat SemiBold"/>
              </a:rPr>
              <a:t>El Diseño Universal para el Aprendizaje se recomienda para ayudar a los alumnos con algún tipo de discapacidad o dificultad de aprendizaje, sin embargo está demostrado que cuando se utiliza por el grupo, sin distinción, aumenta el rendimiento de todos.</a:t>
            </a:r>
            <a:endParaRPr b="0" i="0" sz="2300" u="none" cap="none" strike="noStrike">
              <a:solidFill>
                <a:srgbClr val="171E46"/>
              </a:solidFill>
              <a:latin typeface="Montserrat SemiBold"/>
              <a:ea typeface="Montserrat SemiBold"/>
              <a:cs typeface="Montserrat SemiBold"/>
              <a:sym typeface="Montserrat SemiBold"/>
            </a:endParaRPr>
          </a:p>
          <a:p>
            <a:pPr indent="0" lvl="0" marL="0" marR="0" rtl="0" algn="ctr">
              <a:lnSpc>
                <a:spcPct val="90000"/>
              </a:lnSpc>
              <a:spcBef>
                <a:spcPts val="0"/>
              </a:spcBef>
              <a:spcAft>
                <a:spcPts val="0"/>
              </a:spcAft>
              <a:buClr>
                <a:schemeClr val="dk1"/>
              </a:buClr>
              <a:buSzPts val="1100"/>
              <a:buFont typeface="Arial"/>
              <a:buNone/>
            </a:pPr>
            <a:r>
              <a:t/>
            </a:r>
            <a:endParaRPr b="0" i="0" sz="2300" u="none" cap="none" strike="noStrike">
              <a:solidFill>
                <a:srgbClr val="171E46"/>
              </a:solidFill>
              <a:latin typeface="Montserrat SemiBold"/>
              <a:ea typeface="Montserrat SemiBold"/>
              <a:cs typeface="Montserrat SemiBold"/>
              <a:sym typeface="Montserrat SemiBold"/>
            </a:endParaRPr>
          </a:p>
          <a:p>
            <a:pPr indent="0" lvl="0" marL="0" marR="0" rtl="0" algn="ctr">
              <a:lnSpc>
                <a:spcPct val="90000"/>
              </a:lnSpc>
              <a:spcBef>
                <a:spcPts val="0"/>
              </a:spcBef>
              <a:spcAft>
                <a:spcPts val="0"/>
              </a:spcAft>
              <a:buClr>
                <a:srgbClr val="000000"/>
              </a:buClr>
              <a:buSzPts val="2300"/>
              <a:buFont typeface="Arial"/>
              <a:buNone/>
            </a:pPr>
            <a:r>
              <a:t/>
            </a:r>
            <a:endParaRPr b="0" i="0" sz="2300" u="none" cap="none" strike="noStrike">
              <a:solidFill>
                <a:srgbClr val="171E46"/>
              </a:solidFill>
              <a:latin typeface="Montserrat SemiBold"/>
              <a:ea typeface="Montserrat SemiBold"/>
              <a:cs typeface="Montserrat SemiBold"/>
              <a:sym typeface="Montserrat SemiBold"/>
            </a:endParaRPr>
          </a:p>
        </p:txBody>
      </p:sp>
      <p:pic>
        <p:nvPicPr>
          <p:cNvPr id="212" name="Google Shape;212;p12"/>
          <p:cNvPicPr preferRelativeResize="0"/>
          <p:nvPr/>
        </p:nvPicPr>
        <p:blipFill rotWithShape="1">
          <a:blip r:embed="rId4">
            <a:alphaModFix/>
          </a:blip>
          <a:srcRect b="0" l="0" r="0" t="0"/>
          <a:stretch/>
        </p:blipFill>
        <p:spPr>
          <a:xfrm rot="7415278">
            <a:off x="-556369" y="2967262"/>
            <a:ext cx="2048012" cy="2047996"/>
          </a:xfrm>
          <a:prstGeom prst="rect">
            <a:avLst/>
          </a:prstGeom>
          <a:noFill/>
          <a:ln>
            <a:noFill/>
          </a:ln>
        </p:spPr>
      </p:pic>
      <p:pic>
        <p:nvPicPr>
          <p:cNvPr id="213" name="Google Shape;213;p12"/>
          <p:cNvPicPr preferRelativeResize="0"/>
          <p:nvPr/>
        </p:nvPicPr>
        <p:blipFill rotWithShape="1">
          <a:blip r:embed="rId4">
            <a:alphaModFix/>
          </a:blip>
          <a:srcRect b="0" l="0" r="0" t="0"/>
          <a:stretch/>
        </p:blipFill>
        <p:spPr>
          <a:xfrm rot="-7553457">
            <a:off x="7497395" y="-193719"/>
            <a:ext cx="2015208" cy="2015185"/>
          </a:xfrm>
          <a:prstGeom prst="rect">
            <a:avLst/>
          </a:prstGeom>
          <a:noFill/>
          <a:ln>
            <a:noFill/>
          </a:ln>
        </p:spPr>
      </p:pic>
      <p:pic>
        <p:nvPicPr>
          <p:cNvPr id="214" name="Google Shape;214;p12"/>
          <p:cNvPicPr preferRelativeResize="0"/>
          <p:nvPr/>
        </p:nvPicPr>
        <p:blipFill rotWithShape="1">
          <a:blip r:embed="rId4">
            <a:alphaModFix/>
          </a:blip>
          <a:srcRect b="0" l="0" r="0" t="0"/>
          <a:stretch/>
        </p:blipFill>
        <p:spPr>
          <a:xfrm rot="-552109">
            <a:off x="7846306" y="2831733"/>
            <a:ext cx="1317392" cy="1317385"/>
          </a:xfrm>
          <a:prstGeom prst="rect">
            <a:avLst/>
          </a:prstGeom>
          <a:noFill/>
          <a:ln>
            <a:noFill/>
          </a:ln>
        </p:spPr>
      </p:pic>
      <p:pic>
        <p:nvPicPr>
          <p:cNvPr id="215" name="Google Shape;215;p12"/>
          <p:cNvPicPr preferRelativeResize="0"/>
          <p:nvPr/>
        </p:nvPicPr>
        <p:blipFill rotWithShape="1">
          <a:blip r:embed="rId4">
            <a:alphaModFix/>
          </a:blip>
          <a:srcRect b="0" l="0" r="0" t="0"/>
          <a:stretch/>
        </p:blipFill>
        <p:spPr>
          <a:xfrm rot="-2455819">
            <a:off x="-549667" y="-190886"/>
            <a:ext cx="1959007" cy="1958995"/>
          </a:xfrm>
          <a:prstGeom prst="rect">
            <a:avLst/>
          </a:prstGeom>
          <a:noFill/>
          <a:ln>
            <a:noFill/>
          </a:ln>
        </p:spPr>
      </p:pic>
      <p:pic>
        <p:nvPicPr>
          <p:cNvPr id="216" name="Google Shape;216;p12"/>
          <p:cNvPicPr preferRelativeResize="0"/>
          <p:nvPr/>
        </p:nvPicPr>
        <p:blipFill rotWithShape="1">
          <a:blip r:embed="rId4">
            <a:alphaModFix/>
          </a:blip>
          <a:srcRect b="0" l="0" r="0" t="0"/>
          <a:stretch/>
        </p:blipFill>
        <p:spPr>
          <a:xfrm rot="4110780">
            <a:off x="5657845" y="4069025"/>
            <a:ext cx="1530408" cy="1530401"/>
          </a:xfrm>
          <a:prstGeom prst="rect">
            <a:avLst/>
          </a:prstGeom>
          <a:noFill/>
          <a:ln>
            <a:noFill/>
          </a:ln>
        </p:spPr>
      </p:pic>
      <p:pic>
        <p:nvPicPr>
          <p:cNvPr id="217" name="Google Shape;217;p12"/>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13"/>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23" name="Google Shape;223;p13"/>
          <p:cNvSpPr txBox="1"/>
          <p:nvPr/>
        </p:nvSpPr>
        <p:spPr>
          <a:xfrm>
            <a:off x="6032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2</a:t>
            </a:r>
            <a:endParaRPr b="0" i="0" sz="9600" u="none" cap="none" strike="noStrike">
              <a:solidFill>
                <a:srgbClr val="171E46"/>
              </a:solidFill>
              <a:latin typeface="Montserrat Black"/>
              <a:ea typeface="Montserrat Black"/>
              <a:cs typeface="Montserrat Black"/>
              <a:sym typeface="Montserrat Black"/>
            </a:endParaRPr>
          </a:p>
        </p:txBody>
      </p:sp>
      <p:sp>
        <p:nvSpPr>
          <p:cNvPr id="224" name="Google Shape;224;p13"/>
          <p:cNvSpPr txBox="1"/>
          <p:nvPr/>
        </p:nvSpPr>
        <p:spPr>
          <a:xfrm>
            <a:off x="1495800" y="658325"/>
            <a:ext cx="5829900" cy="1473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De la teoría a la práctica</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p:txBody>
      </p:sp>
      <p:pic>
        <p:nvPicPr>
          <p:cNvPr id="225" name="Google Shape;225;p13"/>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226" name="Google Shape;226;p13"/>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227" name="Google Shape;227;p13"/>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228" name="Google Shape;228;p13"/>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229" name="Google Shape;229;p13"/>
          <p:cNvSpPr txBox="1"/>
          <p:nvPr/>
        </p:nvSpPr>
        <p:spPr>
          <a:xfrm>
            <a:off x="1138752" y="1571250"/>
            <a:ext cx="6830400" cy="2315100"/>
          </a:xfrm>
          <a:prstGeom prst="rect">
            <a:avLst/>
          </a:prstGeom>
          <a:noFill/>
          <a:ln>
            <a:noFill/>
          </a:ln>
        </p:spPr>
        <p:txBody>
          <a:bodyPr anchorCtr="0" anchor="t" bIns="91425" lIns="91425" spcFirstLastPara="1" rIns="91425" wrap="square" tIns="91425">
            <a:spAutoFit/>
          </a:bodyPr>
          <a:lstStyle/>
          <a:p>
            <a:pPr indent="-203200" lvl="0" marL="228600" marR="0" rtl="0" algn="l">
              <a:lnSpc>
                <a:spcPct val="90000"/>
              </a:lnSpc>
              <a:spcBef>
                <a:spcPts val="1000"/>
              </a:spcBef>
              <a:spcAft>
                <a:spcPts val="0"/>
              </a:spcAft>
              <a:buClr>
                <a:schemeClr val="dk1"/>
              </a:buClr>
              <a:buSzPts val="1400"/>
              <a:buFont typeface="Arial"/>
              <a:buChar char="•"/>
            </a:pPr>
            <a:r>
              <a:rPr b="0" i="0" lang="pt-BR" sz="1400" u="none" cap="none" strike="noStrike">
                <a:solidFill>
                  <a:schemeClr val="dk1"/>
                </a:solidFill>
                <a:latin typeface="Montserrat Medium"/>
                <a:ea typeface="Montserrat Medium"/>
                <a:cs typeface="Montserrat Medium"/>
                <a:sym typeface="Montserrat Medium"/>
              </a:rPr>
              <a:t>No se trata de adaptar un edificio para hacerlo accesible e inclusivo. Se trata de buscar formas de facilitar el aprendizaje de la Biblia para todos, entendiendo que los cambios realizados en favor de los niños discapacitados también pueden beneficiar enormemente el desarrollo y el aprendizaje de todos los niños. No se trata sólo de una responsabilidad del Ministerio de la Infancia, sino de toda la iglesia.</a:t>
            </a:r>
            <a:endParaRPr b="0" i="0" sz="1400" u="none" cap="none" strike="noStrike">
              <a:solidFill>
                <a:schemeClr val="dk1"/>
              </a:solidFill>
              <a:latin typeface="Montserrat Medium"/>
              <a:ea typeface="Montserrat Medium"/>
              <a:cs typeface="Montserrat Medium"/>
              <a:sym typeface="Montserrat Medium"/>
            </a:endParaRPr>
          </a:p>
          <a:p>
            <a:pPr indent="-203200" lvl="0" marL="228600" marR="0" rtl="0" algn="l">
              <a:lnSpc>
                <a:spcPct val="90000"/>
              </a:lnSpc>
              <a:spcBef>
                <a:spcPts val="1000"/>
              </a:spcBef>
              <a:spcAft>
                <a:spcPts val="0"/>
              </a:spcAft>
              <a:buClr>
                <a:schemeClr val="dk1"/>
              </a:buClr>
              <a:buSzPts val="1400"/>
              <a:buFont typeface="Montserrat ExtraBold"/>
              <a:buChar char="•"/>
            </a:pPr>
            <a:r>
              <a:rPr b="0" i="0" lang="pt-BR" sz="1400" u="none" cap="none" strike="noStrike">
                <a:solidFill>
                  <a:schemeClr val="dk1"/>
                </a:solidFill>
                <a:latin typeface="Montserrat ExtraBold"/>
                <a:ea typeface="Montserrat ExtraBold"/>
                <a:cs typeface="Montserrat ExtraBold"/>
                <a:sym typeface="Montserrat ExtraBold"/>
              </a:rPr>
              <a:t>Crear el Departamento del Ministerio de Posibilidades.</a:t>
            </a:r>
            <a:endParaRPr b="0" i="0" sz="1400" u="none" cap="none" strike="noStrike">
              <a:solidFill>
                <a:schemeClr val="dk1"/>
              </a:solidFill>
              <a:latin typeface="Montserrat ExtraBold"/>
              <a:ea typeface="Montserrat ExtraBold"/>
              <a:cs typeface="Montserrat ExtraBold"/>
              <a:sym typeface="Montserrat ExtraBold"/>
            </a:endParaRPr>
          </a:p>
          <a:p>
            <a:pPr indent="-203200" lvl="0" marL="228600" marR="0" rtl="0" algn="l">
              <a:lnSpc>
                <a:spcPct val="90000"/>
              </a:lnSpc>
              <a:spcBef>
                <a:spcPts val="1000"/>
              </a:spcBef>
              <a:spcAft>
                <a:spcPts val="0"/>
              </a:spcAft>
              <a:buClr>
                <a:schemeClr val="dk1"/>
              </a:buClr>
              <a:buSzPts val="1400"/>
              <a:buFont typeface="Arial"/>
              <a:buChar char="•"/>
            </a:pPr>
            <a:r>
              <a:rPr b="0" i="0" lang="pt-BR" sz="1400" u="none" cap="none" strike="noStrike">
                <a:solidFill>
                  <a:schemeClr val="dk1"/>
                </a:solidFill>
                <a:latin typeface="Montserrat ExtraBold"/>
                <a:ea typeface="Montserrat ExtraBold"/>
                <a:cs typeface="Montserrat ExtraBold"/>
                <a:sym typeface="Montserrat ExtraBold"/>
              </a:rPr>
              <a:t>Hacer una evaluación </a:t>
            </a:r>
            <a:r>
              <a:rPr b="0" i="0" lang="pt-BR" sz="1400" u="none" cap="none" strike="noStrike">
                <a:solidFill>
                  <a:schemeClr val="dk1"/>
                </a:solidFill>
                <a:latin typeface="Montserrat Medium"/>
                <a:ea typeface="Montserrat Medium"/>
                <a:cs typeface="Montserrat Medium"/>
                <a:sym typeface="Montserrat Medium"/>
              </a:rPr>
              <a:t>de las necesidades generales y particulares.</a:t>
            </a:r>
            <a:endParaRPr b="0" i="0" sz="1400" u="none" cap="none" strike="noStrike">
              <a:solidFill>
                <a:schemeClr val="dk1"/>
              </a:solidFill>
              <a:latin typeface="Montserrat Medium"/>
              <a:ea typeface="Montserrat Medium"/>
              <a:cs typeface="Montserrat Medium"/>
              <a:sym typeface="Montserrat Medium"/>
            </a:endParaRPr>
          </a:p>
          <a:p>
            <a:pPr indent="-203200" lvl="0" marL="228600" marR="0" rtl="0" algn="l">
              <a:lnSpc>
                <a:spcPct val="90000"/>
              </a:lnSpc>
              <a:spcBef>
                <a:spcPts val="1000"/>
              </a:spcBef>
              <a:spcAft>
                <a:spcPts val="0"/>
              </a:spcAft>
              <a:buClr>
                <a:schemeClr val="dk1"/>
              </a:buClr>
              <a:buSzPts val="1400"/>
              <a:buFont typeface="Arial"/>
              <a:buChar char="•"/>
            </a:pPr>
            <a:r>
              <a:rPr b="0" i="0" lang="pt-BR" sz="1400" u="none" cap="none" strike="noStrike">
                <a:solidFill>
                  <a:schemeClr val="dk1"/>
                </a:solidFill>
                <a:latin typeface="Montserrat ExtraBold"/>
                <a:ea typeface="Montserrat ExtraBold"/>
                <a:cs typeface="Montserrat ExtraBold"/>
                <a:sym typeface="Montserrat ExtraBold"/>
              </a:rPr>
              <a:t>Planifica formas </a:t>
            </a:r>
            <a:r>
              <a:rPr b="0" i="0" lang="pt-BR" sz="1400" u="none" cap="none" strike="noStrike">
                <a:solidFill>
                  <a:schemeClr val="dk1"/>
                </a:solidFill>
                <a:latin typeface="Montserrat Medium"/>
                <a:ea typeface="Montserrat Medium"/>
                <a:cs typeface="Montserrat Medium"/>
                <a:sym typeface="Montserrat Medium"/>
              </a:rPr>
              <a:t>d</a:t>
            </a:r>
            <a:r>
              <a:rPr lang="pt-BR">
                <a:solidFill>
                  <a:schemeClr val="dk1"/>
                </a:solidFill>
                <a:latin typeface="Montserrat Medium"/>
                <a:ea typeface="Montserrat Medium"/>
                <a:cs typeface="Montserrat Medium"/>
                <a:sym typeface="Montserrat Medium"/>
              </a:rPr>
              <a:t>e </a:t>
            </a:r>
            <a:r>
              <a:rPr b="0" i="0" lang="pt-BR" sz="1400" u="none" cap="none" strike="noStrike">
                <a:solidFill>
                  <a:schemeClr val="dk1"/>
                </a:solidFill>
                <a:latin typeface="Montserrat Medium"/>
                <a:ea typeface="Montserrat Medium"/>
                <a:cs typeface="Montserrat Medium"/>
                <a:sym typeface="Montserrat Medium"/>
              </a:rPr>
              <a:t>cambiar/hacer lo que sea necesario.</a:t>
            </a:r>
            <a:endParaRPr b="0" i="0" sz="1400" u="none" cap="none" strike="noStrike">
              <a:solidFill>
                <a:schemeClr val="dk1"/>
              </a:solidFill>
              <a:latin typeface="Montserrat Medium"/>
              <a:ea typeface="Montserrat Medium"/>
              <a:cs typeface="Montserrat Medium"/>
              <a:sym typeface="Montserrat Medium"/>
            </a:endParaRPr>
          </a:p>
        </p:txBody>
      </p:sp>
      <p:pic>
        <p:nvPicPr>
          <p:cNvPr id="230" name="Google Shape;230;p13"/>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4"/>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36" name="Google Shape;236;p14"/>
          <p:cNvSpPr txBox="1"/>
          <p:nvPr/>
        </p:nvSpPr>
        <p:spPr>
          <a:xfrm>
            <a:off x="757750" y="277325"/>
            <a:ext cx="6111600" cy="1348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800"/>
              <a:buFont typeface="Arial"/>
              <a:buNone/>
            </a:pPr>
            <a:r>
              <a:rPr b="0" i="0" lang="pt-BR" sz="2800" u="none" cap="none" strike="noStrike">
                <a:solidFill>
                  <a:srgbClr val="171E46"/>
                </a:solidFill>
                <a:latin typeface="Montserrat ExtraBold"/>
                <a:ea typeface="Montserrat ExtraBold"/>
                <a:cs typeface="Montserrat ExtraBold"/>
                <a:sym typeface="Montserrat ExtraBold"/>
              </a:rPr>
              <a:t>Algunas acciones a considerar </a:t>
            </a:r>
            <a:r>
              <a:rPr lang="pt-BR" sz="2800">
                <a:solidFill>
                  <a:srgbClr val="171E46"/>
                </a:solidFill>
                <a:latin typeface="Montserrat ExtraBold"/>
                <a:ea typeface="Montserrat ExtraBold"/>
                <a:cs typeface="Montserrat ExtraBold"/>
                <a:sym typeface="Montserrat ExtraBold"/>
              </a:rPr>
              <a:t>¡</a:t>
            </a:r>
            <a:r>
              <a:rPr b="0" i="0" lang="pt-BR" sz="2800" u="none" cap="none" strike="noStrike">
                <a:solidFill>
                  <a:srgbClr val="171E46"/>
                </a:solidFill>
                <a:latin typeface="Montserrat ExtraBold"/>
                <a:ea typeface="Montserrat ExtraBold"/>
                <a:cs typeface="Montserrat ExtraBold"/>
                <a:sym typeface="Montserrat ExtraBold"/>
              </a:rPr>
              <a:t>que beneficiarán a todos los niños!</a:t>
            </a:r>
            <a:endParaRPr b="0" i="0" sz="2400" u="none" cap="none" strike="noStrike">
              <a:solidFill>
                <a:srgbClr val="171E46"/>
              </a:solidFill>
              <a:latin typeface="Montserrat ExtraBold"/>
              <a:ea typeface="Montserrat ExtraBold"/>
              <a:cs typeface="Montserrat ExtraBold"/>
              <a:sym typeface="Montserrat ExtraBold"/>
            </a:endParaRPr>
          </a:p>
        </p:txBody>
      </p:sp>
      <p:pic>
        <p:nvPicPr>
          <p:cNvPr id="237" name="Google Shape;237;p14"/>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238" name="Google Shape;238;p14"/>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239" name="Google Shape;239;p14"/>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240" name="Google Shape;240;p14"/>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241" name="Google Shape;241;p14"/>
          <p:cNvSpPr txBox="1"/>
          <p:nvPr/>
        </p:nvSpPr>
        <p:spPr>
          <a:xfrm>
            <a:off x="1138752" y="1647450"/>
            <a:ext cx="6830400" cy="3666300"/>
          </a:xfrm>
          <a:prstGeom prst="rect">
            <a:avLst/>
          </a:prstGeom>
          <a:noFill/>
          <a:ln>
            <a:noFill/>
          </a:ln>
        </p:spPr>
        <p:txBody>
          <a:bodyPr anchorCtr="0" anchor="t" bIns="91425" lIns="91425" spcFirstLastPara="1" rIns="91425" wrap="square" tIns="91425">
            <a:spAutoFit/>
          </a:bodyPr>
          <a:lstStyle/>
          <a:p>
            <a:pPr indent="-190500" lvl="0" marL="228600" marR="0" rtl="0" algn="l">
              <a:lnSpc>
                <a:spcPct val="90000"/>
              </a:lnSpc>
              <a:spcBef>
                <a:spcPts val="1000"/>
              </a:spcBef>
              <a:spcAft>
                <a:spcPts val="0"/>
              </a:spcAft>
              <a:buClr>
                <a:schemeClr val="dk1"/>
              </a:buClr>
              <a:buSzPts val="1200"/>
              <a:buFont typeface="Arial"/>
              <a:buChar char="•"/>
            </a:pPr>
            <a:r>
              <a:rPr b="0" i="0" lang="pt-BR" sz="1200" u="none" cap="none" strike="noStrike">
                <a:solidFill>
                  <a:schemeClr val="dk1"/>
                </a:solidFill>
                <a:latin typeface="Montserrat Medium"/>
                <a:ea typeface="Montserrat Medium"/>
                <a:cs typeface="Montserrat Medium"/>
                <a:sym typeface="Montserrat Medium"/>
              </a:rPr>
              <a:t>Infórm</a:t>
            </a:r>
            <a:r>
              <a:rPr lang="pt-BR" sz="1200">
                <a:solidFill>
                  <a:schemeClr val="dk1"/>
                </a:solidFill>
                <a:latin typeface="Montserrat Medium"/>
                <a:ea typeface="Montserrat Medium"/>
                <a:cs typeface="Montserrat Medium"/>
                <a:sym typeface="Montserrat Medium"/>
              </a:rPr>
              <a:t>ate</a:t>
            </a:r>
            <a:r>
              <a:rPr b="0" i="0" lang="pt-BR" sz="1200" u="none" cap="none" strike="noStrike">
                <a:solidFill>
                  <a:schemeClr val="dk1"/>
                </a:solidFill>
                <a:latin typeface="Montserrat Medium"/>
                <a:ea typeface="Montserrat Medium"/>
                <a:cs typeface="Montserrat Medium"/>
                <a:sym typeface="Montserrat Medium"/>
              </a:rPr>
              <a:t> sobre los niños y sobre cómo puedes proporcionarles las herramientas que mejor se adapten a sus necesidades.</a:t>
            </a:r>
            <a:endParaRPr b="0" i="0" sz="1200" u="none" cap="none" strike="noStrike">
              <a:solidFill>
                <a:schemeClr val="dk1"/>
              </a:solidFill>
              <a:latin typeface="Montserrat Medium"/>
              <a:ea typeface="Montserrat Medium"/>
              <a:cs typeface="Montserrat Medium"/>
              <a:sym typeface="Montserrat Medium"/>
            </a:endParaRPr>
          </a:p>
          <a:p>
            <a:pPr indent="-190500" lvl="0" marL="228600" marR="0" rtl="0" algn="l">
              <a:lnSpc>
                <a:spcPct val="90000"/>
              </a:lnSpc>
              <a:spcBef>
                <a:spcPts val="1000"/>
              </a:spcBef>
              <a:spcAft>
                <a:spcPts val="0"/>
              </a:spcAft>
              <a:buClr>
                <a:schemeClr val="dk1"/>
              </a:buClr>
              <a:buSzPts val="1200"/>
              <a:buFont typeface="Arial"/>
              <a:buChar char="•"/>
            </a:pPr>
            <a:r>
              <a:rPr lang="pt-BR" sz="1200">
                <a:solidFill>
                  <a:schemeClr val="dk1"/>
                </a:solidFill>
                <a:latin typeface="Montserrat Medium"/>
                <a:ea typeface="Montserrat Medium"/>
                <a:cs typeface="Montserrat Medium"/>
                <a:sym typeface="Montserrat Medium"/>
              </a:rPr>
              <a:t>Aulas</a:t>
            </a:r>
            <a:r>
              <a:rPr b="0" i="0" lang="pt-BR" sz="1200" u="none" cap="none" strike="noStrike">
                <a:solidFill>
                  <a:schemeClr val="dk1"/>
                </a:solidFill>
                <a:latin typeface="Montserrat Medium"/>
                <a:ea typeface="Montserrat Medium"/>
                <a:cs typeface="Montserrat Medium"/>
                <a:sym typeface="Montserrat Medium"/>
              </a:rPr>
              <a:t>, preferiblemente en la planta baja.</a:t>
            </a:r>
            <a:endParaRPr b="0" i="0" sz="1200" u="none" cap="none" strike="noStrike">
              <a:solidFill>
                <a:schemeClr val="dk1"/>
              </a:solidFill>
              <a:latin typeface="Montserrat Medium"/>
              <a:ea typeface="Montserrat Medium"/>
              <a:cs typeface="Montserrat Medium"/>
              <a:sym typeface="Montserrat Medium"/>
            </a:endParaRPr>
          </a:p>
          <a:p>
            <a:pPr indent="-190500" lvl="0" marL="228600" marR="0" rtl="0" algn="l">
              <a:lnSpc>
                <a:spcPct val="90000"/>
              </a:lnSpc>
              <a:spcBef>
                <a:spcPts val="1000"/>
              </a:spcBef>
              <a:spcAft>
                <a:spcPts val="0"/>
              </a:spcAft>
              <a:buClr>
                <a:schemeClr val="dk1"/>
              </a:buClr>
              <a:buSzPts val="1200"/>
              <a:buFont typeface="Arial"/>
              <a:buChar char="•"/>
            </a:pPr>
            <a:r>
              <a:rPr b="0" i="0" lang="pt-BR" sz="1200" u="none" cap="none" strike="noStrike">
                <a:solidFill>
                  <a:schemeClr val="dk1"/>
                </a:solidFill>
                <a:latin typeface="Montserrat Medium"/>
                <a:ea typeface="Montserrat Medium"/>
                <a:cs typeface="Montserrat Medium"/>
                <a:sym typeface="Montserrat Medium"/>
              </a:rPr>
              <a:t>El suelo del aula no </a:t>
            </a:r>
            <a:r>
              <a:rPr lang="pt-BR" sz="1200">
                <a:solidFill>
                  <a:schemeClr val="dk1"/>
                </a:solidFill>
                <a:latin typeface="Montserrat Medium"/>
                <a:ea typeface="Montserrat Medium"/>
                <a:cs typeface="Montserrat Medium"/>
                <a:sym typeface="Montserrat Medium"/>
              </a:rPr>
              <a:t>debe ser </a:t>
            </a:r>
            <a:r>
              <a:rPr b="0" i="0" lang="pt-BR" sz="1200" u="none" cap="none" strike="noStrike">
                <a:solidFill>
                  <a:schemeClr val="dk1"/>
                </a:solidFill>
                <a:latin typeface="Montserrat Medium"/>
                <a:ea typeface="Montserrat Medium"/>
                <a:cs typeface="Montserrat Medium"/>
                <a:sym typeface="Montserrat Medium"/>
              </a:rPr>
              <a:t> resbaladizo.</a:t>
            </a:r>
            <a:endParaRPr b="0" i="0" sz="1200" u="none" cap="none" strike="noStrike">
              <a:solidFill>
                <a:schemeClr val="dk1"/>
              </a:solidFill>
              <a:latin typeface="Montserrat Medium"/>
              <a:ea typeface="Montserrat Medium"/>
              <a:cs typeface="Montserrat Medium"/>
              <a:sym typeface="Montserrat Medium"/>
            </a:endParaRPr>
          </a:p>
          <a:p>
            <a:pPr indent="-190500" lvl="0" marL="228600" marR="0" rtl="0" algn="l">
              <a:lnSpc>
                <a:spcPct val="90000"/>
              </a:lnSpc>
              <a:spcBef>
                <a:spcPts val="1000"/>
              </a:spcBef>
              <a:spcAft>
                <a:spcPts val="0"/>
              </a:spcAft>
              <a:buClr>
                <a:schemeClr val="dk1"/>
              </a:buClr>
              <a:buSzPts val="1200"/>
              <a:buFont typeface="Arial"/>
              <a:buChar char="•"/>
            </a:pPr>
            <a:r>
              <a:rPr b="0" i="0" lang="pt-BR" sz="1200" u="none" cap="none" strike="noStrike">
                <a:solidFill>
                  <a:schemeClr val="dk1"/>
                </a:solidFill>
                <a:latin typeface="Montserrat Medium"/>
                <a:ea typeface="Montserrat Medium"/>
                <a:cs typeface="Montserrat Medium"/>
                <a:sym typeface="Montserrat Medium"/>
              </a:rPr>
              <a:t>Utiliza palabras sencillas, dibujos, simula lo que deben hacer, etc. </a:t>
            </a:r>
            <a:endParaRPr b="0" i="0" sz="1200" u="none" cap="none" strike="noStrike">
              <a:solidFill>
                <a:schemeClr val="dk1"/>
              </a:solidFill>
              <a:latin typeface="Montserrat Medium"/>
              <a:ea typeface="Montserrat Medium"/>
              <a:cs typeface="Montserrat Medium"/>
              <a:sym typeface="Montserrat Medium"/>
            </a:endParaRPr>
          </a:p>
          <a:p>
            <a:pPr indent="-190500" lvl="0" marL="228600" marR="0" rtl="0" algn="l">
              <a:lnSpc>
                <a:spcPct val="90000"/>
              </a:lnSpc>
              <a:spcBef>
                <a:spcPts val="1000"/>
              </a:spcBef>
              <a:spcAft>
                <a:spcPts val="0"/>
              </a:spcAft>
              <a:buClr>
                <a:schemeClr val="dk1"/>
              </a:buClr>
              <a:buSzPts val="1200"/>
              <a:buFont typeface="Arial"/>
              <a:buChar char="•"/>
            </a:pPr>
            <a:r>
              <a:rPr b="0" i="0" lang="pt-BR" sz="1200" u="none" cap="none" strike="noStrike">
                <a:solidFill>
                  <a:schemeClr val="dk1"/>
                </a:solidFill>
                <a:latin typeface="Montserrat Medium"/>
                <a:ea typeface="Montserrat Medium"/>
                <a:cs typeface="Montserrat Medium"/>
                <a:sym typeface="Montserrat Medium"/>
              </a:rPr>
              <a:t>Eliminar los obstáculos físicos que impiden al niño moverse libremente por e</a:t>
            </a:r>
            <a:r>
              <a:rPr lang="pt-BR" sz="1200">
                <a:solidFill>
                  <a:schemeClr val="dk1"/>
                </a:solidFill>
                <a:latin typeface="Montserrat Medium"/>
                <a:ea typeface="Montserrat Medium"/>
                <a:cs typeface="Montserrat Medium"/>
                <a:sym typeface="Montserrat Medium"/>
              </a:rPr>
              <a:t>l ambiente</a:t>
            </a:r>
            <a:endParaRPr b="0" i="0" sz="1200" u="none" cap="none" strike="noStrike">
              <a:solidFill>
                <a:schemeClr val="dk1"/>
              </a:solidFill>
              <a:latin typeface="Montserrat Medium"/>
              <a:ea typeface="Montserrat Medium"/>
              <a:cs typeface="Montserrat Medium"/>
              <a:sym typeface="Montserrat Medium"/>
            </a:endParaRPr>
          </a:p>
          <a:p>
            <a:pPr indent="-190500" lvl="0" marL="228600" marR="0" rtl="0" algn="l">
              <a:lnSpc>
                <a:spcPct val="90000"/>
              </a:lnSpc>
              <a:spcBef>
                <a:spcPts val="1000"/>
              </a:spcBef>
              <a:spcAft>
                <a:spcPts val="0"/>
              </a:spcAft>
              <a:buClr>
                <a:schemeClr val="dk1"/>
              </a:buClr>
              <a:buSzPts val="1200"/>
              <a:buFont typeface="Arial"/>
              <a:buChar char="•"/>
            </a:pPr>
            <a:r>
              <a:rPr b="0" i="0" lang="pt-BR" sz="1200" u="none" cap="none" strike="noStrike">
                <a:solidFill>
                  <a:schemeClr val="dk1"/>
                </a:solidFill>
                <a:latin typeface="Montserrat Medium"/>
                <a:ea typeface="Montserrat Medium"/>
                <a:cs typeface="Montserrat Medium"/>
                <a:sym typeface="Montserrat Medium"/>
              </a:rPr>
              <a:t>Utiliza</a:t>
            </a:r>
            <a:r>
              <a:rPr lang="pt-BR" sz="1200">
                <a:solidFill>
                  <a:schemeClr val="dk1"/>
                </a:solidFill>
                <a:latin typeface="Montserrat Medium"/>
                <a:ea typeface="Montserrat Medium"/>
                <a:cs typeface="Montserrat Medium"/>
                <a:sym typeface="Montserrat Medium"/>
              </a:rPr>
              <a:t> </a:t>
            </a:r>
            <a:r>
              <a:rPr b="0" i="0" lang="pt-BR" sz="1200" u="none" cap="none" strike="noStrike">
                <a:solidFill>
                  <a:schemeClr val="dk1"/>
                </a:solidFill>
                <a:latin typeface="Montserrat Medium"/>
                <a:ea typeface="Montserrat Medium"/>
                <a:cs typeface="Montserrat Medium"/>
                <a:sym typeface="Montserrat Medium"/>
              </a:rPr>
              <a:t>la tecnología a tu favor.</a:t>
            </a:r>
            <a:endParaRPr b="0" i="0" sz="1200" u="none" cap="none" strike="noStrike">
              <a:solidFill>
                <a:schemeClr val="dk1"/>
              </a:solidFill>
              <a:latin typeface="Montserrat Medium"/>
              <a:ea typeface="Montserrat Medium"/>
              <a:cs typeface="Montserrat Medium"/>
              <a:sym typeface="Montserrat Medium"/>
            </a:endParaRPr>
          </a:p>
          <a:p>
            <a:pPr indent="-190500" lvl="0" marL="228600" marR="0" rtl="0" algn="l">
              <a:lnSpc>
                <a:spcPct val="90000"/>
              </a:lnSpc>
              <a:spcBef>
                <a:spcPts val="1000"/>
              </a:spcBef>
              <a:spcAft>
                <a:spcPts val="0"/>
              </a:spcAft>
              <a:buClr>
                <a:schemeClr val="dk1"/>
              </a:buClr>
              <a:buSzPts val="1200"/>
              <a:buFont typeface="Arial"/>
              <a:buChar char="•"/>
            </a:pPr>
            <a:r>
              <a:rPr b="0" i="0" lang="pt-BR" sz="1200" u="none" cap="none" strike="noStrike">
                <a:solidFill>
                  <a:schemeClr val="dk1"/>
                </a:solidFill>
                <a:latin typeface="Montserrat Medium"/>
                <a:ea typeface="Montserrat Medium"/>
                <a:cs typeface="Montserrat Medium"/>
                <a:sym typeface="Montserrat Medium"/>
              </a:rPr>
              <a:t>Ofrece actividades diversificadas, teniendo en cuenta la creciente heterogeneidad de los alumnos.</a:t>
            </a:r>
            <a:endParaRPr b="0" i="0" sz="1200" u="none" cap="none" strike="noStrike">
              <a:solidFill>
                <a:schemeClr val="dk1"/>
              </a:solidFill>
              <a:latin typeface="Montserrat Medium"/>
              <a:ea typeface="Montserrat Medium"/>
              <a:cs typeface="Montserrat Medium"/>
              <a:sym typeface="Montserrat Medium"/>
            </a:endParaRPr>
          </a:p>
          <a:p>
            <a:pPr indent="-190500" lvl="0" marL="228600" marR="0" rtl="0" algn="l">
              <a:lnSpc>
                <a:spcPct val="90000"/>
              </a:lnSpc>
              <a:spcBef>
                <a:spcPts val="1000"/>
              </a:spcBef>
              <a:spcAft>
                <a:spcPts val="0"/>
              </a:spcAft>
              <a:buClr>
                <a:schemeClr val="dk1"/>
              </a:buClr>
              <a:buSzPts val="1200"/>
              <a:buFont typeface="Arial"/>
              <a:buChar char="•"/>
            </a:pPr>
            <a:r>
              <a:rPr b="0" i="0" lang="pt-BR" sz="1200" u="none" cap="none" strike="noStrike">
                <a:solidFill>
                  <a:schemeClr val="dk1"/>
                </a:solidFill>
                <a:latin typeface="Montserrat Medium"/>
                <a:ea typeface="Montserrat Medium"/>
                <a:cs typeface="Montserrat Medium"/>
                <a:sym typeface="Montserrat Medium"/>
              </a:rPr>
              <a:t>Ofre</a:t>
            </a:r>
            <a:r>
              <a:rPr lang="pt-BR" sz="1200">
                <a:solidFill>
                  <a:schemeClr val="dk1"/>
                </a:solidFill>
                <a:latin typeface="Montserrat Medium"/>
                <a:ea typeface="Montserrat Medium"/>
                <a:cs typeface="Montserrat Medium"/>
                <a:sym typeface="Montserrat Medium"/>
              </a:rPr>
              <a:t>ce </a:t>
            </a:r>
            <a:r>
              <a:rPr b="0" i="0" lang="pt-BR" sz="1200" u="none" cap="none" strike="noStrike">
                <a:solidFill>
                  <a:schemeClr val="dk1"/>
                </a:solidFill>
                <a:latin typeface="Montserrat Medium"/>
                <a:ea typeface="Montserrat Medium"/>
                <a:cs typeface="Montserrat Medium"/>
                <a:sym typeface="Montserrat Medium"/>
              </a:rPr>
              <a:t> opciones para que los niños reciban estímulos a través de sus diferentes sentidos.</a:t>
            </a:r>
            <a:endParaRPr b="0" i="0" sz="1200" u="none" cap="none" strike="noStrike">
              <a:solidFill>
                <a:schemeClr val="dk1"/>
              </a:solidFill>
              <a:latin typeface="Montserrat Medium"/>
              <a:ea typeface="Montserrat Medium"/>
              <a:cs typeface="Montserrat Medium"/>
              <a:sym typeface="Montserrat Medium"/>
            </a:endParaRPr>
          </a:p>
          <a:p>
            <a:pPr indent="0" lvl="0" marL="0" marR="0" rtl="0" algn="l">
              <a:lnSpc>
                <a:spcPct val="90000"/>
              </a:lnSpc>
              <a:spcBef>
                <a:spcPts val="1000"/>
              </a:spcBef>
              <a:spcAft>
                <a:spcPts val="0"/>
              </a:spcAft>
              <a:buClr>
                <a:srgbClr val="000000"/>
              </a:buClr>
              <a:buSzPts val="1200"/>
              <a:buFont typeface="Arial"/>
              <a:buNone/>
            </a:pPr>
            <a:r>
              <a:t/>
            </a:r>
            <a:endParaRPr b="0" i="0" sz="1200" u="none" cap="none" strike="noStrike">
              <a:solidFill>
                <a:schemeClr val="dk1"/>
              </a:solidFill>
              <a:latin typeface="Montserrat Medium"/>
              <a:ea typeface="Montserrat Medium"/>
              <a:cs typeface="Montserrat Medium"/>
              <a:sym typeface="Montserrat Medium"/>
            </a:endParaRPr>
          </a:p>
          <a:p>
            <a:pPr indent="0" lvl="0" marL="0" marR="0" rtl="0" algn="l">
              <a:lnSpc>
                <a:spcPct val="90000"/>
              </a:lnSpc>
              <a:spcBef>
                <a:spcPts val="1000"/>
              </a:spcBef>
              <a:spcAft>
                <a:spcPts val="0"/>
              </a:spcAft>
              <a:buClr>
                <a:srgbClr val="000000"/>
              </a:buClr>
              <a:buSzPts val="1200"/>
              <a:buFont typeface="Arial"/>
              <a:buNone/>
            </a:pPr>
            <a:r>
              <a:t/>
            </a:r>
            <a:endParaRPr b="0" i="0" sz="1200" u="none" cap="none" strike="noStrike">
              <a:solidFill>
                <a:schemeClr val="dk1"/>
              </a:solidFill>
              <a:latin typeface="Montserrat Medium"/>
              <a:ea typeface="Montserrat Medium"/>
              <a:cs typeface="Montserrat Medium"/>
              <a:sym typeface="Montserrat Medium"/>
            </a:endParaRPr>
          </a:p>
        </p:txBody>
      </p:sp>
      <p:pic>
        <p:nvPicPr>
          <p:cNvPr id="242" name="Google Shape;242;p14"/>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5"/>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48" name="Google Shape;248;p15"/>
          <p:cNvSpPr txBox="1"/>
          <p:nvPr/>
        </p:nvSpPr>
        <p:spPr>
          <a:xfrm>
            <a:off x="2552425" y="2344450"/>
            <a:ext cx="5182200" cy="2733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chemeClr val="dk1"/>
              </a:buClr>
              <a:buSzPts val="1100"/>
              <a:buFont typeface="Arial"/>
              <a:buNone/>
            </a:pPr>
            <a:r>
              <a:rPr b="0" i="0" lang="pt-BR" sz="2300" u="none" cap="none" strike="noStrike">
                <a:solidFill>
                  <a:srgbClr val="171E46"/>
                </a:solidFill>
                <a:latin typeface="Montserrat ExtraBold"/>
                <a:ea typeface="Montserrat ExtraBold"/>
                <a:cs typeface="Montserrat ExtraBold"/>
                <a:sym typeface="Montserrat ExtraBold"/>
              </a:rPr>
              <a:t>Querido líder, recuerd</a:t>
            </a:r>
            <a:r>
              <a:rPr lang="pt-BR" sz="2300">
                <a:solidFill>
                  <a:srgbClr val="171E46"/>
                </a:solidFill>
                <a:latin typeface="Montserrat ExtraBold"/>
                <a:ea typeface="Montserrat ExtraBold"/>
                <a:cs typeface="Montserrat ExtraBold"/>
                <a:sym typeface="Montserrat ExtraBold"/>
              </a:rPr>
              <a:t>a</a:t>
            </a:r>
            <a:r>
              <a:rPr b="0" i="0" lang="pt-BR" sz="2300" u="none" cap="none" strike="noStrike">
                <a:solidFill>
                  <a:srgbClr val="171E46"/>
                </a:solidFill>
                <a:latin typeface="Montserrat ExtraBold"/>
                <a:ea typeface="Montserrat ExtraBold"/>
                <a:cs typeface="Montserrat ExtraBold"/>
                <a:sym typeface="Montserrat ExtraBold"/>
              </a:rPr>
              <a:t> que el conocimiento es fundamental para promover el éxito en </a:t>
            </a:r>
            <a:r>
              <a:rPr lang="pt-BR" sz="2300">
                <a:solidFill>
                  <a:srgbClr val="171E46"/>
                </a:solidFill>
                <a:latin typeface="Montserrat ExtraBold"/>
                <a:ea typeface="Montserrat ExtraBold"/>
                <a:cs typeface="Montserrat ExtraBold"/>
                <a:sym typeface="Montserrat ExtraBold"/>
              </a:rPr>
              <a:t>t</a:t>
            </a:r>
            <a:r>
              <a:rPr b="0" i="0" lang="pt-BR" sz="2300" u="none" cap="none" strike="noStrike">
                <a:solidFill>
                  <a:srgbClr val="171E46"/>
                </a:solidFill>
                <a:latin typeface="Montserrat ExtraBold"/>
                <a:ea typeface="Montserrat ExtraBold"/>
                <a:cs typeface="Montserrat ExtraBold"/>
                <a:sym typeface="Montserrat ExtraBold"/>
              </a:rPr>
              <a:t>u Ministerio. </a:t>
            </a:r>
            <a:endParaRPr b="0" i="0" sz="2300" u="none" cap="none" strike="noStrike">
              <a:solidFill>
                <a:srgbClr val="171E46"/>
              </a:solidFill>
              <a:latin typeface="Montserrat ExtraBold"/>
              <a:ea typeface="Montserrat ExtraBold"/>
              <a:cs typeface="Montserrat ExtraBold"/>
              <a:sym typeface="Montserrat ExtraBold"/>
            </a:endParaRPr>
          </a:p>
          <a:p>
            <a:pPr indent="0" lvl="0" marL="0" marR="0" rtl="0" algn="r">
              <a:lnSpc>
                <a:spcPct val="90000"/>
              </a:lnSpc>
              <a:spcBef>
                <a:spcPts val="0"/>
              </a:spcBef>
              <a:spcAft>
                <a:spcPts val="0"/>
              </a:spcAft>
              <a:buClr>
                <a:schemeClr val="dk1"/>
              </a:buClr>
              <a:buSzPts val="1100"/>
              <a:buFont typeface="Arial"/>
              <a:buNone/>
            </a:pPr>
            <a:r>
              <a:rPr b="0" i="0" lang="pt-BR" sz="2300" u="none" cap="none" strike="noStrike">
                <a:solidFill>
                  <a:srgbClr val="171E46"/>
                </a:solidFill>
                <a:latin typeface="Montserrat ExtraBold"/>
                <a:ea typeface="Montserrat ExtraBold"/>
                <a:cs typeface="Montserrat ExtraBold"/>
                <a:sym typeface="Montserrat ExtraBold"/>
              </a:rPr>
              <a:t>¡Que Dios te bendiga en este desafío!</a:t>
            </a:r>
            <a:endParaRPr b="0" i="0" sz="2300" u="none" cap="none" strike="noStrike">
              <a:solidFill>
                <a:srgbClr val="171E46"/>
              </a:solidFill>
              <a:latin typeface="Montserrat ExtraBold"/>
              <a:ea typeface="Montserrat ExtraBold"/>
              <a:cs typeface="Montserrat ExtraBold"/>
              <a:sym typeface="Montserrat ExtraBold"/>
            </a:endParaRPr>
          </a:p>
          <a:p>
            <a:pPr indent="0" lvl="0" marL="0" marR="0" rtl="0" algn="r">
              <a:lnSpc>
                <a:spcPct val="90000"/>
              </a:lnSpc>
              <a:spcBef>
                <a:spcPts val="0"/>
              </a:spcBef>
              <a:spcAft>
                <a:spcPts val="0"/>
              </a:spcAft>
              <a:buClr>
                <a:schemeClr val="dk1"/>
              </a:buClr>
              <a:buSzPts val="1100"/>
              <a:buFont typeface="Arial"/>
              <a:buNone/>
            </a:pPr>
            <a:r>
              <a:t/>
            </a:r>
            <a:endParaRPr b="0" i="0" sz="2300" u="none" cap="none" strike="noStrike">
              <a:solidFill>
                <a:srgbClr val="171E46"/>
              </a:solidFill>
              <a:latin typeface="Montserrat ExtraBold"/>
              <a:ea typeface="Montserrat ExtraBold"/>
              <a:cs typeface="Montserrat ExtraBold"/>
              <a:sym typeface="Montserrat ExtraBold"/>
            </a:endParaRPr>
          </a:p>
          <a:p>
            <a:pPr indent="0" lvl="0" marL="0" marR="0" rtl="0" algn="r">
              <a:lnSpc>
                <a:spcPct val="90000"/>
              </a:lnSpc>
              <a:spcBef>
                <a:spcPts val="0"/>
              </a:spcBef>
              <a:spcAft>
                <a:spcPts val="0"/>
              </a:spcAft>
              <a:buClr>
                <a:srgbClr val="000000"/>
              </a:buClr>
              <a:buSzPts val="2300"/>
              <a:buFont typeface="Arial"/>
              <a:buNone/>
            </a:pPr>
            <a:r>
              <a:t/>
            </a:r>
            <a:endParaRPr b="0" i="0" sz="2300" u="none" cap="none" strike="noStrike">
              <a:solidFill>
                <a:srgbClr val="171E46"/>
              </a:solidFill>
              <a:latin typeface="Montserrat ExtraBold"/>
              <a:ea typeface="Montserrat ExtraBold"/>
              <a:cs typeface="Montserrat ExtraBold"/>
              <a:sym typeface="Montserrat ExtraBold"/>
            </a:endParaRPr>
          </a:p>
        </p:txBody>
      </p:sp>
      <p:pic>
        <p:nvPicPr>
          <p:cNvPr id="249" name="Google Shape;249;p15"/>
          <p:cNvPicPr preferRelativeResize="0"/>
          <p:nvPr/>
        </p:nvPicPr>
        <p:blipFill rotWithShape="1">
          <a:blip r:embed="rId4">
            <a:alphaModFix/>
          </a:blip>
          <a:srcRect b="0" l="0" r="0" t="0"/>
          <a:stretch/>
        </p:blipFill>
        <p:spPr>
          <a:xfrm rot="7111070">
            <a:off x="1625655" y="3845655"/>
            <a:ext cx="1546631" cy="1546610"/>
          </a:xfrm>
          <a:prstGeom prst="rect">
            <a:avLst/>
          </a:prstGeom>
          <a:noFill/>
          <a:ln>
            <a:noFill/>
          </a:ln>
        </p:spPr>
      </p:pic>
      <p:pic>
        <p:nvPicPr>
          <p:cNvPr id="250" name="Google Shape;250;p15"/>
          <p:cNvPicPr preferRelativeResize="0"/>
          <p:nvPr/>
        </p:nvPicPr>
        <p:blipFill rotWithShape="1">
          <a:blip r:embed="rId4">
            <a:alphaModFix/>
          </a:blip>
          <a:srcRect b="0" l="0" r="0" t="0"/>
          <a:stretch/>
        </p:blipFill>
        <p:spPr>
          <a:xfrm rot="-7109003">
            <a:off x="7670931" y="-10496"/>
            <a:ext cx="1546627" cy="1546609"/>
          </a:xfrm>
          <a:prstGeom prst="rect">
            <a:avLst/>
          </a:prstGeom>
          <a:noFill/>
          <a:ln>
            <a:noFill/>
          </a:ln>
        </p:spPr>
      </p:pic>
      <p:pic>
        <p:nvPicPr>
          <p:cNvPr id="251" name="Google Shape;251;p15"/>
          <p:cNvPicPr preferRelativeResize="0"/>
          <p:nvPr/>
        </p:nvPicPr>
        <p:blipFill rotWithShape="1">
          <a:blip r:embed="rId4">
            <a:alphaModFix/>
          </a:blip>
          <a:srcRect b="0" l="0" r="0" t="0"/>
          <a:stretch/>
        </p:blipFill>
        <p:spPr>
          <a:xfrm rot="-552116">
            <a:off x="7920103" y="2762269"/>
            <a:ext cx="1260769" cy="1260761"/>
          </a:xfrm>
          <a:prstGeom prst="rect">
            <a:avLst/>
          </a:prstGeom>
          <a:noFill/>
          <a:ln>
            <a:noFill/>
          </a:ln>
        </p:spPr>
      </p:pic>
      <p:pic>
        <p:nvPicPr>
          <p:cNvPr id="252" name="Google Shape;252;p15"/>
          <p:cNvPicPr preferRelativeResize="0"/>
          <p:nvPr/>
        </p:nvPicPr>
        <p:blipFill rotWithShape="1">
          <a:blip r:embed="rId4">
            <a:alphaModFix/>
          </a:blip>
          <a:srcRect b="0" l="0" r="0" t="0"/>
          <a:stretch/>
        </p:blipFill>
        <p:spPr>
          <a:xfrm rot="-2945638">
            <a:off x="-368448" y="772035"/>
            <a:ext cx="1808207" cy="1808194"/>
          </a:xfrm>
          <a:prstGeom prst="rect">
            <a:avLst/>
          </a:prstGeom>
          <a:noFill/>
          <a:ln>
            <a:noFill/>
          </a:ln>
        </p:spPr>
      </p:pic>
      <p:sp>
        <p:nvSpPr>
          <p:cNvPr id="253" name="Google Shape;253;p15"/>
          <p:cNvSpPr txBox="1"/>
          <p:nvPr/>
        </p:nvSpPr>
        <p:spPr>
          <a:xfrm>
            <a:off x="2320375" y="400800"/>
            <a:ext cx="55818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1600" u="none" cap="none" strike="noStrike">
                <a:solidFill>
                  <a:srgbClr val="171E46"/>
                </a:solidFill>
                <a:latin typeface="Montserrat Medium"/>
                <a:ea typeface="Montserrat Medium"/>
                <a:cs typeface="Montserrat Medium"/>
                <a:sym typeface="Montserrat Medium"/>
              </a:rPr>
              <a:t>La intención de dar a conocer el Diseño Universal para el Aprendizaje no es poner una carga extra sobre los hombros de los</a:t>
            </a:r>
            <a:r>
              <a:rPr lang="pt-BR" sz="1600">
                <a:solidFill>
                  <a:srgbClr val="171E46"/>
                </a:solidFill>
                <a:latin typeface="Montserrat Medium"/>
                <a:ea typeface="Montserrat Medium"/>
                <a:cs typeface="Montserrat Medium"/>
                <a:sym typeface="Montserrat Medium"/>
              </a:rPr>
              <a:t> maestros</a:t>
            </a:r>
            <a:r>
              <a:rPr b="0" i="0" lang="pt-BR" sz="1600" u="none" cap="none" strike="noStrike">
                <a:solidFill>
                  <a:srgbClr val="171E46"/>
                </a:solidFill>
                <a:latin typeface="Montserrat Medium"/>
                <a:ea typeface="Montserrat Medium"/>
                <a:cs typeface="Montserrat Medium"/>
                <a:sym typeface="Montserrat Medium"/>
              </a:rPr>
              <a:t> de Escuela Sabática, sino mostrar que es posible atender las necesidades específicas de todos los niños a partir de un modelo sencillo basado en la propia configuración cerebral del aprendizaje en el ser humano.</a:t>
            </a:r>
            <a:endParaRPr b="0" i="0" sz="16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1100"/>
              <a:buFont typeface="Arial"/>
              <a:buNone/>
            </a:pPr>
            <a:r>
              <a:t/>
            </a:r>
            <a:endParaRPr b="0" i="0" sz="16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171E46"/>
              </a:solidFill>
              <a:latin typeface="Montserrat Medium"/>
              <a:ea typeface="Montserrat Medium"/>
              <a:cs typeface="Montserrat Medium"/>
              <a:sym typeface="Montserrat Medium"/>
            </a:endParaRPr>
          </a:p>
        </p:txBody>
      </p:sp>
      <p:pic>
        <p:nvPicPr>
          <p:cNvPr id="254" name="Google Shape;254;p15"/>
          <p:cNvPicPr preferRelativeResize="0"/>
          <p:nvPr/>
        </p:nvPicPr>
        <p:blipFill rotWithShape="1">
          <a:blip r:embed="rId5">
            <a:alphaModFix/>
          </a:blip>
          <a:srcRect b="0" l="0" r="0" t="0"/>
          <a:stretch/>
        </p:blipFill>
        <p:spPr>
          <a:xfrm>
            <a:off x="-367023" y="1267377"/>
            <a:ext cx="3344825" cy="4250549"/>
          </a:xfrm>
          <a:prstGeom prst="rect">
            <a:avLst/>
          </a:prstGeom>
          <a:noFill/>
          <a:ln>
            <a:noFill/>
          </a:ln>
        </p:spPr>
      </p:pic>
      <p:pic>
        <p:nvPicPr>
          <p:cNvPr id="255" name="Google Shape;255;p15"/>
          <p:cNvPicPr preferRelativeResize="0"/>
          <p:nvPr/>
        </p:nvPicPr>
        <p:blipFill rotWithShape="1">
          <a:blip r:embed="rId6">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16"/>
          <p:cNvPicPr preferRelativeResize="0"/>
          <p:nvPr/>
        </p:nvPicPr>
        <p:blipFill rotWithShape="1">
          <a:blip r:embed="rId3">
            <a:alphaModFix/>
          </a:blip>
          <a:srcRect b="0" l="0" r="0" t="0"/>
          <a:stretch/>
        </p:blipFill>
        <p:spPr>
          <a:xfrm rot="3907597">
            <a:off x="7360755" y="3354810"/>
            <a:ext cx="2231872" cy="2231859"/>
          </a:xfrm>
          <a:prstGeom prst="rect">
            <a:avLst/>
          </a:prstGeom>
          <a:noFill/>
          <a:ln>
            <a:noFill/>
          </a:ln>
        </p:spPr>
      </p:pic>
      <p:pic>
        <p:nvPicPr>
          <p:cNvPr id="261" name="Google Shape;261;p16"/>
          <p:cNvPicPr preferRelativeResize="0"/>
          <p:nvPr/>
        </p:nvPicPr>
        <p:blipFill rotWithShape="1">
          <a:blip r:embed="rId3">
            <a:alphaModFix/>
          </a:blip>
          <a:srcRect b="0" l="0" r="0" t="0"/>
          <a:stretch/>
        </p:blipFill>
        <p:spPr>
          <a:xfrm rot="1672655">
            <a:off x="-551013" y="-66718"/>
            <a:ext cx="1949455" cy="1949441"/>
          </a:xfrm>
          <a:prstGeom prst="rect">
            <a:avLst/>
          </a:prstGeom>
          <a:noFill/>
          <a:ln>
            <a:noFill/>
          </a:ln>
        </p:spPr>
      </p:pic>
      <p:pic>
        <p:nvPicPr>
          <p:cNvPr id="262" name="Google Shape;262;p16"/>
          <p:cNvPicPr preferRelativeResize="0"/>
          <p:nvPr/>
        </p:nvPicPr>
        <p:blipFill rotWithShape="1">
          <a:blip r:embed="rId3">
            <a:alphaModFix/>
          </a:blip>
          <a:srcRect b="0" l="0" r="0" t="0"/>
          <a:stretch/>
        </p:blipFill>
        <p:spPr>
          <a:xfrm rot="-852608">
            <a:off x="-428929" y="3394384"/>
            <a:ext cx="1801582" cy="1801581"/>
          </a:xfrm>
          <a:prstGeom prst="rect">
            <a:avLst/>
          </a:prstGeom>
          <a:noFill/>
          <a:ln>
            <a:noFill/>
          </a:ln>
        </p:spPr>
      </p:pic>
      <p:pic>
        <p:nvPicPr>
          <p:cNvPr id="263" name="Google Shape;263;p16"/>
          <p:cNvPicPr preferRelativeResize="0"/>
          <p:nvPr/>
        </p:nvPicPr>
        <p:blipFill rotWithShape="1">
          <a:blip r:embed="rId3">
            <a:alphaModFix/>
          </a:blip>
          <a:srcRect b="0" l="0" r="0" t="0"/>
          <a:stretch/>
        </p:blipFill>
        <p:spPr>
          <a:xfrm rot="-8099954">
            <a:off x="7360422" y="405711"/>
            <a:ext cx="1339959" cy="1339949"/>
          </a:xfrm>
          <a:prstGeom prst="rect">
            <a:avLst/>
          </a:prstGeom>
          <a:noFill/>
          <a:ln>
            <a:noFill/>
          </a:ln>
        </p:spPr>
      </p:pic>
      <p:pic>
        <p:nvPicPr>
          <p:cNvPr id="264" name="Google Shape;264;p16"/>
          <p:cNvPicPr preferRelativeResize="0"/>
          <p:nvPr/>
        </p:nvPicPr>
        <p:blipFill>
          <a:blip r:embed="rId4">
            <a:alphaModFix/>
          </a:blip>
          <a:stretch>
            <a:fillRect/>
          </a:stretch>
        </p:blipFill>
        <p:spPr>
          <a:xfrm>
            <a:off x="1938662" y="1089175"/>
            <a:ext cx="4771810" cy="2684143"/>
          </a:xfrm>
          <a:prstGeom prst="rect">
            <a:avLst/>
          </a:prstGeom>
          <a:noFill/>
          <a:ln>
            <a:noFill/>
          </a:ln>
        </p:spPr>
      </p:pic>
      <p:sp>
        <p:nvSpPr>
          <p:cNvPr id="265" name="Google Shape;265;p16"/>
          <p:cNvSpPr txBox="1"/>
          <p:nvPr/>
        </p:nvSpPr>
        <p:spPr>
          <a:xfrm>
            <a:off x="3330650" y="3072925"/>
            <a:ext cx="9942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pt-BR" sz="1900" u="none" cap="none" strike="noStrike">
                <a:solidFill>
                  <a:srgbClr val="1E3E79"/>
                </a:solidFill>
                <a:latin typeface="Montserrat Medium"/>
                <a:ea typeface="Montserrat Medium"/>
                <a:cs typeface="Montserrat Medium"/>
                <a:sym typeface="Montserrat Medium"/>
              </a:rPr>
              <a:t>2023</a:t>
            </a:r>
            <a:endParaRPr b="0" i="0" sz="1900" u="none" cap="none" strike="noStrike">
              <a:solidFill>
                <a:srgbClr val="1E3E79"/>
              </a:solidFill>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2"/>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61" name="Google Shape;61;p2"/>
          <p:cNvSpPr txBox="1"/>
          <p:nvPr/>
        </p:nvSpPr>
        <p:spPr>
          <a:xfrm>
            <a:off x="1191000" y="201125"/>
            <a:ext cx="5667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7000"/>
              </a:lnSpc>
              <a:spcBef>
                <a:spcPts val="0"/>
              </a:spcBef>
              <a:spcAft>
                <a:spcPts val="0"/>
              </a:spcAft>
              <a:buClr>
                <a:schemeClr val="dk1"/>
              </a:buClr>
              <a:buSzPts val="2700"/>
              <a:buFont typeface="Times New Roman"/>
              <a:buNone/>
            </a:pPr>
            <a:r>
              <a:rPr b="0" i="0" lang="pt-BR" sz="3600" u="none" cap="none" strike="noStrike">
                <a:solidFill>
                  <a:srgbClr val="171E46"/>
                </a:solidFill>
                <a:latin typeface="Montserrat Black"/>
                <a:ea typeface="Montserrat Black"/>
                <a:cs typeface="Montserrat Black"/>
                <a:sym typeface="Montserrat Black"/>
              </a:rPr>
              <a:t>D</a:t>
            </a:r>
            <a:r>
              <a:rPr lang="pt-BR" sz="3600">
                <a:solidFill>
                  <a:srgbClr val="171E46"/>
                </a:solidFill>
                <a:latin typeface="Montserrat Black"/>
                <a:ea typeface="Montserrat Black"/>
                <a:cs typeface="Montserrat Black"/>
                <a:sym typeface="Montserrat Black"/>
              </a:rPr>
              <a:t>iseño</a:t>
            </a:r>
            <a:r>
              <a:rPr b="0" i="0" lang="pt-BR" sz="3600" u="none" cap="none" strike="noStrike">
                <a:solidFill>
                  <a:srgbClr val="171E46"/>
                </a:solidFill>
                <a:latin typeface="Montserrat Black"/>
                <a:ea typeface="Montserrat Black"/>
                <a:cs typeface="Montserrat Black"/>
                <a:sym typeface="Montserrat Black"/>
              </a:rPr>
              <a:t> </a:t>
            </a:r>
            <a:r>
              <a:rPr lang="pt-BR" sz="3600">
                <a:solidFill>
                  <a:srgbClr val="171E46"/>
                </a:solidFill>
                <a:latin typeface="Montserrat Black"/>
                <a:ea typeface="Montserrat Black"/>
                <a:cs typeface="Montserrat Black"/>
                <a:sym typeface="Montserrat Black"/>
              </a:rPr>
              <a:t>U</a:t>
            </a:r>
            <a:r>
              <a:rPr b="0" i="0" lang="pt-BR" sz="3600" u="none" cap="none" strike="noStrike">
                <a:solidFill>
                  <a:srgbClr val="171E46"/>
                </a:solidFill>
                <a:latin typeface="Montserrat Black"/>
                <a:ea typeface="Montserrat Black"/>
                <a:cs typeface="Montserrat Black"/>
                <a:sym typeface="Montserrat Black"/>
              </a:rPr>
              <a:t>niversal</a:t>
            </a:r>
            <a:endParaRPr b="0" i="0" sz="3600" u="none" cap="none" strike="noStrike">
              <a:solidFill>
                <a:srgbClr val="171E46"/>
              </a:solidFill>
              <a:latin typeface="Montserrat Black"/>
              <a:ea typeface="Montserrat Black"/>
              <a:cs typeface="Montserrat Black"/>
              <a:sym typeface="Montserrat Black"/>
            </a:endParaRPr>
          </a:p>
        </p:txBody>
      </p:sp>
      <p:pic>
        <p:nvPicPr>
          <p:cNvPr id="62" name="Google Shape;62;p2"/>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63" name="Google Shape;63;p2"/>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64" name="Google Shape;64;p2"/>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65" name="Google Shape;65;p2"/>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66" name="Google Shape;66;p2"/>
          <p:cNvSpPr txBox="1"/>
          <p:nvPr/>
        </p:nvSpPr>
        <p:spPr>
          <a:xfrm>
            <a:off x="1211625" y="1177725"/>
            <a:ext cx="4363800" cy="1286400"/>
          </a:xfrm>
          <a:prstGeom prst="rect">
            <a:avLst/>
          </a:prstGeom>
          <a:noFill/>
          <a:ln>
            <a:noFill/>
          </a:ln>
        </p:spPr>
        <p:txBody>
          <a:bodyPr anchorCtr="0" anchor="t" bIns="91425" lIns="91425" spcFirstLastPara="1" rIns="91425" wrap="square" tIns="91425">
            <a:spAutoFit/>
          </a:bodyPr>
          <a:lstStyle/>
          <a:p>
            <a:pPr indent="0" lvl="0" marL="0" marR="0" rtl="0" algn="l">
              <a:lnSpc>
                <a:spcPct val="107000"/>
              </a:lnSpc>
              <a:spcBef>
                <a:spcPts val="0"/>
              </a:spcBef>
              <a:spcAft>
                <a:spcPts val="0"/>
              </a:spcAft>
              <a:buClr>
                <a:schemeClr val="dk1"/>
              </a:buClr>
              <a:buSzPts val="1100"/>
              <a:buFont typeface="Arial"/>
              <a:buNone/>
            </a:pPr>
            <a:r>
              <a:rPr b="0" i="0" lang="pt-BR" sz="1700" u="none" cap="none" strike="noStrike">
                <a:solidFill>
                  <a:schemeClr val="dk1"/>
                </a:solidFill>
                <a:latin typeface="Montserrat SemiBold"/>
                <a:ea typeface="Montserrat SemiBold"/>
                <a:cs typeface="Montserrat SemiBold"/>
                <a:sym typeface="Montserrat SemiBold"/>
              </a:rPr>
              <a:t>Un enfoque sencillo </a:t>
            </a:r>
            <a:r>
              <a:rPr lang="pt-BR" sz="1700">
                <a:solidFill>
                  <a:schemeClr val="dk1"/>
                </a:solidFill>
                <a:latin typeface="Montserrat SemiBold"/>
                <a:ea typeface="Montserrat SemiBold"/>
                <a:cs typeface="Montserrat SemiBold"/>
                <a:sym typeface="Montserrat SemiBold"/>
              </a:rPr>
              <a:t>para el</a:t>
            </a:r>
            <a:r>
              <a:rPr b="0" i="0" lang="pt-BR" sz="1700" u="none" cap="none" strike="noStrike">
                <a:solidFill>
                  <a:schemeClr val="dk1"/>
                </a:solidFill>
                <a:latin typeface="Montserrat SemiBold"/>
                <a:ea typeface="Montserrat SemiBold"/>
                <a:cs typeface="Montserrat SemiBold"/>
                <a:sym typeface="Montserrat SemiBold"/>
              </a:rPr>
              <a:t> desarrollo </a:t>
            </a:r>
            <a:r>
              <a:rPr lang="pt-BR" sz="1700">
                <a:solidFill>
                  <a:schemeClr val="dk1"/>
                </a:solidFill>
                <a:latin typeface="Montserrat SemiBold"/>
                <a:ea typeface="Montserrat SemiBold"/>
                <a:cs typeface="Montserrat SemiBold"/>
                <a:sym typeface="Montserrat SemiBold"/>
              </a:rPr>
              <a:t>de</a:t>
            </a:r>
            <a:r>
              <a:rPr b="0" i="0" lang="pt-BR" sz="1700" u="none" cap="none" strike="noStrike">
                <a:solidFill>
                  <a:schemeClr val="dk1"/>
                </a:solidFill>
                <a:latin typeface="Montserrat SemiBold"/>
                <a:ea typeface="Montserrat SemiBold"/>
                <a:cs typeface="Montserrat SemiBold"/>
                <a:sym typeface="Montserrat SemiBold"/>
              </a:rPr>
              <a:t> todos</a:t>
            </a:r>
            <a:endParaRPr b="0" i="0" sz="17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7000"/>
              </a:lnSpc>
              <a:spcBef>
                <a:spcPts val="0"/>
              </a:spcBef>
              <a:spcAft>
                <a:spcPts val="0"/>
              </a:spcAft>
              <a:buClr>
                <a:schemeClr val="dk1"/>
              </a:buClr>
              <a:buSzPts val="1100"/>
              <a:buFont typeface="Arial"/>
              <a:buNone/>
            </a:pPr>
            <a:r>
              <a:t/>
            </a:r>
            <a:endParaRPr b="0" i="0" sz="17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7000"/>
              </a:lnSpc>
              <a:spcBef>
                <a:spcPts val="0"/>
              </a:spcBef>
              <a:spcAft>
                <a:spcPts val="0"/>
              </a:spcAft>
              <a:buClr>
                <a:schemeClr val="dk1"/>
              </a:buClr>
              <a:buSzPts val="1100"/>
              <a:buFont typeface="Arial"/>
              <a:buNone/>
            </a:pPr>
            <a:r>
              <a:t/>
            </a:r>
            <a:endParaRPr b="0" i="0" sz="1700" u="none" cap="none" strike="noStrike">
              <a:solidFill>
                <a:schemeClr val="dk1"/>
              </a:solidFill>
              <a:latin typeface="Montserrat SemiBold"/>
              <a:ea typeface="Montserrat SemiBold"/>
              <a:cs typeface="Montserrat SemiBold"/>
              <a:sym typeface="Montserrat SemiBold"/>
            </a:endParaRPr>
          </a:p>
        </p:txBody>
      </p:sp>
      <p:sp>
        <p:nvSpPr>
          <p:cNvPr id="67" name="Google Shape;67;p2"/>
          <p:cNvSpPr txBox="1"/>
          <p:nvPr/>
        </p:nvSpPr>
        <p:spPr>
          <a:xfrm>
            <a:off x="1219200" y="609600"/>
            <a:ext cx="6139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7000"/>
              </a:lnSpc>
              <a:spcBef>
                <a:spcPts val="0"/>
              </a:spcBef>
              <a:spcAft>
                <a:spcPts val="0"/>
              </a:spcAft>
              <a:buClr>
                <a:srgbClr val="000000"/>
              </a:buClr>
              <a:buSzPts val="3600"/>
              <a:buFont typeface="Arial"/>
              <a:buNone/>
            </a:pPr>
            <a:r>
              <a:rPr b="0" i="0" lang="pt-BR" sz="3600" u="none" cap="none" strike="noStrike">
                <a:solidFill>
                  <a:srgbClr val="171E46"/>
                </a:solidFill>
                <a:latin typeface="Montserrat Black"/>
                <a:ea typeface="Montserrat Black"/>
                <a:cs typeface="Montserrat Black"/>
                <a:sym typeface="Montserrat Black"/>
              </a:rPr>
              <a:t>para e</a:t>
            </a:r>
            <a:r>
              <a:rPr lang="pt-BR" sz="3600">
                <a:solidFill>
                  <a:srgbClr val="171E46"/>
                </a:solidFill>
                <a:latin typeface="Montserrat Black"/>
                <a:ea typeface="Montserrat Black"/>
                <a:cs typeface="Montserrat Black"/>
                <a:sym typeface="Montserrat Black"/>
              </a:rPr>
              <a:t>l </a:t>
            </a:r>
            <a:r>
              <a:rPr b="0" i="0" lang="pt-BR" sz="3600" u="none" cap="none" strike="noStrike">
                <a:solidFill>
                  <a:srgbClr val="171E46"/>
                </a:solidFill>
                <a:latin typeface="Montserrat Black"/>
                <a:ea typeface="Montserrat Black"/>
                <a:cs typeface="Montserrat Black"/>
                <a:sym typeface="Montserrat Black"/>
              </a:rPr>
              <a:t>Aprendizaje</a:t>
            </a:r>
            <a:endParaRPr b="0" i="0" sz="3600" u="none" cap="none" strike="noStrike">
              <a:solidFill>
                <a:srgbClr val="171E46"/>
              </a:solidFill>
              <a:latin typeface="Montserrat Black"/>
              <a:ea typeface="Montserrat Black"/>
              <a:cs typeface="Montserrat Black"/>
              <a:sym typeface="Montserrat Black"/>
            </a:endParaRPr>
          </a:p>
        </p:txBody>
      </p:sp>
      <p:sp>
        <p:nvSpPr>
          <p:cNvPr id="68" name="Google Shape;68;p2"/>
          <p:cNvSpPr txBox="1"/>
          <p:nvPr/>
        </p:nvSpPr>
        <p:spPr>
          <a:xfrm>
            <a:off x="1291150" y="2021800"/>
            <a:ext cx="3236400" cy="3140100"/>
          </a:xfrm>
          <a:prstGeom prst="rect">
            <a:avLst/>
          </a:prstGeom>
          <a:noFill/>
          <a:ln>
            <a:noFill/>
          </a:ln>
        </p:spPr>
        <p:txBody>
          <a:bodyPr anchorCtr="0" anchor="t" bIns="91425" lIns="91425" spcFirstLastPara="1" rIns="91425" wrap="square" tIns="91425">
            <a:spAutoFit/>
          </a:bodyPr>
          <a:lstStyle/>
          <a:p>
            <a:pPr indent="-190500" lvl="0" marL="228600" marR="0" rtl="0" algn="l">
              <a:lnSpc>
                <a:spcPct val="150000"/>
              </a:lnSpc>
              <a:spcBef>
                <a:spcPts val="0"/>
              </a:spcBef>
              <a:spcAft>
                <a:spcPts val="0"/>
              </a:spcAft>
              <a:buClr>
                <a:schemeClr val="dk1"/>
              </a:buClr>
              <a:buSzPts val="1200"/>
              <a:buFont typeface="Montserrat"/>
              <a:buChar char="•"/>
            </a:pPr>
            <a:r>
              <a:rPr b="0" i="0" lang="pt-BR" sz="1200" u="none" cap="none" strike="noStrike">
                <a:solidFill>
                  <a:schemeClr val="dk1"/>
                </a:solidFill>
                <a:latin typeface="Montserrat"/>
                <a:ea typeface="Montserrat"/>
                <a:cs typeface="Montserrat"/>
                <a:sym typeface="Montserrat"/>
              </a:rPr>
              <a:t>Satisfacer la diversidad humana en sus necesidades específicas es un gran reto.</a:t>
            </a:r>
            <a:endParaRPr b="0" i="0" sz="1200" u="none" cap="none" strike="noStrike">
              <a:solidFill>
                <a:schemeClr val="dk1"/>
              </a:solidFill>
              <a:latin typeface="Montserrat"/>
              <a:ea typeface="Montserrat"/>
              <a:cs typeface="Montserrat"/>
              <a:sym typeface="Montserrat"/>
            </a:endParaRPr>
          </a:p>
          <a:p>
            <a:pPr indent="0" lvl="0" marL="2286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190500" lvl="0" marL="228600" marR="0" rtl="0" algn="l">
              <a:lnSpc>
                <a:spcPct val="150000"/>
              </a:lnSpc>
              <a:spcBef>
                <a:spcPts val="0"/>
              </a:spcBef>
              <a:spcAft>
                <a:spcPts val="0"/>
              </a:spcAft>
              <a:buClr>
                <a:schemeClr val="dk1"/>
              </a:buClr>
              <a:buSzPts val="1200"/>
              <a:buFont typeface="Montserrat"/>
              <a:buChar char="•"/>
            </a:pPr>
            <a:r>
              <a:rPr b="0" i="0" lang="pt-BR" sz="1200" u="none" cap="none" strike="noStrike">
                <a:solidFill>
                  <a:schemeClr val="dk1"/>
                </a:solidFill>
                <a:latin typeface="Montserrat"/>
                <a:ea typeface="Montserrat"/>
                <a:cs typeface="Montserrat"/>
                <a:sym typeface="Montserrat"/>
              </a:rPr>
              <a:t>Físicamente, cada ser humano es único, no sólo por sus huellas dactilares, sino también por factores epigenéticos, secuencia de ADN, arcada dental, iris y retina.</a:t>
            </a:r>
            <a:endParaRPr b="0" i="0" sz="1200" u="none" cap="none" strike="noStrike">
              <a:solidFill>
                <a:schemeClr val="dk1"/>
              </a:solidFill>
              <a:latin typeface="Montserrat"/>
              <a:ea typeface="Montserrat"/>
              <a:cs typeface="Montserrat"/>
              <a:sym typeface="Montserrat"/>
            </a:endParaRPr>
          </a:p>
          <a:p>
            <a:pPr indent="0" lvl="0" marL="2286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2286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69" name="Google Shape;69;p2"/>
          <p:cNvSpPr txBox="1"/>
          <p:nvPr/>
        </p:nvSpPr>
        <p:spPr>
          <a:xfrm>
            <a:off x="4377650" y="2065525"/>
            <a:ext cx="3000000" cy="2586000"/>
          </a:xfrm>
          <a:prstGeom prst="rect">
            <a:avLst/>
          </a:prstGeom>
          <a:noFill/>
          <a:ln>
            <a:noFill/>
          </a:ln>
        </p:spPr>
        <p:txBody>
          <a:bodyPr anchorCtr="0" anchor="t" bIns="91425" lIns="91425" spcFirstLastPara="1" rIns="91425" wrap="square" tIns="91425">
            <a:spAutoFit/>
          </a:bodyPr>
          <a:lstStyle/>
          <a:p>
            <a:pPr indent="-190500" lvl="0" marL="228600" marR="0" rtl="0" algn="l">
              <a:lnSpc>
                <a:spcPct val="150000"/>
              </a:lnSpc>
              <a:spcBef>
                <a:spcPts val="0"/>
              </a:spcBef>
              <a:spcAft>
                <a:spcPts val="0"/>
              </a:spcAft>
              <a:buClr>
                <a:schemeClr val="dk1"/>
              </a:buClr>
              <a:buSzPts val="1200"/>
              <a:buFont typeface="Montserrat"/>
              <a:buChar char="•"/>
            </a:pPr>
            <a:r>
              <a:rPr b="0" i="0" lang="pt-BR" sz="1200" u="none" cap="none" strike="noStrike">
                <a:solidFill>
                  <a:schemeClr val="dk1"/>
                </a:solidFill>
                <a:latin typeface="Montserrat"/>
                <a:ea typeface="Montserrat"/>
                <a:cs typeface="Montserrat"/>
                <a:sym typeface="Montserrat"/>
              </a:rPr>
              <a:t>En el contexto educativo, ante la riqueza de detalles únicos que hacen de cada individuo un mundo de increíbles particularidades, resulta limitador y frustrante pretender que un único camino conducirá a todos al éxito en el aprendizaje. </a:t>
            </a:r>
            <a:endParaRPr b="0" i="0" sz="1200" u="none" cap="none" strike="noStrike">
              <a:solidFill>
                <a:schemeClr val="dk1"/>
              </a:solidFill>
              <a:latin typeface="Montserrat"/>
              <a:ea typeface="Montserrat"/>
              <a:cs typeface="Montserrat"/>
              <a:sym typeface="Montserrat"/>
            </a:endParaRPr>
          </a:p>
          <a:p>
            <a:pPr indent="0" lvl="0" marL="2286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p:txBody>
      </p:sp>
      <p:pic>
        <p:nvPicPr>
          <p:cNvPr id="70" name="Google Shape;70;p2"/>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3"/>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76" name="Google Shape;76;p3"/>
          <p:cNvPicPr preferRelativeResize="0"/>
          <p:nvPr/>
        </p:nvPicPr>
        <p:blipFill rotWithShape="1">
          <a:blip r:embed="rId4">
            <a:alphaModFix/>
          </a:blip>
          <a:srcRect b="0" l="0" r="0" t="0"/>
          <a:stretch/>
        </p:blipFill>
        <p:spPr>
          <a:xfrm rot="-7109012">
            <a:off x="1549521" y="-138479"/>
            <a:ext cx="2017956" cy="2017940"/>
          </a:xfrm>
          <a:prstGeom prst="rect">
            <a:avLst/>
          </a:prstGeom>
          <a:noFill/>
          <a:ln>
            <a:noFill/>
          </a:ln>
        </p:spPr>
      </p:pic>
      <p:pic>
        <p:nvPicPr>
          <p:cNvPr id="77" name="Google Shape;77;p3"/>
          <p:cNvPicPr preferRelativeResize="0"/>
          <p:nvPr/>
        </p:nvPicPr>
        <p:blipFill rotWithShape="1">
          <a:blip r:embed="rId4">
            <a:alphaModFix/>
          </a:blip>
          <a:srcRect b="0" l="0" r="0" t="0"/>
          <a:stretch/>
        </p:blipFill>
        <p:spPr>
          <a:xfrm rot="-2455808">
            <a:off x="2547337" y="3582493"/>
            <a:ext cx="1613015" cy="1613002"/>
          </a:xfrm>
          <a:prstGeom prst="rect">
            <a:avLst/>
          </a:prstGeom>
          <a:noFill/>
          <a:ln>
            <a:noFill/>
          </a:ln>
        </p:spPr>
      </p:pic>
      <p:pic>
        <p:nvPicPr>
          <p:cNvPr id="78" name="Google Shape;78;p3"/>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pic>
        <p:nvPicPr>
          <p:cNvPr id="79" name="Google Shape;79;p3"/>
          <p:cNvPicPr preferRelativeResize="0"/>
          <p:nvPr/>
        </p:nvPicPr>
        <p:blipFill rotWithShape="1">
          <a:blip r:embed="rId5">
            <a:alphaModFix/>
          </a:blip>
          <a:srcRect b="0" l="0" r="0" t="0"/>
          <a:stretch/>
        </p:blipFill>
        <p:spPr>
          <a:xfrm>
            <a:off x="247898" y="1260225"/>
            <a:ext cx="3315425" cy="4003126"/>
          </a:xfrm>
          <a:prstGeom prst="rect">
            <a:avLst/>
          </a:prstGeom>
          <a:noFill/>
          <a:ln>
            <a:noFill/>
          </a:ln>
        </p:spPr>
      </p:pic>
      <p:pic>
        <p:nvPicPr>
          <p:cNvPr id="80" name="Google Shape;80;p3"/>
          <p:cNvPicPr preferRelativeResize="0"/>
          <p:nvPr/>
        </p:nvPicPr>
        <p:blipFill rotWithShape="1">
          <a:blip r:embed="rId4">
            <a:alphaModFix/>
          </a:blip>
          <a:srcRect b="0" l="0" r="0" t="0"/>
          <a:stretch/>
        </p:blipFill>
        <p:spPr>
          <a:xfrm rot="7111070">
            <a:off x="-566770" y="3201105"/>
            <a:ext cx="1546631" cy="1546610"/>
          </a:xfrm>
          <a:prstGeom prst="rect">
            <a:avLst/>
          </a:prstGeom>
          <a:noFill/>
          <a:ln>
            <a:noFill/>
          </a:ln>
        </p:spPr>
      </p:pic>
      <p:pic>
        <p:nvPicPr>
          <p:cNvPr id="81" name="Google Shape;81;p3"/>
          <p:cNvPicPr preferRelativeResize="0"/>
          <p:nvPr/>
        </p:nvPicPr>
        <p:blipFill rotWithShape="1">
          <a:blip r:embed="rId4">
            <a:alphaModFix/>
          </a:blip>
          <a:srcRect b="0" l="0" r="0" t="0"/>
          <a:stretch/>
        </p:blipFill>
        <p:spPr>
          <a:xfrm rot="-552112">
            <a:off x="8578927" y="2708981"/>
            <a:ext cx="1105623" cy="1105615"/>
          </a:xfrm>
          <a:prstGeom prst="rect">
            <a:avLst/>
          </a:prstGeom>
          <a:noFill/>
          <a:ln>
            <a:noFill/>
          </a:ln>
        </p:spPr>
      </p:pic>
      <p:sp>
        <p:nvSpPr>
          <p:cNvPr id="82" name="Google Shape;82;p3"/>
          <p:cNvSpPr txBox="1"/>
          <p:nvPr/>
        </p:nvSpPr>
        <p:spPr>
          <a:xfrm>
            <a:off x="4331050" y="905900"/>
            <a:ext cx="4499700" cy="3966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2100" u="none" cap="none" strike="noStrike">
                <a:solidFill>
                  <a:srgbClr val="171E46"/>
                </a:solidFill>
                <a:latin typeface="Montserrat Medium"/>
                <a:ea typeface="Montserrat Medium"/>
                <a:cs typeface="Montserrat Medium"/>
                <a:sym typeface="Montserrat Medium"/>
              </a:rPr>
              <a:t>En el término, </a:t>
            </a:r>
            <a:r>
              <a:rPr b="1" i="0" lang="pt-BR" sz="2100" u="none" cap="none" strike="noStrike">
                <a:solidFill>
                  <a:srgbClr val="171E46"/>
                </a:solidFill>
                <a:latin typeface="Montserrat"/>
                <a:ea typeface="Montserrat"/>
                <a:cs typeface="Montserrat"/>
                <a:sym typeface="Montserrat"/>
              </a:rPr>
              <a:t>Di</a:t>
            </a:r>
            <a:r>
              <a:rPr b="1" lang="pt-BR" sz="2100">
                <a:solidFill>
                  <a:srgbClr val="171E46"/>
                </a:solidFill>
                <a:latin typeface="Montserrat"/>
                <a:ea typeface="Montserrat"/>
                <a:cs typeface="Montserrat"/>
                <a:sym typeface="Montserrat"/>
              </a:rPr>
              <a:t>seño </a:t>
            </a:r>
            <a:r>
              <a:rPr b="1" i="0" lang="pt-BR" sz="2100" u="none" cap="none" strike="noStrike">
                <a:solidFill>
                  <a:srgbClr val="171E46"/>
                </a:solidFill>
                <a:latin typeface="Montserrat"/>
                <a:ea typeface="Montserrat"/>
                <a:cs typeface="Montserrat"/>
                <a:sym typeface="Montserrat"/>
              </a:rPr>
              <a:t>Universal para el Aprendizaje</a:t>
            </a:r>
            <a:r>
              <a:rPr b="0" i="0" lang="pt-BR" sz="2100" u="none" cap="none" strike="noStrike">
                <a:solidFill>
                  <a:srgbClr val="171E46"/>
                </a:solidFill>
                <a:latin typeface="Montserrat Medium"/>
                <a:ea typeface="Montserrat Medium"/>
                <a:cs typeface="Montserrat Medium"/>
                <a:sym typeface="Montserrat Medium"/>
              </a:rPr>
              <a:t>, vemos que la palabra </a:t>
            </a:r>
            <a:r>
              <a:rPr b="1" i="0" lang="pt-BR" sz="2100" u="none" cap="none" strike="noStrike">
                <a:solidFill>
                  <a:srgbClr val="171E46"/>
                </a:solidFill>
                <a:latin typeface="Montserrat"/>
                <a:ea typeface="Montserrat"/>
                <a:cs typeface="Montserrat"/>
                <a:sym typeface="Montserrat"/>
              </a:rPr>
              <a:t>Universal</a:t>
            </a:r>
            <a:r>
              <a:rPr b="0" i="0" lang="pt-BR" sz="2100" u="none" cap="none" strike="noStrike">
                <a:solidFill>
                  <a:srgbClr val="171E46"/>
                </a:solidFill>
                <a:latin typeface="Montserrat Medium"/>
                <a:ea typeface="Montserrat Medium"/>
                <a:cs typeface="Montserrat Medium"/>
                <a:sym typeface="Montserrat Medium"/>
              </a:rPr>
              <a:t> indica un contenido curricular que puede ser utilizado y comprendido por todos, teniendo en cuenta que cada persona trae un bagaje de experiencias pasadas, habilidades, necesidades e intereses. </a:t>
            </a:r>
            <a:endParaRPr b="0" i="0" sz="21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1100"/>
              <a:buFont typeface="Arial"/>
              <a:buNone/>
            </a:pPr>
            <a:r>
              <a:t/>
            </a:r>
            <a:endParaRPr b="0" i="0" sz="21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3500"/>
              <a:buFont typeface="Arial"/>
              <a:buNone/>
            </a:pPr>
            <a:r>
              <a:t/>
            </a:r>
            <a:endParaRPr b="0" i="0" sz="2100" u="none" cap="none" strike="noStrike">
              <a:solidFill>
                <a:srgbClr val="171E46"/>
              </a:solidFill>
              <a:latin typeface="Montserrat Medium"/>
              <a:ea typeface="Montserrat Medium"/>
              <a:cs typeface="Montserrat Medium"/>
              <a:sym typeface="Montserrat Medium"/>
            </a:endParaRPr>
          </a:p>
        </p:txBody>
      </p:sp>
      <p:pic>
        <p:nvPicPr>
          <p:cNvPr id="83" name="Google Shape;83;p3"/>
          <p:cNvPicPr preferRelativeResize="0"/>
          <p:nvPr/>
        </p:nvPicPr>
        <p:blipFill rotWithShape="1">
          <a:blip r:embed="rId6">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4"/>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89" name="Google Shape;89;p4"/>
          <p:cNvSpPr txBox="1"/>
          <p:nvPr/>
        </p:nvSpPr>
        <p:spPr>
          <a:xfrm>
            <a:off x="581400" y="2588250"/>
            <a:ext cx="2548500" cy="1473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Solución</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p:txBody>
      </p:sp>
      <p:pic>
        <p:nvPicPr>
          <p:cNvPr id="90" name="Google Shape;90;p4"/>
          <p:cNvPicPr preferRelativeResize="0"/>
          <p:nvPr/>
        </p:nvPicPr>
        <p:blipFill rotWithShape="1">
          <a:blip r:embed="rId4">
            <a:alphaModFix/>
          </a:blip>
          <a:srcRect b="0" l="0" r="0" t="0"/>
          <a:stretch/>
        </p:blipFill>
        <p:spPr>
          <a:xfrm rot="7111070">
            <a:off x="8290305" y="-782195"/>
            <a:ext cx="1546631" cy="1546610"/>
          </a:xfrm>
          <a:prstGeom prst="rect">
            <a:avLst/>
          </a:prstGeom>
          <a:noFill/>
          <a:ln>
            <a:noFill/>
          </a:ln>
        </p:spPr>
      </p:pic>
      <p:pic>
        <p:nvPicPr>
          <p:cNvPr id="91" name="Google Shape;91;p4"/>
          <p:cNvPicPr preferRelativeResize="0"/>
          <p:nvPr/>
        </p:nvPicPr>
        <p:blipFill rotWithShape="1">
          <a:blip r:embed="rId4">
            <a:alphaModFix/>
          </a:blip>
          <a:srcRect b="0" l="0" r="0" t="0"/>
          <a:stretch/>
        </p:blipFill>
        <p:spPr>
          <a:xfrm rot="-7109003">
            <a:off x="73431" y="-472846"/>
            <a:ext cx="1546627" cy="1546609"/>
          </a:xfrm>
          <a:prstGeom prst="rect">
            <a:avLst/>
          </a:prstGeom>
          <a:noFill/>
          <a:ln>
            <a:noFill/>
          </a:ln>
        </p:spPr>
      </p:pic>
      <p:pic>
        <p:nvPicPr>
          <p:cNvPr id="92" name="Google Shape;92;p4"/>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93" name="Google Shape;93;p4"/>
          <p:cNvPicPr preferRelativeResize="0"/>
          <p:nvPr/>
        </p:nvPicPr>
        <p:blipFill rotWithShape="1">
          <a:blip r:embed="rId4">
            <a:alphaModFix/>
          </a:blip>
          <a:srcRect b="0" l="0" r="0" t="0"/>
          <a:stretch/>
        </p:blipFill>
        <p:spPr>
          <a:xfrm rot="-2455811">
            <a:off x="-488074" y="3325605"/>
            <a:ext cx="1105623" cy="1105615"/>
          </a:xfrm>
          <a:prstGeom prst="rect">
            <a:avLst/>
          </a:prstGeom>
          <a:noFill/>
          <a:ln>
            <a:noFill/>
          </a:ln>
        </p:spPr>
      </p:pic>
      <p:sp>
        <p:nvSpPr>
          <p:cNvPr id="94" name="Google Shape;94;p4"/>
          <p:cNvSpPr txBox="1"/>
          <p:nvPr/>
        </p:nvSpPr>
        <p:spPr>
          <a:xfrm>
            <a:off x="438725" y="1532925"/>
            <a:ext cx="2548500" cy="61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Problema</a:t>
            </a:r>
            <a:endParaRPr b="0" i="0" sz="2700" u="none" cap="none" strike="noStrike">
              <a:solidFill>
                <a:srgbClr val="171E46"/>
              </a:solidFill>
              <a:latin typeface="Montserrat ExtraBold"/>
              <a:ea typeface="Montserrat ExtraBold"/>
              <a:cs typeface="Montserrat ExtraBold"/>
              <a:sym typeface="Montserrat ExtraBold"/>
            </a:endParaRPr>
          </a:p>
        </p:txBody>
      </p:sp>
      <p:sp>
        <p:nvSpPr>
          <p:cNvPr id="95" name="Google Shape;95;p4"/>
          <p:cNvSpPr/>
          <p:nvPr/>
        </p:nvSpPr>
        <p:spPr>
          <a:xfrm>
            <a:off x="339725" y="1553763"/>
            <a:ext cx="2371800" cy="614100"/>
          </a:xfrm>
          <a:prstGeom prst="roundRect">
            <a:avLst>
              <a:gd fmla="val 50000" name="adj"/>
            </a:avLst>
          </a:prstGeom>
          <a:noFill/>
          <a:ln cap="flat" cmpd="sng" w="38100">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4"/>
          <p:cNvSpPr txBox="1"/>
          <p:nvPr/>
        </p:nvSpPr>
        <p:spPr>
          <a:xfrm>
            <a:off x="2834825" y="560025"/>
            <a:ext cx="5647500" cy="2428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1800" u="none" cap="none" strike="noStrike">
                <a:solidFill>
                  <a:srgbClr val="171E46"/>
                </a:solidFill>
                <a:latin typeface="Montserrat Medium"/>
                <a:ea typeface="Montserrat Medium"/>
                <a:cs typeface="Montserrat Medium"/>
                <a:sym typeface="Montserrat Medium"/>
              </a:rPr>
              <a:t>La </a:t>
            </a:r>
            <a:r>
              <a:rPr b="1" i="0" lang="pt-BR" sz="1800" u="none" cap="none" strike="noStrike">
                <a:solidFill>
                  <a:srgbClr val="171E46"/>
                </a:solidFill>
                <a:latin typeface="Montserrat"/>
                <a:ea typeface="Montserrat"/>
                <a:cs typeface="Montserrat"/>
                <a:sym typeface="Montserrat"/>
              </a:rPr>
              <a:t>falta de conocimientos</a:t>
            </a:r>
            <a:r>
              <a:rPr b="0" i="0" lang="pt-BR" sz="1800" u="none" cap="none" strike="noStrike">
                <a:solidFill>
                  <a:srgbClr val="171E46"/>
                </a:solidFill>
                <a:latin typeface="Montserrat Medium"/>
                <a:ea typeface="Montserrat Medium"/>
                <a:cs typeface="Montserrat Medium"/>
                <a:sym typeface="Montserrat Medium"/>
              </a:rPr>
              <a:t> y de preparación para satisfacer las necesidades individuales específicas de los alumnos puede ser una razón para abrazar el modelo tradicional que funciona de forma automática e inflexible al considerar el contenido más importante que el propio alumno. </a:t>
            </a:r>
            <a:endParaRPr b="0" i="0" sz="18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1100"/>
              <a:buFont typeface="Arial"/>
              <a:buNone/>
            </a:pPr>
            <a:r>
              <a:t/>
            </a:r>
            <a:endParaRPr b="0" i="0" sz="18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rgbClr val="000000"/>
              </a:buClr>
              <a:buSzPts val="1800"/>
              <a:buFont typeface="Arial"/>
              <a:buNone/>
            </a:pPr>
            <a:r>
              <a:t/>
            </a:r>
            <a:endParaRPr b="0" i="0" sz="1800" u="none" cap="none" strike="noStrike">
              <a:solidFill>
                <a:srgbClr val="171E46"/>
              </a:solidFill>
              <a:latin typeface="Montserrat Medium"/>
              <a:ea typeface="Montserrat Medium"/>
              <a:cs typeface="Montserrat Medium"/>
              <a:sym typeface="Montserrat Medium"/>
            </a:endParaRPr>
          </a:p>
        </p:txBody>
      </p:sp>
      <p:sp>
        <p:nvSpPr>
          <p:cNvPr id="97" name="Google Shape;97;p4"/>
          <p:cNvSpPr txBox="1"/>
          <p:nvPr/>
        </p:nvSpPr>
        <p:spPr>
          <a:xfrm>
            <a:off x="2834825" y="2541225"/>
            <a:ext cx="5492700" cy="2428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1800" u="none" cap="none" strike="noStrike">
                <a:solidFill>
                  <a:srgbClr val="171E46"/>
                </a:solidFill>
                <a:latin typeface="Montserrat Medium"/>
                <a:ea typeface="Montserrat Medium"/>
                <a:cs typeface="Montserrat Medium"/>
                <a:sym typeface="Montserrat Medium"/>
              </a:rPr>
              <a:t>El </a:t>
            </a:r>
            <a:r>
              <a:rPr b="1" i="0" lang="pt-BR" sz="1800" u="none" cap="none" strike="noStrike">
                <a:solidFill>
                  <a:srgbClr val="171E46"/>
                </a:solidFill>
                <a:latin typeface="Montserrat"/>
                <a:ea typeface="Montserrat"/>
                <a:cs typeface="Montserrat"/>
                <a:sym typeface="Montserrat"/>
              </a:rPr>
              <a:t>D</a:t>
            </a:r>
            <a:r>
              <a:rPr b="1" lang="pt-BR" sz="1800">
                <a:solidFill>
                  <a:srgbClr val="171E46"/>
                </a:solidFill>
                <a:latin typeface="Montserrat"/>
                <a:ea typeface="Montserrat"/>
                <a:cs typeface="Montserrat"/>
                <a:sym typeface="Montserrat"/>
              </a:rPr>
              <a:t>iseño</a:t>
            </a:r>
            <a:r>
              <a:rPr b="1" i="0" lang="pt-BR" sz="1800" u="none" cap="none" strike="noStrike">
                <a:solidFill>
                  <a:srgbClr val="171E46"/>
                </a:solidFill>
                <a:latin typeface="Montserrat"/>
                <a:ea typeface="Montserrat"/>
                <a:cs typeface="Montserrat"/>
                <a:sym typeface="Montserrat"/>
              </a:rPr>
              <a:t> Universal para el Aprendizaje - DUA</a:t>
            </a:r>
            <a:r>
              <a:rPr b="0" i="0" lang="pt-BR" sz="1800" u="none" cap="none" strike="noStrike">
                <a:solidFill>
                  <a:srgbClr val="171E46"/>
                </a:solidFill>
                <a:latin typeface="Montserrat Medium"/>
                <a:ea typeface="Montserrat Medium"/>
                <a:cs typeface="Montserrat Medium"/>
                <a:sym typeface="Montserrat Medium"/>
              </a:rPr>
              <a:t> busca atender esta diversidad a través de una propuesta sencilla basada en tres pilares fundamentales en el proceso de aprendizaje que considera la heterogeneidad del grupo de alumnos, potenciando el aprendizaje de cada uno de ellos. </a:t>
            </a:r>
            <a:endParaRPr b="0" i="0" sz="18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1100"/>
              <a:buFont typeface="Arial"/>
              <a:buNone/>
            </a:pPr>
            <a:r>
              <a:t/>
            </a:r>
            <a:endParaRPr b="0" i="0" sz="18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rgbClr val="000000"/>
              </a:buClr>
              <a:buSzPts val="1800"/>
              <a:buFont typeface="Arial"/>
              <a:buNone/>
            </a:pPr>
            <a:r>
              <a:t/>
            </a:r>
            <a:endParaRPr b="0" i="0" sz="1800" u="none" cap="none" strike="noStrike">
              <a:solidFill>
                <a:srgbClr val="171E46"/>
              </a:solidFill>
              <a:latin typeface="Montserrat Medium"/>
              <a:ea typeface="Montserrat Medium"/>
              <a:cs typeface="Montserrat Medium"/>
              <a:sym typeface="Montserrat Medium"/>
            </a:endParaRPr>
          </a:p>
        </p:txBody>
      </p:sp>
      <p:sp>
        <p:nvSpPr>
          <p:cNvPr id="98" name="Google Shape;98;p4"/>
          <p:cNvSpPr/>
          <p:nvPr/>
        </p:nvSpPr>
        <p:spPr>
          <a:xfrm>
            <a:off x="339725" y="2588238"/>
            <a:ext cx="2371800" cy="614100"/>
          </a:xfrm>
          <a:prstGeom prst="roundRect">
            <a:avLst>
              <a:gd fmla="val 50000" name="adj"/>
            </a:avLst>
          </a:prstGeom>
          <a:noFill/>
          <a:ln cap="flat" cmpd="sng" w="38100">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 name="Google Shape;99;p4"/>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5"/>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05" name="Google Shape;105;p5"/>
          <p:cNvSpPr txBox="1"/>
          <p:nvPr/>
        </p:nvSpPr>
        <p:spPr>
          <a:xfrm>
            <a:off x="6032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1</a:t>
            </a:r>
            <a:endParaRPr b="0" i="0" sz="9600" u="none" cap="none" strike="noStrike">
              <a:solidFill>
                <a:srgbClr val="171E46"/>
              </a:solidFill>
              <a:latin typeface="Montserrat Black"/>
              <a:ea typeface="Montserrat Black"/>
              <a:cs typeface="Montserrat Black"/>
              <a:sym typeface="Montserrat Black"/>
            </a:endParaRPr>
          </a:p>
        </p:txBody>
      </p:sp>
      <p:sp>
        <p:nvSpPr>
          <p:cNvPr id="106" name="Google Shape;106;p5"/>
          <p:cNvSpPr txBox="1"/>
          <p:nvPr/>
        </p:nvSpPr>
        <p:spPr>
          <a:xfrm>
            <a:off x="1114800" y="353525"/>
            <a:ext cx="6312600" cy="1902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100" u="none" cap="none" strike="noStrike">
                <a:solidFill>
                  <a:srgbClr val="171E46"/>
                </a:solidFill>
                <a:latin typeface="Montserrat Black"/>
                <a:ea typeface="Montserrat Black"/>
                <a:cs typeface="Montserrat Black"/>
                <a:sym typeface="Montserrat Black"/>
              </a:rPr>
              <a:t>Qué es el </a:t>
            </a:r>
            <a:r>
              <a:rPr lang="pt-BR" sz="3100">
                <a:solidFill>
                  <a:srgbClr val="171E46"/>
                </a:solidFill>
                <a:latin typeface="Montserrat Black"/>
                <a:ea typeface="Montserrat Black"/>
                <a:cs typeface="Montserrat Black"/>
                <a:sym typeface="Montserrat Black"/>
              </a:rPr>
              <a:t>D</a:t>
            </a:r>
            <a:r>
              <a:rPr b="0" i="0" lang="pt-BR" sz="3100" u="none" cap="none" strike="noStrike">
                <a:solidFill>
                  <a:srgbClr val="171E46"/>
                </a:solidFill>
                <a:latin typeface="Montserrat Black"/>
                <a:ea typeface="Montserrat Black"/>
                <a:cs typeface="Montserrat Black"/>
                <a:sym typeface="Montserrat Black"/>
              </a:rPr>
              <a:t>i</a:t>
            </a:r>
            <a:r>
              <a:rPr lang="pt-BR" sz="3100">
                <a:solidFill>
                  <a:srgbClr val="171E46"/>
                </a:solidFill>
                <a:latin typeface="Montserrat Black"/>
                <a:ea typeface="Montserrat Black"/>
                <a:cs typeface="Montserrat Black"/>
                <a:sym typeface="Montserrat Black"/>
              </a:rPr>
              <a:t>seño</a:t>
            </a:r>
            <a:r>
              <a:rPr b="0" i="0" lang="pt-BR" sz="3100" u="none" cap="none" strike="noStrike">
                <a:solidFill>
                  <a:srgbClr val="171E46"/>
                </a:solidFill>
                <a:latin typeface="Montserrat Black"/>
                <a:ea typeface="Montserrat Black"/>
                <a:cs typeface="Montserrat Black"/>
                <a:sym typeface="Montserrat Black"/>
              </a:rPr>
              <a:t> </a:t>
            </a:r>
            <a:r>
              <a:rPr lang="pt-BR" sz="3100">
                <a:solidFill>
                  <a:srgbClr val="171E46"/>
                </a:solidFill>
                <a:latin typeface="Montserrat Black"/>
                <a:ea typeface="Montserrat Black"/>
                <a:cs typeface="Montserrat Black"/>
                <a:sym typeface="Montserrat Black"/>
              </a:rPr>
              <a:t>U</a:t>
            </a:r>
            <a:r>
              <a:rPr b="0" i="0" lang="pt-BR" sz="3100" u="none" cap="none" strike="noStrike">
                <a:solidFill>
                  <a:srgbClr val="171E46"/>
                </a:solidFill>
                <a:latin typeface="Montserrat Black"/>
                <a:ea typeface="Montserrat Black"/>
                <a:cs typeface="Montserrat Black"/>
                <a:sym typeface="Montserrat Black"/>
              </a:rPr>
              <a:t>niversal para el </a:t>
            </a:r>
            <a:r>
              <a:rPr lang="pt-BR" sz="3100">
                <a:solidFill>
                  <a:srgbClr val="171E46"/>
                </a:solidFill>
                <a:latin typeface="Montserrat Black"/>
                <a:ea typeface="Montserrat Black"/>
                <a:cs typeface="Montserrat Black"/>
                <a:sym typeface="Montserrat Black"/>
              </a:rPr>
              <a:t>A</a:t>
            </a:r>
            <a:r>
              <a:rPr b="0" i="0" lang="pt-BR" sz="3100" u="none" cap="none" strike="noStrike">
                <a:solidFill>
                  <a:srgbClr val="171E46"/>
                </a:solidFill>
                <a:latin typeface="Montserrat Black"/>
                <a:ea typeface="Montserrat Black"/>
                <a:cs typeface="Montserrat Black"/>
                <a:sym typeface="Montserrat Black"/>
              </a:rPr>
              <a:t>prendizaje</a:t>
            </a:r>
            <a:endParaRPr b="0" i="0" sz="3100" u="none" cap="none" strike="noStrike">
              <a:solidFill>
                <a:srgbClr val="171E46"/>
              </a:solidFill>
              <a:latin typeface="Montserrat Black"/>
              <a:ea typeface="Montserrat Black"/>
              <a:cs typeface="Montserrat Black"/>
              <a:sym typeface="Montserrat Black"/>
            </a:endParaRPr>
          </a:p>
          <a:p>
            <a:pPr indent="0" lvl="0" marL="0" marR="0" rtl="0" algn="l">
              <a:lnSpc>
                <a:spcPct val="90000"/>
              </a:lnSpc>
              <a:spcBef>
                <a:spcPts val="0"/>
              </a:spcBef>
              <a:spcAft>
                <a:spcPts val="0"/>
              </a:spcAft>
              <a:buClr>
                <a:schemeClr val="dk1"/>
              </a:buClr>
              <a:buSzPts val="1100"/>
              <a:buFont typeface="Arial"/>
              <a:buNone/>
            </a:pPr>
            <a:r>
              <a:t/>
            </a:r>
            <a:endParaRPr b="0" i="0" sz="3100" u="none" cap="none" strike="noStrike">
              <a:solidFill>
                <a:srgbClr val="171E46"/>
              </a:solidFill>
              <a:latin typeface="Montserrat Black"/>
              <a:ea typeface="Montserrat Black"/>
              <a:cs typeface="Montserrat Black"/>
              <a:sym typeface="Montserrat Black"/>
            </a:endParaRPr>
          </a:p>
          <a:p>
            <a:pPr indent="0" lvl="0" marL="0" marR="0" rtl="0" algn="l">
              <a:lnSpc>
                <a:spcPct val="90000"/>
              </a:lnSpc>
              <a:spcBef>
                <a:spcPts val="0"/>
              </a:spcBef>
              <a:spcAft>
                <a:spcPts val="0"/>
              </a:spcAft>
              <a:buClr>
                <a:srgbClr val="000000"/>
              </a:buClr>
              <a:buSzPts val="3100"/>
              <a:buFont typeface="Arial"/>
              <a:buNone/>
            </a:pPr>
            <a:r>
              <a:t/>
            </a:r>
            <a:endParaRPr b="0" i="0" sz="3100" u="none" cap="none" strike="noStrike">
              <a:solidFill>
                <a:srgbClr val="171E46"/>
              </a:solidFill>
              <a:latin typeface="Montserrat Black"/>
              <a:ea typeface="Montserrat Black"/>
              <a:cs typeface="Montserrat Black"/>
              <a:sym typeface="Montserrat Black"/>
            </a:endParaRPr>
          </a:p>
        </p:txBody>
      </p:sp>
      <p:pic>
        <p:nvPicPr>
          <p:cNvPr id="107" name="Google Shape;107;p5"/>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08" name="Google Shape;108;p5"/>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109" name="Google Shape;109;p5"/>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10" name="Google Shape;110;p5"/>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111" name="Google Shape;111;p5"/>
          <p:cNvSpPr txBox="1"/>
          <p:nvPr/>
        </p:nvSpPr>
        <p:spPr>
          <a:xfrm>
            <a:off x="2969500" y="1643425"/>
            <a:ext cx="4847100" cy="29553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2000"/>
              <a:buFont typeface="Arial"/>
              <a:buNone/>
            </a:pPr>
            <a:r>
              <a:rPr b="0" i="0" lang="pt-BR" sz="2000" u="none" cap="none" strike="noStrike">
                <a:solidFill>
                  <a:srgbClr val="171E46"/>
                </a:solidFill>
                <a:latin typeface="Montserrat Medium"/>
                <a:ea typeface="Montserrat Medium"/>
                <a:cs typeface="Montserrat Medium"/>
                <a:sym typeface="Montserrat Medium"/>
              </a:rPr>
              <a:t>El DUA es un enfoque curricular que reduce o elimina las barreras y mejora el aprendizaje de todos los alumnos. Con </a:t>
            </a:r>
            <a:r>
              <a:rPr lang="pt-BR" sz="2000">
                <a:solidFill>
                  <a:srgbClr val="171E46"/>
                </a:solidFill>
                <a:latin typeface="Montserrat Medium"/>
                <a:ea typeface="Montserrat Medium"/>
                <a:cs typeface="Montserrat Medium"/>
                <a:sym typeface="Montserrat Medium"/>
              </a:rPr>
              <a:t>el DUA</a:t>
            </a:r>
            <a:r>
              <a:rPr b="0" i="0" lang="pt-BR" sz="2000" u="none" cap="none" strike="noStrike">
                <a:solidFill>
                  <a:srgbClr val="171E46"/>
                </a:solidFill>
                <a:latin typeface="Montserrat Medium"/>
                <a:ea typeface="Montserrat Medium"/>
                <a:cs typeface="Montserrat Medium"/>
                <a:sym typeface="Montserrat Medium"/>
              </a:rPr>
              <a:t>, las actividades se diseñan para que sean accesibles y comprensibles para todos </a:t>
            </a:r>
            <a:endParaRPr b="0" i="0" sz="2000" u="none" cap="none" strike="noStrike">
              <a:solidFill>
                <a:srgbClr val="171E46"/>
              </a:solidFill>
              <a:latin typeface="Montserrat Medium"/>
              <a:ea typeface="Montserrat Medium"/>
              <a:cs typeface="Montserrat Medium"/>
              <a:sym typeface="Montserrat Medium"/>
            </a:endParaRPr>
          </a:p>
          <a:p>
            <a:pPr indent="0" lvl="0" marL="0" marR="0" rtl="0" algn="r">
              <a:lnSpc>
                <a:spcPct val="90000"/>
              </a:lnSpc>
              <a:spcBef>
                <a:spcPts val="0"/>
              </a:spcBef>
              <a:spcAft>
                <a:spcPts val="0"/>
              </a:spcAft>
              <a:buClr>
                <a:schemeClr val="dk1"/>
              </a:buClr>
              <a:buSzPts val="1100"/>
              <a:buFont typeface="Arial"/>
              <a:buNone/>
            </a:pPr>
            <a:r>
              <a:rPr b="0" i="0" lang="pt-BR" sz="2000" u="none" cap="none" strike="noStrike">
                <a:solidFill>
                  <a:srgbClr val="171E46"/>
                </a:solidFill>
                <a:latin typeface="Montserrat Medium"/>
                <a:ea typeface="Montserrat Medium"/>
                <a:cs typeface="Montserrat Medium"/>
                <a:sym typeface="Montserrat Medium"/>
              </a:rPr>
              <a:t>(Rose, 2015)</a:t>
            </a:r>
            <a:endParaRPr b="0" i="0" sz="2000" u="none" cap="none" strike="noStrike">
              <a:solidFill>
                <a:srgbClr val="171E46"/>
              </a:solidFill>
              <a:latin typeface="Montserrat Medium"/>
              <a:ea typeface="Montserrat Medium"/>
              <a:cs typeface="Montserrat Medium"/>
              <a:sym typeface="Montserrat Medium"/>
            </a:endParaRPr>
          </a:p>
          <a:p>
            <a:pPr indent="0" lvl="0" marL="0" marR="0" rtl="0" algn="r">
              <a:lnSpc>
                <a:spcPct val="90000"/>
              </a:lnSpc>
              <a:spcBef>
                <a:spcPts val="0"/>
              </a:spcBef>
              <a:spcAft>
                <a:spcPts val="0"/>
              </a:spcAft>
              <a:buClr>
                <a:schemeClr val="dk1"/>
              </a:buClr>
              <a:buSzPts val="1100"/>
              <a:buFont typeface="Arial"/>
              <a:buNone/>
            </a:pPr>
            <a:r>
              <a:t/>
            </a:r>
            <a:endParaRPr b="0" i="0" sz="2000" u="none" cap="none" strike="noStrike">
              <a:solidFill>
                <a:srgbClr val="171E46"/>
              </a:solidFill>
              <a:latin typeface="Montserrat Medium"/>
              <a:ea typeface="Montserrat Medium"/>
              <a:cs typeface="Montserrat Medium"/>
              <a:sym typeface="Montserrat Medium"/>
            </a:endParaRPr>
          </a:p>
          <a:p>
            <a:pPr indent="0" lvl="0" marL="0" marR="0" rtl="0" algn="r">
              <a:lnSpc>
                <a:spcPct val="90000"/>
              </a:lnSpc>
              <a:spcBef>
                <a:spcPts val="0"/>
              </a:spcBef>
              <a:spcAft>
                <a:spcPts val="0"/>
              </a:spcAft>
              <a:buClr>
                <a:srgbClr val="000000"/>
              </a:buClr>
              <a:buSzPts val="2000"/>
              <a:buFont typeface="Arial"/>
              <a:buNone/>
            </a:pPr>
            <a:r>
              <a:t/>
            </a:r>
            <a:endParaRPr b="0" i="0" sz="2000" u="none" cap="none" strike="noStrike">
              <a:solidFill>
                <a:srgbClr val="171E46"/>
              </a:solidFill>
              <a:latin typeface="Montserrat Medium"/>
              <a:ea typeface="Montserrat Medium"/>
              <a:cs typeface="Montserrat Medium"/>
              <a:sym typeface="Montserrat Medium"/>
            </a:endParaRPr>
          </a:p>
        </p:txBody>
      </p:sp>
      <p:pic>
        <p:nvPicPr>
          <p:cNvPr id="112" name="Google Shape;112;p5"/>
          <p:cNvPicPr preferRelativeResize="0"/>
          <p:nvPr/>
        </p:nvPicPr>
        <p:blipFill rotWithShape="1">
          <a:blip r:embed="rId5">
            <a:alphaModFix/>
          </a:blip>
          <a:srcRect b="0" l="0" r="0" t="0"/>
          <a:stretch/>
        </p:blipFill>
        <p:spPr>
          <a:xfrm>
            <a:off x="732975" y="1956625"/>
            <a:ext cx="4177350" cy="3360725"/>
          </a:xfrm>
          <a:prstGeom prst="rect">
            <a:avLst/>
          </a:prstGeom>
          <a:noFill/>
          <a:ln>
            <a:noFill/>
          </a:ln>
        </p:spPr>
      </p:pic>
      <p:pic>
        <p:nvPicPr>
          <p:cNvPr id="113" name="Google Shape;113;p5"/>
          <p:cNvPicPr preferRelativeResize="0"/>
          <p:nvPr/>
        </p:nvPicPr>
        <p:blipFill rotWithShape="1">
          <a:blip r:embed="rId6">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6"/>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119" name="Google Shape;119;p6"/>
          <p:cNvPicPr preferRelativeResize="0"/>
          <p:nvPr/>
        </p:nvPicPr>
        <p:blipFill rotWithShape="1">
          <a:blip r:embed="rId4">
            <a:alphaModFix/>
          </a:blip>
          <a:srcRect b="0" l="0" r="0" t="0"/>
          <a:stretch/>
        </p:blipFill>
        <p:spPr>
          <a:xfrm rot="-2455814">
            <a:off x="-285021" y="-403704"/>
            <a:ext cx="1453692" cy="1453680"/>
          </a:xfrm>
          <a:prstGeom prst="rect">
            <a:avLst/>
          </a:prstGeom>
          <a:noFill/>
          <a:ln>
            <a:noFill/>
          </a:ln>
        </p:spPr>
      </p:pic>
      <p:pic>
        <p:nvPicPr>
          <p:cNvPr id="120" name="Google Shape;120;p6"/>
          <p:cNvPicPr preferRelativeResize="0"/>
          <p:nvPr/>
        </p:nvPicPr>
        <p:blipFill rotWithShape="1">
          <a:blip r:embed="rId4">
            <a:alphaModFix/>
          </a:blip>
          <a:srcRect b="0" l="0" r="0" t="0"/>
          <a:stretch/>
        </p:blipFill>
        <p:spPr>
          <a:xfrm rot="-7108995">
            <a:off x="-1613380" y="1568547"/>
            <a:ext cx="3399854" cy="3399805"/>
          </a:xfrm>
          <a:prstGeom prst="rect">
            <a:avLst/>
          </a:prstGeom>
          <a:noFill/>
          <a:ln>
            <a:noFill/>
          </a:ln>
        </p:spPr>
      </p:pic>
      <p:pic>
        <p:nvPicPr>
          <p:cNvPr id="121" name="Google Shape;121;p6"/>
          <p:cNvPicPr preferRelativeResize="0"/>
          <p:nvPr/>
        </p:nvPicPr>
        <p:blipFill rotWithShape="1">
          <a:blip r:embed="rId4">
            <a:alphaModFix/>
          </a:blip>
          <a:srcRect b="0" l="0" r="0" t="0"/>
          <a:stretch/>
        </p:blipFill>
        <p:spPr>
          <a:xfrm rot="-552107">
            <a:off x="2753369" y="1079909"/>
            <a:ext cx="1582310" cy="1582284"/>
          </a:xfrm>
          <a:prstGeom prst="rect">
            <a:avLst/>
          </a:prstGeom>
          <a:noFill/>
          <a:ln>
            <a:noFill/>
          </a:ln>
        </p:spPr>
      </p:pic>
      <p:sp>
        <p:nvSpPr>
          <p:cNvPr id="122" name="Google Shape;122;p6"/>
          <p:cNvSpPr txBox="1"/>
          <p:nvPr/>
        </p:nvSpPr>
        <p:spPr>
          <a:xfrm>
            <a:off x="4971375" y="574350"/>
            <a:ext cx="3708000" cy="3994800"/>
          </a:xfrm>
          <a:prstGeom prst="rect">
            <a:avLst/>
          </a:prstGeom>
          <a:noFill/>
          <a:ln>
            <a:noFill/>
          </a:ln>
        </p:spPr>
        <p:txBody>
          <a:bodyPr anchorCtr="0" anchor="t" bIns="91425" lIns="91425" spcFirstLastPara="1" rIns="91425" wrap="square" tIns="91425">
            <a:spAutoFit/>
          </a:bodyPr>
          <a:lstStyle/>
          <a:p>
            <a:pPr indent="-203200" lvl="0" marL="228600" marR="0" rtl="0" algn="l">
              <a:lnSpc>
                <a:spcPct val="90000"/>
              </a:lnSpc>
              <a:spcBef>
                <a:spcPts val="1000"/>
              </a:spcBef>
              <a:spcAft>
                <a:spcPts val="0"/>
              </a:spcAft>
              <a:buClr>
                <a:srgbClr val="171E46"/>
              </a:buClr>
              <a:buSzPts val="1400"/>
              <a:buFont typeface="Montserrat"/>
              <a:buChar char="•"/>
            </a:pPr>
            <a:r>
              <a:rPr b="0" i="0" lang="pt-BR" sz="1400" u="none" cap="none" strike="noStrike">
                <a:solidFill>
                  <a:srgbClr val="171E46"/>
                </a:solidFill>
                <a:latin typeface="Montserrat"/>
                <a:ea typeface="Montserrat"/>
                <a:cs typeface="Montserrat"/>
                <a:sym typeface="Montserrat"/>
              </a:rPr>
              <a:t>DUA fue concebid</a:t>
            </a:r>
            <a:r>
              <a:rPr lang="pt-BR">
                <a:solidFill>
                  <a:srgbClr val="171E46"/>
                </a:solidFill>
                <a:latin typeface="Montserrat"/>
                <a:ea typeface="Montserrat"/>
                <a:cs typeface="Montserrat"/>
                <a:sym typeface="Montserrat"/>
              </a:rPr>
              <a:t>o</a:t>
            </a:r>
            <a:r>
              <a:rPr b="0" i="0" lang="pt-BR" sz="1400" u="none" cap="none" strike="noStrike">
                <a:solidFill>
                  <a:srgbClr val="171E46"/>
                </a:solidFill>
                <a:latin typeface="Montserrat"/>
                <a:ea typeface="Montserrat"/>
                <a:cs typeface="Montserrat"/>
                <a:sym typeface="Montserrat"/>
              </a:rPr>
              <a:t> en 1985, en Estados Unidos, por el arquitecto Ron Mace.</a:t>
            </a:r>
            <a:endParaRPr b="0" i="0" sz="1400" u="none" cap="none" strike="noStrike">
              <a:solidFill>
                <a:srgbClr val="171E46"/>
              </a:solidFill>
              <a:latin typeface="Montserrat"/>
              <a:ea typeface="Montserrat"/>
              <a:cs typeface="Montserrat"/>
              <a:sym typeface="Montserrat"/>
            </a:endParaRPr>
          </a:p>
          <a:p>
            <a:pPr indent="-203200" lvl="0" marL="228600" marR="0" rtl="0" algn="l">
              <a:lnSpc>
                <a:spcPct val="90000"/>
              </a:lnSpc>
              <a:spcBef>
                <a:spcPts val="1000"/>
              </a:spcBef>
              <a:spcAft>
                <a:spcPts val="0"/>
              </a:spcAft>
              <a:buClr>
                <a:srgbClr val="171E46"/>
              </a:buClr>
              <a:buSzPts val="1400"/>
              <a:buFont typeface="Montserrat"/>
              <a:buChar char="•"/>
            </a:pPr>
            <a:r>
              <a:rPr b="0" i="0" lang="pt-BR" sz="1400" u="none" cap="none" strike="noStrike">
                <a:solidFill>
                  <a:srgbClr val="171E46"/>
                </a:solidFill>
                <a:latin typeface="Montserrat"/>
                <a:ea typeface="Montserrat"/>
                <a:cs typeface="Montserrat"/>
                <a:sym typeface="Montserrat"/>
              </a:rPr>
              <a:t>Abarca más que una metodología.</a:t>
            </a:r>
            <a:endParaRPr b="0" i="0" sz="1400" u="none" cap="none" strike="noStrike">
              <a:solidFill>
                <a:srgbClr val="171E46"/>
              </a:solidFill>
              <a:latin typeface="Montserrat"/>
              <a:ea typeface="Montserrat"/>
              <a:cs typeface="Montserrat"/>
              <a:sym typeface="Montserrat"/>
            </a:endParaRPr>
          </a:p>
          <a:p>
            <a:pPr indent="-203200" lvl="0" marL="228600" marR="0" rtl="0" algn="l">
              <a:lnSpc>
                <a:spcPct val="90000"/>
              </a:lnSpc>
              <a:spcBef>
                <a:spcPts val="1000"/>
              </a:spcBef>
              <a:spcAft>
                <a:spcPts val="0"/>
              </a:spcAft>
              <a:buClr>
                <a:srgbClr val="171E46"/>
              </a:buClr>
              <a:buSzPts val="1400"/>
              <a:buFont typeface="Montserrat"/>
              <a:buChar char="•"/>
            </a:pPr>
            <a:r>
              <a:rPr b="0" i="0" lang="pt-BR" sz="1400" u="none" cap="none" strike="noStrike">
                <a:solidFill>
                  <a:srgbClr val="171E46"/>
                </a:solidFill>
                <a:latin typeface="Montserrat"/>
                <a:ea typeface="Montserrat"/>
                <a:cs typeface="Montserrat"/>
                <a:sym typeface="Montserrat"/>
              </a:rPr>
              <a:t>Se trata de un marco basado en la neurociencia cognitiva para diseñar experiencias de aprendizaje que funcionen en un amplio espectro de alumnos.</a:t>
            </a:r>
            <a:endParaRPr b="0" i="0" sz="1400" u="none" cap="none" strike="noStrike">
              <a:solidFill>
                <a:srgbClr val="171E46"/>
              </a:solidFill>
              <a:latin typeface="Montserrat"/>
              <a:ea typeface="Montserrat"/>
              <a:cs typeface="Montserrat"/>
              <a:sym typeface="Montserrat"/>
            </a:endParaRPr>
          </a:p>
          <a:p>
            <a:pPr indent="-203200" lvl="0" marL="228600" marR="0" rtl="0" algn="l">
              <a:lnSpc>
                <a:spcPct val="90000"/>
              </a:lnSpc>
              <a:spcBef>
                <a:spcPts val="1000"/>
              </a:spcBef>
              <a:spcAft>
                <a:spcPts val="0"/>
              </a:spcAft>
              <a:buClr>
                <a:srgbClr val="171E46"/>
              </a:buClr>
              <a:buSzPts val="1400"/>
              <a:buFont typeface="Montserrat"/>
              <a:buChar char="•"/>
            </a:pPr>
            <a:r>
              <a:rPr b="0" i="0" lang="pt-BR" sz="1400" u="none" cap="none" strike="noStrike">
                <a:solidFill>
                  <a:srgbClr val="171E46"/>
                </a:solidFill>
                <a:latin typeface="Montserrat"/>
                <a:ea typeface="Montserrat"/>
                <a:cs typeface="Montserrat"/>
                <a:sym typeface="Montserrat"/>
              </a:rPr>
              <a:t>El objetivo es garantizar que todos los alumnos alcancen el éxito en el desarrollo del aprendizaje, a través de una propuesta totalmente flexible que permita demostrar las cosas de diferentes maneras.(Cast, 2016, B)</a:t>
            </a:r>
            <a:endParaRPr b="0" i="0" sz="1400" u="none" cap="none" strike="noStrike">
              <a:solidFill>
                <a:srgbClr val="171E46"/>
              </a:solidFill>
              <a:latin typeface="Montserrat"/>
              <a:ea typeface="Montserrat"/>
              <a:cs typeface="Montserrat"/>
              <a:sym typeface="Montserrat"/>
            </a:endParaRPr>
          </a:p>
          <a:p>
            <a:pPr indent="0" lvl="0" marL="228600" marR="0" rtl="0" algn="l">
              <a:lnSpc>
                <a:spcPct val="90000"/>
              </a:lnSpc>
              <a:spcBef>
                <a:spcPts val="1000"/>
              </a:spcBef>
              <a:spcAft>
                <a:spcPts val="0"/>
              </a:spcAft>
              <a:buClr>
                <a:srgbClr val="000000"/>
              </a:buClr>
              <a:buSzPts val="1400"/>
              <a:buFont typeface="Arial"/>
              <a:buNone/>
            </a:pPr>
            <a:r>
              <a:t/>
            </a:r>
            <a:endParaRPr b="0" i="0" sz="1400" u="none" cap="none" strike="noStrike">
              <a:solidFill>
                <a:srgbClr val="171E46"/>
              </a:solidFill>
              <a:latin typeface="Montserrat"/>
              <a:ea typeface="Montserrat"/>
              <a:cs typeface="Montserrat"/>
              <a:sym typeface="Montserrat"/>
            </a:endParaRPr>
          </a:p>
        </p:txBody>
      </p:sp>
      <p:pic>
        <p:nvPicPr>
          <p:cNvPr id="123" name="Google Shape;123;p6"/>
          <p:cNvPicPr preferRelativeResize="0"/>
          <p:nvPr/>
        </p:nvPicPr>
        <p:blipFill rotWithShape="1">
          <a:blip r:embed="rId5">
            <a:alphaModFix/>
          </a:blip>
          <a:srcRect b="0" l="0" r="0" t="0"/>
          <a:stretch/>
        </p:blipFill>
        <p:spPr>
          <a:xfrm>
            <a:off x="-1119512" y="0"/>
            <a:ext cx="6090874" cy="5143501"/>
          </a:xfrm>
          <a:prstGeom prst="rect">
            <a:avLst/>
          </a:prstGeom>
          <a:noFill/>
          <a:ln>
            <a:noFill/>
          </a:ln>
        </p:spPr>
      </p:pic>
      <p:pic>
        <p:nvPicPr>
          <p:cNvPr id="124" name="Google Shape;124;p6"/>
          <p:cNvPicPr preferRelativeResize="0"/>
          <p:nvPr/>
        </p:nvPicPr>
        <p:blipFill rotWithShape="1">
          <a:blip r:embed="rId4">
            <a:alphaModFix/>
          </a:blip>
          <a:srcRect b="0" l="0" r="0" t="0"/>
          <a:stretch/>
        </p:blipFill>
        <p:spPr>
          <a:xfrm rot="7111070">
            <a:off x="2553805" y="3915243"/>
            <a:ext cx="1546631" cy="1546610"/>
          </a:xfrm>
          <a:prstGeom prst="rect">
            <a:avLst/>
          </a:prstGeom>
          <a:noFill/>
          <a:ln>
            <a:noFill/>
          </a:ln>
        </p:spPr>
      </p:pic>
      <p:pic>
        <p:nvPicPr>
          <p:cNvPr id="125" name="Google Shape;125;p6"/>
          <p:cNvPicPr preferRelativeResize="0"/>
          <p:nvPr/>
        </p:nvPicPr>
        <p:blipFill rotWithShape="1">
          <a:blip r:embed="rId6">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7"/>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31" name="Google Shape;131;p7"/>
          <p:cNvSpPr txBox="1"/>
          <p:nvPr/>
        </p:nvSpPr>
        <p:spPr>
          <a:xfrm>
            <a:off x="657600" y="353525"/>
            <a:ext cx="4941300" cy="849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800"/>
              <a:buFont typeface="Arial"/>
              <a:buNone/>
            </a:pPr>
            <a:r>
              <a:rPr b="0" i="0" lang="pt-BR" sz="4800" u="none" cap="none" strike="noStrike">
                <a:solidFill>
                  <a:srgbClr val="171E46"/>
                </a:solidFill>
                <a:latin typeface="Montserrat ExtraBold"/>
                <a:ea typeface="Montserrat ExtraBold"/>
                <a:cs typeface="Montserrat ExtraBold"/>
                <a:sym typeface="Montserrat ExtraBold"/>
              </a:rPr>
              <a:t>Ejemplo:</a:t>
            </a:r>
            <a:endParaRPr b="0" i="0" sz="4800" u="none" cap="none" strike="noStrike">
              <a:solidFill>
                <a:srgbClr val="171E46"/>
              </a:solidFill>
              <a:latin typeface="Montserrat ExtraBold"/>
              <a:ea typeface="Montserrat ExtraBold"/>
              <a:cs typeface="Montserrat ExtraBold"/>
              <a:sym typeface="Montserrat ExtraBold"/>
            </a:endParaRPr>
          </a:p>
        </p:txBody>
      </p:sp>
      <p:pic>
        <p:nvPicPr>
          <p:cNvPr id="132" name="Google Shape;132;p7"/>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33" name="Google Shape;133;p7"/>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134" name="Google Shape;134;p7"/>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35" name="Google Shape;135;p7"/>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136" name="Google Shape;136;p7"/>
          <p:cNvSpPr txBox="1"/>
          <p:nvPr/>
        </p:nvSpPr>
        <p:spPr>
          <a:xfrm>
            <a:off x="1300850" y="1371125"/>
            <a:ext cx="6471600" cy="3052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2300" u="none" cap="none" strike="noStrike">
                <a:solidFill>
                  <a:srgbClr val="171E46"/>
                </a:solidFill>
                <a:latin typeface="Montserrat Medium"/>
                <a:ea typeface="Montserrat Medium"/>
                <a:cs typeface="Montserrat Medium"/>
                <a:sym typeface="Montserrat Medium"/>
              </a:rPr>
              <a:t>En el contexto de la movilidad urbana, cuando se trabaje en rebajar aceras y construir rampas de acceso, por ejemplo, las personas que utilicen sillas de ruedas se beneficiarán tanto como las que vayan con cochecitos de niños, en bicicleta o en patines.</a:t>
            </a:r>
            <a:endParaRPr b="0" i="0" sz="23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chemeClr val="dk1"/>
              </a:buClr>
              <a:buSzPts val="1100"/>
              <a:buFont typeface="Arial"/>
              <a:buNone/>
            </a:pPr>
            <a:r>
              <a:t/>
            </a:r>
            <a:endParaRPr b="0" i="0" sz="23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Clr>
                <a:srgbClr val="000000"/>
              </a:buClr>
              <a:buSzPts val="2300"/>
              <a:buFont typeface="Arial"/>
              <a:buNone/>
            </a:pPr>
            <a:r>
              <a:t/>
            </a:r>
            <a:endParaRPr b="0" i="0" sz="2300" u="none" cap="none" strike="noStrike">
              <a:solidFill>
                <a:srgbClr val="171E46"/>
              </a:solidFill>
              <a:latin typeface="Montserrat Medium"/>
              <a:ea typeface="Montserrat Medium"/>
              <a:cs typeface="Montserrat Medium"/>
              <a:sym typeface="Montserrat Medium"/>
            </a:endParaRPr>
          </a:p>
        </p:txBody>
      </p:sp>
      <p:pic>
        <p:nvPicPr>
          <p:cNvPr id="137" name="Google Shape;137;p7"/>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8"/>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43" name="Google Shape;143;p8"/>
          <p:cNvSpPr txBox="1"/>
          <p:nvPr/>
        </p:nvSpPr>
        <p:spPr>
          <a:xfrm>
            <a:off x="603275" y="-825"/>
            <a:ext cx="20970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1.1</a:t>
            </a:r>
            <a:endParaRPr b="0" i="0" sz="9600" u="none" cap="none" strike="noStrike">
              <a:solidFill>
                <a:srgbClr val="171E46"/>
              </a:solidFill>
              <a:latin typeface="Montserrat Black"/>
              <a:ea typeface="Montserrat Black"/>
              <a:cs typeface="Montserrat Black"/>
              <a:sym typeface="Montserrat Black"/>
            </a:endParaRPr>
          </a:p>
        </p:txBody>
      </p:sp>
      <p:sp>
        <p:nvSpPr>
          <p:cNvPr id="144" name="Google Shape;144;p8"/>
          <p:cNvSpPr txBox="1"/>
          <p:nvPr/>
        </p:nvSpPr>
        <p:spPr>
          <a:xfrm>
            <a:off x="2029200" y="353525"/>
            <a:ext cx="4187100" cy="1902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Cómo trabajar con </a:t>
            </a:r>
            <a:r>
              <a:rPr lang="pt-BR" sz="3100">
                <a:solidFill>
                  <a:srgbClr val="171E46"/>
                </a:solidFill>
                <a:latin typeface="Montserrat ExtraBold"/>
                <a:ea typeface="Montserrat ExtraBold"/>
                <a:cs typeface="Montserrat ExtraBold"/>
                <a:sym typeface="Montserrat ExtraBold"/>
              </a:rPr>
              <a:t>el</a:t>
            </a:r>
            <a:r>
              <a:rPr b="0" i="0" lang="pt-BR" sz="3100" u="none" cap="none" strike="noStrike">
                <a:solidFill>
                  <a:srgbClr val="171E46"/>
                </a:solidFill>
                <a:latin typeface="Montserrat ExtraBold"/>
                <a:ea typeface="Montserrat ExtraBold"/>
                <a:cs typeface="Montserrat ExtraBold"/>
                <a:sym typeface="Montserrat ExtraBold"/>
              </a:rPr>
              <a:t> DUA</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p:txBody>
      </p:sp>
      <p:pic>
        <p:nvPicPr>
          <p:cNvPr id="145" name="Google Shape;145;p8"/>
          <p:cNvPicPr preferRelativeResize="0"/>
          <p:nvPr/>
        </p:nvPicPr>
        <p:blipFill rotWithShape="1">
          <a:blip r:embed="rId4">
            <a:alphaModFix/>
          </a:blip>
          <a:srcRect b="0" l="0" r="0" t="0"/>
          <a:stretch/>
        </p:blipFill>
        <p:spPr>
          <a:xfrm rot="7111070">
            <a:off x="-760145" y="2929668"/>
            <a:ext cx="1546631" cy="1546610"/>
          </a:xfrm>
          <a:prstGeom prst="rect">
            <a:avLst/>
          </a:prstGeom>
          <a:noFill/>
          <a:ln>
            <a:noFill/>
          </a:ln>
        </p:spPr>
      </p:pic>
      <p:pic>
        <p:nvPicPr>
          <p:cNvPr id="146" name="Google Shape;146;p8"/>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147" name="Google Shape;147;p8"/>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48" name="Google Shape;148;p8"/>
          <p:cNvPicPr preferRelativeResize="0"/>
          <p:nvPr/>
        </p:nvPicPr>
        <p:blipFill rotWithShape="1">
          <a:blip r:embed="rId4">
            <a:alphaModFix/>
          </a:blip>
          <a:srcRect b="0" l="0" r="0" t="0"/>
          <a:stretch/>
        </p:blipFill>
        <p:spPr>
          <a:xfrm rot="-2455811">
            <a:off x="-539649" y="822980"/>
            <a:ext cx="1105623" cy="1105615"/>
          </a:xfrm>
          <a:prstGeom prst="rect">
            <a:avLst/>
          </a:prstGeom>
          <a:noFill/>
          <a:ln>
            <a:noFill/>
          </a:ln>
        </p:spPr>
      </p:pic>
      <p:sp>
        <p:nvSpPr>
          <p:cNvPr id="149" name="Google Shape;149;p8"/>
          <p:cNvSpPr/>
          <p:nvPr/>
        </p:nvSpPr>
        <p:spPr>
          <a:xfrm>
            <a:off x="1423725" y="1781775"/>
            <a:ext cx="1443300" cy="669600"/>
          </a:xfrm>
          <a:prstGeom prst="roundRect">
            <a:avLst>
              <a:gd fmla="val 50000" name="adj"/>
            </a:avLst>
          </a:prstGeom>
          <a:noFill/>
          <a:ln cap="flat" cmpd="sng" w="38100">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8"/>
          <p:cNvSpPr txBox="1"/>
          <p:nvPr/>
        </p:nvSpPr>
        <p:spPr>
          <a:xfrm>
            <a:off x="1739676" y="1809525"/>
            <a:ext cx="960600" cy="61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NO</a:t>
            </a:r>
            <a:endParaRPr b="0" i="0" sz="2700" u="none" cap="none" strike="noStrike">
              <a:solidFill>
                <a:srgbClr val="171E46"/>
              </a:solidFill>
              <a:latin typeface="Montserrat ExtraBold"/>
              <a:ea typeface="Montserrat ExtraBold"/>
              <a:cs typeface="Montserrat ExtraBold"/>
              <a:sym typeface="Montserrat ExtraBold"/>
            </a:endParaRPr>
          </a:p>
        </p:txBody>
      </p:sp>
      <p:sp>
        <p:nvSpPr>
          <p:cNvPr id="151" name="Google Shape;151;p8"/>
          <p:cNvSpPr/>
          <p:nvPr/>
        </p:nvSpPr>
        <p:spPr>
          <a:xfrm>
            <a:off x="5386125" y="1172175"/>
            <a:ext cx="1268100" cy="669600"/>
          </a:xfrm>
          <a:prstGeom prst="roundRect">
            <a:avLst>
              <a:gd fmla="val 50000" name="adj"/>
            </a:avLst>
          </a:prstGeom>
          <a:noFill/>
          <a:ln cap="flat" cmpd="sng" w="38100">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8"/>
          <p:cNvSpPr txBox="1"/>
          <p:nvPr/>
        </p:nvSpPr>
        <p:spPr>
          <a:xfrm>
            <a:off x="5702475" y="1199925"/>
            <a:ext cx="635400" cy="61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SÍ</a:t>
            </a:r>
            <a:endParaRPr b="0" i="0" sz="2700" u="none" cap="none" strike="noStrike">
              <a:solidFill>
                <a:srgbClr val="171E46"/>
              </a:solidFill>
              <a:latin typeface="Montserrat ExtraBold"/>
              <a:ea typeface="Montserrat ExtraBold"/>
              <a:cs typeface="Montserrat ExtraBold"/>
              <a:sym typeface="Montserrat ExtraBold"/>
            </a:endParaRPr>
          </a:p>
        </p:txBody>
      </p:sp>
      <p:sp>
        <p:nvSpPr>
          <p:cNvPr id="153" name="Google Shape;153;p8"/>
          <p:cNvSpPr txBox="1"/>
          <p:nvPr/>
        </p:nvSpPr>
        <p:spPr>
          <a:xfrm>
            <a:off x="812150" y="2571675"/>
            <a:ext cx="3714900" cy="2493600"/>
          </a:xfrm>
          <a:prstGeom prst="rect">
            <a:avLst/>
          </a:prstGeom>
          <a:noFill/>
          <a:ln>
            <a:noFill/>
          </a:ln>
        </p:spPr>
        <p:txBody>
          <a:bodyPr anchorCtr="0" anchor="t" bIns="91425" lIns="91425" spcFirstLastPara="1" rIns="91425" wrap="square" tIns="91425">
            <a:spAutoFit/>
          </a:bodyPr>
          <a:lstStyle/>
          <a:p>
            <a:pPr indent="-209550" lvl="0" marL="228600" marR="0" rtl="0" algn="l">
              <a:lnSpc>
                <a:spcPct val="100000"/>
              </a:lnSpc>
              <a:spcBef>
                <a:spcPts val="0"/>
              </a:spcBef>
              <a:spcAft>
                <a:spcPts val="0"/>
              </a:spcAft>
              <a:buClr>
                <a:schemeClr val="dk1"/>
              </a:buClr>
              <a:buSzPts val="1500"/>
              <a:buFont typeface="Montserrat"/>
              <a:buChar char="•"/>
            </a:pPr>
            <a:r>
              <a:rPr b="0" i="0" lang="pt-BR" sz="1500" u="none" cap="none" strike="noStrike">
                <a:solidFill>
                  <a:schemeClr val="dk1"/>
                </a:solidFill>
                <a:latin typeface="Montserrat"/>
                <a:ea typeface="Montserrat"/>
                <a:cs typeface="Montserrat"/>
                <a:sym typeface="Montserrat"/>
              </a:rPr>
              <a:t>Diseñar una actividad diferente para cada alumno.</a:t>
            </a:r>
            <a:endParaRPr b="0" i="0" sz="15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a:p>
            <a:pPr indent="-209550" lvl="0" marL="228600" marR="0" rtl="0" algn="l">
              <a:lnSpc>
                <a:spcPct val="100000"/>
              </a:lnSpc>
              <a:spcBef>
                <a:spcPts val="0"/>
              </a:spcBef>
              <a:spcAft>
                <a:spcPts val="0"/>
              </a:spcAft>
              <a:buClr>
                <a:schemeClr val="dk1"/>
              </a:buClr>
              <a:buSzPts val="1500"/>
              <a:buFont typeface="Montserrat"/>
              <a:buChar char="•"/>
            </a:pPr>
            <a:r>
              <a:rPr b="0" i="0" lang="pt-BR" sz="1500" u="none" cap="none" strike="noStrike">
                <a:solidFill>
                  <a:schemeClr val="dk1"/>
                </a:solidFill>
                <a:latin typeface="Montserrat"/>
                <a:ea typeface="Montserrat"/>
                <a:cs typeface="Montserrat"/>
                <a:sym typeface="Montserrat"/>
              </a:rPr>
              <a:t>Planificar acciones educativas sólo para el alumno con algún tipo de discapacidad o necesidad específica. </a:t>
            </a:r>
            <a:endParaRPr b="0" i="0" sz="15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a:p>
            <a:pPr indent="-209550" lvl="0" marL="228600" marR="0" rtl="0" algn="l">
              <a:lnSpc>
                <a:spcPct val="100000"/>
              </a:lnSpc>
              <a:spcBef>
                <a:spcPts val="0"/>
              </a:spcBef>
              <a:spcAft>
                <a:spcPts val="0"/>
              </a:spcAft>
              <a:buClr>
                <a:schemeClr val="dk1"/>
              </a:buClr>
              <a:buSzPts val="1500"/>
              <a:buFont typeface="Montserrat"/>
              <a:buChar char="•"/>
            </a:pPr>
            <a:r>
              <a:rPr b="0" i="0" lang="pt-BR" sz="1500" u="none" cap="none" strike="noStrike">
                <a:solidFill>
                  <a:schemeClr val="dk1"/>
                </a:solidFill>
                <a:latin typeface="Montserrat"/>
                <a:ea typeface="Montserrat"/>
                <a:cs typeface="Montserrat"/>
                <a:sym typeface="Montserrat"/>
              </a:rPr>
              <a:t>Adaptar o reducir el plan de estudios.</a:t>
            </a:r>
            <a:endParaRPr b="0" i="0" sz="1500" u="none" cap="none" strike="noStrike">
              <a:solidFill>
                <a:schemeClr val="dk1"/>
              </a:solidFill>
              <a:latin typeface="Montserrat"/>
              <a:ea typeface="Montserrat"/>
              <a:cs typeface="Montserrat"/>
              <a:sym typeface="Montserrat"/>
            </a:endParaRPr>
          </a:p>
        </p:txBody>
      </p:sp>
      <p:sp>
        <p:nvSpPr>
          <p:cNvPr id="154" name="Google Shape;154;p8"/>
          <p:cNvSpPr txBox="1"/>
          <p:nvPr/>
        </p:nvSpPr>
        <p:spPr>
          <a:xfrm>
            <a:off x="4241150" y="2018450"/>
            <a:ext cx="4035900" cy="2786100"/>
          </a:xfrm>
          <a:prstGeom prst="rect">
            <a:avLst/>
          </a:prstGeom>
          <a:noFill/>
          <a:ln>
            <a:noFill/>
          </a:ln>
        </p:spPr>
        <p:txBody>
          <a:bodyPr anchorCtr="0" anchor="t" bIns="91425" lIns="91425" spcFirstLastPara="1" rIns="91425" wrap="square" tIns="91425">
            <a:spAutoFit/>
          </a:bodyPr>
          <a:lstStyle/>
          <a:p>
            <a:pPr indent="0" lvl="0" marL="228600" marR="0" rtl="0" algn="l">
              <a:lnSpc>
                <a:spcPct val="100000"/>
              </a:lnSpc>
              <a:spcBef>
                <a:spcPts val="0"/>
              </a:spcBef>
              <a:spcAft>
                <a:spcPts val="0"/>
              </a:spcAft>
              <a:buClr>
                <a:schemeClr val="dk1"/>
              </a:buClr>
              <a:buSzPts val="1100"/>
              <a:buFont typeface="Arial"/>
              <a:buNone/>
            </a:pPr>
            <a:r>
              <a:rPr b="0" i="0" lang="pt-BR" sz="1300" u="none" cap="none" strike="noStrike">
                <a:solidFill>
                  <a:schemeClr val="dk1"/>
                </a:solidFill>
                <a:latin typeface="Montserrat"/>
                <a:ea typeface="Montserrat"/>
                <a:cs typeface="Montserrat"/>
                <a:sym typeface="Montserrat"/>
              </a:rPr>
              <a:t>Planificar acciones educativas para un grupo de personas con toda su diversidad.</a:t>
            </a:r>
            <a:endParaRPr b="0" i="0" sz="13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chemeClr val="dk1"/>
              </a:buClr>
              <a:buSzPts val="1100"/>
              <a:buFont typeface="Arial"/>
              <a:buNone/>
            </a:pPr>
            <a:r>
              <a:t/>
            </a:r>
            <a:endParaRPr b="0" i="0" sz="13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chemeClr val="dk1"/>
              </a:buClr>
              <a:buSzPts val="1100"/>
              <a:buFont typeface="Arial"/>
              <a:buNone/>
            </a:pPr>
            <a:r>
              <a:rPr b="0" i="0" lang="pt-BR" sz="1300" u="none" cap="none" strike="noStrike">
                <a:solidFill>
                  <a:schemeClr val="dk1"/>
                </a:solidFill>
                <a:latin typeface="Montserrat"/>
                <a:ea typeface="Montserrat"/>
                <a:cs typeface="Montserrat"/>
                <a:sym typeface="Montserrat"/>
              </a:rPr>
              <a:t>Atender a la heterogeneidad del grupo de alumnos teniendo el profesor un papel de mediador en el proceso de aprendizaje.</a:t>
            </a:r>
            <a:endParaRPr b="0" i="0" sz="13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chemeClr val="dk1"/>
              </a:buClr>
              <a:buSzPts val="1100"/>
              <a:buFont typeface="Arial"/>
              <a:buNone/>
            </a:pPr>
            <a:r>
              <a:t/>
            </a:r>
            <a:endParaRPr b="0" i="0" sz="13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chemeClr val="dk1"/>
              </a:buClr>
              <a:buSzPts val="1100"/>
              <a:buFont typeface="Arial"/>
              <a:buNone/>
            </a:pPr>
            <a:r>
              <a:rPr b="0" i="0" lang="pt-BR" sz="1300" u="none" cap="none" strike="noStrike">
                <a:solidFill>
                  <a:schemeClr val="dk1"/>
                </a:solidFill>
                <a:latin typeface="Montserrat"/>
                <a:ea typeface="Montserrat"/>
                <a:cs typeface="Montserrat"/>
                <a:sym typeface="Montserrat"/>
              </a:rPr>
              <a:t>"Es necesaria una reflexión previa sobre los procesos de enseñanza-aprendizaje y una ruptura con viejos paradigmas".</a:t>
            </a:r>
            <a:endParaRPr b="0" i="0" sz="13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chemeClr val="dk1"/>
              </a:buClr>
              <a:buSzPts val="1100"/>
              <a:buFont typeface="Arial"/>
              <a:buNone/>
            </a:pPr>
            <a:r>
              <a:rPr b="0" i="0" lang="pt-BR" sz="1300" u="none" cap="none" strike="noStrike">
                <a:solidFill>
                  <a:schemeClr val="dk1"/>
                </a:solidFill>
                <a:latin typeface="Montserrat"/>
                <a:ea typeface="Montserrat"/>
                <a:cs typeface="Montserrat"/>
                <a:sym typeface="Montserrat"/>
              </a:rPr>
              <a:t>(Leme, 2021)</a:t>
            </a:r>
            <a:endParaRPr b="0" i="0" sz="13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chemeClr val="dk1"/>
              </a:buClr>
              <a:buSzPts val="1100"/>
              <a:buFont typeface="Arial"/>
              <a:buNone/>
            </a:pPr>
            <a:r>
              <a:t/>
            </a:r>
            <a:endParaRPr b="0" i="0" sz="1300" u="none" cap="none" strike="noStrike">
              <a:solidFill>
                <a:schemeClr val="dk1"/>
              </a:solidFill>
              <a:latin typeface="Montserrat"/>
              <a:ea typeface="Montserrat"/>
              <a:cs typeface="Montserrat"/>
              <a:sym typeface="Montserrat"/>
            </a:endParaRPr>
          </a:p>
          <a:p>
            <a:pPr indent="0" lvl="0" marL="22860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Montserrat"/>
              <a:ea typeface="Montserrat"/>
              <a:cs typeface="Montserrat"/>
              <a:sym typeface="Montserrat"/>
            </a:endParaRPr>
          </a:p>
        </p:txBody>
      </p:sp>
      <p:pic>
        <p:nvPicPr>
          <p:cNvPr id="155" name="Google Shape;155;p8"/>
          <p:cNvPicPr preferRelativeResize="0"/>
          <p:nvPr/>
        </p:nvPicPr>
        <p:blipFill rotWithShape="1">
          <a:blip r:embed="rId5">
            <a:alphaModFix/>
          </a:blip>
          <a:srcRect b="0" l="0" r="0" t="0"/>
          <a:stretch/>
        </p:blipFill>
        <p:spPr>
          <a:xfrm>
            <a:off x="6821578" y="3895896"/>
            <a:ext cx="2570947" cy="14461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9"/>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61" name="Google Shape;161;p9"/>
          <p:cNvSpPr txBox="1"/>
          <p:nvPr/>
        </p:nvSpPr>
        <p:spPr>
          <a:xfrm>
            <a:off x="2365925" y="568975"/>
            <a:ext cx="5731500" cy="2436000"/>
          </a:xfrm>
          <a:prstGeom prst="rect">
            <a:avLst/>
          </a:prstGeom>
          <a:noFill/>
          <a:ln>
            <a:noFill/>
          </a:ln>
        </p:spPr>
        <p:txBody>
          <a:bodyPr anchorCtr="0" anchor="t" bIns="91425" lIns="91425" spcFirstLastPara="1" rIns="91425" wrap="square" tIns="91425">
            <a:spAutoFit/>
          </a:bodyPr>
          <a:lstStyle/>
          <a:p>
            <a:pPr indent="-228600" lvl="0" marL="228600" marR="0" rtl="0" algn="l">
              <a:lnSpc>
                <a:spcPct val="90000"/>
              </a:lnSpc>
              <a:spcBef>
                <a:spcPts val="1000"/>
              </a:spcBef>
              <a:spcAft>
                <a:spcPts val="0"/>
              </a:spcAft>
              <a:buClr>
                <a:schemeClr val="dk1"/>
              </a:buClr>
              <a:buSzPts val="1800"/>
              <a:buFont typeface="Montserrat Medium"/>
              <a:buChar char="•"/>
            </a:pPr>
            <a:r>
              <a:rPr b="0" i="0" lang="pt-BR" sz="1800" u="none" cap="none" strike="noStrike">
                <a:solidFill>
                  <a:schemeClr val="dk1"/>
                </a:solidFill>
                <a:latin typeface="Montserrat Medium"/>
                <a:ea typeface="Montserrat Medium"/>
                <a:cs typeface="Montserrat Medium"/>
                <a:sym typeface="Montserrat Medium"/>
              </a:rPr>
              <a:t>En la medida en que cada niño es único, un solo formato de enseñanza no puede contenerlos a todos. </a:t>
            </a:r>
            <a:endParaRPr b="0" i="0" sz="1800" u="none" cap="none" strike="noStrike">
              <a:solidFill>
                <a:schemeClr val="dk1"/>
              </a:solidFill>
              <a:latin typeface="Montserrat Medium"/>
              <a:ea typeface="Montserrat Medium"/>
              <a:cs typeface="Montserrat Medium"/>
              <a:sym typeface="Montserrat Medium"/>
            </a:endParaRPr>
          </a:p>
          <a:p>
            <a:pPr indent="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a:p>
            <a:pPr indent="-228600" lvl="0" marL="228600" marR="0" rtl="0" algn="l">
              <a:lnSpc>
                <a:spcPct val="90000"/>
              </a:lnSpc>
              <a:spcBef>
                <a:spcPts val="1000"/>
              </a:spcBef>
              <a:spcAft>
                <a:spcPts val="0"/>
              </a:spcAft>
              <a:buClr>
                <a:schemeClr val="dk1"/>
              </a:buClr>
              <a:buSzPts val="1800"/>
              <a:buFont typeface="Montserrat Medium"/>
              <a:buChar char="•"/>
            </a:pPr>
            <a:r>
              <a:rPr b="0" i="0" lang="pt-BR" sz="1800" u="none" cap="none" strike="noStrike">
                <a:solidFill>
                  <a:schemeClr val="dk1"/>
                </a:solidFill>
                <a:latin typeface="Montserrat Medium"/>
                <a:ea typeface="Montserrat Medium"/>
                <a:cs typeface="Montserrat Medium"/>
                <a:sym typeface="Montserrat Medium"/>
              </a:rPr>
              <a:t>Cuando tienes algo pensado o diseñado para atender a cualquier tipo de alumno, ya sea una persona con o sin discapacidad, sin duda funcionará mejor para todos. </a:t>
            </a:r>
            <a:endParaRPr b="0" i="0" sz="1800" u="none" cap="none" strike="noStrike">
              <a:solidFill>
                <a:schemeClr val="dk1"/>
              </a:solidFill>
              <a:latin typeface="Montserrat Medium"/>
              <a:ea typeface="Montserrat Medium"/>
              <a:cs typeface="Montserrat Medium"/>
              <a:sym typeface="Montserrat Medium"/>
            </a:endParaRPr>
          </a:p>
        </p:txBody>
      </p:sp>
      <p:pic>
        <p:nvPicPr>
          <p:cNvPr id="162" name="Google Shape;162;p9"/>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63" name="Google Shape;163;p9"/>
          <p:cNvPicPr preferRelativeResize="0"/>
          <p:nvPr/>
        </p:nvPicPr>
        <p:blipFill rotWithShape="1">
          <a:blip r:embed="rId4">
            <a:alphaModFix/>
          </a:blip>
          <a:srcRect b="0" l="0" r="0" t="0"/>
          <a:stretch/>
        </p:blipFill>
        <p:spPr>
          <a:xfrm rot="-7109003">
            <a:off x="-210169" y="-306971"/>
            <a:ext cx="1546627" cy="1546609"/>
          </a:xfrm>
          <a:prstGeom prst="rect">
            <a:avLst/>
          </a:prstGeom>
          <a:noFill/>
          <a:ln>
            <a:noFill/>
          </a:ln>
        </p:spPr>
      </p:pic>
      <p:pic>
        <p:nvPicPr>
          <p:cNvPr id="164" name="Google Shape;164;p9"/>
          <p:cNvPicPr preferRelativeResize="0"/>
          <p:nvPr/>
        </p:nvPicPr>
        <p:blipFill rotWithShape="1">
          <a:blip r:embed="rId4">
            <a:alphaModFix/>
          </a:blip>
          <a:srcRect b="0" l="0" r="0" t="0"/>
          <a:stretch/>
        </p:blipFill>
        <p:spPr>
          <a:xfrm rot="-552112">
            <a:off x="8035102" y="-86469"/>
            <a:ext cx="1105623" cy="1105615"/>
          </a:xfrm>
          <a:prstGeom prst="rect">
            <a:avLst/>
          </a:prstGeom>
          <a:noFill/>
          <a:ln>
            <a:noFill/>
          </a:ln>
        </p:spPr>
      </p:pic>
      <p:pic>
        <p:nvPicPr>
          <p:cNvPr id="165" name="Google Shape;165;p9"/>
          <p:cNvPicPr preferRelativeResize="0"/>
          <p:nvPr/>
        </p:nvPicPr>
        <p:blipFill rotWithShape="1">
          <a:blip r:embed="rId4">
            <a:alphaModFix/>
          </a:blip>
          <a:srcRect b="0" l="0" r="0" t="0"/>
          <a:stretch/>
        </p:blipFill>
        <p:spPr>
          <a:xfrm rot="-2455811">
            <a:off x="2283476" y="4286755"/>
            <a:ext cx="1105623" cy="1105615"/>
          </a:xfrm>
          <a:prstGeom prst="rect">
            <a:avLst/>
          </a:prstGeom>
          <a:noFill/>
          <a:ln>
            <a:noFill/>
          </a:ln>
        </p:spPr>
      </p:pic>
      <p:pic>
        <p:nvPicPr>
          <p:cNvPr id="166" name="Google Shape;166;p9"/>
          <p:cNvPicPr preferRelativeResize="0"/>
          <p:nvPr/>
        </p:nvPicPr>
        <p:blipFill rotWithShape="1">
          <a:blip r:embed="rId5">
            <a:alphaModFix/>
          </a:blip>
          <a:srcRect b="0" l="0" r="0" t="0"/>
          <a:stretch/>
        </p:blipFill>
        <p:spPr>
          <a:xfrm flipH="1">
            <a:off x="392500" y="1837123"/>
            <a:ext cx="3405917" cy="3355349"/>
          </a:xfrm>
          <a:prstGeom prst="rect">
            <a:avLst/>
          </a:prstGeom>
          <a:noFill/>
          <a:ln>
            <a:noFill/>
          </a:ln>
        </p:spPr>
      </p:pic>
      <p:pic>
        <p:nvPicPr>
          <p:cNvPr id="167" name="Google Shape;167;p9"/>
          <p:cNvPicPr preferRelativeResize="0"/>
          <p:nvPr/>
        </p:nvPicPr>
        <p:blipFill rotWithShape="1">
          <a:blip r:embed="rId4">
            <a:alphaModFix/>
          </a:blip>
          <a:srcRect b="0" l="0" r="0" t="0"/>
          <a:stretch/>
        </p:blipFill>
        <p:spPr>
          <a:xfrm rot="-7109015">
            <a:off x="4958915" y="3460810"/>
            <a:ext cx="1719368" cy="1719352"/>
          </a:xfrm>
          <a:prstGeom prst="rect">
            <a:avLst/>
          </a:prstGeom>
          <a:noFill/>
          <a:ln>
            <a:noFill/>
          </a:ln>
        </p:spPr>
      </p:pic>
      <p:pic>
        <p:nvPicPr>
          <p:cNvPr id="168" name="Google Shape;168;p9"/>
          <p:cNvPicPr preferRelativeResize="0"/>
          <p:nvPr/>
        </p:nvPicPr>
        <p:blipFill rotWithShape="1">
          <a:blip r:embed="rId6">
            <a:alphaModFix/>
          </a:blip>
          <a:srcRect b="0" l="0" r="0" t="0"/>
          <a:stretch/>
        </p:blipFill>
        <p:spPr>
          <a:xfrm>
            <a:off x="6821578" y="3895896"/>
            <a:ext cx="2570947" cy="14461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5" ma:contentTypeDescription="Crie um novo documento." ma:contentTypeScope="" ma:versionID="d743f63d9048a2c2466c5882d752e8aa">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4525af9c7396acef62ddbec502432767"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4E8F9C55-9271-4622-B7D4-B4B246040823}"/>
</file>

<file path=customXml/itemProps2.xml><?xml version="1.0" encoding="utf-8"?>
<ds:datastoreItem xmlns:ds="http://schemas.openxmlformats.org/officeDocument/2006/customXml" ds:itemID="{12A2147F-CA8B-4221-80E8-22E61A1E754A}"/>
</file>

<file path=customXml/itemProps3.xml><?xml version="1.0" encoding="utf-8"?>
<ds:datastoreItem xmlns:ds="http://schemas.openxmlformats.org/officeDocument/2006/customXml" ds:itemID="{4F3DA3FB-0D38-45C8-BCCD-4F3B2126BE59}"/>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Matheus xavier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