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Montserrat SemiBold"/>
      <p:regular r:id="rId21"/>
      <p:bold r:id="rId22"/>
      <p:italic r:id="rId23"/>
      <p:boldItalic r:id="rId24"/>
    </p:embeddedFont>
    <p:embeddedFont>
      <p:font typeface="Montserrat Black"/>
      <p:bold r:id="rId25"/>
      <p:boldItalic r:id="rId26"/>
    </p:embeddedFont>
    <p:embeddedFont>
      <p:font typeface="Montserrat"/>
      <p:regular r:id="rId27"/>
      <p:bold r:id="rId28"/>
      <p:italic r:id="rId29"/>
      <p:boldItalic r:id="rId30"/>
    </p:embeddedFont>
    <p:embeddedFont>
      <p:font typeface="Montserrat Medium"/>
      <p:regular r:id="rId31"/>
      <p:bold r:id="rId32"/>
      <p:italic r:id="rId33"/>
      <p:boldItalic r:id="rId34"/>
    </p:embeddedFont>
    <p:embeddedFont>
      <p:font typeface="Montserrat Light"/>
      <p:regular r:id="rId35"/>
      <p:bold r:id="rId36"/>
      <p:italic r:id="rId37"/>
      <p:boldItalic r:id="rId38"/>
    </p:embeddedFont>
    <p:embeddedFont>
      <p:font typeface="Montserrat ExtraLight"/>
      <p:regular r:id="rId39"/>
      <p:bold r:id="rId40"/>
      <p:italic r:id="rId41"/>
      <p:boldItalic r:id="rId42"/>
    </p:embeddedFont>
    <p:embeddedFont>
      <p:font typeface="Montserrat ExtraBold"/>
      <p:bold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5" roundtripDataSignature="AMtx7mjkpjsjXmOA2UzHrygAKPok0YEi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font" Target="fonts/MontserratBlack-boldItalic.fntdata"/><Relationship Id="rId13" Type="http://schemas.openxmlformats.org/officeDocument/2006/relationships/slide" Target="slides/slide8.xml"/><Relationship Id="rId39" Type="http://schemas.openxmlformats.org/officeDocument/2006/relationships/font" Target="fonts/MontserratExtraLight-regular.fntdata"/><Relationship Id="rId18" Type="http://schemas.openxmlformats.org/officeDocument/2006/relationships/slide" Target="slides/slide13.xml"/><Relationship Id="rId42" Type="http://schemas.openxmlformats.org/officeDocument/2006/relationships/font" Target="fonts/MontserratExtraLight-boldItalic.fntdata"/><Relationship Id="rId21" Type="http://schemas.openxmlformats.org/officeDocument/2006/relationships/font" Target="fonts/MontserratSemiBold-regular.fntdata"/><Relationship Id="rId34" Type="http://schemas.openxmlformats.org/officeDocument/2006/relationships/font" Target="fonts/MontserratMedium-boldItalic.fntdata"/><Relationship Id="rId47"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font" Target="fonts/Montserrat-italic.fntdata"/><Relationship Id="rId16" Type="http://schemas.openxmlformats.org/officeDocument/2006/relationships/slide" Target="slides/slide11.xml"/><Relationship Id="rId40" Type="http://schemas.openxmlformats.org/officeDocument/2006/relationships/font" Target="fonts/MontserratExtraLight-bold.fntdata"/><Relationship Id="rId24" Type="http://schemas.openxmlformats.org/officeDocument/2006/relationships/font" Target="fonts/MontserratSemiBold-boldItalic.fntdata"/><Relationship Id="rId45" Type="http://customschemas.google.com/relationships/presentationmetadata" Target="metadata"/><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MontserratMedium-bold.fntdata"/><Relationship Id="rId37" Type="http://schemas.openxmlformats.org/officeDocument/2006/relationships/font" Target="fonts/MontserratLight-italic.fntdata"/><Relationship Id="rId23" Type="http://schemas.openxmlformats.org/officeDocument/2006/relationships/font" Target="fonts/MontserratSemiBold-italic.fntdata"/><Relationship Id="rId28" Type="http://schemas.openxmlformats.org/officeDocument/2006/relationships/font" Target="fonts/Montserrat-bold.fntdata"/><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MontserratLight-bold.fntdata"/><Relationship Id="rId44" Type="http://schemas.openxmlformats.org/officeDocument/2006/relationships/font" Target="fonts/MontserratExtraBold-boldItalic.fntdata"/><Relationship Id="rId31" Type="http://schemas.openxmlformats.org/officeDocument/2006/relationships/font" Target="fonts/MontserratMedium-regular.fnt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font" Target="fonts/MontserratSemiBold-bold.fntdata"/><Relationship Id="rId43" Type="http://schemas.openxmlformats.org/officeDocument/2006/relationships/font" Target="fonts/MontserratExtraBold-bold.fntdata"/><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font" Target="fonts/Montserrat-regular.fntdata"/><Relationship Id="rId30" Type="http://schemas.openxmlformats.org/officeDocument/2006/relationships/font" Target="fonts/Montserrat-boldItalic.fntdata"/><Relationship Id="rId35" Type="http://schemas.openxmlformats.org/officeDocument/2006/relationships/font" Target="fonts/MontserratLight-regular.fntdata"/><Relationship Id="rId14" Type="http://schemas.openxmlformats.org/officeDocument/2006/relationships/slide" Target="slides/slide9.xml"/><Relationship Id="rId48"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font" Target="fonts/MontserratBlack-bold.fntdata"/><Relationship Id="rId33" Type="http://schemas.openxmlformats.org/officeDocument/2006/relationships/font" Target="fonts/MontserratMedium-italic.fntdata"/><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MontserratLight-boldItalic.fntdata"/><Relationship Id="rId46" Type="http://schemas.openxmlformats.org/officeDocument/2006/relationships/customXml" Target="../customXml/item1.xml"/><Relationship Id="rId20" Type="http://schemas.openxmlformats.org/officeDocument/2006/relationships/slide" Target="slides/slide15.xml"/><Relationship Id="rId41" Type="http://schemas.openxmlformats.org/officeDocument/2006/relationships/font" Target="fonts/MontserratExtraLigh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BR"/>
              <a:t>Colocar o logo do </a:t>
            </a:r>
            <a:r>
              <a:rPr lang="pt-BR"/>
              <a:t>Ministério</a:t>
            </a:r>
            <a:r>
              <a:rPr lang="pt-BR"/>
              <a:t> Infantil?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 name="Google Shape;5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b="0" l="0" r="0" t="0"/>
          <a:stretch/>
        </p:blipFill>
        <p:spPr>
          <a:xfrm>
            <a:off x="0" y="0"/>
            <a:ext cx="9144000" cy="5143505"/>
          </a:xfrm>
          <a:prstGeom prst="rect">
            <a:avLst/>
          </a:prstGeom>
          <a:noFill/>
          <a:ln>
            <a:noFill/>
          </a:ln>
        </p:spPr>
      </p:pic>
      <p:pic>
        <p:nvPicPr>
          <p:cNvPr id="55" name="Google Shape;55;p1"/>
          <p:cNvPicPr preferRelativeResize="0"/>
          <p:nvPr/>
        </p:nvPicPr>
        <p:blipFill rotWithShape="1">
          <a:blip r:embed="rId4">
            <a:alphaModFix/>
          </a:blip>
          <a:srcRect b="0" l="0" r="0" t="0"/>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10"/>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176" name="Google Shape;176;p10"/>
          <p:cNvPicPr preferRelativeResize="0"/>
          <p:nvPr/>
        </p:nvPicPr>
        <p:blipFill rotWithShape="1">
          <a:blip r:embed="rId4">
            <a:alphaModFix/>
          </a:blip>
          <a:srcRect b="0" l="0" r="0" t="0"/>
          <a:stretch/>
        </p:blipFill>
        <p:spPr>
          <a:xfrm rot="-3891415">
            <a:off x="5830417" y="3463373"/>
            <a:ext cx="794077" cy="794077"/>
          </a:xfrm>
          <a:prstGeom prst="rect">
            <a:avLst/>
          </a:prstGeom>
          <a:noFill/>
          <a:ln>
            <a:noFill/>
          </a:ln>
        </p:spPr>
      </p:pic>
      <p:pic>
        <p:nvPicPr>
          <p:cNvPr id="177" name="Google Shape;177;p10"/>
          <p:cNvPicPr preferRelativeResize="0"/>
          <p:nvPr/>
        </p:nvPicPr>
        <p:blipFill rotWithShape="1">
          <a:blip r:embed="rId4">
            <a:alphaModFix/>
          </a:blip>
          <a:srcRect b="0" l="0" r="0" t="0"/>
          <a:stretch/>
        </p:blipFill>
        <p:spPr>
          <a:xfrm rot="2452820">
            <a:off x="-443019" y="144612"/>
            <a:ext cx="1485100" cy="1485111"/>
          </a:xfrm>
          <a:prstGeom prst="rect">
            <a:avLst/>
          </a:prstGeom>
          <a:noFill/>
          <a:ln>
            <a:noFill/>
          </a:ln>
        </p:spPr>
      </p:pic>
      <p:sp>
        <p:nvSpPr>
          <p:cNvPr id="178" name="Google Shape;178;p10"/>
          <p:cNvSpPr txBox="1"/>
          <p:nvPr/>
        </p:nvSpPr>
        <p:spPr>
          <a:xfrm>
            <a:off x="2698550" y="751275"/>
            <a:ext cx="6445800" cy="10713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rgbClr val="000000"/>
              </a:buClr>
              <a:buSzPts val="1600"/>
              <a:buFont typeface="Arial"/>
              <a:buNone/>
            </a:pPr>
            <a:r>
              <a:rPr b="0" i="0" lang="pt-BR" sz="1600" u="none" cap="none" strike="noStrike">
                <a:solidFill>
                  <a:srgbClr val="D9113B"/>
                </a:solidFill>
                <a:latin typeface="Montserrat Black"/>
                <a:ea typeface="Montserrat Black"/>
                <a:cs typeface="Montserrat Black"/>
                <a:sym typeface="Montserrat Black"/>
              </a:rPr>
              <a:t>La verdad es que la lástima no ayuda a nadie, mientras </a:t>
            </a:r>
            <a:r>
              <a:rPr b="0" i="0" lang="pt-BR" sz="1600" u="none" cap="none" strike="noStrike">
                <a:solidFill>
                  <a:srgbClr val="74B954"/>
                </a:solidFill>
                <a:latin typeface="Montserrat Black"/>
                <a:ea typeface="Montserrat Black"/>
                <a:cs typeface="Montserrat Black"/>
                <a:sym typeface="Montserrat Black"/>
              </a:rPr>
              <a:t>que la compasión, como la que Cristo demostró en su </a:t>
            </a:r>
            <a:r>
              <a:rPr b="0" i="0" lang="pt-BR" sz="1600" u="none" cap="none" strike="noStrike">
                <a:solidFill>
                  <a:srgbClr val="4172FB"/>
                </a:solidFill>
                <a:latin typeface="Montserrat Black"/>
                <a:ea typeface="Montserrat Black"/>
                <a:cs typeface="Montserrat Black"/>
                <a:sym typeface="Montserrat Black"/>
              </a:rPr>
              <a:t>ministerio, tiene un enorme potencial para proporcionar </a:t>
            </a:r>
            <a:r>
              <a:rPr b="0" i="0" lang="pt-BR" sz="1600" u="none" cap="none" strike="noStrike">
                <a:solidFill>
                  <a:srgbClr val="EFC12D"/>
                </a:solidFill>
                <a:latin typeface="Montserrat Black"/>
                <a:ea typeface="Montserrat Black"/>
                <a:cs typeface="Montserrat Black"/>
                <a:sym typeface="Montserrat Black"/>
              </a:rPr>
              <a:t>oportunidades de desarrollo personal.</a:t>
            </a:r>
            <a:endParaRPr b="0" i="0" sz="1600" u="none" cap="none" strike="noStrike">
              <a:solidFill>
                <a:srgbClr val="EFC12D"/>
              </a:solidFill>
              <a:latin typeface="Montserrat Black"/>
              <a:ea typeface="Montserrat Black"/>
              <a:cs typeface="Montserrat Black"/>
              <a:sym typeface="Montserrat Black"/>
            </a:endParaRPr>
          </a:p>
        </p:txBody>
      </p:sp>
      <p:pic>
        <p:nvPicPr>
          <p:cNvPr id="179" name="Google Shape;179;p10"/>
          <p:cNvPicPr preferRelativeResize="0"/>
          <p:nvPr/>
        </p:nvPicPr>
        <p:blipFill rotWithShape="1">
          <a:blip r:embed="rId5">
            <a:alphaModFix/>
          </a:blip>
          <a:srcRect b="0" l="0" r="0" t="0"/>
          <a:stretch/>
        </p:blipFill>
        <p:spPr>
          <a:xfrm>
            <a:off x="-50725" y="-314500"/>
            <a:ext cx="9144003" cy="977801"/>
          </a:xfrm>
          <a:prstGeom prst="rect">
            <a:avLst/>
          </a:prstGeom>
          <a:noFill/>
          <a:ln>
            <a:noFill/>
          </a:ln>
        </p:spPr>
      </p:pic>
      <p:pic>
        <p:nvPicPr>
          <p:cNvPr id="180" name="Google Shape;180;p10"/>
          <p:cNvPicPr preferRelativeResize="0"/>
          <p:nvPr/>
        </p:nvPicPr>
        <p:blipFill rotWithShape="1">
          <a:blip r:embed="rId6">
            <a:alphaModFix/>
          </a:blip>
          <a:srcRect b="0" l="0" r="0" t="50552"/>
          <a:stretch/>
        </p:blipFill>
        <p:spPr>
          <a:xfrm rot="10800000">
            <a:off x="1" y="3930325"/>
            <a:ext cx="9729024" cy="1314625"/>
          </a:xfrm>
          <a:prstGeom prst="rect">
            <a:avLst/>
          </a:prstGeom>
          <a:noFill/>
          <a:ln>
            <a:noFill/>
          </a:ln>
        </p:spPr>
      </p:pic>
      <p:pic>
        <p:nvPicPr>
          <p:cNvPr id="181" name="Google Shape;181;p10"/>
          <p:cNvPicPr preferRelativeResize="0"/>
          <p:nvPr/>
        </p:nvPicPr>
        <p:blipFill rotWithShape="1">
          <a:blip r:embed="rId7">
            <a:alphaModFix/>
          </a:blip>
          <a:srcRect b="0" l="0" r="0" t="0"/>
          <a:stretch/>
        </p:blipFill>
        <p:spPr>
          <a:xfrm>
            <a:off x="3787124" y="1910550"/>
            <a:ext cx="1569745" cy="3494400"/>
          </a:xfrm>
          <a:prstGeom prst="rect">
            <a:avLst/>
          </a:prstGeom>
          <a:noFill/>
          <a:ln>
            <a:noFill/>
          </a:ln>
        </p:spPr>
      </p:pic>
      <p:pic>
        <p:nvPicPr>
          <p:cNvPr id="182" name="Google Shape;182;p10"/>
          <p:cNvPicPr preferRelativeResize="0"/>
          <p:nvPr/>
        </p:nvPicPr>
        <p:blipFill rotWithShape="1">
          <a:blip r:embed="rId4">
            <a:alphaModFix/>
          </a:blip>
          <a:srcRect b="0" l="0" r="0" t="0"/>
          <a:stretch/>
        </p:blipFill>
        <p:spPr>
          <a:xfrm rot="2452820">
            <a:off x="6996706" y="2356437"/>
            <a:ext cx="1485100" cy="1485111"/>
          </a:xfrm>
          <a:prstGeom prst="rect">
            <a:avLst/>
          </a:prstGeom>
          <a:noFill/>
          <a:ln>
            <a:noFill/>
          </a:ln>
        </p:spPr>
      </p:pic>
      <p:pic>
        <p:nvPicPr>
          <p:cNvPr id="183" name="Google Shape;183;p10"/>
          <p:cNvPicPr preferRelativeResize="0"/>
          <p:nvPr/>
        </p:nvPicPr>
        <p:blipFill rotWithShape="1">
          <a:blip r:embed="rId4">
            <a:alphaModFix/>
          </a:blip>
          <a:srcRect b="0" l="0" r="0" t="0"/>
          <a:stretch/>
        </p:blipFill>
        <p:spPr>
          <a:xfrm rot="-3891404">
            <a:off x="1038630" y="3059338"/>
            <a:ext cx="1485100" cy="1485109"/>
          </a:xfrm>
          <a:prstGeom prst="rect">
            <a:avLst/>
          </a:prstGeom>
          <a:noFill/>
          <a:ln>
            <a:noFill/>
          </a:ln>
        </p:spPr>
      </p:pic>
      <p:pic>
        <p:nvPicPr>
          <p:cNvPr id="184" name="Google Shape;184;p10"/>
          <p:cNvPicPr preferRelativeResize="0"/>
          <p:nvPr/>
        </p:nvPicPr>
        <p:blipFill rotWithShape="1">
          <a:blip r:embed="rId8">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1"/>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90" name="Google Shape;190;p11"/>
          <p:cNvSpPr txBox="1"/>
          <p:nvPr/>
        </p:nvSpPr>
        <p:spPr>
          <a:xfrm>
            <a:off x="6032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3</a:t>
            </a:r>
            <a:endParaRPr b="0" i="0" sz="9600" u="none" cap="none" strike="noStrike">
              <a:solidFill>
                <a:srgbClr val="171E46"/>
              </a:solidFill>
              <a:latin typeface="Montserrat Black"/>
              <a:ea typeface="Montserrat Black"/>
              <a:cs typeface="Montserrat Black"/>
              <a:sym typeface="Montserrat Black"/>
            </a:endParaRPr>
          </a:p>
        </p:txBody>
      </p:sp>
      <p:sp>
        <p:nvSpPr>
          <p:cNvPr id="191" name="Google Shape;191;p11"/>
          <p:cNvSpPr txBox="1"/>
          <p:nvPr/>
        </p:nvSpPr>
        <p:spPr>
          <a:xfrm>
            <a:off x="1419600" y="429725"/>
            <a:ext cx="4941300" cy="1902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De la teoría a la práctica</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p:txBody>
      </p:sp>
      <p:sp>
        <p:nvSpPr>
          <p:cNvPr id="192" name="Google Shape;192;p11"/>
          <p:cNvSpPr txBox="1"/>
          <p:nvPr/>
        </p:nvSpPr>
        <p:spPr>
          <a:xfrm>
            <a:off x="1511900" y="1363725"/>
            <a:ext cx="6399600" cy="3669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0" i="0" lang="pt-BR" sz="1400" u="none" cap="none" strike="noStrike">
                <a:solidFill>
                  <a:schemeClr val="dk1"/>
                </a:solidFill>
                <a:latin typeface="Montserrat SemiBold"/>
                <a:ea typeface="Montserrat SemiBold"/>
                <a:cs typeface="Montserrat SemiBold"/>
                <a:sym typeface="Montserrat SemiBold"/>
              </a:rPr>
              <a:t>Estar delante de los niños para instruirlos en los caminos del Señor es una gran responsabilidad. </a:t>
            </a:r>
            <a:endParaRPr b="0" i="0" sz="14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chemeClr val="dk1"/>
              </a:buClr>
              <a:buSzPts val="1100"/>
              <a:buFont typeface="Arial"/>
              <a:buNone/>
            </a:pPr>
            <a:r>
              <a:rPr b="0" i="0" lang="pt-BR" sz="1400" u="none" cap="none" strike="noStrike">
                <a:solidFill>
                  <a:schemeClr val="dk1"/>
                </a:solidFill>
                <a:latin typeface="Montserrat SemiBold"/>
                <a:ea typeface="Montserrat SemiBold"/>
                <a:cs typeface="Montserrat SemiBold"/>
                <a:sym typeface="Montserrat SemiBold"/>
              </a:rPr>
              <a:t>En nuestras iglesias, al igual que tenemos una variedad de profesores, hay una variedad de niños, con sus particularidades, </a:t>
            </a:r>
            <a:r>
              <a:rPr lang="pt-BR">
                <a:solidFill>
                  <a:schemeClr val="dk1"/>
                </a:solidFill>
                <a:latin typeface="Montserrat SemiBold"/>
                <a:ea typeface="Montserrat SemiBold"/>
                <a:cs typeface="Montserrat SemiBold"/>
                <a:sym typeface="Montserrat SemiBold"/>
              </a:rPr>
              <a:t>desafíos</a:t>
            </a:r>
            <a:r>
              <a:rPr b="0" i="0" lang="pt-BR" sz="1400" u="none" cap="none" strike="noStrike">
                <a:solidFill>
                  <a:schemeClr val="dk1"/>
                </a:solidFill>
                <a:latin typeface="Montserrat SemiBold"/>
                <a:ea typeface="Montserrat SemiBold"/>
                <a:cs typeface="Montserrat SemiBold"/>
                <a:sym typeface="Montserrat SemiBold"/>
              </a:rPr>
              <a:t> y talentos.</a:t>
            </a:r>
            <a:endParaRPr b="0" i="0" sz="14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rgbClr val="000000"/>
              </a:buClr>
              <a:buSzPts val="1400"/>
              <a:buFont typeface="Arial"/>
              <a:buNone/>
            </a:pPr>
            <a:r>
              <a:rPr b="0" i="0" lang="pt-BR" sz="1400" u="none" cap="none" strike="noStrike">
                <a:solidFill>
                  <a:schemeClr val="dk1"/>
                </a:solidFill>
                <a:latin typeface="Montserrat SemiBold"/>
                <a:ea typeface="Montserrat SemiBold"/>
                <a:cs typeface="Montserrat SemiBold"/>
                <a:sym typeface="Montserrat SemiBold"/>
              </a:rPr>
              <a:t>Cuando abordamos el tema de la inclusión, es importante tener en cuenta que no hay niños "normales y anormales" </a:t>
            </a:r>
            <a:r>
              <a:rPr lang="pt-BR">
                <a:solidFill>
                  <a:schemeClr val="dk1"/>
                </a:solidFill>
                <a:latin typeface="Montserrat SemiBold"/>
                <a:ea typeface="Montserrat SemiBold"/>
                <a:cs typeface="Montserrat SemiBold"/>
                <a:sym typeface="Montserrat SemiBold"/>
              </a:rPr>
              <a:t>o</a:t>
            </a:r>
            <a:r>
              <a:rPr b="0" i="0" lang="pt-BR" sz="1400" u="none" cap="none" strike="noStrike">
                <a:solidFill>
                  <a:schemeClr val="dk1"/>
                </a:solidFill>
                <a:latin typeface="Montserrat SemiBold"/>
                <a:ea typeface="Montserrat SemiBold"/>
                <a:cs typeface="Montserrat SemiBold"/>
                <a:sym typeface="Montserrat SemiBold"/>
              </a:rPr>
              <a:t> "</a:t>
            </a:r>
            <a:r>
              <a:rPr lang="pt-BR">
                <a:solidFill>
                  <a:schemeClr val="dk1"/>
                </a:solidFill>
                <a:latin typeface="Montserrat SemiBold"/>
                <a:ea typeface="Montserrat SemiBold"/>
                <a:cs typeface="Montserrat SemiBold"/>
                <a:sym typeface="Montserrat SemiBold"/>
              </a:rPr>
              <a:t>comunes </a:t>
            </a:r>
            <a:r>
              <a:rPr b="0" i="0" lang="pt-BR" sz="1400" u="none" cap="none" strike="noStrike">
                <a:solidFill>
                  <a:schemeClr val="dk1"/>
                </a:solidFill>
                <a:latin typeface="Montserrat SemiBold"/>
                <a:ea typeface="Montserrat SemiBold"/>
                <a:cs typeface="Montserrat SemiBold"/>
                <a:sym typeface="Montserrat SemiBold"/>
              </a:rPr>
              <a:t> y especiales".</a:t>
            </a:r>
            <a:endParaRPr b="0" i="0" sz="14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chemeClr val="dk1"/>
              </a:buClr>
              <a:buSzPts val="1100"/>
              <a:buFont typeface="Arial"/>
              <a:buNone/>
            </a:pPr>
            <a:r>
              <a:rPr b="0" i="0" lang="pt-BR" sz="1400" u="none" cap="none" strike="noStrike">
                <a:solidFill>
                  <a:schemeClr val="dk1"/>
                </a:solidFill>
                <a:latin typeface="Montserrat ExtraLight"/>
                <a:ea typeface="Montserrat ExtraLight"/>
                <a:cs typeface="Montserrat ExtraLight"/>
                <a:sym typeface="Montserrat ExtraLight"/>
              </a:rPr>
              <a:t>Todos son niños y a todos extiende Jesús su amistad y deseo de tenerlos en su reino: "Dejad que los niños vengan a mí, y no se lo impidáis; porque de los tales es el reino de los cielos." (Mateo 19:14)</a:t>
            </a:r>
            <a:endParaRPr b="0" i="0" sz="1400" u="none" cap="none" strike="noStrike">
              <a:solidFill>
                <a:schemeClr val="dk1"/>
              </a:solidFill>
              <a:latin typeface="Montserrat ExtraLight"/>
              <a:ea typeface="Montserrat ExtraLight"/>
              <a:cs typeface="Montserrat ExtraLight"/>
              <a:sym typeface="Montserrat ExtraLight"/>
            </a:endParaRPr>
          </a:p>
          <a:p>
            <a:pPr indent="0" lvl="0" marL="0" marR="0" rtl="0" algn="l">
              <a:lnSpc>
                <a:spcPct val="90000"/>
              </a:lnSpc>
              <a:spcBef>
                <a:spcPts val="1000"/>
              </a:spcBef>
              <a:spcAft>
                <a:spcPts val="0"/>
              </a:spcAft>
              <a:buClr>
                <a:schemeClr val="dk1"/>
              </a:buClr>
              <a:buSzPts val="1100"/>
              <a:buFont typeface="Arial"/>
              <a:buNone/>
            </a:pPr>
            <a:r>
              <a:t/>
            </a:r>
            <a:endParaRPr b="0" i="0" sz="1400" u="none" cap="none" strike="noStrike">
              <a:solidFill>
                <a:schemeClr val="dk1"/>
              </a:solidFill>
              <a:latin typeface="Montserrat ExtraLight"/>
              <a:ea typeface="Montserrat ExtraLight"/>
              <a:cs typeface="Montserrat ExtraLight"/>
              <a:sym typeface="Montserrat ExtraLight"/>
            </a:endParaRPr>
          </a:p>
          <a:p>
            <a:pPr indent="0" lvl="0" marL="0" marR="0" rtl="0" algn="l">
              <a:lnSpc>
                <a:spcPct val="9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SemiBold"/>
              <a:ea typeface="Montserrat SemiBold"/>
              <a:cs typeface="Montserrat SemiBold"/>
              <a:sym typeface="Montserrat SemiBold"/>
            </a:endParaRPr>
          </a:p>
        </p:txBody>
      </p:sp>
      <p:pic>
        <p:nvPicPr>
          <p:cNvPr id="193" name="Google Shape;193;p11"/>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94" name="Google Shape;194;p11"/>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95" name="Google Shape;195;p11"/>
          <p:cNvPicPr preferRelativeResize="0"/>
          <p:nvPr/>
        </p:nvPicPr>
        <p:blipFill rotWithShape="1">
          <a:blip r:embed="rId4">
            <a:alphaModFix/>
          </a:blip>
          <a:srcRect b="0" l="0" r="0" t="0"/>
          <a:stretch/>
        </p:blipFill>
        <p:spPr>
          <a:xfrm rot="-552112">
            <a:off x="8305802" y="3103681"/>
            <a:ext cx="1105623" cy="1105615"/>
          </a:xfrm>
          <a:prstGeom prst="rect">
            <a:avLst/>
          </a:prstGeom>
          <a:noFill/>
          <a:ln>
            <a:noFill/>
          </a:ln>
        </p:spPr>
      </p:pic>
      <p:pic>
        <p:nvPicPr>
          <p:cNvPr id="196" name="Google Shape;196;p11"/>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sp>
        <p:nvSpPr>
          <p:cNvPr id="197" name="Google Shape;197;p11"/>
          <p:cNvSpPr/>
          <p:nvPr/>
        </p:nvSpPr>
        <p:spPr>
          <a:xfrm>
            <a:off x="1419600" y="1530975"/>
            <a:ext cx="54300" cy="54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1"/>
          <p:cNvSpPr/>
          <p:nvPr/>
        </p:nvSpPr>
        <p:spPr>
          <a:xfrm>
            <a:off x="1419600" y="2064375"/>
            <a:ext cx="54300" cy="54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1"/>
          <p:cNvSpPr/>
          <p:nvPr/>
        </p:nvSpPr>
        <p:spPr>
          <a:xfrm>
            <a:off x="1419600" y="2750175"/>
            <a:ext cx="54300" cy="54300"/>
          </a:xfrm>
          <a:prstGeom prst="ellipse">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 name="Google Shape;200;p11"/>
          <p:cNvPicPr preferRelativeResize="0"/>
          <p:nvPr/>
        </p:nvPicPr>
        <p:blipFill rotWithShape="1">
          <a:blip r:embed="rId5">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2"/>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06" name="Google Shape;206;p12"/>
          <p:cNvSpPr txBox="1"/>
          <p:nvPr/>
        </p:nvSpPr>
        <p:spPr>
          <a:xfrm>
            <a:off x="603275" y="-825"/>
            <a:ext cx="2171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3.1</a:t>
            </a:r>
            <a:endParaRPr b="0" i="0" sz="9600" u="none" cap="none" strike="noStrike">
              <a:solidFill>
                <a:srgbClr val="171E46"/>
              </a:solidFill>
              <a:latin typeface="Montserrat Black"/>
              <a:ea typeface="Montserrat Black"/>
              <a:cs typeface="Montserrat Black"/>
              <a:sym typeface="Montserrat Black"/>
            </a:endParaRPr>
          </a:p>
        </p:txBody>
      </p:sp>
      <p:pic>
        <p:nvPicPr>
          <p:cNvPr id="207" name="Google Shape;207;p12"/>
          <p:cNvPicPr preferRelativeResize="0"/>
          <p:nvPr/>
        </p:nvPicPr>
        <p:blipFill rotWithShape="1">
          <a:blip r:embed="rId4">
            <a:alphaModFix/>
          </a:blip>
          <a:srcRect b="0" l="0" r="0" t="0"/>
          <a:stretch/>
        </p:blipFill>
        <p:spPr>
          <a:xfrm rot="6704454">
            <a:off x="-287271" y="1244628"/>
            <a:ext cx="1546630" cy="1546611"/>
          </a:xfrm>
          <a:prstGeom prst="rect">
            <a:avLst/>
          </a:prstGeom>
          <a:noFill/>
          <a:ln>
            <a:noFill/>
          </a:ln>
        </p:spPr>
      </p:pic>
      <p:pic>
        <p:nvPicPr>
          <p:cNvPr id="208" name="Google Shape;208;p12"/>
          <p:cNvPicPr preferRelativeResize="0"/>
          <p:nvPr/>
        </p:nvPicPr>
        <p:blipFill rotWithShape="1">
          <a:blip r:embed="rId4">
            <a:alphaModFix/>
          </a:blip>
          <a:srcRect b="0" l="0" r="0" t="0"/>
          <a:stretch/>
        </p:blipFill>
        <p:spPr>
          <a:xfrm rot="-7125723">
            <a:off x="-2234" y="-262616"/>
            <a:ext cx="710296" cy="710298"/>
          </a:xfrm>
          <a:prstGeom prst="rect">
            <a:avLst/>
          </a:prstGeom>
          <a:noFill/>
          <a:ln>
            <a:noFill/>
          </a:ln>
        </p:spPr>
      </p:pic>
      <p:pic>
        <p:nvPicPr>
          <p:cNvPr id="209" name="Google Shape;209;p12"/>
          <p:cNvPicPr preferRelativeResize="0"/>
          <p:nvPr/>
        </p:nvPicPr>
        <p:blipFill rotWithShape="1">
          <a:blip r:embed="rId4">
            <a:alphaModFix/>
          </a:blip>
          <a:srcRect b="0" l="0" r="0" t="0"/>
          <a:stretch/>
        </p:blipFill>
        <p:spPr>
          <a:xfrm rot="-6260603">
            <a:off x="7708898" y="2003183"/>
            <a:ext cx="1778350" cy="1778287"/>
          </a:xfrm>
          <a:prstGeom prst="rect">
            <a:avLst/>
          </a:prstGeom>
          <a:noFill/>
          <a:ln>
            <a:noFill/>
          </a:ln>
        </p:spPr>
      </p:pic>
      <p:pic>
        <p:nvPicPr>
          <p:cNvPr id="210" name="Google Shape;210;p12"/>
          <p:cNvPicPr preferRelativeResize="0"/>
          <p:nvPr/>
        </p:nvPicPr>
        <p:blipFill rotWithShape="1">
          <a:blip r:embed="rId4">
            <a:alphaModFix/>
          </a:blip>
          <a:srcRect b="0" l="0" r="0" t="0"/>
          <a:stretch/>
        </p:blipFill>
        <p:spPr>
          <a:xfrm rot="-10552487">
            <a:off x="7709660" y="122781"/>
            <a:ext cx="674659" cy="674638"/>
          </a:xfrm>
          <a:prstGeom prst="rect">
            <a:avLst/>
          </a:prstGeom>
          <a:noFill/>
          <a:ln>
            <a:noFill/>
          </a:ln>
        </p:spPr>
      </p:pic>
      <p:sp>
        <p:nvSpPr>
          <p:cNvPr id="211" name="Google Shape;211;p12"/>
          <p:cNvSpPr txBox="1"/>
          <p:nvPr/>
        </p:nvSpPr>
        <p:spPr>
          <a:xfrm>
            <a:off x="2312350" y="308475"/>
            <a:ext cx="4789200" cy="2068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400" u="none" cap="none" strike="noStrike">
                <a:solidFill>
                  <a:srgbClr val="171E46"/>
                </a:solidFill>
                <a:latin typeface="Montserrat ExtraBold"/>
                <a:ea typeface="Montserrat ExtraBold"/>
                <a:cs typeface="Montserrat ExtraBold"/>
                <a:sym typeface="Montserrat ExtraBold"/>
              </a:rPr>
              <a:t>Maestros</a:t>
            </a:r>
            <a:endParaRPr b="0" i="0" sz="34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rPr b="0" i="0" lang="pt-BR" sz="3400" u="none" cap="none" strike="noStrike">
                <a:solidFill>
                  <a:srgbClr val="171E46"/>
                </a:solidFill>
                <a:latin typeface="Montserrat ExtraBold"/>
                <a:ea typeface="Montserrat ExtraBold"/>
                <a:cs typeface="Montserrat ExtraBold"/>
                <a:sym typeface="Montserrat ExtraBold"/>
              </a:rPr>
              <a:t>inclusivos</a:t>
            </a:r>
            <a:endParaRPr b="0" i="0" sz="34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4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400"/>
              <a:buFont typeface="Arial"/>
              <a:buNone/>
            </a:pPr>
            <a:r>
              <a:t/>
            </a:r>
            <a:endParaRPr b="0" i="0" sz="3400" u="none" cap="none" strike="noStrike">
              <a:solidFill>
                <a:srgbClr val="171E46"/>
              </a:solidFill>
              <a:latin typeface="Montserrat ExtraBold"/>
              <a:ea typeface="Montserrat ExtraBold"/>
              <a:cs typeface="Montserrat ExtraBold"/>
              <a:sym typeface="Montserrat ExtraBold"/>
            </a:endParaRPr>
          </a:p>
        </p:txBody>
      </p:sp>
      <p:sp>
        <p:nvSpPr>
          <p:cNvPr id="212" name="Google Shape;212;p12"/>
          <p:cNvSpPr txBox="1"/>
          <p:nvPr/>
        </p:nvSpPr>
        <p:spPr>
          <a:xfrm>
            <a:off x="1523550" y="1509075"/>
            <a:ext cx="6096900" cy="3270900"/>
          </a:xfrm>
          <a:prstGeom prst="rect">
            <a:avLst/>
          </a:prstGeom>
          <a:noFill/>
          <a:ln>
            <a:noFill/>
          </a:ln>
        </p:spPr>
        <p:txBody>
          <a:bodyPr anchorCtr="0" anchor="t" bIns="91425" lIns="91425" spcFirstLastPara="1" rIns="91425" wrap="square" tIns="91425">
            <a:spAutoFit/>
          </a:bodyPr>
          <a:lstStyle/>
          <a:p>
            <a:pPr indent="0" lvl="0" marL="457200" marR="0" rtl="0" algn="l">
              <a:lnSpc>
                <a:spcPct val="90000"/>
              </a:lnSpc>
              <a:spcBef>
                <a:spcPts val="1000"/>
              </a:spcBef>
              <a:spcAft>
                <a:spcPts val="0"/>
              </a:spcAft>
              <a:buClr>
                <a:srgbClr val="000000"/>
              </a:buClr>
              <a:buSzPts val="1300"/>
              <a:buFont typeface="Arial"/>
              <a:buNone/>
            </a:pPr>
            <a:r>
              <a:rPr b="0" i="0" lang="pt-BR" sz="1300" u="none" cap="none" strike="noStrike">
                <a:solidFill>
                  <a:srgbClr val="171E46"/>
                </a:solidFill>
                <a:latin typeface="Montserrat SemiBold"/>
                <a:ea typeface="Montserrat SemiBold"/>
                <a:cs typeface="Montserrat SemiBold"/>
                <a:sym typeface="Montserrat SemiBold"/>
              </a:rPr>
              <a:t>Comienza con el compromiso del profesor de querer ser integrador y continúa con el desarrollo de valores fundamentales como el respeto, la sensibilidad y la empatía. Por lo tanto:</a:t>
            </a:r>
            <a:endParaRPr b="0" i="0" sz="1300" u="none" cap="none" strike="noStrike">
              <a:solidFill>
                <a:srgbClr val="171E46"/>
              </a:solidFill>
              <a:latin typeface="Montserrat SemiBold"/>
              <a:ea typeface="Montserrat SemiBold"/>
              <a:cs typeface="Montserrat SemiBold"/>
              <a:sym typeface="Montserrat SemiBold"/>
            </a:endParaRPr>
          </a:p>
          <a:p>
            <a:pPr indent="-311150" lvl="0" marL="457200" marR="0" rtl="0" algn="l">
              <a:lnSpc>
                <a:spcPct val="90000"/>
              </a:lnSpc>
              <a:spcBef>
                <a:spcPts val="1000"/>
              </a:spcBef>
              <a:spcAft>
                <a:spcPts val="0"/>
              </a:spcAft>
              <a:buClr>
                <a:srgbClr val="171E46"/>
              </a:buClr>
              <a:buSzPts val="1300"/>
              <a:buFont typeface="Montserrat Light"/>
              <a:buChar char="●"/>
            </a:pPr>
            <a:r>
              <a:rPr b="0" i="0" lang="pt-BR" sz="1300" u="none" cap="none" strike="noStrike">
                <a:solidFill>
                  <a:srgbClr val="171E46"/>
                </a:solidFill>
                <a:latin typeface="Montserrat Light"/>
                <a:ea typeface="Montserrat Light"/>
                <a:cs typeface="Montserrat Light"/>
                <a:sym typeface="Montserrat Light"/>
              </a:rPr>
              <a:t>¡Am</a:t>
            </a:r>
            <a:r>
              <a:rPr lang="pt-BR" sz="1300">
                <a:solidFill>
                  <a:srgbClr val="171E46"/>
                </a:solidFill>
                <a:latin typeface="Montserrat Light"/>
                <a:ea typeface="Montserrat Light"/>
                <a:cs typeface="Montserrat Light"/>
                <a:sym typeface="Montserrat Light"/>
              </a:rPr>
              <a:t>a, </a:t>
            </a:r>
            <a:r>
              <a:rPr b="0" i="0" lang="pt-BR" sz="1300" u="none" cap="none" strike="noStrike">
                <a:solidFill>
                  <a:srgbClr val="171E46"/>
                </a:solidFill>
                <a:latin typeface="Montserrat Light"/>
                <a:ea typeface="Montserrat Light"/>
                <a:cs typeface="Montserrat Light"/>
                <a:sym typeface="Montserrat Light"/>
              </a:rPr>
              <a:t> am</a:t>
            </a:r>
            <a:r>
              <a:rPr lang="pt-BR" sz="1300">
                <a:solidFill>
                  <a:srgbClr val="171E46"/>
                </a:solidFill>
                <a:latin typeface="Montserrat Light"/>
                <a:ea typeface="Montserrat Light"/>
                <a:cs typeface="Montserrat Light"/>
                <a:sym typeface="Montserrat Light"/>
              </a:rPr>
              <a:t>a,</a:t>
            </a:r>
            <a:r>
              <a:rPr b="0" i="0" lang="pt-BR" sz="1300" u="none" cap="none" strike="noStrike">
                <a:solidFill>
                  <a:srgbClr val="171E46"/>
                </a:solidFill>
                <a:latin typeface="Montserrat Light"/>
                <a:ea typeface="Montserrat Light"/>
                <a:cs typeface="Montserrat Light"/>
                <a:sym typeface="Montserrat Light"/>
              </a:rPr>
              <a:t>, am</a:t>
            </a:r>
            <a:r>
              <a:rPr lang="pt-BR" sz="1300">
                <a:solidFill>
                  <a:srgbClr val="171E46"/>
                </a:solidFill>
                <a:latin typeface="Montserrat Light"/>
                <a:ea typeface="Montserrat Light"/>
                <a:cs typeface="Montserrat Light"/>
                <a:sym typeface="Montserrat Light"/>
              </a:rPr>
              <a:t>a!</a:t>
            </a:r>
            <a:endParaRPr b="0" i="0" sz="1300" u="none" cap="none" strike="noStrike">
              <a:solidFill>
                <a:srgbClr val="171E46"/>
              </a:solidFill>
              <a:latin typeface="Montserrat Light"/>
              <a:ea typeface="Montserrat Light"/>
              <a:cs typeface="Montserrat Light"/>
              <a:sym typeface="Montserrat Light"/>
            </a:endParaRPr>
          </a:p>
          <a:p>
            <a:pPr indent="-311150" lvl="0" marL="457200" marR="0" rtl="0" algn="l">
              <a:lnSpc>
                <a:spcPct val="90000"/>
              </a:lnSpc>
              <a:spcBef>
                <a:spcPts val="0"/>
              </a:spcBef>
              <a:spcAft>
                <a:spcPts val="0"/>
              </a:spcAft>
              <a:buClr>
                <a:srgbClr val="171E46"/>
              </a:buClr>
              <a:buSzPts val="1300"/>
              <a:buFont typeface="Montserrat Light"/>
              <a:buChar char="●"/>
            </a:pPr>
            <a:r>
              <a:rPr b="0" i="0" lang="pt-BR" sz="1300" u="none" cap="none" strike="noStrike">
                <a:solidFill>
                  <a:srgbClr val="171E46"/>
                </a:solidFill>
                <a:latin typeface="Montserrat Light"/>
                <a:ea typeface="Montserrat Light"/>
                <a:cs typeface="Montserrat Light"/>
                <a:sym typeface="Montserrat Light"/>
              </a:rPr>
              <a:t>M</a:t>
            </a:r>
            <a:r>
              <a:rPr lang="pt-BR" sz="1300">
                <a:solidFill>
                  <a:srgbClr val="171E46"/>
                </a:solidFill>
                <a:latin typeface="Montserrat Light"/>
                <a:ea typeface="Montserrat Light"/>
                <a:cs typeface="Montserrat Light"/>
                <a:sym typeface="Montserrat Light"/>
              </a:rPr>
              <a:t>uestra</a:t>
            </a:r>
            <a:r>
              <a:rPr b="0" i="0" lang="pt-BR" sz="1300" u="none" cap="none" strike="noStrike">
                <a:solidFill>
                  <a:srgbClr val="171E46"/>
                </a:solidFill>
                <a:latin typeface="Montserrat Light"/>
                <a:ea typeface="Montserrat Light"/>
                <a:cs typeface="Montserrat Light"/>
                <a:sym typeface="Montserrat Light"/>
              </a:rPr>
              <a:t> verdadero interés por el niño.</a:t>
            </a:r>
            <a:endParaRPr b="0" i="0" sz="1300" u="none" cap="none" strike="noStrike">
              <a:solidFill>
                <a:srgbClr val="171E46"/>
              </a:solidFill>
              <a:latin typeface="Montserrat Light"/>
              <a:ea typeface="Montserrat Light"/>
              <a:cs typeface="Montserrat Light"/>
              <a:sym typeface="Montserrat Light"/>
            </a:endParaRPr>
          </a:p>
          <a:p>
            <a:pPr indent="-311150" lvl="0" marL="457200" marR="0" rtl="0" algn="l">
              <a:lnSpc>
                <a:spcPct val="90000"/>
              </a:lnSpc>
              <a:spcBef>
                <a:spcPts val="0"/>
              </a:spcBef>
              <a:spcAft>
                <a:spcPts val="0"/>
              </a:spcAft>
              <a:buClr>
                <a:srgbClr val="171E46"/>
              </a:buClr>
              <a:buSzPts val="1300"/>
              <a:buFont typeface="Montserrat Light"/>
              <a:buChar char="●"/>
            </a:pPr>
            <a:r>
              <a:rPr b="0" i="0" lang="pt-BR" sz="1300" u="none" cap="none" strike="noStrike">
                <a:solidFill>
                  <a:srgbClr val="171E46"/>
                </a:solidFill>
                <a:latin typeface="Montserrat Light"/>
                <a:ea typeface="Montserrat Light"/>
                <a:cs typeface="Montserrat Light"/>
                <a:sym typeface="Montserrat Light"/>
              </a:rPr>
              <a:t>Busc</a:t>
            </a:r>
            <a:r>
              <a:rPr lang="pt-BR" sz="1300">
                <a:solidFill>
                  <a:srgbClr val="171E46"/>
                </a:solidFill>
                <a:latin typeface="Montserrat Light"/>
                <a:ea typeface="Montserrat Light"/>
                <a:cs typeface="Montserrat Light"/>
                <a:sym typeface="Montserrat Light"/>
              </a:rPr>
              <a:t>a</a:t>
            </a:r>
            <a:r>
              <a:rPr b="0" i="0" lang="pt-BR" sz="1300" u="none" cap="none" strike="noStrike">
                <a:solidFill>
                  <a:srgbClr val="171E46"/>
                </a:solidFill>
                <a:latin typeface="Montserrat Light"/>
                <a:ea typeface="Montserrat Light"/>
                <a:cs typeface="Montserrat Light"/>
                <a:sym typeface="Montserrat Light"/>
              </a:rPr>
              <a:t> conocimientos específicos para comprender al niño y </a:t>
            </a:r>
            <a:r>
              <a:rPr lang="pt-BR" sz="1300">
                <a:solidFill>
                  <a:srgbClr val="171E46"/>
                </a:solidFill>
                <a:latin typeface="Montserrat Light"/>
                <a:ea typeface="Montserrat Light"/>
                <a:cs typeface="Montserrat Light"/>
                <a:sym typeface="Montserrat Light"/>
              </a:rPr>
              <a:t>encontrar </a:t>
            </a:r>
            <a:r>
              <a:rPr b="0" i="0" lang="pt-BR" sz="1300" u="none" cap="none" strike="noStrike">
                <a:solidFill>
                  <a:srgbClr val="171E46"/>
                </a:solidFill>
                <a:latin typeface="Montserrat Light"/>
                <a:ea typeface="Montserrat Light"/>
                <a:cs typeface="Montserrat Light"/>
                <a:sym typeface="Montserrat Light"/>
              </a:rPr>
              <a:t> herramientas para ayudarl</a:t>
            </a:r>
            <a:r>
              <a:rPr lang="pt-BR" sz="1300">
                <a:solidFill>
                  <a:srgbClr val="171E46"/>
                </a:solidFill>
                <a:latin typeface="Montserrat Light"/>
                <a:ea typeface="Montserrat Light"/>
                <a:cs typeface="Montserrat Light"/>
                <a:sym typeface="Montserrat Light"/>
              </a:rPr>
              <a:t>o</a:t>
            </a:r>
            <a:r>
              <a:rPr b="0" i="0" lang="pt-BR" sz="1300" u="none" cap="none" strike="noStrike">
                <a:solidFill>
                  <a:srgbClr val="171E46"/>
                </a:solidFill>
                <a:latin typeface="Montserrat Light"/>
                <a:ea typeface="Montserrat Light"/>
                <a:cs typeface="Montserrat Light"/>
                <a:sym typeface="Montserrat Light"/>
              </a:rPr>
              <a:t>.</a:t>
            </a:r>
            <a:endParaRPr b="0" i="0" sz="1300" u="none" cap="none" strike="noStrike">
              <a:solidFill>
                <a:srgbClr val="171E46"/>
              </a:solidFill>
              <a:latin typeface="Montserrat Light"/>
              <a:ea typeface="Montserrat Light"/>
              <a:cs typeface="Montserrat Light"/>
              <a:sym typeface="Montserrat Light"/>
            </a:endParaRPr>
          </a:p>
          <a:p>
            <a:pPr indent="-311150" lvl="0" marL="457200" marR="0" rtl="0" algn="l">
              <a:lnSpc>
                <a:spcPct val="90000"/>
              </a:lnSpc>
              <a:spcBef>
                <a:spcPts val="0"/>
              </a:spcBef>
              <a:spcAft>
                <a:spcPts val="0"/>
              </a:spcAft>
              <a:buClr>
                <a:srgbClr val="171E46"/>
              </a:buClr>
              <a:buSzPts val="1300"/>
              <a:buFont typeface="Montserrat Light"/>
              <a:buChar char="●"/>
            </a:pPr>
            <a:r>
              <a:rPr b="0" i="0" lang="pt-BR" sz="1300" u="none" cap="none" strike="noStrike">
                <a:solidFill>
                  <a:srgbClr val="171E46"/>
                </a:solidFill>
                <a:latin typeface="Montserrat Light"/>
                <a:ea typeface="Montserrat Light"/>
                <a:cs typeface="Montserrat Light"/>
                <a:sym typeface="Montserrat Light"/>
              </a:rPr>
              <a:t>Cuando lo necesites, ¡pide ayuda!</a:t>
            </a:r>
            <a:endParaRPr b="0" i="0" sz="1300" u="none" cap="none" strike="noStrike">
              <a:solidFill>
                <a:srgbClr val="171E46"/>
              </a:solidFill>
              <a:latin typeface="Montserrat Light"/>
              <a:ea typeface="Montserrat Light"/>
              <a:cs typeface="Montserrat Light"/>
              <a:sym typeface="Montserrat Light"/>
            </a:endParaRPr>
          </a:p>
          <a:p>
            <a:pPr indent="-311150" lvl="0" marL="457200" marR="0" rtl="0" algn="l">
              <a:lnSpc>
                <a:spcPct val="90000"/>
              </a:lnSpc>
              <a:spcBef>
                <a:spcPts val="0"/>
              </a:spcBef>
              <a:spcAft>
                <a:spcPts val="0"/>
              </a:spcAft>
              <a:buClr>
                <a:srgbClr val="171E46"/>
              </a:buClr>
              <a:buSzPts val="1300"/>
              <a:buFont typeface="Montserrat Light"/>
              <a:buChar char="●"/>
            </a:pPr>
            <a:r>
              <a:rPr b="0" i="0" lang="pt-BR" sz="1300" u="none" cap="none" strike="noStrike">
                <a:solidFill>
                  <a:srgbClr val="171E46"/>
                </a:solidFill>
                <a:latin typeface="Montserrat Light"/>
                <a:ea typeface="Montserrat Light"/>
                <a:cs typeface="Montserrat Light"/>
                <a:sym typeface="Montserrat Light"/>
              </a:rPr>
              <a:t>Us</a:t>
            </a:r>
            <a:r>
              <a:rPr lang="pt-BR" sz="1300">
                <a:solidFill>
                  <a:srgbClr val="171E46"/>
                </a:solidFill>
                <a:latin typeface="Montserrat Light"/>
                <a:ea typeface="Montserrat Light"/>
                <a:cs typeface="Montserrat Light"/>
                <a:sym typeface="Montserrat Light"/>
              </a:rPr>
              <a:t>a</a:t>
            </a:r>
            <a:r>
              <a:rPr b="0" i="0" lang="pt-BR" sz="1300" u="none" cap="none" strike="noStrike">
                <a:solidFill>
                  <a:srgbClr val="171E46"/>
                </a:solidFill>
                <a:latin typeface="Montserrat Light"/>
                <a:ea typeface="Montserrat Light"/>
                <a:cs typeface="Montserrat Light"/>
                <a:sym typeface="Montserrat Light"/>
              </a:rPr>
              <a:t> la creatividad para descubrir cómo el niño puede participar en la Escuela Sabática de acuerdo con sus limitaciones y fortalezas.</a:t>
            </a:r>
            <a:endParaRPr b="0" i="0" sz="1300" u="none" cap="none" strike="noStrike">
              <a:solidFill>
                <a:srgbClr val="171E46"/>
              </a:solidFill>
              <a:latin typeface="Montserrat Light"/>
              <a:ea typeface="Montserrat Light"/>
              <a:cs typeface="Montserrat Light"/>
              <a:sym typeface="Montserrat Light"/>
            </a:endParaRPr>
          </a:p>
          <a:p>
            <a:pPr indent="-311150" lvl="0" marL="457200" marR="0" rtl="0" algn="l">
              <a:lnSpc>
                <a:spcPct val="90000"/>
              </a:lnSpc>
              <a:spcBef>
                <a:spcPts val="0"/>
              </a:spcBef>
              <a:spcAft>
                <a:spcPts val="0"/>
              </a:spcAft>
              <a:buClr>
                <a:srgbClr val="171E46"/>
              </a:buClr>
              <a:buSzPts val="1300"/>
              <a:buFont typeface="Montserrat Light"/>
              <a:buChar char="●"/>
            </a:pPr>
            <a:r>
              <a:rPr b="0" i="0" lang="pt-BR" sz="1300" u="none" cap="none" strike="noStrike">
                <a:solidFill>
                  <a:srgbClr val="171E46"/>
                </a:solidFill>
                <a:latin typeface="Montserrat Light"/>
                <a:ea typeface="Montserrat Light"/>
                <a:cs typeface="Montserrat Light"/>
                <a:sym typeface="Montserrat Light"/>
              </a:rPr>
              <a:t>La inclusión no es sólo responsabilidad del profesor, sino de toda la Iglesia.</a:t>
            </a:r>
            <a:endParaRPr b="0" i="0" sz="1300" u="none" cap="none" strike="noStrike">
              <a:solidFill>
                <a:srgbClr val="171E46"/>
              </a:solidFill>
              <a:latin typeface="Montserrat Light"/>
              <a:ea typeface="Montserrat Light"/>
              <a:cs typeface="Montserrat Light"/>
              <a:sym typeface="Montserrat Light"/>
            </a:endParaRPr>
          </a:p>
          <a:p>
            <a:pPr indent="0" lvl="0" marL="457200" marR="0" rtl="0" algn="l">
              <a:lnSpc>
                <a:spcPct val="90000"/>
              </a:lnSpc>
              <a:spcBef>
                <a:spcPts val="1000"/>
              </a:spcBef>
              <a:spcAft>
                <a:spcPts val="0"/>
              </a:spcAft>
              <a:buClr>
                <a:srgbClr val="000000"/>
              </a:buClr>
              <a:buSzPts val="1300"/>
              <a:buFont typeface="Arial"/>
              <a:buNone/>
            </a:pPr>
            <a:r>
              <a:t/>
            </a:r>
            <a:endParaRPr b="0" i="0" sz="1300" u="none" cap="none" strike="noStrike">
              <a:solidFill>
                <a:srgbClr val="171E46"/>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300"/>
              <a:buFont typeface="Arial"/>
              <a:buNone/>
            </a:pPr>
            <a:r>
              <a:t/>
            </a:r>
            <a:endParaRPr b="0" i="0" sz="1300" u="none" cap="none" strike="noStrike">
              <a:solidFill>
                <a:srgbClr val="171E46"/>
              </a:solidFill>
              <a:latin typeface="Montserrat SemiBold"/>
              <a:ea typeface="Montserrat SemiBold"/>
              <a:cs typeface="Montserrat SemiBold"/>
              <a:sym typeface="Montserrat SemiBold"/>
            </a:endParaRPr>
          </a:p>
        </p:txBody>
      </p:sp>
      <p:pic>
        <p:nvPicPr>
          <p:cNvPr id="213" name="Google Shape;213;p12"/>
          <p:cNvPicPr preferRelativeResize="0"/>
          <p:nvPr/>
        </p:nvPicPr>
        <p:blipFill rotWithShape="1">
          <a:blip r:embed="rId5">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3"/>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19" name="Google Shape;219;p13"/>
          <p:cNvSpPr txBox="1"/>
          <p:nvPr/>
        </p:nvSpPr>
        <p:spPr>
          <a:xfrm>
            <a:off x="603275" y="-825"/>
            <a:ext cx="2171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3.2</a:t>
            </a:r>
            <a:endParaRPr b="0" i="0" sz="9600" u="none" cap="none" strike="noStrike">
              <a:solidFill>
                <a:srgbClr val="171E46"/>
              </a:solidFill>
              <a:latin typeface="Montserrat Black"/>
              <a:ea typeface="Montserrat Black"/>
              <a:cs typeface="Montserrat Black"/>
              <a:sym typeface="Montserrat Black"/>
            </a:endParaRPr>
          </a:p>
        </p:txBody>
      </p:sp>
      <p:pic>
        <p:nvPicPr>
          <p:cNvPr id="220" name="Google Shape;220;p13"/>
          <p:cNvPicPr preferRelativeResize="0"/>
          <p:nvPr/>
        </p:nvPicPr>
        <p:blipFill rotWithShape="1">
          <a:blip r:embed="rId4">
            <a:alphaModFix/>
          </a:blip>
          <a:srcRect b="0" l="0" r="0" t="0"/>
          <a:stretch/>
        </p:blipFill>
        <p:spPr>
          <a:xfrm rot="6704454">
            <a:off x="-287271" y="1244628"/>
            <a:ext cx="1546630" cy="1546611"/>
          </a:xfrm>
          <a:prstGeom prst="rect">
            <a:avLst/>
          </a:prstGeom>
          <a:noFill/>
          <a:ln>
            <a:noFill/>
          </a:ln>
        </p:spPr>
      </p:pic>
      <p:pic>
        <p:nvPicPr>
          <p:cNvPr id="221" name="Google Shape;221;p13"/>
          <p:cNvPicPr preferRelativeResize="0"/>
          <p:nvPr/>
        </p:nvPicPr>
        <p:blipFill rotWithShape="1">
          <a:blip r:embed="rId4">
            <a:alphaModFix/>
          </a:blip>
          <a:srcRect b="0" l="0" r="0" t="0"/>
          <a:stretch/>
        </p:blipFill>
        <p:spPr>
          <a:xfrm rot="-7125723">
            <a:off x="-2234" y="-262616"/>
            <a:ext cx="710296" cy="710298"/>
          </a:xfrm>
          <a:prstGeom prst="rect">
            <a:avLst/>
          </a:prstGeom>
          <a:noFill/>
          <a:ln>
            <a:noFill/>
          </a:ln>
        </p:spPr>
      </p:pic>
      <p:pic>
        <p:nvPicPr>
          <p:cNvPr id="222" name="Google Shape;222;p13"/>
          <p:cNvPicPr preferRelativeResize="0"/>
          <p:nvPr/>
        </p:nvPicPr>
        <p:blipFill rotWithShape="1">
          <a:blip r:embed="rId4">
            <a:alphaModFix/>
          </a:blip>
          <a:srcRect b="0" l="0" r="0" t="0"/>
          <a:stretch/>
        </p:blipFill>
        <p:spPr>
          <a:xfrm rot="-6260603">
            <a:off x="7708898" y="2003183"/>
            <a:ext cx="1778350" cy="1778287"/>
          </a:xfrm>
          <a:prstGeom prst="rect">
            <a:avLst/>
          </a:prstGeom>
          <a:noFill/>
          <a:ln>
            <a:noFill/>
          </a:ln>
        </p:spPr>
      </p:pic>
      <p:pic>
        <p:nvPicPr>
          <p:cNvPr id="223" name="Google Shape;223;p13"/>
          <p:cNvPicPr preferRelativeResize="0"/>
          <p:nvPr/>
        </p:nvPicPr>
        <p:blipFill rotWithShape="1">
          <a:blip r:embed="rId4">
            <a:alphaModFix/>
          </a:blip>
          <a:srcRect b="0" l="0" r="0" t="0"/>
          <a:stretch/>
        </p:blipFill>
        <p:spPr>
          <a:xfrm rot="-10552487">
            <a:off x="7709660" y="122781"/>
            <a:ext cx="674659" cy="674638"/>
          </a:xfrm>
          <a:prstGeom prst="rect">
            <a:avLst/>
          </a:prstGeom>
          <a:noFill/>
          <a:ln>
            <a:noFill/>
          </a:ln>
        </p:spPr>
      </p:pic>
      <p:sp>
        <p:nvSpPr>
          <p:cNvPr id="224" name="Google Shape;224;p13"/>
          <p:cNvSpPr txBox="1"/>
          <p:nvPr/>
        </p:nvSpPr>
        <p:spPr>
          <a:xfrm>
            <a:off x="2606025" y="574750"/>
            <a:ext cx="4789200" cy="1805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900" u="none" cap="none" strike="noStrike">
                <a:solidFill>
                  <a:srgbClr val="171E46"/>
                </a:solidFill>
                <a:latin typeface="Montserrat ExtraBold"/>
                <a:ea typeface="Montserrat ExtraBold"/>
                <a:cs typeface="Montserrat ExtraBold"/>
                <a:sym typeface="Montserrat ExtraBold"/>
              </a:rPr>
              <a:t>¡Evita hacer eso!</a:t>
            </a:r>
            <a:endParaRPr b="0" i="0" sz="39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9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900"/>
              <a:buFont typeface="Arial"/>
              <a:buNone/>
            </a:pPr>
            <a:r>
              <a:t/>
            </a:r>
            <a:endParaRPr b="0" i="0" sz="3900" u="none" cap="none" strike="noStrike">
              <a:solidFill>
                <a:srgbClr val="171E46"/>
              </a:solidFill>
              <a:latin typeface="Montserrat ExtraBold"/>
              <a:ea typeface="Montserrat ExtraBold"/>
              <a:cs typeface="Montserrat ExtraBold"/>
              <a:sym typeface="Montserrat ExtraBold"/>
            </a:endParaRPr>
          </a:p>
        </p:txBody>
      </p:sp>
      <p:sp>
        <p:nvSpPr>
          <p:cNvPr id="225" name="Google Shape;225;p13"/>
          <p:cNvSpPr txBox="1"/>
          <p:nvPr/>
        </p:nvSpPr>
        <p:spPr>
          <a:xfrm>
            <a:off x="1419475" y="1415175"/>
            <a:ext cx="6096900" cy="27060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90000"/>
              </a:lnSpc>
              <a:spcBef>
                <a:spcPts val="1000"/>
              </a:spcBef>
              <a:spcAft>
                <a:spcPts val="0"/>
              </a:spcAft>
              <a:buClr>
                <a:srgbClr val="171E46"/>
              </a:buClr>
              <a:buSzPts val="1300"/>
              <a:buFont typeface="Montserrat SemiBold"/>
              <a:buChar char="●"/>
            </a:pPr>
            <a:r>
              <a:rPr b="0" i="0" lang="pt-BR" sz="1300" u="none" cap="none" strike="noStrike">
                <a:solidFill>
                  <a:srgbClr val="171E46"/>
                </a:solidFill>
                <a:latin typeface="Montserrat SemiBold"/>
                <a:ea typeface="Montserrat SemiBold"/>
                <a:cs typeface="Montserrat SemiBold"/>
                <a:sym typeface="Montserrat SemiBold"/>
              </a:rPr>
              <a:t>No hables ni actúes como si todo </a:t>
            </a:r>
            <a:r>
              <a:rPr lang="pt-BR" sz="1300">
                <a:solidFill>
                  <a:srgbClr val="171E46"/>
                </a:solidFill>
                <a:latin typeface="Montserrat SemiBold"/>
                <a:ea typeface="Montserrat SemiBold"/>
                <a:cs typeface="Montserrat SemiBold"/>
                <a:sym typeface="Montserrat SemiBold"/>
              </a:rPr>
              <a:t>estuviera</a:t>
            </a:r>
            <a:r>
              <a:rPr b="0" i="0" lang="pt-BR" sz="1300" u="none" cap="none" strike="noStrike">
                <a:solidFill>
                  <a:srgbClr val="171E46"/>
                </a:solidFill>
                <a:latin typeface="Montserrat SemiBold"/>
                <a:ea typeface="Montserrat SemiBold"/>
                <a:cs typeface="Montserrat SemiBold"/>
                <a:sym typeface="Montserrat SemiBold"/>
              </a:rPr>
              <a:t> bien, ¡puede que no lo </a:t>
            </a:r>
            <a:r>
              <a:rPr lang="pt-BR" sz="1300">
                <a:solidFill>
                  <a:srgbClr val="171E46"/>
                </a:solidFill>
                <a:latin typeface="Montserrat SemiBold"/>
                <a:ea typeface="Montserrat SemiBold"/>
                <a:cs typeface="Montserrat SemiBold"/>
                <a:sym typeface="Montserrat SemiBold"/>
              </a:rPr>
              <a:t>esté</a:t>
            </a:r>
            <a:r>
              <a:rPr b="0" i="0" lang="pt-BR" sz="1300" u="none" cap="none" strike="noStrike">
                <a:solidFill>
                  <a:srgbClr val="171E46"/>
                </a:solidFill>
                <a:latin typeface="Montserrat SemiBold"/>
                <a:ea typeface="Montserrat SemiBold"/>
                <a:cs typeface="Montserrat SemiBold"/>
                <a:sym typeface="Montserrat SemiBold"/>
              </a:rPr>
              <a:t>!</a:t>
            </a:r>
            <a:endParaRPr b="0" i="0" sz="1300" u="none" cap="none" strike="noStrike">
              <a:solidFill>
                <a:srgbClr val="171E46"/>
              </a:solidFill>
              <a:latin typeface="Montserrat SemiBold"/>
              <a:ea typeface="Montserrat SemiBold"/>
              <a:cs typeface="Montserrat SemiBold"/>
              <a:sym typeface="Montserrat SemiBold"/>
            </a:endParaRPr>
          </a:p>
          <a:p>
            <a:pPr indent="-228600" lvl="0" marL="457200" marR="0" rtl="0" algn="l">
              <a:lnSpc>
                <a:spcPct val="90000"/>
              </a:lnSpc>
              <a:spcBef>
                <a:spcPts val="0"/>
              </a:spcBef>
              <a:spcAft>
                <a:spcPts val="0"/>
              </a:spcAft>
              <a:buClr>
                <a:srgbClr val="171E46"/>
              </a:buClr>
              <a:buSzPts val="1300"/>
              <a:buFont typeface="Montserrat SemiBold"/>
              <a:buNone/>
            </a:pPr>
            <a:r>
              <a:t/>
            </a:r>
            <a:endParaRPr b="0" i="0" sz="1300" u="none" cap="none" strike="noStrike">
              <a:solidFill>
                <a:srgbClr val="171E46"/>
              </a:solidFill>
              <a:latin typeface="Montserrat SemiBold"/>
              <a:ea typeface="Montserrat SemiBold"/>
              <a:cs typeface="Montserrat SemiBold"/>
              <a:sym typeface="Montserrat SemiBold"/>
            </a:endParaRPr>
          </a:p>
          <a:p>
            <a:pPr indent="-311150" lvl="0" marL="457200" marR="0" rtl="0" algn="l">
              <a:lnSpc>
                <a:spcPct val="90000"/>
              </a:lnSpc>
              <a:spcBef>
                <a:spcPts val="0"/>
              </a:spcBef>
              <a:spcAft>
                <a:spcPts val="0"/>
              </a:spcAft>
              <a:buClr>
                <a:srgbClr val="171E46"/>
              </a:buClr>
              <a:buSzPts val="1300"/>
              <a:buFont typeface="Montserrat SemiBold"/>
              <a:buChar char="●"/>
            </a:pPr>
            <a:r>
              <a:rPr b="0" i="0" lang="pt-BR" sz="1300" u="none" cap="none" strike="noStrike">
                <a:solidFill>
                  <a:srgbClr val="171E46"/>
                </a:solidFill>
                <a:latin typeface="Montserrat SemiBold"/>
                <a:ea typeface="Montserrat SemiBold"/>
                <a:cs typeface="Montserrat SemiBold"/>
                <a:sym typeface="Montserrat SemiBold"/>
              </a:rPr>
              <a:t>No digas que Dios los eligió (a estos padres) para cuidar a este niño porque son lo suficientemente fuertes. </a:t>
            </a:r>
            <a:endParaRPr b="0" i="0" sz="1300" u="none" cap="none" strike="noStrike">
              <a:solidFill>
                <a:srgbClr val="171E46"/>
              </a:solidFill>
              <a:latin typeface="Montserrat SemiBold"/>
              <a:ea typeface="Montserrat SemiBold"/>
              <a:cs typeface="Montserrat SemiBold"/>
              <a:sym typeface="Montserrat SemiBold"/>
            </a:endParaRPr>
          </a:p>
          <a:p>
            <a:pPr indent="-228600" lvl="0" marL="457200" marR="0" rtl="0" algn="l">
              <a:lnSpc>
                <a:spcPct val="90000"/>
              </a:lnSpc>
              <a:spcBef>
                <a:spcPts val="0"/>
              </a:spcBef>
              <a:spcAft>
                <a:spcPts val="0"/>
              </a:spcAft>
              <a:buClr>
                <a:srgbClr val="171E46"/>
              </a:buClr>
              <a:buSzPts val="1300"/>
              <a:buFont typeface="Montserrat SemiBold"/>
              <a:buNone/>
            </a:pPr>
            <a:r>
              <a:t/>
            </a:r>
            <a:endParaRPr b="0" i="0" sz="1300" u="none" cap="none" strike="noStrike">
              <a:solidFill>
                <a:srgbClr val="171E46"/>
              </a:solidFill>
              <a:latin typeface="Montserrat SemiBold"/>
              <a:ea typeface="Montserrat SemiBold"/>
              <a:cs typeface="Montserrat SemiBold"/>
              <a:sym typeface="Montserrat SemiBold"/>
            </a:endParaRPr>
          </a:p>
          <a:p>
            <a:pPr indent="-311150" lvl="0" marL="457200" marR="0" rtl="0" algn="l">
              <a:lnSpc>
                <a:spcPct val="90000"/>
              </a:lnSpc>
              <a:spcBef>
                <a:spcPts val="0"/>
              </a:spcBef>
              <a:spcAft>
                <a:spcPts val="0"/>
              </a:spcAft>
              <a:buClr>
                <a:srgbClr val="171E46"/>
              </a:buClr>
              <a:buSzPts val="1300"/>
              <a:buFont typeface="Montserrat SemiBold"/>
              <a:buChar char="●"/>
            </a:pPr>
            <a:r>
              <a:rPr b="0" i="0" lang="pt-BR" sz="1300" u="none" cap="none" strike="noStrike">
                <a:solidFill>
                  <a:srgbClr val="171E46"/>
                </a:solidFill>
                <a:latin typeface="Montserrat SemiBold"/>
                <a:ea typeface="Montserrat SemiBold"/>
                <a:cs typeface="Montserrat SemiBold"/>
                <a:sym typeface="Montserrat SemiBold"/>
              </a:rPr>
              <a:t>No juzgues a la familia por el comportamiento del niño, sobre todo cuando ese comportamiento es consecuencia de su discapacidad.</a:t>
            </a:r>
            <a:endParaRPr b="0" i="0" sz="1300" u="none" cap="none" strike="noStrike">
              <a:solidFill>
                <a:srgbClr val="171E46"/>
              </a:solidFill>
              <a:latin typeface="Montserrat SemiBold"/>
              <a:ea typeface="Montserrat SemiBold"/>
              <a:cs typeface="Montserrat SemiBold"/>
              <a:sym typeface="Montserrat SemiBold"/>
            </a:endParaRPr>
          </a:p>
          <a:p>
            <a:pPr indent="-228600" lvl="0" marL="457200" marR="0" rtl="0" algn="l">
              <a:lnSpc>
                <a:spcPct val="90000"/>
              </a:lnSpc>
              <a:spcBef>
                <a:spcPts val="0"/>
              </a:spcBef>
              <a:spcAft>
                <a:spcPts val="0"/>
              </a:spcAft>
              <a:buClr>
                <a:srgbClr val="171E46"/>
              </a:buClr>
              <a:buSzPts val="1300"/>
              <a:buFont typeface="Montserrat SemiBold"/>
              <a:buNone/>
            </a:pPr>
            <a:r>
              <a:t/>
            </a:r>
            <a:endParaRPr b="0" i="0" sz="1300" u="none" cap="none" strike="noStrike">
              <a:solidFill>
                <a:srgbClr val="171E46"/>
              </a:solidFill>
              <a:latin typeface="Montserrat SemiBold"/>
              <a:ea typeface="Montserrat SemiBold"/>
              <a:cs typeface="Montserrat SemiBold"/>
              <a:sym typeface="Montserrat SemiBold"/>
            </a:endParaRPr>
          </a:p>
          <a:p>
            <a:pPr indent="-311150" lvl="0" marL="457200" marR="0" rtl="0" algn="l">
              <a:lnSpc>
                <a:spcPct val="90000"/>
              </a:lnSpc>
              <a:spcBef>
                <a:spcPts val="0"/>
              </a:spcBef>
              <a:spcAft>
                <a:spcPts val="0"/>
              </a:spcAft>
              <a:buClr>
                <a:srgbClr val="171E46"/>
              </a:buClr>
              <a:buSzPts val="1300"/>
              <a:buFont typeface="Montserrat SemiBold"/>
              <a:buChar char="●"/>
            </a:pPr>
            <a:r>
              <a:rPr b="0" i="0" lang="pt-BR" sz="1300" u="none" cap="none" strike="noStrike">
                <a:solidFill>
                  <a:srgbClr val="171E46"/>
                </a:solidFill>
                <a:latin typeface="Montserrat SemiBold"/>
                <a:ea typeface="Montserrat SemiBold"/>
                <a:cs typeface="Montserrat SemiBold"/>
                <a:sym typeface="Montserrat SemiBold"/>
              </a:rPr>
              <a:t>No digas: "Podría ser peor".</a:t>
            </a:r>
            <a:endParaRPr b="0" i="0" sz="1300" u="none" cap="none" strike="noStrike">
              <a:solidFill>
                <a:srgbClr val="171E46"/>
              </a:solidFill>
              <a:latin typeface="Montserrat SemiBold"/>
              <a:ea typeface="Montserrat SemiBold"/>
              <a:cs typeface="Montserrat SemiBold"/>
              <a:sym typeface="Montserrat SemiBold"/>
            </a:endParaRPr>
          </a:p>
          <a:p>
            <a:pPr indent="-228600" lvl="0" marL="457200" marR="0" rtl="0" algn="l">
              <a:lnSpc>
                <a:spcPct val="90000"/>
              </a:lnSpc>
              <a:spcBef>
                <a:spcPts val="0"/>
              </a:spcBef>
              <a:spcAft>
                <a:spcPts val="0"/>
              </a:spcAft>
              <a:buClr>
                <a:srgbClr val="171E46"/>
              </a:buClr>
              <a:buSzPts val="1300"/>
              <a:buFont typeface="Montserrat SemiBold"/>
              <a:buNone/>
            </a:pPr>
            <a:r>
              <a:t/>
            </a:r>
            <a:endParaRPr b="0" i="0" sz="1300" u="none" cap="none" strike="noStrike">
              <a:solidFill>
                <a:srgbClr val="171E46"/>
              </a:solidFill>
              <a:latin typeface="Montserrat SemiBold"/>
              <a:ea typeface="Montserrat SemiBold"/>
              <a:cs typeface="Montserrat SemiBold"/>
              <a:sym typeface="Montserrat SemiBold"/>
            </a:endParaRPr>
          </a:p>
          <a:p>
            <a:pPr indent="-311150" lvl="0" marL="457200" marR="0" rtl="0" algn="l">
              <a:lnSpc>
                <a:spcPct val="90000"/>
              </a:lnSpc>
              <a:spcBef>
                <a:spcPts val="0"/>
              </a:spcBef>
              <a:spcAft>
                <a:spcPts val="0"/>
              </a:spcAft>
              <a:buClr>
                <a:srgbClr val="171E46"/>
              </a:buClr>
              <a:buSzPts val="1300"/>
              <a:buFont typeface="Montserrat SemiBold"/>
              <a:buChar char="●"/>
            </a:pPr>
            <a:r>
              <a:rPr b="0" i="0" lang="pt-BR" sz="1300" u="none" cap="none" strike="noStrike">
                <a:solidFill>
                  <a:srgbClr val="171E46"/>
                </a:solidFill>
                <a:latin typeface="Montserrat SemiBold"/>
                <a:ea typeface="Montserrat SemiBold"/>
                <a:cs typeface="Montserrat SemiBold"/>
                <a:sym typeface="Montserrat SemiBold"/>
              </a:rPr>
              <a:t>No trates a el niño como "pobrecito" ni lo consideres un héroe por tener una discapacidad. </a:t>
            </a:r>
            <a:endParaRPr b="0" i="0" sz="1300" u="none" cap="none" strike="noStrike">
              <a:solidFill>
                <a:srgbClr val="171E46"/>
              </a:solidFill>
              <a:latin typeface="Montserrat SemiBold"/>
              <a:ea typeface="Montserrat SemiBold"/>
              <a:cs typeface="Montserrat SemiBold"/>
              <a:sym typeface="Montserrat SemiBold"/>
            </a:endParaRPr>
          </a:p>
        </p:txBody>
      </p:sp>
      <p:sp>
        <p:nvSpPr>
          <p:cNvPr id="226" name="Google Shape;226;p13"/>
          <p:cNvSpPr/>
          <p:nvPr/>
        </p:nvSpPr>
        <p:spPr>
          <a:xfrm>
            <a:off x="1546775" y="1866225"/>
            <a:ext cx="284100" cy="1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3"/>
          <p:cNvSpPr/>
          <p:nvPr/>
        </p:nvSpPr>
        <p:spPr>
          <a:xfrm>
            <a:off x="1546775" y="2380150"/>
            <a:ext cx="284100" cy="1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3"/>
          <p:cNvSpPr/>
          <p:nvPr/>
        </p:nvSpPr>
        <p:spPr>
          <a:xfrm>
            <a:off x="1546775" y="3089200"/>
            <a:ext cx="284100" cy="1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3"/>
          <p:cNvSpPr/>
          <p:nvPr/>
        </p:nvSpPr>
        <p:spPr>
          <a:xfrm>
            <a:off x="1546775" y="3456600"/>
            <a:ext cx="284100" cy="1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0" name="Google Shape;230;p13"/>
          <p:cNvPicPr preferRelativeResize="0"/>
          <p:nvPr/>
        </p:nvPicPr>
        <p:blipFill rotWithShape="1">
          <a:blip r:embed="rId5">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14"/>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236" name="Google Shape;236;p14"/>
          <p:cNvSpPr txBox="1"/>
          <p:nvPr/>
        </p:nvSpPr>
        <p:spPr>
          <a:xfrm>
            <a:off x="3667300" y="2445900"/>
            <a:ext cx="5457900" cy="2398200"/>
          </a:xfrm>
          <a:prstGeom prst="rect">
            <a:avLst/>
          </a:prstGeom>
          <a:noFill/>
          <a:ln>
            <a:noFill/>
          </a:ln>
        </p:spPr>
        <p:txBody>
          <a:bodyPr anchorCtr="0" anchor="t" bIns="91425" lIns="91425" spcFirstLastPara="1" rIns="91425" wrap="square" tIns="91425">
            <a:spAutoFit/>
          </a:bodyPr>
          <a:lstStyle/>
          <a:p>
            <a:pPr indent="0" lvl="0" marL="0" marR="0" rtl="0" algn="r">
              <a:lnSpc>
                <a:spcPct val="90000"/>
              </a:lnSpc>
              <a:spcBef>
                <a:spcPts val="1000"/>
              </a:spcBef>
              <a:spcAft>
                <a:spcPts val="0"/>
              </a:spcAft>
              <a:buClr>
                <a:schemeClr val="dk1"/>
              </a:buClr>
              <a:buSzPts val="1100"/>
              <a:buFont typeface="Arial"/>
              <a:buNone/>
            </a:pPr>
            <a:r>
              <a:rPr b="0" i="0" lang="pt-BR" sz="2200" u="none" cap="none" strike="noStrike">
                <a:solidFill>
                  <a:srgbClr val="D9113B"/>
                </a:solidFill>
                <a:latin typeface="Montserrat Black"/>
                <a:ea typeface="Montserrat Black"/>
                <a:cs typeface="Montserrat Black"/>
                <a:sym typeface="Montserrat Black"/>
              </a:rPr>
              <a:t>No existe una receta </a:t>
            </a:r>
            <a:r>
              <a:rPr lang="pt-BR" sz="2200">
                <a:solidFill>
                  <a:srgbClr val="D9113B"/>
                </a:solidFill>
                <a:latin typeface="Montserrat Black"/>
                <a:ea typeface="Montserrat Black"/>
                <a:cs typeface="Montserrat Black"/>
                <a:sym typeface="Montserrat Black"/>
              </a:rPr>
              <a:t>lista</a:t>
            </a:r>
            <a:r>
              <a:rPr b="0" i="0" lang="pt-BR" sz="2200" u="none" cap="none" strike="noStrike">
                <a:solidFill>
                  <a:srgbClr val="D9113B"/>
                </a:solidFill>
                <a:latin typeface="Montserrat Black"/>
                <a:ea typeface="Montserrat Black"/>
                <a:cs typeface="Montserrat Black"/>
                <a:sym typeface="Montserrat Black"/>
              </a:rPr>
              <a:t>, </a:t>
            </a:r>
            <a:r>
              <a:rPr b="0" i="0" lang="pt-BR" sz="2200" u="none" cap="none" strike="noStrike">
                <a:solidFill>
                  <a:srgbClr val="1E3E79"/>
                </a:solidFill>
                <a:latin typeface="Montserrat Black"/>
                <a:ea typeface="Montserrat Black"/>
                <a:cs typeface="Montserrat Black"/>
                <a:sym typeface="Montserrat Black"/>
              </a:rPr>
              <a:t>pero sí una necesidad.</a:t>
            </a:r>
            <a:endParaRPr b="0" i="0" sz="2200" u="none" cap="none" strike="noStrike">
              <a:solidFill>
                <a:srgbClr val="1E3E79"/>
              </a:solidFill>
              <a:latin typeface="Montserrat Black"/>
              <a:ea typeface="Montserrat Black"/>
              <a:cs typeface="Montserrat Black"/>
              <a:sym typeface="Montserrat Black"/>
            </a:endParaRPr>
          </a:p>
          <a:p>
            <a:pPr indent="0" lvl="0" marL="0" marR="0" rtl="0" algn="r">
              <a:lnSpc>
                <a:spcPct val="90000"/>
              </a:lnSpc>
              <a:spcBef>
                <a:spcPts val="1000"/>
              </a:spcBef>
              <a:spcAft>
                <a:spcPts val="0"/>
              </a:spcAft>
              <a:buClr>
                <a:schemeClr val="dk1"/>
              </a:buClr>
              <a:buSzPts val="1100"/>
              <a:buFont typeface="Arial"/>
              <a:buNone/>
            </a:pPr>
            <a:r>
              <a:rPr b="0" i="0" lang="pt-BR" sz="2200" u="none" cap="none" strike="noStrike">
                <a:solidFill>
                  <a:srgbClr val="EFC12D"/>
                </a:solidFill>
                <a:latin typeface="Montserrat Black"/>
                <a:ea typeface="Montserrat Black"/>
                <a:cs typeface="Montserrat Black"/>
                <a:sym typeface="Montserrat Black"/>
              </a:rPr>
              <a:t>¡Y la primera necesidad debe ser </a:t>
            </a:r>
            <a:r>
              <a:rPr lang="pt-BR" sz="2200">
                <a:solidFill>
                  <a:srgbClr val="74B954"/>
                </a:solidFill>
                <a:latin typeface="Montserrat Black"/>
                <a:ea typeface="Montserrat Black"/>
                <a:cs typeface="Montserrat Black"/>
                <a:sym typeface="Montserrat Black"/>
              </a:rPr>
              <a:t>dem</a:t>
            </a:r>
            <a:r>
              <a:rPr b="0" i="0" lang="pt-BR" sz="2200" u="none" cap="none" strike="noStrike">
                <a:solidFill>
                  <a:srgbClr val="74B954"/>
                </a:solidFill>
                <a:latin typeface="Montserrat Black"/>
                <a:ea typeface="Montserrat Black"/>
                <a:cs typeface="Montserrat Black"/>
                <a:sym typeface="Montserrat Black"/>
              </a:rPr>
              <a:t>ostrar amor!</a:t>
            </a:r>
            <a:endParaRPr b="0" i="0" sz="2200" u="none" cap="none" strike="noStrike">
              <a:solidFill>
                <a:srgbClr val="74B954"/>
              </a:solidFill>
              <a:latin typeface="Montserrat Black"/>
              <a:ea typeface="Montserrat Black"/>
              <a:cs typeface="Montserrat Black"/>
              <a:sym typeface="Montserrat Black"/>
            </a:endParaRPr>
          </a:p>
          <a:p>
            <a:pPr indent="0" lvl="0" marL="0" marR="0" rtl="0" algn="r">
              <a:lnSpc>
                <a:spcPct val="90000"/>
              </a:lnSpc>
              <a:spcBef>
                <a:spcPts val="1000"/>
              </a:spcBef>
              <a:spcAft>
                <a:spcPts val="0"/>
              </a:spcAft>
              <a:buClr>
                <a:schemeClr val="dk1"/>
              </a:buClr>
              <a:buSzPts val="1100"/>
              <a:buFont typeface="Arial"/>
              <a:buNone/>
            </a:pPr>
            <a:r>
              <a:t/>
            </a:r>
            <a:endParaRPr b="0" i="0" sz="2200" u="none" cap="none" strike="noStrike">
              <a:solidFill>
                <a:srgbClr val="D9113B"/>
              </a:solidFill>
              <a:latin typeface="Montserrat Black"/>
              <a:ea typeface="Montserrat Black"/>
              <a:cs typeface="Montserrat Black"/>
              <a:sym typeface="Montserrat Black"/>
            </a:endParaRPr>
          </a:p>
          <a:p>
            <a:pPr indent="0" lvl="0" marL="0" marR="0" rtl="0" algn="r">
              <a:lnSpc>
                <a:spcPct val="90000"/>
              </a:lnSpc>
              <a:spcBef>
                <a:spcPts val="1000"/>
              </a:spcBef>
              <a:spcAft>
                <a:spcPts val="0"/>
              </a:spcAft>
              <a:buClr>
                <a:schemeClr val="dk1"/>
              </a:buClr>
              <a:buSzPts val="3000"/>
              <a:buFont typeface="Arial"/>
              <a:buNone/>
            </a:pPr>
            <a:r>
              <a:t/>
            </a:r>
            <a:endParaRPr b="0" i="0" sz="2200" u="none" cap="none" strike="noStrike">
              <a:solidFill>
                <a:srgbClr val="D9113B"/>
              </a:solidFill>
              <a:latin typeface="Montserrat Black"/>
              <a:ea typeface="Montserrat Black"/>
              <a:cs typeface="Montserrat Black"/>
              <a:sym typeface="Montserrat Black"/>
            </a:endParaRPr>
          </a:p>
        </p:txBody>
      </p:sp>
      <p:sp>
        <p:nvSpPr>
          <p:cNvPr id="237" name="Google Shape;237;p14"/>
          <p:cNvSpPr txBox="1"/>
          <p:nvPr/>
        </p:nvSpPr>
        <p:spPr>
          <a:xfrm>
            <a:off x="669575" y="856575"/>
            <a:ext cx="7416000" cy="2016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chemeClr val="dk1"/>
              </a:buClr>
              <a:buSzPts val="1100"/>
              <a:buFont typeface="Arial"/>
              <a:buNone/>
            </a:pPr>
            <a:r>
              <a:rPr b="0" i="0" lang="pt-BR" sz="1400" u="none" cap="none" strike="noStrike">
                <a:solidFill>
                  <a:schemeClr val="dk1"/>
                </a:solidFill>
                <a:latin typeface="Montserrat"/>
                <a:ea typeface="Montserrat"/>
                <a:cs typeface="Montserrat"/>
                <a:sym typeface="Montserrat"/>
              </a:rPr>
              <a:t>La Iglesia está llamada a ser una comunidad inclusiva que ofrezca amor, valor y respeto a todas las personas. Estamos llamados a no tener prejuicios y a dar a todas las personas la oportunidad de desempeñar un papel en la Iglesia y desarrollar así sus dones y talentos.</a:t>
            </a:r>
            <a:endParaRPr b="0" i="0" sz="14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chemeClr val="dk1"/>
              </a:buClr>
              <a:buSzPts val="1100"/>
              <a:buFont typeface="Arial"/>
              <a:buNone/>
            </a:pPr>
            <a:r>
              <a:t/>
            </a:r>
            <a:endParaRPr b="0" i="0" sz="1400" u="none" cap="none" strike="noStrike">
              <a:solidFill>
                <a:schemeClr val="dk1"/>
              </a:solidFill>
              <a:latin typeface="Montserrat"/>
              <a:ea typeface="Montserrat"/>
              <a:cs typeface="Montserrat"/>
              <a:sym typeface="Montserrat"/>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a:ea typeface="Montserrat"/>
              <a:cs typeface="Montserrat"/>
              <a:sym typeface="Montserrat"/>
            </a:endParaRPr>
          </a:p>
        </p:txBody>
      </p:sp>
      <p:pic>
        <p:nvPicPr>
          <p:cNvPr id="238" name="Google Shape;238;p14"/>
          <p:cNvPicPr preferRelativeResize="0"/>
          <p:nvPr/>
        </p:nvPicPr>
        <p:blipFill rotWithShape="1">
          <a:blip r:embed="rId4">
            <a:alphaModFix/>
          </a:blip>
          <a:srcRect b="0" l="0" r="0" t="0"/>
          <a:stretch/>
        </p:blipFill>
        <p:spPr>
          <a:xfrm rot="6704454">
            <a:off x="-622046" y="2167803"/>
            <a:ext cx="1546630" cy="1546611"/>
          </a:xfrm>
          <a:prstGeom prst="rect">
            <a:avLst/>
          </a:prstGeom>
          <a:noFill/>
          <a:ln>
            <a:noFill/>
          </a:ln>
        </p:spPr>
      </p:pic>
      <p:pic>
        <p:nvPicPr>
          <p:cNvPr id="239" name="Google Shape;239;p14"/>
          <p:cNvPicPr preferRelativeResize="0"/>
          <p:nvPr/>
        </p:nvPicPr>
        <p:blipFill rotWithShape="1">
          <a:blip r:embed="rId4">
            <a:alphaModFix/>
          </a:blip>
          <a:srcRect b="0" l="0" r="0" t="0"/>
          <a:stretch/>
        </p:blipFill>
        <p:spPr>
          <a:xfrm rot="3907611">
            <a:off x="7974045" y="324586"/>
            <a:ext cx="917986" cy="917978"/>
          </a:xfrm>
          <a:prstGeom prst="rect">
            <a:avLst/>
          </a:prstGeom>
          <a:noFill/>
          <a:ln>
            <a:noFill/>
          </a:ln>
        </p:spPr>
      </p:pic>
      <p:pic>
        <p:nvPicPr>
          <p:cNvPr id="240" name="Google Shape;240;p14"/>
          <p:cNvPicPr preferRelativeResize="0"/>
          <p:nvPr/>
        </p:nvPicPr>
        <p:blipFill rotWithShape="1">
          <a:blip r:embed="rId4">
            <a:alphaModFix/>
          </a:blip>
          <a:srcRect b="0" l="0" r="0" t="0"/>
          <a:stretch/>
        </p:blipFill>
        <p:spPr>
          <a:xfrm rot="-2219583">
            <a:off x="-70681" y="20436"/>
            <a:ext cx="917981" cy="917978"/>
          </a:xfrm>
          <a:prstGeom prst="rect">
            <a:avLst/>
          </a:prstGeom>
          <a:noFill/>
          <a:ln>
            <a:noFill/>
          </a:ln>
        </p:spPr>
      </p:pic>
      <p:pic>
        <p:nvPicPr>
          <p:cNvPr id="241" name="Google Shape;241;p14"/>
          <p:cNvPicPr preferRelativeResize="0"/>
          <p:nvPr/>
        </p:nvPicPr>
        <p:blipFill rotWithShape="1">
          <a:blip r:embed="rId4">
            <a:alphaModFix/>
          </a:blip>
          <a:srcRect b="0" l="0" r="0" t="0"/>
          <a:stretch/>
        </p:blipFill>
        <p:spPr>
          <a:xfrm rot="3907595">
            <a:off x="3626926" y="4179765"/>
            <a:ext cx="1017573" cy="1017568"/>
          </a:xfrm>
          <a:prstGeom prst="rect">
            <a:avLst/>
          </a:prstGeom>
          <a:noFill/>
          <a:ln>
            <a:noFill/>
          </a:ln>
        </p:spPr>
      </p:pic>
      <p:pic>
        <p:nvPicPr>
          <p:cNvPr id="242" name="Google Shape;242;p14"/>
          <p:cNvPicPr preferRelativeResize="0"/>
          <p:nvPr/>
        </p:nvPicPr>
        <p:blipFill rotWithShape="1">
          <a:blip r:embed="rId5">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5"/>
          <p:cNvPicPr preferRelativeResize="0"/>
          <p:nvPr/>
        </p:nvPicPr>
        <p:blipFill rotWithShape="1">
          <a:blip r:embed="rId3">
            <a:alphaModFix/>
          </a:blip>
          <a:srcRect b="0" l="0" r="0" t="0"/>
          <a:stretch/>
        </p:blipFill>
        <p:spPr>
          <a:xfrm rot="3907597">
            <a:off x="7360755" y="3354810"/>
            <a:ext cx="2231872" cy="2231859"/>
          </a:xfrm>
          <a:prstGeom prst="rect">
            <a:avLst/>
          </a:prstGeom>
          <a:noFill/>
          <a:ln>
            <a:noFill/>
          </a:ln>
        </p:spPr>
      </p:pic>
      <p:pic>
        <p:nvPicPr>
          <p:cNvPr id="248" name="Google Shape;248;p15"/>
          <p:cNvPicPr preferRelativeResize="0"/>
          <p:nvPr/>
        </p:nvPicPr>
        <p:blipFill rotWithShape="1">
          <a:blip r:embed="rId3">
            <a:alphaModFix/>
          </a:blip>
          <a:srcRect b="0" l="0" r="0" t="0"/>
          <a:stretch/>
        </p:blipFill>
        <p:spPr>
          <a:xfrm rot="1672655">
            <a:off x="-551013" y="-66718"/>
            <a:ext cx="1949455" cy="1949441"/>
          </a:xfrm>
          <a:prstGeom prst="rect">
            <a:avLst/>
          </a:prstGeom>
          <a:noFill/>
          <a:ln>
            <a:noFill/>
          </a:ln>
        </p:spPr>
      </p:pic>
      <p:pic>
        <p:nvPicPr>
          <p:cNvPr id="249" name="Google Shape;249;p15"/>
          <p:cNvPicPr preferRelativeResize="0"/>
          <p:nvPr/>
        </p:nvPicPr>
        <p:blipFill rotWithShape="1">
          <a:blip r:embed="rId3">
            <a:alphaModFix/>
          </a:blip>
          <a:srcRect b="0" l="0" r="0" t="0"/>
          <a:stretch/>
        </p:blipFill>
        <p:spPr>
          <a:xfrm rot="-852608">
            <a:off x="-428929" y="3394384"/>
            <a:ext cx="1801582" cy="1801581"/>
          </a:xfrm>
          <a:prstGeom prst="rect">
            <a:avLst/>
          </a:prstGeom>
          <a:noFill/>
          <a:ln>
            <a:noFill/>
          </a:ln>
        </p:spPr>
      </p:pic>
      <p:pic>
        <p:nvPicPr>
          <p:cNvPr id="250" name="Google Shape;250;p15"/>
          <p:cNvPicPr preferRelativeResize="0"/>
          <p:nvPr/>
        </p:nvPicPr>
        <p:blipFill rotWithShape="1">
          <a:blip r:embed="rId3">
            <a:alphaModFix/>
          </a:blip>
          <a:srcRect b="0" l="0" r="0" t="0"/>
          <a:stretch/>
        </p:blipFill>
        <p:spPr>
          <a:xfrm rot="-8099954">
            <a:off x="7360422" y="405711"/>
            <a:ext cx="1339959" cy="1339949"/>
          </a:xfrm>
          <a:prstGeom prst="rect">
            <a:avLst/>
          </a:prstGeom>
          <a:noFill/>
          <a:ln>
            <a:noFill/>
          </a:ln>
        </p:spPr>
      </p:pic>
      <p:pic>
        <p:nvPicPr>
          <p:cNvPr id="251" name="Google Shape;251;p15"/>
          <p:cNvPicPr preferRelativeResize="0"/>
          <p:nvPr/>
        </p:nvPicPr>
        <p:blipFill>
          <a:blip r:embed="rId4">
            <a:alphaModFix/>
          </a:blip>
          <a:stretch>
            <a:fillRect/>
          </a:stretch>
        </p:blipFill>
        <p:spPr>
          <a:xfrm>
            <a:off x="1938662" y="1089175"/>
            <a:ext cx="4771810" cy="2684143"/>
          </a:xfrm>
          <a:prstGeom prst="rect">
            <a:avLst/>
          </a:prstGeom>
          <a:noFill/>
          <a:ln>
            <a:noFill/>
          </a:ln>
        </p:spPr>
      </p:pic>
      <p:sp>
        <p:nvSpPr>
          <p:cNvPr id="252" name="Google Shape;252;p15"/>
          <p:cNvSpPr txBox="1"/>
          <p:nvPr/>
        </p:nvSpPr>
        <p:spPr>
          <a:xfrm>
            <a:off x="3330650" y="3072925"/>
            <a:ext cx="9942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pt-BR" sz="1900" u="none" cap="none" strike="noStrike">
                <a:solidFill>
                  <a:srgbClr val="1E3E79"/>
                </a:solidFill>
                <a:latin typeface="Montserrat Medium"/>
                <a:ea typeface="Montserrat Medium"/>
                <a:cs typeface="Montserrat Medium"/>
                <a:sym typeface="Montserrat Medium"/>
              </a:rPr>
              <a:t>2023</a:t>
            </a:r>
            <a:endParaRPr b="0" i="0" sz="1900" u="none" cap="none" strike="noStrike">
              <a:solidFill>
                <a:srgbClr val="1E3E79"/>
              </a:solidFill>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2"/>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61" name="Google Shape;61;p2"/>
          <p:cNvPicPr preferRelativeResize="0"/>
          <p:nvPr/>
        </p:nvPicPr>
        <p:blipFill rotWithShape="1">
          <a:blip r:embed="rId4">
            <a:alphaModFix/>
          </a:blip>
          <a:srcRect b="0" l="0" r="0" t="0"/>
          <a:stretch/>
        </p:blipFill>
        <p:spPr>
          <a:xfrm rot="-2700015">
            <a:off x="7041774" y="-240905"/>
            <a:ext cx="1711154" cy="1711161"/>
          </a:xfrm>
          <a:prstGeom prst="rect">
            <a:avLst/>
          </a:prstGeom>
          <a:noFill/>
          <a:ln>
            <a:noFill/>
          </a:ln>
        </p:spPr>
      </p:pic>
      <p:pic>
        <p:nvPicPr>
          <p:cNvPr id="62" name="Google Shape;62;p2"/>
          <p:cNvPicPr preferRelativeResize="0"/>
          <p:nvPr/>
        </p:nvPicPr>
        <p:blipFill rotWithShape="1">
          <a:blip r:embed="rId5">
            <a:alphaModFix/>
          </a:blip>
          <a:srcRect b="0" l="0" r="0" t="56516"/>
          <a:stretch/>
        </p:blipFill>
        <p:spPr>
          <a:xfrm flipH="1">
            <a:off x="-76200" y="-75951"/>
            <a:ext cx="9365868" cy="1547150"/>
          </a:xfrm>
          <a:prstGeom prst="rect">
            <a:avLst/>
          </a:prstGeom>
          <a:noFill/>
          <a:ln>
            <a:noFill/>
          </a:ln>
        </p:spPr>
      </p:pic>
      <p:sp>
        <p:nvSpPr>
          <p:cNvPr id="63" name="Google Shape;63;p2"/>
          <p:cNvSpPr txBox="1"/>
          <p:nvPr/>
        </p:nvSpPr>
        <p:spPr>
          <a:xfrm>
            <a:off x="365200" y="1542225"/>
            <a:ext cx="5184300" cy="2955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5000"/>
              <a:buFont typeface="Arial"/>
              <a:buNone/>
            </a:pPr>
            <a:r>
              <a:rPr b="0" i="0" lang="pt-BR" sz="5000" u="none" cap="none" strike="noStrike">
                <a:solidFill>
                  <a:srgbClr val="D9113B"/>
                </a:solidFill>
                <a:latin typeface="Montserrat Black"/>
                <a:ea typeface="Montserrat Black"/>
                <a:cs typeface="Montserrat Black"/>
                <a:sym typeface="Montserrat Black"/>
              </a:rPr>
              <a:t>Jesús y el</a:t>
            </a:r>
            <a:endParaRPr b="0" i="0" sz="5000" u="none" cap="none" strike="noStrike">
              <a:solidFill>
                <a:srgbClr val="D9113B"/>
              </a:solidFill>
              <a:latin typeface="Montserrat Black"/>
              <a:ea typeface="Montserrat Black"/>
              <a:cs typeface="Montserrat Black"/>
              <a:sym typeface="Montserrat Black"/>
            </a:endParaRPr>
          </a:p>
          <a:p>
            <a:pPr indent="0" lvl="0" marL="0" marR="0" rtl="0" algn="l">
              <a:lnSpc>
                <a:spcPct val="90000"/>
              </a:lnSpc>
              <a:spcBef>
                <a:spcPts val="0"/>
              </a:spcBef>
              <a:spcAft>
                <a:spcPts val="0"/>
              </a:spcAft>
              <a:buClr>
                <a:srgbClr val="000000"/>
              </a:buClr>
              <a:buSzPts val="5000"/>
              <a:buFont typeface="Arial"/>
              <a:buNone/>
            </a:pPr>
            <a:r>
              <a:rPr b="0" i="0" lang="pt-BR" sz="5000" u="none" cap="none" strike="noStrike">
                <a:solidFill>
                  <a:srgbClr val="EFC12D"/>
                </a:solidFill>
                <a:latin typeface="Montserrat Black"/>
                <a:ea typeface="Montserrat Black"/>
                <a:cs typeface="Montserrat Black"/>
                <a:sym typeface="Montserrat Black"/>
              </a:rPr>
              <a:t>modelo </a:t>
            </a:r>
            <a:endParaRPr b="0" i="0" sz="5000" u="none" cap="none" strike="noStrike">
              <a:solidFill>
                <a:srgbClr val="EFC12D"/>
              </a:solidFill>
              <a:latin typeface="Montserrat Black"/>
              <a:ea typeface="Montserrat Black"/>
              <a:cs typeface="Montserrat Black"/>
              <a:sym typeface="Montserrat Black"/>
            </a:endParaRPr>
          </a:p>
          <a:p>
            <a:pPr indent="0" lvl="0" marL="0" marR="0" rtl="0" algn="l">
              <a:lnSpc>
                <a:spcPct val="90000"/>
              </a:lnSpc>
              <a:spcBef>
                <a:spcPts val="0"/>
              </a:spcBef>
              <a:spcAft>
                <a:spcPts val="0"/>
              </a:spcAft>
              <a:buClr>
                <a:srgbClr val="000000"/>
              </a:buClr>
              <a:buSzPts val="5000"/>
              <a:buFont typeface="Arial"/>
              <a:buNone/>
            </a:pPr>
            <a:r>
              <a:rPr b="0" i="0" lang="pt-BR" sz="5000" u="none" cap="none" strike="noStrike">
                <a:solidFill>
                  <a:srgbClr val="74B954"/>
                </a:solidFill>
                <a:latin typeface="Montserrat Black"/>
                <a:ea typeface="Montserrat Black"/>
                <a:cs typeface="Montserrat Black"/>
                <a:sym typeface="Montserrat Black"/>
              </a:rPr>
              <a:t>de</a:t>
            </a:r>
            <a:r>
              <a:rPr b="0" i="0" lang="pt-BR" sz="5000" u="none" cap="none" strike="noStrike">
                <a:solidFill>
                  <a:srgbClr val="4172FB"/>
                </a:solidFill>
                <a:latin typeface="Montserrat Black"/>
                <a:ea typeface="Montserrat Black"/>
                <a:cs typeface="Montserrat Black"/>
                <a:sym typeface="Montserrat Black"/>
              </a:rPr>
              <a:t> </a:t>
            </a:r>
            <a:endParaRPr b="0" i="0" sz="5000" u="none" cap="none" strike="noStrike">
              <a:solidFill>
                <a:srgbClr val="4172FB"/>
              </a:solidFill>
              <a:latin typeface="Montserrat Black"/>
              <a:ea typeface="Montserrat Black"/>
              <a:cs typeface="Montserrat Black"/>
              <a:sym typeface="Montserrat Black"/>
            </a:endParaRPr>
          </a:p>
          <a:p>
            <a:pPr indent="0" lvl="0" marL="0" marR="0" rtl="0" algn="l">
              <a:lnSpc>
                <a:spcPct val="90000"/>
              </a:lnSpc>
              <a:spcBef>
                <a:spcPts val="0"/>
              </a:spcBef>
              <a:spcAft>
                <a:spcPts val="0"/>
              </a:spcAft>
              <a:buClr>
                <a:srgbClr val="000000"/>
              </a:buClr>
              <a:buSzPts val="5000"/>
              <a:buFont typeface="Arial"/>
              <a:buNone/>
            </a:pPr>
            <a:r>
              <a:rPr b="0" i="0" lang="pt-BR" sz="5000" u="none" cap="none" strike="noStrike">
                <a:solidFill>
                  <a:srgbClr val="4172FB"/>
                </a:solidFill>
                <a:latin typeface="Montserrat Black"/>
                <a:ea typeface="Montserrat Black"/>
                <a:cs typeface="Montserrat Black"/>
                <a:sym typeface="Montserrat Black"/>
              </a:rPr>
              <a:t>inclus</a:t>
            </a:r>
            <a:r>
              <a:rPr lang="pt-BR" sz="5000">
                <a:solidFill>
                  <a:srgbClr val="4172FB"/>
                </a:solidFill>
                <a:latin typeface="Montserrat Black"/>
                <a:ea typeface="Montserrat Black"/>
                <a:cs typeface="Montserrat Black"/>
                <a:sym typeface="Montserrat Black"/>
              </a:rPr>
              <a:t>i</a:t>
            </a:r>
            <a:r>
              <a:rPr b="0" i="0" lang="pt-BR" sz="5000" u="none" cap="none" strike="noStrike">
                <a:solidFill>
                  <a:srgbClr val="4172FB"/>
                </a:solidFill>
                <a:latin typeface="Montserrat Black"/>
                <a:ea typeface="Montserrat Black"/>
                <a:cs typeface="Montserrat Black"/>
                <a:sym typeface="Montserrat Black"/>
              </a:rPr>
              <a:t>ón</a:t>
            </a:r>
            <a:endParaRPr b="0" i="0" sz="700" u="none" cap="none" strike="noStrike">
              <a:solidFill>
                <a:srgbClr val="4172FB"/>
              </a:solidFill>
              <a:latin typeface="Montserrat Black"/>
              <a:ea typeface="Montserrat Black"/>
              <a:cs typeface="Montserrat Black"/>
              <a:sym typeface="Montserrat Black"/>
            </a:endParaRPr>
          </a:p>
        </p:txBody>
      </p:sp>
      <p:sp>
        <p:nvSpPr>
          <p:cNvPr id="64" name="Google Shape;64;p2"/>
          <p:cNvSpPr txBox="1"/>
          <p:nvPr/>
        </p:nvSpPr>
        <p:spPr>
          <a:xfrm>
            <a:off x="3951350" y="1329000"/>
            <a:ext cx="3297000" cy="3284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0" i="0" lang="pt-BR" sz="1400" u="none" cap="none" strike="noStrike">
                <a:solidFill>
                  <a:srgbClr val="171E46"/>
                </a:solidFill>
                <a:latin typeface="Montserrat Medium"/>
                <a:ea typeface="Montserrat Medium"/>
                <a:cs typeface="Montserrat Medium"/>
                <a:sym typeface="Montserrat Medium"/>
              </a:rPr>
              <a:t> Debemos aprender a velar por el bienestar de las personas con discapacidad. Comprenderlos en sus dificultades y presentarles propuestas de ayuda son formas de incluirlos en la sociedad y valorarlos.</a:t>
            </a:r>
            <a:endParaRPr b="0" i="0" sz="14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1000"/>
              </a:spcBef>
              <a:spcAft>
                <a:spcPts val="0"/>
              </a:spcAft>
              <a:buClr>
                <a:schemeClr val="dk1"/>
              </a:buClr>
              <a:buSzPts val="1100"/>
              <a:buFont typeface="Arial"/>
              <a:buNone/>
            </a:pPr>
            <a:r>
              <a:rPr b="0" i="0" lang="pt-BR" sz="1400" u="none" cap="none" strike="noStrike">
                <a:solidFill>
                  <a:srgbClr val="171E46"/>
                </a:solidFill>
                <a:latin typeface="Montserrat Medium"/>
                <a:ea typeface="Montserrat Medium"/>
                <a:cs typeface="Montserrat Medium"/>
                <a:sym typeface="Montserrat Medium"/>
              </a:rPr>
              <a:t> Debemos escuchar las voces de quienes tienen algún tipo de discapacidad para poder entender sus vidas y el </a:t>
            </a:r>
            <a:r>
              <a:rPr lang="pt-BR">
                <a:solidFill>
                  <a:srgbClr val="171E46"/>
                </a:solidFill>
                <a:latin typeface="Montserrat Medium"/>
                <a:ea typeface="Montserrat Medium"/>
                <a:cs typeface="Montserrat Medium"/>
                <a:sym typeface="Montserrat Medium"/>
              </a:rPr>
              <a:t>clamor</a:t>
            </a:r>
            <a:r>
              <a:rPr b="0" i="0" lang="pt-BR" sz="1400" u="none" cap="none" strike="noStrike">
                <a:solidFill>
                  <a:srgbClr val="171E46"/>
                </a:solidFill>
                <a:latin typeface="Montserrat Medium"/>
                <a:ea typeface="Montserrat Medium"/>
                <a:cs typeface="Montserrat Medium"/>
                <a:sym typeface="Montserrat Medium"/>
              </a:rPr>
              <a:t> de sus corazones.</a:t>
            </a:r>
            <a:endParaRPr b="0" i="0" sz="14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1000"/>
              </a:spcBef>
              <a:spcAft>
                <a:spcPts val="0"/>
              </a:spcAft>
              <a:buClr>
                <a:schemeClr val="dk1"/>
              </a:buClr>
              <a:buSzPts val="1100"/>
              <a:buFont typeface="Arial"/>
              <a:buNone/>
            </a:pPr>
            <a:r>
              <a:t/>
            </a:r>
            <a:endParaRPr b="0" i="0" sz="1400" u="none" cap="none" strike="noStrike">
              <a:solidFill>
                <a:srgbClr val="171E46"/>
              </a:solidFill>
              <a:latin typeface="Montserrat Medium"/>
              <a:ea typeface="Montserrat Medium"/>
              <a:cs typeface="Montserrat Medium"/>
              <a:sym typeface="Montserrat Medium"/>
            </a:endParaRPr>
          </a:p>
          <a:p>
            <a:pPr indent="0" lvl="0" marL="0" marR="0" rtl="0" algn="l">
              <a:lnSpc>
                <a:spcPct val="90000"/>
              </a:lnSpc>
              <a:spcBef>
                <a:spcPts val="1000"/>
              </a:spcBef>
              <a:spcAft>
                <a:spcPts val="0"/>
              </a:spcAft>
              <a:buClr>
                <a:srgbClr val="000000"/>
              </a:buClr>
              <a:buSzPts val="1400"/>
              <a:buFont typeface="Arial"/>
              <a:buNone/>
            </a:pPr>
            <a:r>
              <a:t/>
            </a:r>
            <a:endParaRPr b="0" i="0" sz="1400" u="none" cap="none" strike="noStrike">
              <a:solidFill>
                <a:srgbClr val="171E46"/>
              </a:solidFill>
              <a:latin typeface="Montserrat Medium"/>
              <a:ea typeface="Montserrat Medium"/>
              <a:cs typeface="Montserrat Medium"/>
              <a:sym typeface="Montserrat Medium"/>
            </a:endParaRPr>
          </a:p>
        </p:txBody>
      </p:sp>
      <p:pic>
        <p:nvPicPr>
          <p:cNvPr id="65" name="Google Shape;65;p2"/>
          <p:cNvPicPr preferRelativeResize="0"/>
          <p:nvPr/>
        </p:nvPicPr>
        <p:blipFill rotWithShape="1">
          <a:blip r:embed="rId6">
            <a:alphaModFix/>
          </a:blip>
          <a:srcRect b="0" l="0" r="0" t="0"/>
          <a:stretch/>
        </p:blipFill>
        <p:spPr>
          <a:xfrm flipH="1">
            <a:off x="7248350" y="1891050"/>
            <a:ext cx="1629437" cy="2419948"/>
          </a:xfrm>
          <a:prstGeom prst="rect">
            <a:avLst/>
          </a:prstGeom>
          <a:noFill/>
          <a:ln>
            <a:noFill/>
          </a:ln>
        </p:spPr>
      </p:pic>
      <p:pic>
        <p:nvPicPr>
          <p:cNvPr id="66" name="Google Shape;66;p2"/>
          <p:cNvPicPr preferRelativeResize="0"/>
          <p:nvPr/>
        </p:nvPicPr>
        <p:blipFill rotWithShape="1">
          <a:blip r:embed="rId4">
            <a:alphaModFix/>
          </a:blip>
          <a:srcRect b="0" l="0" r="0" t="0"/>
          <a:stretch/>
        </p:blipFill>
        <p:spPr>
          <a:xfrm rot="3149838">
            <a:off x="4554879" y="4071849"/>
            <a:ext cx="1378820" cy="1378820"/>
          </a:xfrm>
          <a:prstGeom prst="rect">
            <a:avLst/>
          </a:prstGeom>
          <a:noFill/>
          <a:ln>
            <a:noFill/>
          </a:ln>
        </p:spPr>
      </p:pic>
      <p:pic>
        <p:nvPicPr>
          <p:cNvPr id="67" name="Google Shape;67;p2"/>
          <p:cNvPicPr preferRelativeResize="0"/>
          <p:nvPr/>
        </p:nvPicPr>
        <p:blipFill rotWithShape="1">
          <a:blip r:embed="rId4">
            <a:alphaModFix/>
          </a:blip>
          <a:srcRect b="0" l="0" r="0" t="0"/>
          <a:stretch/>
        </p:blipFill>
        <p:spPr>
          <a:xfrm rot="-297915">
            <a:off x="-237511" y="148204"/>
            <a:ext cx="1046343" cy="1046343"/>
          </a:xfrm>
          <a:prstGeom prst="rect">
            <a:avLst/>
          </a:prstGeom>
          <a:noFill/>
          <a:ln>
            <a:noFill/>
          </a:ln>
        </p:spPr>
      </p:pic>
      <p:pic>
        <p:nvPicPr>
          <p:cNvPr id="68" name="Google Shape;68;p2"/>
          <p:cNvPicPr preferRelativeResize="0"/>
          <p:nvPr/>
        </p:nvPicPr>
        <p:blipFill rotWithShape="1">
          <a:blip r:embed="rId7">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3"/>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74" name="Google Shape;74;p3"/>
          <p:cNvPicPr preferRelativeResize="0"/>
          <p:nvPr/>
        </p:nvPicPr>
        <p:blipFill rotWithShape="1">
          <a:blip r:embed="rId4">
            <a:alphaModFix/>
          </a:blip>
          <a:srcRect b="0" l="0" r="0" t="0"/>
          <a:stretch/>
        </p:blipFill>
        <p:spPr>
          <a:xfrm rot="2371959">
            <a:off x="-563025" y="2054350"/>
            <a:ext cx="1425379" cy="1425379"/>
          </a:xfrm>
          <a:prstGeom prst="rect">
            <a:avLst/>
          </a:prstGeom>
          <a:noFill/>
          <a:ln>
            <a:noFill/>
          </a:ln>
        </p:spPr>
      </p:pic>
      <p:pic>
        <p:nvPicPr>
          <p:cNvPr id="75" name="Google Shape;75;p3"/>
          <p:cNvPicPr preferRelativeResize="0"/>
          <p:nvPr/>
        </p:nvPicPr>
        <p:blipFill rotWithShape="1">
          <a:blip r:embed="rId4">
            <a:alphaModFix/>
          </a:blip>
          <a:srcRect b="0" l="0" r="0" t="0"/>
          <a:stretch/>
        </p:blipFill>
        <p:spPr>
          <a:xfrm rot="3149834">
            <a:off x="2041936" y="3487213"/>
            <a:ext cx="2167625" cy="2167625"/>
          </a:xfrm>
          <a:prstGeom prst="rect">
            <a:avLst/>
          </a:prstGeom>
          <a:noFill/>
          <a:ln>
            <a:noFill/>
          </a:ln>
        </p:spPr>
      </p:pic>
      <p:pic>
        <p:nvPicPr>
          <p:cNvPr id="76" name="Google Shape;76;p3"/>
          <p:cNvPicPr preferRelativeResize="0"/>
          <p:nvPr/>
        </p:nvPicPr>
        <p:blipFill rotWithShape="1">
          <a:blip r:embed="rId4">
            <a:alphaModFix/>
          </a:blip>
          <a:srcRect b="0" l="0" r="0" t="0"/>
          <a:stretch/>
        </p:blipFill>
        <p:spPr>
          <a:xfrm rot="-1432244">
            <a:off x="7785564" y="51326"/>
            <a:ext cx="953352" cy="953352"/>
          </a:xfrm>
          <a:prstGeom prst="rect">
            <a:avLst/>
          </a:prstGeom>
          <a:noFill/>
          <a:ln>
            <a:noFill/>
          </a:ln>
        </p:spPr>
      </p:pic>
      <p:pic>
        <p:nvPicPr>
          <p:cNvPr id="77" name="Google Shape;77;p3"/>
          <p:cNvPicPr preferRelativeResize="0"/>
          <p:nvPr/>
        </p:nvPicPr>
        <p:blipFill rotWithShape="1">
          <a:blip r:embed="rId5">
            <a:alphaModFix/>
          </a:blip>
          <a:srcRect b="0" l="25663" r="23818" t="0"/>
          <a:stretch/>
        </p:blipFill>
        <p:spPr>
          <a:xfrm>
            <a:off x="-427050" y="93825"/>
            <a:ext cx="3895675" cy="5143500"/>
          </a:xfrm>
          <a:prstGeom prst="rect">
            <a:avLst/>
          </a:prstGeom>
          <a:noFill/>
          <a:ln>
            <a:noFill/>
          </a:ln>
        </p:spPr>
      </p:pic>
      <p:pic>
        <p:nvPicPr>
          <p:cNvPr id="78" name="Google Shape;78;p3"/>
          <p:cNvPicPr preferRelativeResize="0"/>
          <p:nvPr/>
        </p:nvPicPr>
        <p:blipFill rotWithShape="1">
          <a:blip r:embed="rId4">
            <a:alphaModFix/>
          </a:blip>
          <a:srcRect b="0" l="0" r="0" t="0"/>
          <a:stretch/>
        </p:blipFill>
        <p:spPr>
          <a:xfrm rot="2253538">
            <a:off x="8195052" y="1355779"/>
            <a:ext cx="1527120" cy="1527120"/>
          </a:xfrm>
          <a:prstGeom prst="rect">
            <a:avLst/>
          </a:prstGeom>
          <a:noFill/>
          <a:ln>
            <a:noFill/>
          </a:ln>
        </p:spPr>
      </p:pic>
      <p:sp>
        <p:nvSpPr>
          <p:cNvPr id="79" name="Google Shape;79;p3"/>
          <p:cNvSpPr txBox="1"/>
          <p:nvPr/>
        </p:nvSpPr>
        <p:spPr>
          <a:xfrm>
            <a:off x="2424875" y="851850"/>
            <a:ext cx="5112900" cy="2026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216"/>
              <a:buFont typeface="Arial"/>
              <a:buNone/>
            </a:pPr>
            <a:r>
              <a:rPr b="1" i="0" lang="pt-BR" sz="2216" u="none" cap="none" strike="noStrike">
                <a:solidFill>
                  <a:srgbClr val="171E46"/>
                </a:solidFill>
                <a:latin typeface="Montserrat"/>
                <a:ea typeface="Montserrat"/>
                <a:cs typeface="Montserrat"/>
                <a:sym typeface="Montserrat"/>
              </a:rPr>
              <a:t>La discapacidad hace referencia a una o varias características de un ser humano que le incapacitan para realizar algunas actividades que son comunes a las personas de su entorno. </a:t>
            </a:r>
            <a:endParaRPr b="0" i="0" sz="1400" u="none" cap="none" strike="noStrike">
              <a:solidFill>
                <a:srgbClr val="000000"/>
              </a:solidFill>
              <a:latin typeface="Arial"/>
              <a:ea typeface="Arial"/>
              <a:cs typeface="Arial"/>
              <a:sym typeface="Arial"/>
            </a:endParaRPr>
          </a:p>
        </p:txBody>
      </p:sp>
      <p:sp>
        <p:nvSpPr>
          <p:cNvPr id="80" name="Google Shape;80;p3"/>
          <p:cNvSpPr txBox="1"/>
          <p:nvPr/>
        </p:nvSpPr>
        <p:spPr>
          <a:xfrm>
            <a:off x="3951125" y="2878650"/>
            <a:ext cx="4723200" cy="14775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pt-BR" sz="1400" u="none" cap="none" strike="noStrike">
                <a:solidFill>
                  <a:schemeClr val="dk1"/>
                </a:solidFill>
                <a:latin typeface="Montserrat"/>
                <a:ea typeface="Montserrat"/>
                <a:cs typeface="Montserrat"/>
                <a:sym typeface="Montserrat"/>
              </a:rPr>
              <a:t>Ejemplo: si una persona no puede correr a una velocidad superior a 100 km por hora, esto no es una discapacidad, ya que ningún otro ser humano puede hacerlo; sin embargo, si alguien no puede simplemente caminar, algo común a la mayoría de las personas, entonces sí es una discapacidad.</a:t>
            </a:r>
            <a:endParaRPr b="0" i="0" sz="1400" u="none" cap="none" strike="noStrike">
              <a:solidFill>
                <a:schemeClr val="dk1"/>
              </a:solidFill>
              <a:latin typeface="Arial"/>
              <a:ea typeface="Arial"/>
              <a:cs typeface="Arial"/>
              <a:sym typeface="Arial"/>
            </a:endParaRPr>
          </a:p>
        </p:txBody>
      </p:sp>
      <p:pic>
        <p:nvPicPr>
          <p:cNvPr id="81" name="Google Shape;81;p3"/>
          <p:cNvPicPr preferRelativeResize="0"/>
          <p:nvPr/>
        </p:nvPicPr>
        <p:blipFill rotWithShape="1">
          <a:blip r:embed="rId6">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4"/>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87" name="Google Shape;87;p4"/>
          <p:cNvPicPr preferRelativeResize="0"/>
          <p:nvPr/>
        </p:nvPicPr>
        <p:blipFill rotWithShape="1">
          <a:blip r:embed="rId4">
            <a:alphaModFix/>
          </a:blip>
          <a:srcRect b="0" l="0" r="0" t="0"/>
          <a:stretch/>
        </p:blipFill>
        <p:spPr>
          <a:xfrm rot="-1402565">
            <a:off x="7735234" y="611255"/>
            <a:ext cx="1941837" cy="1941837"/>
          </a:xfrm>
          <a:prstGeom prst="rect">
            <a:avLst/>
          </a:prstGeom>
          <a:noFill/>
          <a:ln>
            <a:noFill/>
          </a:ln>
        </p:spPr>
      </p:pic>
      <p:pic>
        <p:nvPicPr>
          <p:cNvPr id="88" name="Google Shape;88;p4"/>
          <p:cNvPicPr preferRelativeResize="0"/>
          <p:nvPr/>
        </p:nvPicPr>
        <p:blipFill rotWithShape="1">
          <a:blip r:embed="rId4">
            <a:alphaModFix/>
          </a:blip>
          <a:srcRect b="0" l="0" r="0" t="0"/>
          <a:stretch/>
        </p:blipFill>
        <p:spPr>
          <a:xfrm rot="3149834">
            <a:off x="4826261" y="3974163"/>
            <a:ext cx="2167625" cy="2167625"/>
          </a:xfrm>
          <a:prstGeom prst="rect">
            <a:avLst/>
          </a:prstGeom>
          <a:noFill/>
          <a:ln>
            <a:noFill/>
          </a:ln>
        </p:spPr>
      </p:pic>
      <p:sp>
        <p:nvSpPr>
          <p:cNvPr id="89" name="Google Shape;89;p4"/>
          <p:cNvSpPr txBox="1"/>
          <p:nvPr/>
        </p:nvSpPr>
        <p:spPr>
          <a:xfrm>
            <a:off x="1150575" y="466525"/>
            <a:ext cx="5579700" cy="177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916"/>
              <a:buFont typeface="Arial"/>
              <a:buNone/>
            </a:pPr>
            <a:r>
              <a:rPr b="0" i="0" lang="pt-BR" sz="1916" u="none" cap="none" strike="noStrike">
                <a:solidFill>
                  <a:srgbClr val="171E46"/>
                </a:solidFill>
                <a:latin typeface="Montserrat Light"/>
                <a:ea typeface="Montserrat Light"/>
                <a:cs typeface="Montserrat Light"/>
                <a:sym typeface="Montserrat Light"/>
              </a:rPr>
              <a:t>Los derechos de las </a:t>
            </a:r>
            <a:r>
              <a:rPr lang="pt-BR" sz="1916">
                <a:solidFill>
                  <a:srgbClr val="171E46"/>
                </a:solidFill>
                <a:latin typeface="Montserrat Light"/>
                <a:ea typeface="Montserrat Light"/>
                <a:cs typeface="Montserrat Light"/>
                <a:sym typeface="Montserrat Light"/>
              </a:rPr>
              <a:t>p</a:t>
            </a:r>
            <a:r>
              <a:rPr b="0" i="0" lang="pt-BR" sz="1916" u="none" cap="none" strike="noStrike">
                <a:solidFill>
                  <a:srgbClr val="171E46"/>
                </a:solidFill>
                <a:latin typeface="Montserrat Light"/>
                <a:ea typeface="Montserrat Light"/>
                <a:cs typeface="Montserrat Light"/>
                <a:sym typeface="Montserrat Light"/>
              </a:rPr>
              <a:t>ersonas con </a:t>
            </a:r>
            <a:r>
              <a:rPr lang="pt-BR" sz="1916">
                <a:solidFill>
                  <a:srgbClr val="171E46"/>
                </a:solidFill>
                <a:latin typeface="Montserrat Light"/>
                <a:ea typeface="Montserrat Light"/>
                <a:cs typeface="Montserrat Light"/>
                <a:sym typeface="Montserrat Light"/>
              </a:rPr>
              <a:t>d</a:t>
            </a:r>
            <a:r>
              <a:rPr b="0" i="0" lang="pt-BR" sz="1916" u="none" cap="none" strike="noStrike">
                <a:solidFill>
                  <a:srgbClr val="171E46"/>
                </a:solidFill>
                <a:latin typeface="Montserrat Light"/>
                <a:ea typeface="Montserrat Light"/>
                <a:cs typeface="Montserrat Light"/>
                <a:sym typeface="Montserrat Light"/>
              </a:rPr>
              <a:t>iscapacidad no siempre son tenidos en cuenta, </a:t>
            </a:r>
            <a:r>
              <a:rPr lang="pt-BR" sz="1916">
                <a:solidFill>
                  <a:srgbClr val="171E46"/>
                </a:solidFill>
                <a:latin typeface="Montserrat Light"/>
                <a:ea typeface="Montserrat Light"/>
                <a:cs typeface="Montserrat Light"/>
                <a:sym typeface="Montserrat Light"/>
              </a:rPr>
              <a:t>trayendo</a:t>
            </a:r>
            <a:r>
              <a:rPr b="0" i="0" lang="pt-BR" sz="1916" u="none" cap="none" strike="noStrike">
                <a:solidFill>
                  <a:srgbClr val="171E46"/>
                </a:solidFill>
                <a:latin typeface="Montserrat Light"/>
                <a:ea typeface="Montserrat Light"/>
                <a:cs typeface="Montserrat Light"/>
                <a:sym typeface="Montserrat Light"/>
              </a:rPr>
              <a:t> a la vida de la persona con discapacidad marcas de desigualdad, prejuicios e incluso discriminación ante sus </a:t>
            </a:r>
            <a:r>
              <a:rPr lang="pt-BR" sz="1916">
                <a:solidFill>
                  <a:srgbClr val="171E46"/>
                </a:solidFill>
                <a:latin typeface="Montserrat Light"/>
                <a:ea typeface="Montserrat Light"/>
                <a:cs typeface="Montserrat Light"/>
                <a:sym typeface="Montserrat Light"/>
              </a:rPr>
              <a:t>pares.</a:t>
            </a:r>
            <a:r>
              <a:rPr b="0" i="0" lang="pt-BR" sz="1916" u="none" cap="none" strike="noStrike">
                <a:solidFill>
                  <a:srgbClr val="171E46"/>
                </a:solidFill>
                <a:latin typeface="Montserrat Light"/>
                <a:ea typeface="Montserrat Light"/>
                <a:cs typeface="Montserrat Light"/>
                <a:sym typeface="Montserrat Light"/>
              </a:rPr>
              <a:t>.</a:t>
            </a:r>
            <a:endParaRPr b="0" i="0" sz="1100" u="none" cap="none" strike="noStrike">
              <a:solidFill>
                <a:srgbClr val="000000"/>
              </a:solidFill>
              <a:latin typeface="Montserrat Light"/>
              <a:ea typeface="Montserrat Light"/>
              <a:cs typeface="Montserrat Light"/>
              <a:sym typeface="Montserrat Light"/>
            </a:endParaRPr>
          </a:p>
        </p:txBody>
      </p:sp>
      <p:pic>
        <p:nvPicPr>
          <p:cNvPr id="90" name="Google Shape;90;p4"/>
          <p:cNvPicPr preferRelativeResize="0"/>
          <p:nvPr/>
        </p:nvPicPr>
        <p:blipFill rotWithShape="1">
          <a:blip r:embed="rId5">
            <a:alphaModFix/>
          </a:blip>
          <a:srcRect b="0" l="18039" r="0" t="9222"/>
          <a:stretch/>
        </p:blipFill>
        <p:spPr>
          <a:xfrm>
            <a:off x="5437700" y="1410150"/>
            <a:ext cx="5992274" cy="3733350"/>
          </a:xfrm>
          <a:prstGeom prst="rect">
            <a:avLst/>
          </a:prstGeom>
          <a:noFill/>
          <a:ln>
            <a:noFill/>
          </a:ln>
        </p:spPr>
      </p:pic>
      <p:pic>
        <p:nvPicPr>
          <p:cNvPr id="91" name="Google Shape;91;p4"/>
          <p:cNvPicPr preferRelativeResize="0"/>
          <p:nvPr/>
        </p:nvPicPr>
        <p:blipFill rotWithShape="1">
          <a:blip r:embed="rId4">
            <a:alphaModFix/>
          </a:blip>
          <a:srcRect b="0" l="0" r="0" t="0"/>
          <a:stretch/>
        </p:blipFill>
        <p:spPr>
          <a:xfrm rot="3149830">
            <a:off x="-172342" y="1862711"/>
            <a:ext cx="1101455" cy="1101455"/>
          </a:xfrm>
          <a:prstGeom prst="rect">
            <a:avLst/>
          </a:prstGeom>
          <a:noFill/>
          <a:ln>
            <a:noFill/>
          </a:ln>
        </p:spPr>
      </p:pic>
      <p:pic>
        <p:nvPicPr>
          <p:cNvPr id="92" name="Google Shape;92;p4"/>
          <p:cNvPicPr preferRelativeResize="0"/>
          <p:nvPr/>
        </p:nvPicPr>
        <p:blipFill rotWithShape="1">
          <a:blip r:embed="rId4">
            <a:alphaModFix/>
          </a:blip>
          <a:srcRect b="0" l="0" r="0" t="0"/>
          <a:stretch/>
        </p:blipFill>
        <p:spPr>
          <a:xfrm rot="-1402565">
            <a:off x="-459942" y="-669239"/>
            <a:ext cx="1465808" cy="1465808"/>
          </a:xfrm>
          <a:prstGeom prst="rect">
            <a:avLst/>
          </a:prstGeom>
          <a:noFill/>
          <a:ln>
            <a:noFill/>
          </a:ln>
        </p:spPr>
      </p:pic>
      <p:pic>
        <p:nvPicPr>
          <p:cNvPr id="93" name="Google Shape;93;p4"/>
          <p:cNvPicPr preferRelativeResize="0"/>
          <p:nvPr/>
        </p:nvPicPr>
        <p:blipFill rotWithShape="1">
          <a:blip r:embed="rId4">
            <a:alphaModFix/>
          </a:blip>
          <a:srcRect b="0" l="0" r="0" t="0"/>
          <a:stretch/>
        </p:blipFill>
        <p:spPr>
          <a:xfrm rot="282979">
            <a:off x="7263009" y="-164364"/>
            <a:ext cx="817858" cy="817858"/>
          </a:xfrm>
          <a:prstGeom prst="rect">
            <a:avLst/>
          </a:prstGeom>
          <a:noFill/>
          <a:ln>
            <a:noFill/>
          </a:ln>
        </p:spPr>
      </p:pic>
      <p:sp>
        <p:nvSpPr>
          <p:cNvPr id="94" name="Google Shape;94;p4"/>
          <p:cNvSpPr txBox="1"/>
          <p:nvPr/>
        </p:nvSpPr>
        <p:spPr>
          <a:xfrm>
            <a:off x="1075600" y="2069800"/>
            <a:ext cx="4808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5"/>
              </a:spcBef>
              <a:spcAft>
                <a:spcPts val="0"/>
              </a:spcAft>
              <a:buClr>
                <a:srgbClr val="000000"/>
              </a:buClr>
              <a:buSzPts val="2600"/>
              <a:buFont typeface="Arial"/>
              <a:buNone/>
            </a:pPr>
            <a:r>
              <a:rPr b="0" i="0" lang="pt-BR" sz="2600" u="none" cap="none" strike="noStrike">
                <a:solidFill>
                  <a:srgbClr val="171E46"/>
                </a:solidFill>
                <a:latin typeface="Montserrat ExtraBold"/>
                <a:ea typeface="Montserrat ExtraBold"/>
                <a:cs typeface="Montserrat ExtraBold"/>
                <a:sym typeface="Montserrat ExtraBold"/>
              </a:rPr>
              <a:t>¿Qué ocurre en la iglesia?</a:t>
            </a:r>
            <a:endParaRPr b="0" i="0" sz="1200" u="none" cap="none" strike="noStrike">
              <a:solidFill>
                <a:srgbClr val="171E46"/>
              </a:solidFill>
              <a:latin typeface="Montserrat ExtraBold"/>
              <a:ea typeface="Montserrat ExtraBold"/>
              <a:cs typeface="Montserrat ExtraBold"/>
              <a:sym typeface="Montserrat ExtraBold"/>
            </a:endParaRPr>
          </a:p>
        </p:txBody>
      </p:sp>
      <p:sp>
        <p:nvSpPr>
          <p:cNvPr id="95" name="Google Shape;95;p4"/>
          <p:cNvSpPr txBox="1"/>
          <p:nvPr/>
        </p:nvSpPr>
        <p:spPr>
          <a:xfrm>
            <a:off x="1090600" y="2637275"/>
            <a:ext cx="4626000" cy="2086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1716" u="none" cap="none" strike="noStrike">
                <a:solidFill>
                  <a:srgbClr val="171E46"/>
                </a:solidFill>
                <a:latin typeface="Montserrat Light"/>
                <a:ea typeface="Montserrat Light"/>
                <a:cs typeface="Montserrat Light"/>
                <a:sym typeface="Montserrat Light"/>
              </a:rPr>
              <a:t>Por triste que sea, debemos reconocer que una de las principales razones de la discriminación es una interpretación teológica completamente errónea de la forma en que la Biblia aborda la cuestión de la discapacidad.</a:t>
            </a:r>
            <a:endParaRPr b="0" i="0" sz="1716" u="none" cap="none" strike="noStrike">
              <a:solidFill>
                <a:srgbClr val="171E46"/>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chemeClr val="dk1"/>
              </a:buClr>
              <a:buSzPts val="1100"/>
              <a:buFont typeface="Arial"/>
              <a:buNone/>
            </a:pPr>
            <a:r>
              <a:t/>
            </a:r>
            <a:endParaRPr b="0" i="0" sz="1716" u="none" cap="none" strike="noStrike">
              <a:solidFill>
                <a:srgbClr val="171E46"/>
              </a:solidFill>
              <a:latin typeface="Montserrat Light"/>
              <a:ea typeface="Montserrat Light"/>
              <a:cs typeface="Montserrat Light"/>
              <a:sym typeface="Montserrat Light"/>
            </a:endParaRPr>
          </a:p>
          <a:p>
            <a:pPr indent="0" lvl="0" marL="0" marR="0" rtl="0" algn="l">
              <a:lnSpc>
                <a:spcPct val="90000"/>
              </a:lnSpc>
              <a:spcBef>
                <a:spcPts val="0"/>
              </a:spcBef>
              <a:spcAft>
                <a:spcPts val="0"/>
              </a:spcAft>
              <a:buClr>
                <a:srgbClr val="000000"/>
              </a:buClr>
              <a:buSzPts val="1716"/>
              <a:buFont typeface="Arial"/>
              <a:buNone/>
            </a:pPr>
            <a:r>
              <a:t/>
            </a:r>
            <a:endParaRPr b="0" i="0" sz="1716" u="none" cap="none" strike="noStrike">
              <a:solidFill>
                <a:srgbClr val="171E46"/>
              </a:solidFill>
              <a:latin typeface="Montserrat Light"/>
              <a:ea typeface="Montserrat Light"/>
              <a:cs typeface="Montserrat Light"/>
              <a:sym typeface="Montserrat Light"/>
            </a:endParaRPr>
          </a:p>
        </p:txBody>
      </p:sp>
      <p:pic>
        <p:nvPicPr>
          <p:cNvPr id="96" name="Google Shape;96;p4"/>
          <p:cNvPicPr preferRelativeResize="0"/>
          <p:nvPr/>
        </p:nvPicPr>
        <p:blipFill rotWithShape="1">
          <a:blip r:embed="rId6">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5"/>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102" name="Google Shape;102;p5"/>
          <p:cNvPicPr preferRelativeResize="0"/>
          <p:nvPr/>
        </p:nvPicPr>
        <p:blipFill rotWithShape="1">
          <a:blip r:embed="rId4">
            <a:alphaModFix/>
          </a:blip>
          <a:srcRect b="0" l="0" r="0" t="0"/>
          <a:stretch/>
        </p:blipFill>
        <p:spPr>
          <a:xfrm rot="6910250">
            <a:off x="346167" y="2739633"/>
            <a:ext cx="1205693" cy="1205714"/>
          </a:xfrm>
          <a:prstGeom prst="rect">
            <a:avLst/>
          </a:prstGeom>
          <a:noFill/>
          <a:ln>
            <a:noFill/>
          </a:ln>
        </p:spPr>
      </p:pic>
      <p:pic>
        <p:nvPicPr>
          <p:cNvPr id="103" name="Google Shape;103;p5"/>
          <p:cNvPicPr preferRelativeResize="0"/>
          <p:nvPr/>
        </p:nvPicPr>
        <p:blipFill rotWithShape="1">
          <a:blip r:embed="rId4">
            <a:alphaModFix/>
          </a:blip>
          <a:srcRect b="0" l="0" r="0" t="0"/>
          <a:stretch/>
        </p:blipFill>
        <p:spPr>
          <a:xfrm rot="1000341">
            <a:off x="8364156" y="2581432"/>
            <a:ext cx="853808" cy="853834"/>
          </a:xfrm>
          <a:prstGeom prst="rect">
            <a:avLst/>
          </a:prstGeom>
          <a:noFill/>
          <a:ln>
            <a:noFill/>
          </a:ln>
        </p:spPr>
      </p:pic>
      <p:pic>
        <p:nvPicPr>
          <p:cNvPr id="104" name="Google Shape;104;p5"/>
          <p:cNvPicPr preferRelativeResize="0"/>
          <p:nvPr/>
        </p:nvPicPr>
        <p:blipFill rotWithShape="1">
          <a:blip r:embed="rId4">
            <a:alphaModFix/>
          </a:blip>
          <a:srcRect b="0" l="0" r="0" t="0"/>
          <a:stretch/>
        </p:blipFill>
        <p:spPr>
          <a:xfrm rot="906933">
            <a:off x="-170214" y="-126764"/>
            <a:ext cx="1513558" cy="1513558"/>
          </a:xfrm>
          <a:prstGeom prst="rect">
            <a:avLst/>
          </a:prstGeom>
          <a:noFill/>
          <a:ln>
            <a:noFill/>
          </a:ln>
        </p:spPr>
      </p:pic>
      <p:pic>
        <p:nvPicPr>
          <p:cNvPr id="105" name="Google Shape;105;p5"/>
          <p:cNvPicPr preferRelativeResize="0"/>
          <p:nvPr/>
        </p:nvPicPr>
        <p:blipFill rotWithShape="1">
          <a:blip r:embed="rId4">
            <a:alphaModFix/>
          </a:blip>
          <a:srcRect b="0" l="0" r="0" t="0"/>
          <a:stretch/>
        </p:blipFill>
        <p:spPr>
          <a:xfrm rot="-6841342">
            <a:off x="7733954" y="3575"/>
            <a:ext cx="1546628" cy="1546614"/>
          </a:xfrm>
          <a:prstGeom prst="rect">
            <a:avLst/>
          </a:prstGeom>
          <a:noFill/>
          <a:ln>
            <a:noFill/>
          </a:ln>
        </p:spPr>
      </p:pic>
      <p:pic>
        <p:nvPicPr>
          <p:cNvPr id="106" name="Google Shape;106;p5"/>
          <p:cNvPicPr preferRelativeResize="0"/>
          <p:nvPr/>
        </p:nvPicPr>
        <p:blipFill rotWithShape="1">
          <a:blip r:embed="rId4">
            <a:alphaModFix/>
          </a:blip>
          <a:srcRect b="0" l="0" r="0" t="0"/>
          <a:stretch/>
        </p:blipFill>
        <p:spPr>
          <a:xfrm rot="-5109552">
            <a:off x="2068789" y="3882598"/>
            <a:ext cx="925197" cy="925218"/>
          </a:xfrm>
          <a:prstGeom prst="rect">
            <a:avLst/>
          </a:prstGeom>
          <a:noFill/>
          <a:ln>
            <a:noFill/>
          </a:ln>
        </p:spPr>
      </p:pic>
      <p:sp>
        <p:nvSpPr>
          <p:cNvPr id="107" name="Google Shape;107;p5"/>
          <p:cNvSpPr txBox="1"/>
          <p:nvPr/>
        </p:nvSpPr>
        <p:spPr>
          <a:xfrm>
            <a:off x="1572475" y="318075"/>
            <a:ext cx="5837700" cy="6003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3000"/>
              <a:buFont typeface="Arial"/>
              <a:buNone/>
            </a:pPr>
            <a:r>
              <a:rPr b="0" i="0" lang="pt-BR" sz="3000" u="none" cap="none" strike="noStrike">
                <a:solidFill>
                  <a:srgbClr val="171E46"/>
                </a:solidFill>
                <a:latin typeface="Montserrat ExtraBold"/>
                <a:ea typeface="Montserrat ExtraBold"/>
                <a:cs typeface="Montserrat ExtraBold"/>
                <a:sym typeface="Montserrat ExtraBold"/>
              </a:rPr>
              <a:t>La discapacidad en la Biblia</a:t>
            </a:r>
            <a:endParaRPr b="0" i="0" sz="3000" u="none" cap="none" strike="noStrike">
              <a:solidFill>
                <a:srgbClr val="171E46"/>
              </a:solidFill>
              <a:latin typeface="Montserrat ExtraBold"/>
              <a:ea typeface="Montserrat ExtraBold"/>
              <a:cs typeface="Montserrat ExtraBold"/>
              <a:sym typeface="Montserrat ExtraBold"/>
            </a:endParaRPr>
          </a:p>
        </p:txBody>
      </p:sp>
      <p:sp>
        <p:nvSpPr>
          <p:cNvPr id="108" name="Google Shape;108;p5"/>
          <p:cNvSpPr txBox="1"/>
          <p:nvPr/>
        </p:nvSpPr>
        <p:spPr>
          <a:xfrm>
            <a:off x="294425" y="1854700"/>
            <a:ext cx="30000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chemeClr val="dk1"/>
                </a:solidFill>
                <a:latin typeface="Montserrat"/>
                <a:ea typeface="Montserrat"/>
                <a:cs typeface="Montserrat"/>
                <a:sym typeface="Montserrat"/>
              </a:rPr>
              <a:t>Palabra de Dios</a:t>
            </a:r>
            <a:endParaRPr b="0" i="0" sz="1400" u="none" cap="none" strike="noStrike">
              <a:solidFill>
                <a:srgbClr val="000000"/>
              </a:solidFill>
              <a:latin typeface="Montserrat"/>
              <a:ea typeface="Montserrat"/>
              <a:cs typeface="Montserrat"/>
              <a:sym typeface="Montserrat"/>
            </a:endParaRPr>
          </a:p>
        </p:txBody>
      </p:sp>
      <p:pic>
        <p:nvPicPr>
          <p:cNvPr id="109" name="Google Shape;109;p5"/>
          <p:cNvPicPr preferRelativeResize="0"/>
          <p:nvPr/>
        </p:nvPicPr>
        <p:blipFill rotWithShape="1">
          <a:blip r:embed="rId5">
            <a:alphaModFix/>
          </a:blip>
          <a:srcRect b="0" l="10098" r="10066" t="0"/>
          <a:stretch/>
        </p:blipFill>
        <p:spPr>
          <a:xfrm rot="-648078">
            <a:off x="1014468" y="2989525"/>
            <a:ext cx="1380964" cy="1729722"/>
          </a:xfrm>
          <a:prstGeom prst="rect">
            <a:avLst/>
          </a:prstGeom>
          <a:noFill/>
          <a:ln>
            <a:noFill/>
          </a:ln>
        </p:spPr>
      </p:pic>
      <p:sp>
        <p:nvSpPr>
          <p:cNvPr id="110" name="Google Shape;110;p5"/>
          <p:cNvSpPr txBox="1"/>
          <p:nvPr/>
        </p:nvSpPr>
        <p:spPr>
          <a:xfrm>
            <a:off x="3015725" y="1208063"/>
            <a:ext cx="4514100" cy="3167100"/>
          </a:xfrm>
          <a:prstGeom prst="rect">
            <a:avLst/>
          </a:prstGeom>
          <a:noFill/>
          <a:ln>
            <a:noFill/>
          </a:ln>
        </p:spPr>
        <p:txBody>
          <a:bodyPr anchorCtr="0" anchor="t" bIns="91425" lIns="91425" spcFirstLastPara="1" rIns="91425" wrap="square" tIns="91425">
            <a:spAutoFit/>
          </a:bodyPr>
          <a:lstStyle/>
          <a:p>
            <a:pPr indent="-196850" lvl="0" marL="228600" marR="0" rtl="0" algn="l">
              <a:lnSpc>
                <a:spcPct val="90000"/>
              </a:lnSpc>
              <a:spcBef>
                <a:spcPts val="1000"/>
              </a:spcBef>
              <a:spcAft>
                <a:spcPts val="0"/>
              </a:spcAft>
              <a:buClr>
                <a:schemeClr val="dk1"/>
              </a:buClr>
              <a:buSzPts val="1300"/>
              <a:buFont typeface="Montserrat"/>
              <a:buChar char="•"/>
            </a:pPr>
            <a:r>
              <a:rPr b="0" i="0" lang="pt-BR" sz="1300" u="none" cap="none" strike="noStrike">
                <a:solidFill>
                  <a:schemeClr val="dk1"/>
                </a:solidFill>
                <a:latin typeface="Montserrat"/>
                <a:ea typeface="Montserrat"/>
                <a:cs typeface="Montserrat"/>
                <a:sym typeface="Montserrat"/>
              </a:rPr>
              <a:t>Hemos sido creados a imagen y semejanza de Dios.</a:t>
            </a:r>
            <a:endParaRPr b="0" i="0" sz="1300" u="none" cap="none" strike="noStrike">
              <a:solidFill>
                <a:schemeClr val="dk1"/>
              </a:solidFill>
              <a:latin typeface="Montserrat"/>
              <a:ea typeface="Montserrat"/>
              <a:cs typeface="Montserrat"/>
              <a:sym typeface="Montserrat"/>
            </a:endParaRPr>
          </a:p>
          <a:p>
            <a:pPr indent="-196850" lvl="0" marL="228600" marR="0" rtl="0" algn="l">
              <a:lnSpc>
                <a:spcPct val="90000"/>
              </a:lnSpc>
              <a:spcBef>
                <a:spcPts val="1000"/>
              </a:spcBef>
              <a:spcAft>
                <a:spcPts val="0"/>
              </a:spcAft>
              <a:buClr>
                <a:schemeClr val="dk1"/>
              </a:buClr>
              <a:buSzPts val="1300"/>
              <a:buFont typeface="Montserrat"/>
              <a:buChar char="•"/>
            </a:pPr>
            <a:r>
              <a:rPr b="0" i="0" lang="pt-BR" sz="1300" u="none" cap="none" strike="noStrike">
                <a:solidFill>
                  <a:schemeClr val="dk1"/>
                </a:solidFill>
                <a:latin typeface="Montserrat"/>
                <a:ea typeface="Montserrat"/>
                <a:cs typeface="Montserrat"/>
                <a:sym typeface="Montserrat"/>
              </a:rPr>
              <a:t>Todos somos iguales ante Él.</a:t>
            </a:r>
            <a:endParaRPr b="0" i="0" sz="1300" u="none" cap="none" strike="noStrike">
              <a:solidFill>
                <a:schemeClr val="dk1"/>
              </a:solidFill>
              <a:latin typeface="Montserrat"/>
              <a:ea typeface="Montserrat"/>
              <a:cs typeface="Montserrat"/>
              <a:sym typeface="Montserrat"/>
            </a:endParaRPr>
          </a:p>
          <a:p>
            <a:pPr indent="-196850" lvl="0" marL="228600" marR="0" rtl="0" algn="l">
              <a:lnSpc>
                <a:spcPct val="90000"/>
              </a:lnSpc>
              <a:spcBef>
                <a:spcPts val="1000"/>
              </a:spcBef>
              <a:spcAft>
                <a:spcPts val="0"/>
              </a:spcAft>
              <a:buClr>
                <a:schemeClr val="dk1"/>
              </a:buClr>
              <a:buSzPts val="1300"/>
              <a:buFont typeface="Montserrat"/>
              <a:buChar char="•"/>
            </a:pPr>
            <a:r>
              <a:rPr b="0" i="0" lang="pt-BR" sz="1300" u="none" cap="none" strike="noStrike">
                <a:solidFill>
                  <a:schemeClr val="dk1"/>
                </a:solidFill>
                <a:latin typeface="Montserrat"/>
                <a:ea typeface="Montserrat"/>
                <a:cs typeface="Montserrat"/>
                <a:sym typeface="Montserrat"/>
              </a:rPr>
              <a:t>Jesús expresa su amor por sus hijos tendiendo la mano a todo tipo de personas.</a:t>
            </a:r>
            <a:endParaRPr b="0" i="0" sz="1300" u="none" cap="none" strike="noStrike">
              <a:solidFill>
                <a:schemeClr val="dk1"/>
              </a:solidFill>
              <a:latin typeface="Montserrat"/>
              <a:ea typeface="Montserrat"/>
              <a:cs typeface="Montserrat"/>
              <a:sym typeface="Montserrat"/>
            </a:endParaRPr>
          </a:p>
          <a:p>
            <a:pPr indent="-196850" lvl="0" marL="228600" marR="0" rtl="0" algn="l">
              <a:lnSpc>
                <a:spcPct val="90000"/>
              </a:lnSpc>
              <a:spcBef>
                <a:spcPts val="1000"/>
              </a:spcBef>
              <a:spcAft>
                <a:spcPts val="0"/>
              </a:spcAft>
              <a:buClr>
                <a:schemeClr val="dk1"/>
              </a:buClr>
              <a:buSzPts val="1300"/>
              <a:buFont typeface="Montserrat"/>
              <a:buChar char="•"/>
            </a:pPr>
            <a:r>
              <a:rPr b="0" i="0" lang="pt-BR" sz="1300" u="none" cap="none" strike="noStrike">
                <a:solidFill>
                  <a:schemeClr val="dk1"/>
                </a:solidFill>
                <a:latin typeface="Montserrat"/>
                <a:ea typeface="Montserrat"/>
                <a:cs typeface="Montserrat"/>
                <a:sym typeface="Montserrat"/>
              </a:rPr>
              <a:t>Dios tiene una preocupación especial por las personas desfavorecidas y excluidas</a:t>
            </a:r>
            <a:endParaRPr b="0" i="0" sz="1300" u="none" cap="none" strike="noStrike">
              <a:solidFill>
                <a:schemeClr val="dk1"/>
              </a:solidFill>
              <a:latin typeface="Montserrat"/>
              <a:ea typeface="Montserrat"/>
              <a:cs typeface="Montserrat"/>
              <a:sym typeface="Montserrat"/>
            </a:endParaRPr>
          </a:p>
          <a:p>
            <a:pPr indent="-196850" lvl="0" marL="228600" marR="0" rtl="0" algn="l">
              <a:lnSpc>
                <a:spcPct val="90000"/>
              </a:lnSpc>
              <a:spcBef>
                <a:spcPts val="1000"/>
              </a:spcBef>
              <a:spcAft>
                <a:spcPts val="0"/>
              </a:spcAft>
              <a:buClr>
                <a:schemeClr val="dk1"/>
              </a:buClr>
              <a:buSzPts val="1300"/>
              <a:buFont typeface="Montserrat"/>
              <a:buChar char="•"/>
            </a:pPr>
            <a:r>
              <a:rPr b="0" i="0" lang="pt-BR" sz="1300" u="none" cap="none" strike="noStrike">
                <a:solidFill>
                  <a:schemeClr val="dk1"/>
                </a:solidFill>
                <a:latin typeface="Montserrat"/>
                <a:ea typeface="Montserrat"/>
                <a:cs typeface="Montserrat"/>
                <a:sym typeface="Montserrat"/>
              </a:rPr>
              <a:t>No existe una relación directa entre las discapacidades y las prácticas pecaminosas, ya que dichas discapacidades son inherentes al contexto de un mundo marcado por la presencia del pecado.</a:t>
            </a:r>
            <a:endParaRPr b="0" i="0" sz="1300" u="none" cap="none" strike="noStrike">
              <a:solidFill>
                <a:schemeClr val="dk1"/>
              </a:solidFill>
              <a:latin typeface="Montserrat"/>
              <a:ea typeface="Montserrat"/>
              <a:cs typeface="Montserrat"/>
              <a:sym typeface="Montserrat"/>
            </a:endParaRPr>
          </a:p>
          <a:p>
            <a:pPr indent="-114300" lvl="0" marL="228600" marR="0" rtl="0" algn="l">
              <a:lnSpc>
                <a:spcPct val="90000"/>
              </a:lnSpc>
              <a:spcBef>
                <a:spcPts val="1000"/>
              </a:spcBef>
              <a:spcAft>
                <a:spcPts val="0"/>
              </a:spcAft>
              <a:buClr>
                <a:schemeClr val="dk1"/>
              </a:buClr>
              <a:buSzPts val="1300"/>
              <a:buFont typeface="Montserrat"/>
              <a:buNone/>
            </a:pPr>
            <a:r>
              <a:t/>
            </a:r>
            <a:endParaRPr b="0" i="0" sz="1300" u="none" cap="none" strike="noStrike">
              <a:solidFill>
                <a:schemeClr val="dk1"/>
              </a:solidFill>
              <a:latin typeface="Montserrat"/>
              <a:ea typeface="Montserrat"/>
              <a:cs typeface="Montserrat"/>
              <a:sym typeface="Montserrat"/>
            </a:endParaRPr>
          </a:p>
        </p:txBody>
      </p:sp>
      <p:sp>
        <p:nvSpPr>
          <p:cNvPr id="111" name="Google Shape;111;p5"/>
          <p:cNvSpPr txBox="1"/>
          <p:nvPr/>
        </p:nvSpPr>
        <p:spPr>
          <a:xfrm>
            <a:off x="3220925" y="3940975"/>
            <a:ext cx="41037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pt-BR" sz="1200" u="none" cap="none" strike="noStrike">
                <a:solidFill>
                  <a:srgbClr val="171E46"/>
                </a:solidFill>
                <a:latin typeface="Montserrat"/>
                <a:ea typeface="Montserrat"/>
                <a:cs typeface="Montserrat"/>
                <a:sym typeface="Montserrat"/>
              </a:rPr>
              <a:t>La discapacidad que posee una persona no es necesariamente el resultado de una vida de pecado, ausencia de fe o incluso un castigo divino.</a:t>
            </a:r>
            <a:endParaRPr b="1" i="0" sz="1200" u="none" cap="none" strike="noStrike">
              <a:solidFill>
                <a:srgbClr val="171E46"/>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200" u="none" cap="none" strike="noStrike">
              <a:solidFill>
                <a:srgbClr val="171E46"/>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171E46"/>
              </a:solidFill>
              <a:latin typeface="Montserrat"/>
              <a:ea typeface="Montserrat"/>
              <a:cs typeface="Montserrat"/>
              <a:sym typeface="Montserrat"/>
            </a:endParaRPr>
          </a:p>
        </p:txBody>
      </p:sp>
      <p:sp>
        <p:nvSpPr>
          <p:cNvPr id="112" name="Google Shape;112;p5"/>
          <p:cNvSpPr/>
          <p:nvPr/>
        </p:nvSpPr>
        <p:spPr>
          <a:xfrm flipH="1" rot="10800000">
            <a:off x="1978275" y="2422504"/>
            <a:ext cx="912900" cy="298500"/>
          </a:xfrm>
          <a:prstGeom prst="bentArrow">
            <a:avLst>
              <a:gd fmla="val 25000" name="adj1"/>
              <a:gd fmla="val 37744" name="adj2"/>
              <a:gd fmla="val 50000" name="adj3"/>
              <a:gd fmla="val 43750" name="adj4"/>
            </a:avLst>
          </a:prstGeom>
          <a:solidFill>
            <a:srgbClr val="171E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 name="Google Shape;113;p5"/>
          <p:cNvPicPr preferRelativeResize="0"/>
          <p:nvPr/>
        </p:nvPicPr>
        <p:blipFill rotWithShape="1">
          <a:blip r:embed="rId6">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6"/>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19" name="Google Shape;119;p6"/>
          <p:cNvSpPr txBox="1"/>
          <p:nvPr/>
        </p:nvSpPr>
        <p:spPr>
          <a:xfrm>
            <a:off x="8318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1</a:t>
            </a:r>
            <a:endParaRPr b="0" i="0" sz="9600" u="none" cap="none" strike="noStrike">
              <a:solidFill>
                <a:srgbClr val="171E46"/>
              </a:solidFill>
              <a:latin typeface="Montserrat Black"/>
              <a:ea typeface="Montserrat Black"/>
              <a:cs typeface="Montserrat Black"/>
              <a:sym typeface="Montserrat Black"/>
            </a:endParaRPr>
          </a:p>
        </p:txBody>
      </p:sp>
      <p:pic>
        <p:nvPicPr>
          <p:cNvPr id="120" name="Google Shape;120;p6"/>
          <p:cNvPicPr preferRelativeResize="0"/>
          <p:nvPr/>
        </p:nvPicPr>
        <p:blipFill rotWithShape="1">
          <a:blip r:embed="rId4">
            <a:alphaModFix/>
          </a:blip>
          <a:srcRect b="0" l="0" r="0" t="0"/>
          <a:stretch/>
        </p:blipFill>
        <p:spPr>
          <a:xfrm rot="-6841342">
            <a:off x="-723496" y="-226400"/>
            <a:ext cx="1546628" cy="1546614"/>
          </a:xfrm>
          <a:prstGeom prst="rect">
            <a:avLst/>
          </a:prstGeom>
          <a:noFill/>
          <a:ln>
            <a:noFill/>
          </a:ln>
        </p:spPr>
      </p:pic>
      <p:pic>
        <p:nvPicPr>
          <p:cNvPr id="121" name="Google Shape;121;p6"/>
          <p:cNvPicPr preferRelativeResize="0"/>
          <p:nvPr/>
        </p:nvPicPr>
        <p:blipFill rotWithShape="1">
          <a:blip r:embed="rId4">
            <a:alphaModFix/>
          </a:blip>
          <a:srcRect b="0" l="0" r="0" t="0"/>
          <a:stretch/>
        </p:blipFill>
        <p:spPr>
          <a:xfrm rot="7369657">
            <a:off x="-406548" y="2383070"/>
            <a:ext cx="1075022" cy="1075013"/>
          </a:xfrm>
          <a:prstGeom prst="rect">
            <a:avLst/>
          </a:prstGeom>
          <a:noFill/>
          <a:ln>
            <a:noFill/>
          </a:ln>
        </p:spPr>
      </p:pic>
      <p:pic>
        <p:nvPicPr>
          <p:cNvPr id="122" name="Google Shape;122;p6"/>
          <p:cNvPicPr preferRelativeResize="0"/>
          <p:nvPr/>
        </p:nvPicPr>
        <p:blipFill rotWithShape="1">
          <a:blip r:embed="rId4">
            <a:alphaModFix/>
          </a:blip>
          <a:srcRect b="0" l="0" r="0" t="0"/>
          <a:stretch/>
        </p:blipFill>
        <p:spPr>
          <a:xfrm rot="-7805876">
            <a:off x="7403977" y="-142805"/>
            <a:ext cx="1075024" cy="1075015"/>
          </a:xfrm>
          <a:prstGeom prst="rect">
            <a:avLst/>
          </a:prstGeom>
          <a:noFill/>
          <a:ln>
            <a:noFill/>
          </a:ln>
        </p:spPr>
      </p:pic>
      <p:sp>
        <p:nvSpPr>
          <p:cNvPr id="123" name="Google Shape;123;p6"/>
          <p:cNvSpPr txBox="1"/>
          <p:nvPr/>
        </p:nvSpPr>
        <p:spPr>
          <a:xfrm>
            <a:off x="1419600" y="308475"/>
            <a:ext cx="4941300" cy="1902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La discapacidad en el Antiguo Testamento</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p:txBody>
      </p:sp>
      <p:sp>
        <p:nvSpPr>
          <p:cNvPr id="124" name="Google Shape;124;p6"/>
          <p:cNvSpPr txBox="1"/>
          <p:nvPr/>
        </p:nvSpPr>
        <p:spPr>
          <a:xfrm>
            <a:off x="1419600" y="1420300"/>
            <a:ext cx="43725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0" i="0" lang="pt-BR" sz="1500" u="none" cap="none" strike="noStrike">
                <a:solidFill>
                  <a:schemeClr val="dk1"/>
                </a:solidFill>
                <a:latin typeface="Montserrat SemiBold"/>
                <a:ea typeface="Montserrat SemiBold"/>
                <a:cs typeface="Montserrat SemiBold"/>
                <a:sym typeface="Montserrat SemiBold"/>
              </a:rPr>
              <a:t>Al tratar de la discapacidad, el Antiguo Testamento pide que se respete plenamente la dignidad de toda persona </a:t>
            </a:r>
            <a:r>
              <a:rPr lang="pt-BR" sz="1500">
                <a:solidFill>
                  <a:schemeClr val="dk1"/>
                </a:solidFill>
                <a:latin typeface="Montserrat SemiBold"/>
                <a:ea typeface="Montserrat SemiBold"/>
                <a:cs typeface="Montserrat SemiBold"/>
                <a:sym typeface="Montserrat SemiBold"/>
              </a:rPr>
              <a:t>con discapacidad</a:t>
            </a:r>
            <a:r>
              <a:rPr b="0" i="0" lang="pt-BR" sz="1500" u="none" cap="none" strike="noStrike">
                <a:solidFill>
                  <a:schemeClr val="dk1"/>
                </a:solidFill>
                <a:latin typeface="Montserrat SemiBold"/>
                <a:ea typeface="Montserrat SemiBold"/>
                <a:cs typeface="Montserrat SemiBold"/>
                <a:sym typeface="Montserrat SemiBold"/>
              </a:rPr>
              <a:t>, vinculándola a la idea del temor de Dios.</a:t>
            </a:r>
            <a:endParaRPr b="0" i="0" sz="15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chemeClr val="dk1"/>
              </a:buClr>
              <a:buSzPts val="1100"/>
              <a:buFont typeface="Arial"/>
              <a:buNone/>
            </a:pPr>
            <a:r>
              <a:rPr b="0" i="0" lang="pt-BR" sz="1500" u="none" cap="none" strike="noStrike">
                <a:solidFill>
                  <a:schemeClr val="dk1"/>
                </a:solidFill>
                <a:latin typeface="Montserrat SemiBold"/>
                <a:ea typeface="Montserrat SemiBold"/>
                <a:cs typeface="Montserrat SemiBold"/>
                <a:sym typeface="Montserrat SemiBold"/>
              </a:rPr>
              <a:t>En otros preceptos encontramos disposiciones destinadas a proteger a la persona </a:t>
            </a:r>
            <a:r>
              <a:rPr lang="pt-BR" sz="1500">
                <a:solidFill>
                  <a:schemeClr val="dk1"/>
                </a:solidFill>
                <a:latin typeface="Montserrat SemiBold"/>
                <a:ea typeface="Montserrat SemiBold"/>
                <a:cs typeface="Montserrat SemiBold"/>
                <a:sym typeface="Montserrat SemiBold"/>
              </a:rPr>
              <a:t>con discapacidad</a:t>
            </a:r>
            <a:r>
              <a:rPr b="0" i="0" lang="pt-BR" sz="1500" u="none" cap="none" strike="noStrike">
                <a:solidFill>
                  <a:schemeClr val="dk1"/>
                </a:solidFill>
                <a:latin typeface="Montserrat SemiBold"/>
                <a:ea typeface="Montserrat SemiBold"/>
                <a:cs typeface="Montserrat SemiBold"/>
                <a:sym typeface="Montserrat SemiBold"/>
              </a:rPr>
              <a:t>.</a:t>
            </a:r>
            <a:endParaRPr b="0" i="0" sz="15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chemeClr val="dk1"/>
              </a:buClr>
              <a:buSzPts val="11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rgbClr val="000000"/>
              </a:buClr>
              <a:buSzPts val="15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p:txBody>
      </p:sp>
      <p:sp>
        <p:nvSpPr>
          <p:cNvPr id="125" name="Google Shape;125;p6"/>
          <p:cNvSpPr txBox="1"/>
          <p:nvPr/>
        </p:nvSpPr>
        <p:spPr>
          <a:xfrm>
            <a:off x="1548450" y="4018225"/>
            <a:ext cx="4683600" cy="6003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1000"/>
              </a:spcBef>
              <a:spcAft>
                <a:spcPts val="0"/>
              </a:spcAft>
              <a:buClr>
                <a:schemeClr val="dk1"/>
              </a:buClr>
              <a:buSzPts val="1100"/>
              <a:buFont typeface="Arial"/>
              <a:buNone/>
            </a:pPr>
            <a:r>
              <a:rPr b="0" i="1" lang="pt-BR" sz="1500" u="none" cap="none" strike="noStrike">
                <a:solidFill>
                  <a:schemeClr val="dk1"/>
                </a:solidFill>
                <a:latin typeface="Montserrat ExtraLight"/>
                <a:ea typeface="Montserrat ExtraLight"/>
                <a:cs typeface="Montserrat ExtraLight"/>
                <a:sym typeface="Montserrat ExtraLight"/>
              </a:rPr>
              <a:t>"No maldigas al sordo, ni pongas tropiezo al ciego, sino teme a tu Dios. Yo soy el Señor".</a:t>
            </a:r>
            <a:endParaRPr b="0" i="1" sz="1500" u="none" cap="none" strike="noStrike">
              <a:solidFill>
                <a:schemeClr val="dk1"/>
              </a:solidFill>
              <a:latin typeface="Montserrat ExtraLight"/>
              <a:ea typeface="Montserrat ExtraLight"/>
              <a:cs typeface="Montserrat ExtraLight"/>
              <a:sym typeface="Montserrat ExtraLight"/>
            </a:endParaRPr>
          </a:p>
        </p:txBody>
      </p:sp>
      <p:pic>
        <p:nvPicPr>
          <p:cNvPr id="126" name="Google Shape;126;p6"/>
          <p:cNvPicPr preferRelativeResize="0"/>
          <p:nvPr/>
        </p:nvPicPr>
        <p:blipFill rotWithShape="1">
          <a:blip r:embed="rId5">
            <a:alphaModFix/>
          </a:blip>
          <a:srcRect b="0" l="0" r="0" t="0"/>
          <a:stretch/>
        </p:blipFill>
        <p:spPr>
          <a:xfrm>
            <a:off x="5172793" y="365212"/>
            <a:ext cx="4023157" cy="3653025"/>
          </a:xfrm>
          <a:prstGeom prst="rect">
            <a:avLst/>
          </a:prstGeom>
          <a:noFill/>
          <a:ln>
            <a:noFill/>
          </a:ln>
        </p:spPr>
      </p:pic>
      <p:pic>
        <p:nvPicPr>
          <p:cNvPr id="127" name="Google Shape;127;p6"/>
          <p:cNvPicPr preferRelativeResize="0"/>
          <p:nvPr/>
        </p:nvPicPr>
        <p:blipFill rotWithShape="1">
          <a:blip r:embed="rId4">
            <a:alphaModFix/>
          </a:blip>
          <a:srcRect b="0" l="0" r="0" t="0"/>
          <a:stretch/>
        </p:blipFill>
        <p:spPr>
          <a:xfrm rot="-3362439">
            <a:off x="8509437" y="2901465"/>
            <a:ext cx="1220651" cy="1220643"/>
          </a:xfrm>
          <a:prstGeom prst="rect">
            <a:avLst/>
          </a:prstGeom>
          <a:noFill/>
          <a:ln>
            <a:noFill/>
          </a:ln>
        </p:spPr>
      </p:pic>
      <p:pic>
        <p:nvPicPr>
          <p:cNvPr id="128" name="Google Shape;128;p6"/>
          <p:cNvPicPr preferRelativeResize="0"/>
          <p:nvPr/>
        </p:nvPicPr>
        <p:blipFill rotWithShape="1">
          <a:blip r:embed="rId6">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7"/>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34" name="Google Shape;134;p7"/>
          <p:cNvSpPr txBox="1"/>
          <p:nvPr/>
        </p:nvSpPr>
        <p:spPr>
          <a:xfrm>
            <a:off x="527075" y="-825"/>
            <a:ext cx="2171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1.2</a:t>
            </a:r>
            <a:endParaRPr b="0" i="0" sz="9600" u="none" cap="none" strike="noStrike">
              <a:solidFill>
                <a:srgbClr val="171E46"/>
              </a:solidFill>
              <a:latin typeface="Montserrat Black"/>
              <a:ea typeface="Montserrat Black"/>
              <a:cs typeface="Montserrat Black"/>
              <a:sym typeface="Montserrat Black"/>
            </a:endParaRPr>
          </a:p>
        </p:txBody>
      </p:sp>
      <p:pic>
        <p:nvPicPr>
          <p:cNvPr id="135" name="Google Shape;135;p7"/>
          <p:cNvPicPr preferRelativeResize="0"/>
          <p:nvPr/>
        </p:nvPicPr>
        <p:blipFill rotWithShape="1">
          <a:blip r:embed="rId4">
            <a:alphaModFix/>
          </a:blip>
          <a:srcRect b="0" l="0" r="0" t="0"/>
          <a:stretch/>
        </p:blipFill>
        <p:spPr>
          <a:xfrm rot="6704454">
            <a:off x="-287271" y="1244628"/>
            <a:ext cx="1546630" cy="1546611"/>
          </a:xfrm>
          <a:prstGeom prst="rect">
            <a:avLst/>
          </a:prstGeom>
          <a:noFill/>
          <a:ln>
            <a:noFill/>
          </a:ln>
        </p:spPr>
      </p:pic>
      <p:pic>
        <p:nvPicPr>
          <p:cNvPr id="136" name="Google Shape;136;p7"/>
          <p:cNvPicPr preferRelativeResize="0"/>
          <p:nvPr/>
        </p:nvPicPr>
        <p:blipFill rotWithShape="1">
          <a:blip r:embed="rId4">
            <a:alphaModFix/>
          </a:blip>
          <a:srcRect b="0" l="0" r="0" t="0"/>
          <a:stretch/>
        </p:blipFill>
        <p:spPr>
          <a:xfrm rot="-7125723">
            <a:off x="-2234" y="-262616"/>
            <a:ext cx="710296" cy="710298"/>
          </a:xfrm>
          <a:prstGeom prst="rect">
            <a:avLst/>
          </a:prstGeom>
          <a:noFill/>
          <a:ln>
            <a:noFill/>
          </a:ln>
        </p:spPr>
      </p:pic>
      <p:pic>
        <p:nvPicPr>
          <p:cNvPr id="137" name="Google Shape;137;p7"/>
          <p:cNvPicPr preferRelativeResize="0"/>
          <p:nvPr/>
        </p:nvPicPr>
        <p:blipFill rotWithShape="1">
          <a:blip r:embed="rId4">
            <a:alphaModFix/>
          </a:blip>
          <a:srcRect b="0" l="0" r="0" t="0"/>
          <a:stretch/>
        </p:blipFill>
        <p:spPr>
          <a:xfrm rot="-6260603">
            <a:off x="7708898" y="2003183"/>
            <a:ext cx="1778350" cy="1778287"/>
          </a:xfrm>
          <a:prstGeom prst="rect">
            <a:avLst/>
          </a:prstGeom>
          <a:noFill/>
          <a:ln>
            <a:noFill/>
          </a:ln>
        </p:spPr>
      </p:pic>
      <p:pic>
        <p:nvPicPr>
          <p:cNvPr id="138" name="Google Shape;138;p7"/>
          <p:cNvPicPr preferRelativeResize="0"/>
          <p:nvPr/>
        </p:nvPicPr>
        <p:blipFill rotWithShape="1">
          <a:blip r:embed="rId4">
            <a:alphaModFix/>
          </a:blip>
          <a:srcRect b="0" l="0" r="0" t="0"/>
          <a:stretch/>
        </p:blipFill>
        <p:spPr>
          <a:xfrm rot="-10552487">
            <a:off x="7709660" y="122781"/>
            <a:ext cx="674659" cy="674638"/>
          </a:xfrm>
          <a:prstGeom prst="rect">
            <a:avLst/>
          </a:prstGeom>
          <a:noFill/>
          <a:ln>
            <a:noFill/>
          </a:ln>
        </p:spPr>
      </p:pic>
      <p:sp>
        <p:nvSpPr>
          <p:cNvPr id="139" name="Google Shape;139;p7"/>
          <p:cNvSpPr txBox="1"/>
          <p:nvPr/>
        </p:nvSpPr>
        <p:spPr>
          <a:xfrm>
            <a:off x="2312350" y="308475"/>
            <a:ext cx="4789200" cy="1902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3100" u="none" cap="none" strike="noStrike">
                <a:solidFill>
                  <a:srgbClr val="171E46"/>
                </a:solidFill>
                <a:latin typeface="Montserrat ExtraBold"/>
                <a:ea typeface="Montserrat ExtraBold"/>
                <a:cs typeface="Montserrat ExtraBold"/>
                <a:sym typeface="Montserrat ExtraBold"/>
              </a:rPr>
              <a:t>La discapacidad en el Nuevo Testamento</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p:txBody>
      </p:sp>
      <p:sp>
        <p:nvSpPr>
          <p:cNvPr id="140" name="Google Shape;140;p7"/>
          <p:cNvSpPr txBox="1"/>
          <p:nvPr/>
        </p:nvSpPr>
        <p:spPr>
          <a:xfrm>
            <a:off x="1419475" y="1661475"/>
            <a:ext cx="6096900" cy="36558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90000"/>
              </a:lnSpc>
              <a:spcBef>
                <a:spcPts val="1000"/>
              </a:spcBef>
              <a:spcAft>
                <a:spcPts val="0"/>
              </a:spcAft>
              <a:buClr>
                <a:schemeClr val="dk1"/>
              </a:buClr>
              <a:buSzPts val="1500"/>
              <a:buFont typeface="Montserrat SemiBold"/>
              <a:buChar char="●"/>
            </a:pPr>
            <a:r>
              <a:rPr b="0" i="0" lang="pt-BR" sz="1500" u="none" cap="none" strike="noStrike">
                <a:solidFill>
                  <a:schemeClr val="dk1"/>
                </a:solidFill>
                <a:latin typeface="Montserrat SemiBold"/>
                <a:ea typeface="Montserrat SemiBold"/>
                <a:cs typeface="Montserrat SemiBold"/>
                <a:sym typeface="Montserrat SemiBold"/>
              </a:rPr>
              <a:t>Hay ejemplos de personas con discapacidad retratadas de forma positiva y de Dios utilizando la discapacidad para bien en la vida de las personas.</a:t>
            </a:r>
            <a:endParaRPr b="0" i="0" sz="15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5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a:p>
            <a:pPr indent="-323850" lvl="0" marL="457200" marR="0" rtl="0" algn="l">
              <a:lnSpc>
                <a:spcPct val="90000"/>
              </a:lnSpc>
              <a:spcBef>
                <a:spcPts val="1000"/>
              </a:spcBef>
              <a:spcAft>
                <a:spcPts val="0"/>
              </a:spcAft>
              <a:buClr>
                <a:schemeClr val="dk1"/>
              </a:buClr>
              <a:buSzPts val="1500"/>
              <a:buFont typeface="Montserrat SemiBold"/>
              <a:buChar char="●"/>
            </a:pPr>
            <a:r>
              <a:rPr b="0" i="0" lang="pt-BR" sz="1500" u="none" cap="none" strike="noStrike">
                <a:solidFill>
                  <a:schemeClr val="dk1"/>
                </a:solidFill>
                <a:latin typeface="Montserrat SemiBold"/>
                <a:ea typeface="Montserrat SemiBold"/>
                <a:cs typeface="Montserrat SemiBold"/>
                <a:sym typeface="Montserrat SemiBold"/>
              </a:rPr>
              <a:t>Esta perspectiva da a la discapacidad algo que no se encuentra en ninguna otra religión, a saber, la seguridad de que una discapacidad no es un castigo divino.</a:t>
            </a:r>
            <a:endParaRPr b="0" i="0" sz="15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5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a:p>
            <a:pPr indent="-323850" lvl="0" marL="457200" marR="0" rtl="0" algn="l">
              <a:lnSpc>
                <a:spcPct val="90000"/>
              </a:lnSpc>
              <a:spcBef>
                <a:spcPts val="1000"/>
              </a:spcBef>
              <a:spcAft>
                <a:spcPts val="0"/>
              </a:spcAft>
              <a:buClr>
                <a:schemeClr val="dk1"/>
              </a:buClr>
              <a:buSzPts val="1500"/>
              <a:buFont typeface="Montserrat SemiBold"/>
              <a:buChar char="●"/>
            </a:pPr>
            <a:r>
              <a:rPr b="0" i="0" lang="pt-BR" sz="1500" u="none" cap="none" strike="noStrike">
                <a:solidFill>
                  <a:schemeClr val="dk1"/>
                </a:solidFill>
                <a:latin typeface="Montserrat SemiBold"/>
                <a:ea typeface="Montserrat SemiBold"/>
                <a:cs typeface="Montserrat SemiBold"/>
                <a:sym typeface="Montserrat SemiBold"/>
              </a:rPr>
              <a:t>Algunos ejemplos: La estatura de Zaqueo, Pablo y su discapacidad visual, el ciego de nacimiento. </a:t>
            </a:r>
            <a:endParaRPr b="0" i="0" sz="15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5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5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p:txBody>
      </p:sp>
      <p:pic>
        <p:nvPicPr>
          <p:cNvPr id="141" name="Google Shape;141;p7"/>
          <p:cNvPicPr preferRelativeResize="0"/>
          <p:nvPr/>
        </p:nvPicPr>
        <p:blipFill rotWithShape="1">
          <a:blip r:embed="rId5">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8"/>
          <p:cNvPicPr preferRelativeResize="0"/>
          <p:nvPr/>
        </p:nvPicPr>
        <p:blipFill rotWithShape="1">
          <a:blip r:embed="rId3">
            <a:alphaModFix/>
          </a:blip>
          <a:srcRect b="0" l="0" r="0" t="0"/>
          <a:stretch/>
        </p:blipFill>
        <p:spPr>
          <a:xfrm>
            <a:off x="0" y="0"/>
            <a:ext cx="9143997" cy="5143490"/>
          </a:xfrm>
          <a:prstGeom prst="rect">
            <a:avLst/>
          </a:prstGeom>
          <a:noFill/>
          <a:ln>
            <a:noFill/>
          </a:ln>
        </p:spPr>
      </p:pic>
      <p:sp>
        <p:nvSpPr>
          <p:cNvPr id="147" name="Google Shape;147;p8"/>
          <p:cNvSpPr txBox="1"/>
          <p:nvPr/>
        </p:nvSpPr>
        <p:spPr>
          <a:xfrm>
            <a:off x="603275" y="-825"/>
            <a:ext cx="10248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600"/>
              <a:buFont typeface="Arial"/>
              <a:buNone/>
            </a:pPr>
            <a:r>
              <a:rPr b="0" i="0" lang="pt-BR" sz="9600" u="none" cap="none" strike="noStrike">
                <a:solidFill>
                  <a:srgbClr val="171E46"/>
                </a:solidFill>
                <a:latin typeface="Montserrat Black"/>
                <a:ea typeface="Montserrat Black"/>
                <a:cs typeface="Montserrat Black"/>
                <a:sym typeface="Montserrat Black"/>
              </a:rPr>
              <a:t>2</a:t>
            </a:r>
            <a:endParaRPr b="0" i="0" sz="9600" u="none" cap="none" strike="noStrike">
              <a:solidFill>
                <a:srgbClr val="171E46"/>
              </a:solidFill>
              <a:latin typeface="Montserrat Black"/>
              <a:ea typeface="Montserrat Black"/>
              <a:cs typeface="Montserrat Black"/>
              <a:sym typeface="Montserrat Black"/>
            </a:endParaRPr>
          </a:p>
        </p:txBody>
      </p:sp>
      <p:sp>
        <p:nvSpPr>
          <p:cNvPr id="148" name="Google Shape;148;p8"/>
          <p:cNvSpPr txBox="1"/>
          <p:nvPr/>
        </p:nvSpPr>
        <p:spPr>
          <a:xfrm>
            <a:off x="1419600" y="308475"/>
            <a:ext cx="4941300" cy="1902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lang="pt-BR" sz="3100">
                <a:solidFill>
                  <a:srgbClr val="171E46"/>
                </a:solidFill>
                <a:latin typeface="Montserrat ExtraBold"/>
                <a:ea typeface="Montserrat ExtraBold"/>
                <a:cs typeface="Montserrat ExtraBold"/>
                <a:sym typeface="Montserrat ExtraBold"/>
              </a:rPr>
              <a:t>El ministerio inclusivo de Jesús</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3100"/>
              <a:buFont typeface="Arial"/>
              <a:buNone/>
            </a:pPr>
            <a:r>
              <a:t/>
            </a:r>
            <a:endParaRPr b="0" i="0" sz="3100" u="none" cap="none" strike="noStrike">
              <a:solidFill>
                <a:srgbClr val="171E46"/>
              </a:solidFill>
              <a:latin typeface="Montserrat ExtraBold"/>
              <a:ea typeface="Montserrat ExtraBold"/>
              <a:cs typeface="Montserrat ExtraBold"/>
              <a:sym typeface="Montserrat ExtraBold"/>
            </a:endParaRPr>
          </a:p>
        </p:txBody>
      </p:sp>
      <p:sp>
        <p:nvSpPr>
          <p:cNvPr id="149" name="Google Shape;149;p8"/>
          <p:cNvSpPr txBox="1"/>
          <p:nvPr/>
        </p:nvSpPr>
        <p:spPr>
          <a:xfrm>
            <a:off x="1320650" y="1407850"/>
            <a:ext cx="6399600" cy="4314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A través de los episodios de curación de personas con discapacidad, se demuestra la compasión de Jesús y sus discípulos por las personas que sufren y el gran interés por dar a conocer la llegada de un mundo nuevo, el reino de Dios.</a:t>
            </a:r>
            <a:endParaRPr b="0" i="0" sz="14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Jesús fue más allá de la simple curación de una limitación física.</a:t>
            </a:r>
            <a:endParaRPr b="0" i="0" sz="14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Los mensajes y las acciones de Jesús, ponen de manifiesto la visión exacta de cómo Dios ve la cuestión de las personas con discapacidad.</a:t>
            </a:r>
            <a:endParaRPr b="0" i="0" sz="14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SemiBold"/>
              <a:ea typeface="Montserrat SemiBold"/>
              <a:cs typeface="Montserrat SemiBold"/>
              <a:sym typeface="Montserrat SemiBold"/>
            </a:endParaRPr>
          </a:p>
          <a:p>
            <a:pPr indent="-317500" lvl="0" marL="457200" marR="0" rtl="0" algn="l">
              <a:lnSpc>
                <a:spcPct val="90000"/>
              </a:lnSpc>
              <a:spcBef>
                <a:spcPts val="1000"/>
              </a:spcBef>
              <a:spcAft>
                <a:spcPts val="0"/>
              </a:spcAft>
              <a:buClr>
                <a:schemeClr val="dk1"/>
              </a:buClr>
              <a:buSzPts val="1400"/>
              <a:buFont typeface="Montserrat SemiBold"/>
              <a:buChar char="●"/>
            </a:pPr>
            <a:r>
              <a:rPr b="0" i="0" lang="pt-BR" sz="1400" u="none" cap="none" strike="noStrike">
                <a:solidFill>
                  <a:schemeClr val="dk1"/>
                </a:solidFill>
                <a:latin typeface="Montserrat SemiBold"/>
                <a:ea typeface="Montserrat SemiBold"/>
                <a:cs typeface="Montserrat SemiBold"/>
                <a:sym typeface="Montserrat SemiBold"/>
              </a:rPr>
              <a:t>Jesús tiene un ministerio inclusivo, asumiendo todo lo que es humano, incluidas las discapacidades.</a:t>
            </a:r>
            <a:endParaRPr b="0" i="0" sz="1400" u="none" cap="none" strike="noStrike">
              <a:solidFill>
                <a:schemeClr val="dk1"/>
              </a:solidFill>
              <a:latin typeface="Montserrat SemiBold"/>
              <a:ea typeface="Montserrat SemiBold"/>
              <a:cs typeface="Montserrat SemiBold"/>
              <a:sym typeface="Montserrat SemiBold"/>
            </a:endParaRPr>
          </a:p>
          <a:p>
            <a:pPr indent="0" lvl="0" marL="457200" marR="0" rtl="0" algn="l">
              <a:lnSpc>
                <a:spcPct val="90000"/>
              </a:lnSpc>
              <a:spcBef>
                <a:spcPts val="1000"/>
              </a:spcBef>
              <a:spcAft>
                <a:spcPts val="0"/>
              </a:spcAft>
              <a:buClr>
                <a:srgbClr val="000000"/>
              </a:buClr>
              <a:buSzPts val="1400"/>
              <a:buFont typeface="Arial"/>
              <a:buNone/>
            </a:pPr>
            <a:r>
              <a:t/>
            </a:r>
            <a:endParaRPr b="0" i="0" sz="1400" u="none" cap="none" strike="noStrike">
              <a:solidFill>
                <a:schemeClr val="dk1"/>
              </a:solidFill>
              <a:latin typeface="Montserrat SemiBold"/>
              <a:ea typeface="Montserrat SemiBold"/>
              <a:cs typeface="Montserrat SemiBold"/>
              <a:sym typeface="Montserrat SemiBold"/>
            </a:endParaRPr>
          </a:p>
          <a:p>
            <a:pPr indent="-228600" lvl="0" marL="457200" marR="0" rtl="0" algn="l">
              <a:lnSpc>
                <a:spcPct val="90000"/>
              </a:lnSpc>
              <a:spcBef>
                <a:spcPts val="1000"/>
              </a:spcBef>
              <a:spcAft>
                <a:spcPts val="0"/>
              </a:spcAft>
              <a:buClr>
                <a:schemeClr val="dk1"/>
              </a:buClr>
              <a:buSzPts val="1400"/>
              <a:buFont typeface="Montserrat SemiBold"/>
              <a:buNone/>
            </a:pPr>
            <a:r>
              <a:t/>
            </a:r>
            <a:endParaRPr b="0" i="0" sz="1400" u="none" cap="none" strike="noStrike">
              <a:solidFill>
                <a:schemeClr val="dk1"/>
              </a:solidFill>
              <a:latin typeface="Montserrat SemiBold"/>
              <a:ea typeface="Montserrat SemiBold"/>
              <a:cs typeface="Montserrat SemiBold"/>
              <a:sym typeface="Montserrat SemiBold"/>
            </a:endParaRPr>
          </a:p>
        </p:txBody>
      </p:sp>
      <p:pic>
        <p:nvPicPr>
          <p:cNvPr id="150" name="Google Shape;150;p8"/>
          <p:cNvPicPr preferRelativeResize="0"/>
          <p:nvPr/>
        </p:nvPicPr>
        <p:blipFill rotWithShape="1">
          <a:blip r:embed="rId4">
            <a:alphaModFix/>
          </a:blip>
          <a:srcRect b="0" l="0" r="0" t="0"/>
          <a:stretch/>
        </p:blipFill>
        <p:spPr>
          <a:xfrm rot="7111070">
            <a:off x="-501345" y="2878830"/>
            <a:ext cx="1546631" cy="1546610"/>
          </a:xfrm>
          <a:prstGeom prst="rect">
            <a:avLst/>
          </a:prstGeom>
          <a:noFill/>
          <a:ln>
            <a:noFill/>
          </a:ln>
        </p:spPr>
      </p:pic>
      <p:pic>
        <p:nvPicPr>
          <p:cNvPr id="151" name="Google Shape;151;p8"/>
          <p:cNvPicPr preferRelativeResize="0"/>
          <p:nvPr/>
        </p:nvPicPr>
        <p:blipFill rotWithShape="1">
          <a:blip r:embed="rId4">
            <a:alphaModFix/>
          </a:blip>
          <a:srcRect b="0" l="0" r="0" t="0"/>
          <a:stretch/>
        </p:blipFill>
        <p:spPr>
          <a:xfrm rot="-7109003">
            <a:off x="7524406" y="15304"/>
            <a:ext cx="1546627" cy="1546609"/>
          </a:xfrm>
          <a:prstGeom prst="rect">
            <a:avLst/>
          </a:prstGeom>
          <a:noFill/>
          <a:ln>
            <a:noFill/>
          </a:ln>
        </p:spPr>
      </p:pic>
      <p:pic>
        <p:nvPicPr>
          <p:cNvPr id="152" name="Google Shape;152;p8"/>
          <p:cNvPicPr preferRelativeResize="0"/>
          <p:nvPr/>
        </p:nvPicPr>
        <p:blipFill rotWithShape="1">
          <a:blip r:embed="rId4">
            <a:alphaModFix/>
          </a:blip>
          <a:srcRect b="0" l="0" r="0" t="0"/>
          <a:stretch/>
        </p:blipFill>
        <p:spPr>
          <a:xfrm rot="-552112">
            <a:off x="8305802" y="3179881"/>
            <a:ext cx="1105623" cy="1105615"/>
          </a:xfrm>
          <a:prstGeom prst="rect">
            <a:avLst/>
          </a:prstGeom>
          <a:noFill/>
          <a:ln>
            <a:noFill/>
          </a:ln>
        </p:spPr>
      </p:pic>
      <p:pic>
        <p:nvPicPr>
          <p:cNvPr id="153" name="Google Shape;153;p8"/>
          <p:cNvPicPr preferRelativeResize="0"/>
          <p:nvPr/>
        </p:nvPicPr>
        <p:blipFill rotWithShape="1">
          <a:blip r:embed="rId4">
            <a:alphaModFix/>
          </a:blip>
          <a:srcRect b="0" l="0" r="0" t="0"/>
          <a:stretch/>
        </p:blipFill>
        <p:spPr>
          <a:xfrm rot="-2455811">
            <a:off x="-346274" y="1270830"/>
            <a:ext cx="1105623" cy="1105615"/>
          </a:xfrm>
          <a:prstGeom prst="rect">
            <a:avLst/>
          </a:prstGeom>
          <a:noFill/>
          <a:ln>
            <a:noFill/>
          </a:ln>
        </p:spPr>
      </p:pic>
      <p:pic>
        <p:nvPicPr>
          <p:cNvPr id="154" name="Google Shape;154;p8"/>
          <p:cNvPicPr preferRelativeResize="0"/>
          <p:nvPr/>
        </p:nvPicPr>
        <p:blipFill rotWithShape="1">
          <a:blip r:embed="rId5">
            <a:alphaModFix/>
          </a:blip>
          <a:srcRect b="0" l="0" r="0" t="0"/>
          <a:stretch/>
        </p:blipFill>
        <p:spPr>
          <a:xfrm>
            <a:off x="7191981" y="3945850"/>
            <a:ext cx="2167020" cy="1218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9"/>
          <p:cNvPicPr preferRelativeResize="0"/>
          <p:nvPr/>
        </p:nvPicPr>
        <p:blipFill rotWithShape="1">
          <a:blip r:embed="rId3">
            <a:alphaModFix/>
          </a:blip>
          <a:srcRect b="0" l="0" r="0" t="0"/>
          <a:stretch/>
        </p:blipFill>
        <p:spPr>
          <a:xfrm>
            <a:off x="0" y="0"/>
            <a:ext cx="9143997" cy="5143490"/>
          </a:xfrm>
          <a:prstGeom prst="rect">
            <a:avLst/>
          </a:prstGeom>
          <a:noFill/>
          <a:ln>
            <a:noFill/>
          </a:ln>
        </p:spPr>
      </p:pic>
      <p:pic>
        <p:nvPicPr>
          <p:cNvPr id="160" name="Google Shape;160;p9"/>
          <p:cNvPicPr preferRelativeResize="0"/>
          <p:nvPr/>
        </p:nvPicPr>
        <p:blipFill rotWithShape="1">
          <a:blip r:embed="rId4">
            <a:alphaModFix/>
          </a:blip>
          <a:srcRect b="0" l="0" r="0" t="0"/>
          <a:stretch/>
        </p:blipFill>
        <p:spPr>
          <a:xfrm rot="1267572">
            <a:off x="2183143" y="4468796"/>
            <a:ext cx="856167" cy="856160"/>
          </a:xfrm>
          <a:prstGeom prst="rect">
            <a:avLst/>
          </a:prstGeom>
          <a:noFill/>
          <a:ln>
            <a:noFill/>
          </a:ln>
        </p:spPr>
      </p:pic>
      <p:sp>
        <p:nvSpPr>
          <p:cNvPr id="161" name="Google Shape;161;p9"/>
          <p:cNvSpPr txBox="1"/>
          <p:nvPr/>
        </p:nvSpPr>
        <p:spPr>
          <a:xfrm>
            <a:off x="2515950" y="3219950"/>
            <a:ext cx="5559600" cy="18957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0" i="0" lang="pt-BR" sz="1500" u="none" cap="none" strike="noStrike">
                <a:solidFill>
                  <a:schemeClr val="dk1"/>
                </a:solidFill>
                <a:latin typeface="Montserrat SemiBold"/>
                <a:ea typeface="Montserrat SemiBold"/>
                <a:cs typeface="Montserrat SemiBold"/>
                <a:sym typeface="Montserrat SemiBold"/>
              </a:rPr>
              <a:t>Debemos tener la actitud y la práctica de servirnos los unos a los otros, pero también debemos permitir que nuestros hermanos y hermanas con discapacidad nos sirvan, y debemos estar preparados para aprender de ellos y dejar que nos guíen.</a:t>
            </a:r>
            <a:endParaRPr b="0" i="0" sz="15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chemeClr val="dk1"/>
              </a:buClr>
              <a:buSzPts val="11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90000"/>
              </a:lnSpc>
              <a:spcBef>
                <a:spcPts val="1000"/>
              </a:spcBef>
              <a:spcAft>
                <a:spcPts val="0"/>
              </a:spcAft>
              <a:buClr>
                <a:srgbClr val="000000"/>
              </a:buClr>
              <a:buSzPts val="1500"/>
              <a:buFont typeface="Arial"/>
              <a:buNone/>
            </a:pPr>
            <a:r>
              <a:t/>
            </a:r>
            <a:endParaRPr b="0" i="0" sz="1500" u="none" cap="none" strike="noStrike">
              <a:solidFill>
                <a:schemeClr val="dk1"/>
              </a:solidFill>
              <a:latin typeface="Montserrat SemiBold"/>
              <a:ea typeface="Montserrat SemiBold"/>
              <a:cs typeface="Montserrat SemiBold"/>
              <a:sym typeface="Montserrat SemiBold"/>
            </a:endParaRPr>
          </a:p>
        </p:txBody>
      </p:sp>
      <p:sp>
        <p:nvSpPr>
          <p:cNvPr id="162" name="Google Shape;162;p9"/>
          <p:cNvSpPr txBox="1"/>
          <p:nvPr/>
        </p:nvSpPr>
        <p:spPr>
          <a:xfrm>
            <a:off x="2003550" y="1560050"/>
            <a:ext cx="6308100" cy="2436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1000"/>
              </a:spcBef>
              <a:spcAft>
                <a:spcPts val="0"/>
              </a:spcAft>
              <a:buClr>
                <a:schemeClr val="dk1"/>
              </a:buClr>
              <a:buSzPts val="1100"/>
              <a:buFont typeface="Arial"/>
              <a:buNone/>
            </a:pPr>
            <a:r>
              <a:rPr b="0" i="0" lang="pt-BR" sz="1600" u="none" cap="none" strike="noStrike">
                <a:solidFill>
                  <a:schemeClr val="dk1"/>
                </a:solidFill>
                <a:latin typeface="Montserrat"/>
                <a:ea typeface="Montserrat"/>
                <a:cs typeface="Montserrat"/>
                <a:sym typeface="Montserrat"/>
              </a:rPr>
              <a:t>Seguimos encontrando muchos prejuicios y rechazos camuflados bajo una apariencia de piedad, contemplando la cuestión como si se tratara de un problema de caridad pública y no de una cuestión social muy relevante. Pero Jesús nos enseña que se identifica con todos aquellos para quienes la debilidad es una forma de vida, pero no una elección.</a:t>
            </a:r>
            <a:endParaRPr b="0" i="0" sz="16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chemeClr val="dk1"/>
              </a:buClr>
              <a:buSzPts val="1100"/>
              <a:buFont typeface="Arial"/>
              <a:buNone/>
            </a:pPr>
            <a:r>
              <a:t/>
            </a:r>
            <a:endParaRPr b="0" i="0" sz="1600" u="none" cap="none" strike="noStrike">
              <a:solidFill>
                <a:schemeClr val="dk1"/>
              </a:solidFill>
              <a:latin typeface="Montserrat"/>
              <a:ea typeface="Montserrat"/>
              <a:cs typeface="Montserrat"/>
              <a:sym typeface="Montserrat"/>
            </a:endParaRPr>
          </a:p>
          <a:p>
            <a:pPr indent="0" lvl="0" marL="0" marR="0" rtl="0" algn="l">
              <a:lnSpc>
                <a:spcPct val="90000"/>
              </a:lnSpc>
              <a:spcBef>
                <a:spcPts val="1000"/>
              </a:spcBef>
              <a:spcAft>
                <a:spcPts val="0"/>
              </a:spcAft>
              <a:buClr>
                <a:srgbClr val="000000"/>
              </a:buClr>
              <a:buSzPts val="1600"/>
              <a:buFont typeface="Arial"/>
              <a:buNone/>
            </a:pPr>
            <a:r>
              <a:t/>
            </a:r>
            <a:endParaRPr b="0" i="0" sz="1600" u="none" cap="none" strike="noStrike">
              <a:solidFill>
                <a:schemeClr val="dk1"/>
              </a:solidFill>
              <a:latin typeface="Montserrat"/>
              <a:ea typeface="Montserrat"/>
              <a:cs typeface="Montserrat"/>
              <a:sym typeface="Montserrat"/>
            </a:endParaRPr>
          </a:p>
        </p:txBody>
      </p:sp>
      <p:sp>
        <p:nvSpPr>
          <p:cNvPr id="163" name="Google Shape;163;p9"/>
          <p:cNvSpPr txBox="1"/>
          <p:nvPr/>
        </p:nvSpPr>
        <p:spPr>
          <a:xfrm>
            <a:off x="1211275" y="585650"/>
            <a:ext cx="64326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pt-BR" sz="2500" u="none" cap="none" strike="noStrike">
                <a:solidFill>
                  <a:srgbClr val="171E46"/>
                </a:solidFill>
                <a:latin typeface="Montserrat ExtraBold"/>
                <a:ea typeface="Montserrat ExtraBold"/>
                <a:cs typeface="Montserrat ExtraBold"/>
                <a:sym typeface="Montserrat ExtraBold"/>
              </a:rPr>
              <a:t>¿</a:t>
            </a:r>
            <a:r>
              <a:rPr lang="pt-BR" sz="2500">
                <a:solidFill>
                  <a:srgbClr val="171E46"/>
                </a:solidFill>
                <a:latin typeface="Montserrat ExtraBold"/>
                <a:ea typeface="Montserrat ExtraBold"/>
                <a:cs typeface="Montserrat ExtraBold"/>
                <a:sym typeface="Montserrat ExtraBold"/>
              </a:rPr>
              <a:t>Cómo</a:t>
            </a:r>
            <a:r>
              <a:rPr b="0" i="0" lang="pt-BR" sz="2500" u="none" cap="none" strike="noStrike">
                <a:solidFill>
                  <a:srgbClr val="171E46"/>
                </a:solidFill>
                <a:latin typeface="Montserrat ExtraBold"/>
                <a:ea typeface="Montserrat ExtraBold"/>
                <a:cs typeface="Montserrat ExtraBold"/>
                <a:sym typeface="Montserrat ExtraBold"/>
              </a:rPr>
              <a:t> podemos </a:t>
            </a:r>
            <a:r>
              <a:rPr lang="pt-BR" sz="2500">
                <a:solidFill>
                  <a:srgbClr val="171E46"/>
                </a:solidFill>
                <a:latin typeface="Montserrat ExtraBold"/>
                <a:ea typeface="Montserrat ExtraBold"/>
                <a:cs typeface="Montserrat ExtraBold"/>
                <a:sym typeface="Montserrat ExtraBold"/>
              </a:rPr>
              <a:t> aplicar el ejemplo</a:t>
            </a:r>
            <a:r>
              <a:rPr lang="pt-BR" sz="2500">
                <a:solidFill>
                  <a:srgbClr val="171E46"/>
                </a:solidFill>
                <a:latin typeface="Montserrat ExtraBold"/>
                <a:ea typeface="Montserrat ExtraBold"/>
                <a:cs typeface="Montserrat ExtraBold"/>
                <a:sym typeface="Montserrat ExtraBold"/>
              </a:rPr>
              <a:t> </a:t>
            </a:r>
            <a:r>
              <a:rPr b="0" i="0" lang="pt-BR" sz="2500" u="none" cap="none" strike="noStrike">
                <a:solidFill>
                  <a:srgbClr val="171E46"/>
                </a:solidFill>
                <a:latin typeface="Montserrat ExtraBold"/>
                <a:ea typeface="Montserrat ExtraBold"/>
                <a:cs typeface="Montserrat ExtraBold"/>
                <a:sym typeface="Montserrat ExtraBold"/>
              </a:rPr>
              <a:t> </a:t>
            </a:r>
            <a:r>
              <a:rPr lang="pt-BR" sz="2500">
                <a:solidFill>
                  <a:srgbClr val="171E46"/>
                </a:solidFill>
                <a:latin typeface="Montserrat ExtraBold"/>
                <a:ea typeface="Montserrat ExtraBold"/>
                <a:cs typeface="Montserrat ExtraBold"/>
                <a:sym typeface="Montserrat ExtraBold"/>
              </a:rPr>
              <a:t>de Jesús a</a:t>
            </a:r>
            <a:r>
              <a:rPr b="0" i="0" lang="pt-BR" sz="2500" u="none" cap="none" strike="noStrike">
                <a:solidFill>
                  <a:srgbClr val="171E46"/>
                </a:solidFill>
                <a:latin typeface="Montserrat ExtraBold"/>
                <a:ea typeface="Montserrat ExtraBold"/>
                <a:cs typeface="Montserrat ExtraBold"/>
                <a:sym typeface="Montserrat ExtraBold"/>
              </a:rPr>
              <a:t> nuestras vidas </a:t>
            </a:r>
            <a:r>
              <a:rPr lang="pt-BR" sz="2500">
                <a:solidFill>
                  <a:srgbClr val="171E46"/>
                </a:solidFill>
                <a:latin typeface="Montserrat ExtraBold"/>
                <a:ea typeface="Montserrat ExtraBold"/>
                <a:cs typeface="Montserrat ExtraBold"/>
                <a:sym typeface="Montserrat ExtraBold"/>
              </a:rPr>
              <a:t>hoy</a:t>
            </a:r>
            <a:r>
              <a:rPr b="0" i="0" lang="pt-BR" sz="2500" u="none" cap="none" strike="noStrike">
                <a:solidFill>
                  <a:srgbClr val="171E46"/>
                </a:solidFill>
                <a:latin typeface="Montserrat ExtraBold"/>
                <a:ea typeface="Montserrat ExtraBold"/>
                <a:cs typeface="Montserrat ExtraBold"/>
                <a:sym typeface="Montserrat ExtraBold"/>
              </a:rPr>
              <a:t>?</a:t>
            </a:r>
            <a:endParaRPr b="0" i="0" sz="25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chemeClr val="dk1"/>
              </a:buClr>
              <a:buSzPts val="1100"/>
              <a:buFont typeface="Arial"/>
              <a:buNone/>
            </a:pPr>
            <a:r>
              <a:t/>
            </a:r>
            <a:endParaRPr b="0" i="0" sz="2500" u="none" cap="none" strike="noStrike">
              <a:solidFill>
                <a:srgbClr val="171E46"/>
              </a:solidFill>
              <a:latin typeface="Montserrat ExtraBold"/>
              <a:ea typeface="Montserrat ExtraBold"/>
              <a:cs typeface="Montserrat ExtraBold"/>
              <a:sym typeface="Montserrat ExtraBold"/>
            </a:endParaRPr>
          </a:p>
          <a:p>
            <a:pPr indent="0" lvl="0" marL="0" marR="0" rtl="0" algn="l">
              <a:lnSpc>
                <a:spcPct val="90000"/>
              </a:lnSpc>
              <a:spcBef>
                <a:spcPts val="0"/>
              </a:spcBef>
              <a:spcAft>
                <a:spcPts val="0"/>
              </a:spcAft>
              <a:buClr>
                <a:srgbClr val="000000"/>
              </a:buClr>
              <a:buSzPts val="2500"/>
              <a:buFont typeface="Arial"/>
              <a:buNone/>
            </a:pPr>
            <a:r>
              <a:t/>
            </a:r>
            <a:endParaRPr b="0" i="0" sz="2500" u="none" cap="none" strike="noStrike">
              <a:solidFill>
                <a:srgbClr val="171E46"/>
              </a:solidFill>
              <a:latin typeface="Montserrat ExtraBold"/>
              <a:ea typeface="Montserrat ExtraBold"/>
              <a:cs typeface="Montserrat ExtraBold"/>
              <a:sym typeface="Montserrat ExtraBold"/>
            </a:endParaRPr>
          </a:p>
        </p:txBody>
      </p:sp>
      <p:pic>
        <p:nvPicPr>
          <p:cNvPr id="164" name="Google Shape;164;p9"/>
          <p:cNvPicPr preferRelativeResize="0"/>
          <p:nvPr/>
        </p:nvPicPr>
        <p:blipFill rotWithShape="1">
          <a:blip r:embed="rId4">
            <a:alphaModFix/>
          </a:blip>
          <a:srcRect b="0" l="0" r="0" t="0"/>
          <a:stretch/>
        </p:blipFill>
        <p:spPr>
          <a:xfrm rot="7111070">
            <a:off x="-166545" y="1316505"/>
            <a:ext cx="1546631" cy="1546610"/>
          </a:xfrm>
          <a:prstGeom prst="rect">
            <a:avLst/>
          </a:prstGeom>
          <a:noFill/>
          <a:ln>
            <a:noFill/>
          </a:ln>
        </p:spPr>
      </p:pic>
      <p:pic>
        <p:nvPicPr>
          <p:cNvPr id="165" name="Google Shape;165;p9"/>
          <p:cNvPicPr preferRelativeResize="0"/>
          <p:nvPr/>
        </p:nvPicPr>
        <p:blipFill rotWithShape="1">
          <a:blip r:embed="rId4">
            <a:alphaModFix/>
          </a:blip>
          <a:srcRect b="0" l="0" r="0" t="0"/>
          <a:stretch/>
        </p:blipFill>
        <p:spPr>
          <a:xfrm rot="-336076">
            <a:off x="-213163" y="3338502"/>
            <a:ext cx="912532" cy="912539"/>
          </a:xfrm>
          <a:prstGeom prst="rect">
            <a:avLst/>
          </a:prstGeom>
          <a:noFill/>
          <a:ln>
            <a:noFill/>
          </a:ln>
        </p:spPr>
      </p:pic>
      <p:pic>
        <p:nvPicPr>
          <p:cNvPr id="166" name="Google Shape;166;p9"/>
          <p:cNvPicPr preferRelativeResize="0"/>
          <p:nvPr/>
        </p:nvPicPr>
        <p:blipFill rotWithShape="1">
          <a:blip r:embed="rId4">
            <a:alphaModFix/>
          </a:blip>
          <a:srcRect b="0" l="0" r="0" t="0"/>
          <a:stretch/>
        </p:blipFill>
        <p:spPr>
          <a:xfrm rot="-336076">
            <a:off x="7416062" y="366252"/>
            <a:ext cx="912532" cy="912539"/>
          </a:xfrm>
          <a:prstGeom prst="rect">
            <a:avLst/>
          </a:prstGeom>
          <a:noFill/>
          <a:ln>
            <a:noFill/>
          </a:ln>
        </p:spPr>
      </p:pic>
      <p:pic>
        <p:nvPicPr>
          <p:cNvPr id="167" name="Google Shape;167;p9"/>
          <p:cNvPicPr preferRelativeResize="0"/>
          <p:nvPr/>
        </p:nvPicPr>
        <p:blipFill rotWithShape="1">
          <a:blip r:embed="rId4">
            <a:alphaModFix/>
          </a:blip>
          <a:srcRect b="0" l="0" r="0" t="0"/>
          <a:stretch/>
        </p:blipFill>
        <p:spPr>
          <a:xfrm rot="2452820">
            <a:off x="8038781" y="2553312"/>
            <a:ext cx="1485100" cy="1485111"/>
          </a:xfrm>
          <a:prstGeom prst="rect">
            <a:avLst/>
          </a:prstGeom>
          <a:noFill/>
          <a:ln>
            <a:noFill/>
          </a:ln>
        </p:spPr>
      </p:pic>
      <p:pic>
        <p:nvPicPr>
          <p:cNvPr id="168" name="Google Shape;168;p9"/>
          <p:cNvPicPr preferRelativeResize="0"/>
          <p:nvPr/>
        </p:nvPicPr>
        <p:blipFill rotWithShape="1">
          <a:blip r:embed="rId4">
            <a:alphaModFix/>
          </a:blip>
          <a:srcRect b="0" l="0" r="0" t="0"/>
          <a:stretch/>
        </p:blipFill>
        <p:spPr>
          <a:xfrm rot="2452820">
            <a:off x="49331" y="-468813"/>
            <a:ext cx="1485100" cy="1485111"/>
          </a:xfrm>
          <a:prstGeom prst="rect">
            <a:avLst/>
          </a:prstGeom>
          <a:noFill/>
          <a:ln>
            <a:noFill/>
          </a:ln>
        </p:spPr>
      </p:pic>
      <p:pic>
        <p:nvPicPr>
          <p:cNvPr id="169" name="Google Shape;169;p9"/>
          <p:cNvPicPr preferRelativeResize="0"/>
          <p:nvPr/>
        </p:nvPicPr>
        <p:blipFill rotWithShape="1">
          <a:blip r:embed="rId5">
            <a:alphaModFix/>
          </a:blip>
          <a:srcRect b="0" l="0" r="0" t="0"/>
          <a:stretch/>
        </p:blipFill>
        <p:spPr>
          <a:xfrm>
            <a:off x="-618700" y="1770550"/>
            <a:ext cx="3449150" cy="3449150"/>
          </a:xfrm>
          <a:prstGeom prst="rect">
            <a:avLst/>
          </a:prstGeom>
          <a:noFill/>
          <a:ln>
            <a:noFill/>
          </a:ln>
        </p:spPr>
      </p:pic>
      <p:pic>
        <p:nvPicPr>
          <p:cNvPr id="170" name="Google Shape;170;p9"/>
          <p:cNvPicPr preferRelativeResize="0"/>
          <p:nvPr/>
        </p:nvPicPr>
        <p:blipFill rotWithShape="1">
          <a:blip r:embed="rId6">
            <a:alphaModFix/>
          </a:blip>
          <a:srcRect b="0" l="0" r="0" t="0"/>
          <a:stretch/>
        </p:blipFill>
        <p:spPr>
          <a:xfrm>
            <a:off x="7191981" y="3945850"/>
            <a:ext cx="2167020" cy="12189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5" ma:contentTypeDescription="Crie um novo documento." ma:contentTypeScope="" ma:versionID="d743f63d9048a2c2466c5882d752e8aa">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4525af9c7396acef62ddbec502432767"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15EA1934-C66F-4972-9D04-3F4D301E0097}"/>
</file>

<file path=customXml/itemProps2.xml><?xml version="1.0" encoding="utf-8"?>
<ds:datastoreItem xmlns:ds="http://schemas.openxmlformats.org/officeDocument/2006/customXml" ds:itemID="{E60BA4F6-2E92-43B0-A047-3E1B34DBA616}"/>
</file>

<file path=customXml/itemProps3.xml><?xml version="1.0" encoding="utf-8"?>
<ds:datastoreItem xmlns:ds="http://schemas.openxmlformats.org/officeDocument/2006/customXml" ds:itemID="{EF33299E-02B8-4AE6-AF2E-5DE51188BF8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Matheus xavier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