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20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82" r:id="rId5"/>
    <p:sldId id="287" r:id="rId6"/>
    <p:sldId id="288" r:id="rId7"/>
    <p:sldId id="259" r:id="rId8"/>
    <p:sldId id="260" r:id="rId9"/>
    <p:sldId id="289" r:id="rId10"/>
    <p:sldId id="290" r:id="rId11"/>
    <p:sldId id="291" r:id="rId12"/>
    <p:sldId id="292" r:id="rId13"/>
    <p:sldId id="293" r:id="rId14"/>
    <p:sldId id="294" r:id="rId15"/>
    <p:sldId id="283" r:id="rId16"/>
    <p:sldId id="295" r:id="rId17"/>
    <p:sldId id="296" r:id="rId18"/>
    <p:sldId id="297" r:id="rId19"/>
    <p:sldId id="298" r:id="rId20"/>
    <p:sldId id="299" r:id="rId21"/>
    <p:sldId id="261" r:id="rId22"/>
    <p:sldId id="262" r:id="rId23"/>
    <p:sldId id="263" r:id="rId24"/>
    <p:sldId id="264" r:id="rId25"/>
    <p:sldId id="284" r:id="rId26"/>
    <p:sldId id="265" r:id="rId27"/>
    <p:sldId id="266" r:id="rId28"/>
    <p:sldId id="285" r:id="rId29"/>
    <p:sldId id="267" r:id="rId30"/>
    <p:sldId id="286" r:id="rId31"/>
  </p:sldIdLst>
  <p:sldSz cx="12192000" cy="6858000"/>
  <p:notesSz cx="6858000" cy="9144000"/>
  <p:embeddedFontLs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Futura Bk BT" panose="020B0602020204020303" pitchFamily="34" charset="-79"/>
      <p:regular r:id="rId37"/>
      <p:italic r:id="rId38"/>
    </p:embeddedFont>
    <p:embeddedFont>
      <p:font typeface="Futura Md BT" panose="020B0602020204020303" pitchFamily="34" charset="-79"/>
      <p:regular r:id="rId39"/>
      <p:bold r:id="rId40"/>
      <p:italic r:id="rId41"/>
      <p:boldItalic r:id="rId42"/>
    </p:embeddedFont>
    <p:embeddedFont>
      <p:font typeface="Montserrat" pitchFamily="2" charset="77"/>
      <p:regular r:id="rId43"/>
      <p:bold r:id="rId44"/>
      <p:italic r:id="rId45"/>
      <p:boldItalic r:id="rId46"/>
    </p:embeddedFont>
    <p:embeddedFont>
      <p:font typeface="Montserrat Black" pitchFamily="2" charset="77"/>
      <p:bold r:id="rId47"/>
      <p:italic r:id="rId48"/>
      <p:boldItalic r:id="rId49"/>
    </p:embeddedFont>
    <p:embeddedFont>
      <p:font typeface="Montserrat ExtraBold" pitchFamily="2" charset="77"/>
      <p:bold r:id="rId50"/>
      <p:italic r:id="rId51"/>
      <p:boldItalic r:id="rId5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3" roundtripDataSignature="AMtx7mhkuunU8EMecXVBP5/U6nfrovF/1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B7B7B"/>
    <a:srgbClr val="AB0501"/>
    <a:srgbClr val="65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82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16" y="2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font" Target="fonts/font15.fntdata"/><Relationship Id="rId50" Type="http://schemas.openxmlformats.org/officeDocument/2006/relationships/font" Target="fonts/font18.fntdata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font" Target="fonts/font13.fntdata"/><Relationship Id="rId53" Type="http://customschemas.google.com/relationships/presentationmetadata" Target="metadata"/><Relationship Id="rId58" Type="http://schemas.openxmlformats.org/officeDocument/2006/relationships/customXml" Target="../customXml/item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font" Target="fonts/font16.fntdata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19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font" Target="fonts/font14.fntdata"/><Relationship Id="rId59" Type="http://schemas.openxmlformats.org/officeDocument/2006/relationships/customXml" Target="../customXml/item2.xml"/><Relationship Id="rId20" Type="http://schemas.openxmlformats.org/officeDocument/2006/relationships/slide" Target="slides/slide19.xml"/><Relationship Id="rId41" Type="http://schemas.openxmlformats.org/officeDocument/2006/relationships/font" Target="fonts/font9.fntdata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49" Type="http://schemas.openxmlformats.org/officeDocument/2006/relationships/font" Target="fonts/font17.fntdata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12.fntdata"/><Relationship Id="rId52" Type="http://schemas.openxmlformats.org/officeDocument/2006/relationships/font" Target="fonts/font20.fntdata"/><Relationship Id="rId60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161457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392210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546973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094100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80973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801799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692851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055818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380006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04457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149361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681970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4395896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486226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701103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055510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484433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43587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3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3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3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3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7190509" y="4322618"/>
            <a:ext cx="3089564" cy="401782"/>
          </a:xfrm>
          <a:prstGeom prst="rect">
            <a:avLst/>
          </a:prstGeom>
          <a:solidFill>
            <a:srgbClr val="AB0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7218219" y="4295016"/>
            <a:ext cx="306045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6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Nivel</a:t>
            </a:r>
            <a:r>
              <a:rPr lang="pt-BR" sz="2600" b="1" dirty="0">
                <a:solidFill>
                  <a:schemeClr val="bg1"/>
                </a:solidFill>
                <a:latin typeface="Montserrat" panose="00000500000000000000" pitchFamily="2" charset="0"/>
              </a:rPr>
              <a:t> 5 Módulo 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"/>
          <p:cNvSpPr txBox="1">
            <a:spLocks noGrp="1"/>
          </p:cNvSpPr>
          <p:nvPr>
            <p:ph type="title"/>
          </p:nvPr>
        </p:nvSpPr>
        <p:spPr>
          <a:xfrm>
            <a:off x="978568" y="899533"/>
            <a:ext cx="4885116" cy="1149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Clr>
                <a:schemeClr val="lt1"/>
              </a:buClr>
              <a:buSzPts val="3200"/>
            </a:pPr>
            <a:r>
              <a:rPr lang="pt-BR" sz="3200" b="1" spc="-150" dirty="0">
                <a:solidFill>
                  <a:srgbClr val="C00000"/>
                </a:solidFill>
                <a:latin typeface="Futura Md BT" panose="020B0602020204020303" pitchFamily="34" charset="0"/>
                <a:ea typeface="Montserrat Black"/>
                <a:cs typeface="Montserrat Black"/>
                <a:sym typeface="Montserrat Black"/>
              </a:rPr>
              <a:t>2. Perfiles de</a:t>
            </a:r>
            <a:br>
              <a:rPr lang="pt-BR" sz="3200" b="1" spc="-150" dirty="0">
                <a:solidFill>
                  <a:srgbClr val="C00000"/>
                </a:solidFill>
                <a:latin typeface="Futura Md BT" panose="020B0602020204020303" pitchFamily="34" charset="0"/>
                <a:ea typeface="Montserrat Black"/>
                <a:cs typeface="Montserrat Black"/>
                <a:sym typeface="Montserrat Black"/>
              </a:rPr>
            </a:br>
            <a:r>
              <a:rPr lang="pt-BR" sz="3200" b="1" spc="-150" dirty="0" err="1">
                <a:solidFill>
                  <a:srgbClr val="C00000"/>
                </a:solidFill>
                <a:latin typeface="Futura Md BT" panose="020B0602020204020303" pitchFamily="34" charset="0"/>
                <a:ea typeface="Montserrat Black"/>
                <a:cs typeface="Montserrat Black"/>
                <a:sym typeface="Montserrat Black"/>
              </a:rPr>
              <a:t>liderazgo</a:t>
            </a:r>
            <a:endParaRPr b="1" spc="-150" dirty="0">
              <a:solidFill>
                <a:srgbClr val="C00000"/>
              </a:solidFill>
              <a:latin typeface="Futura Md BT" panose="020B0602020204020303" pitchFamily="34" charset="0"/>
            </a:endParaRPr>
          </a:p>
        </p:txBody>
      </p:sp>
      <p:pic>
        <p:nvPicPr>
          <p:cNvPr id="136" name="Google Shape;136;p5" descr="Ícone&#10;&#10;Descrição gerada automaticamente"/>
          <p:cNvPicPr preferRelativeResize="0"/>
          <p:nvPr/>
        </p:nvPicPr>
        <p:blipFill rotWithShape="1">
          <a:blip r:embed="rId3">
            <a:alphaModFix/>
          </a:blip>
          <a:srcRect l="30566" t="27790" r="43502" b="45109"/>
          <a:stretch/>
        </p:blipFill>
        <p:spPr>
          <a:xfrm>
            <a:off x="7021336" y="-602454"/>
            <a:ext cx="1152939" cy="12049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5" descr="Forma, Seta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8229014">
            <a:off x="-1217973" y="-1644650"/>
            <a:ext cx="3289300" cy="328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5" descr="Uma imagem contendo Diagrama&#10;&#10;Descrição gerada automa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151614" y="4947277"/>
            <a:ext cx="2965605" cy="296560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35;p5"/>
          <p:cNvSpPr txBox="1">
            <a:spLocks/>
          </p:cNvSpPr>
          <p:nvPr/>
        </p:nvSpPr>
        <p:spPr>
          <a:xfrm>
            <a:off x="2546975" y="2809917"/>
            <a:ext cx="3370126" cy="1149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lt1"/>
              </a:buClr>
              <a:buSzPts val="3200"/>
              <a:buFont typeface="Montserrat Black"/>
              <a:buNone/>
            </a:pPr>
            <a:r>
              <a:rPr lang="pt-BR" sz="2400" b="1" dirty="0">
                <a:solidFill>
                  <a:srgbClr val="7B7B7B"/>
                </a:solidFill>
                <a:latin typeface="Futura Md BT" panose="020B0602020204020303" pitchFamily="34" charset="0"/>
                <a:ea typeface="Montserrat Black"/>
                <a:cs typeface="Montserrat Black"/>
                <a:sym typeface="Montserrat Black"/>
              </a:rPr>
              <a:t>El Líder </a:t>
            </a:r>
            <a:r>
              <a:rPr lang="pt-BR" sz="2400" b="1" dirty="0">
                <a:solidFill>
                  <a:srgbClr val="7B7B7B"/>
                </a:solidFill>
                <a:latin typeface="Futura Md BT" panose="020B0602020204020303" pitchFamily="34" charset="0"/>
                <a:sym typeface="Montserrat Black"/>
              </a:rPr>
              <a:t>facilitador</a:t>
            </a:r>
            <a:endParaRPr lang="pt-BR" sz="2400" b="1" dirty="0">
              <a:solidFill>
                <a:srgbClr val="7B7B7B"/>
              </a:solidFill>
              <a:latin typeface="Futura Md BT" panose="020B0602020204020303" pitchFamily="34" charset="0"/>
            </a:endParaRPr>
          </a:p>
        </p:txBody>
      </p:sp>
      <p:sp>
        <p:nvSpPr>
          <p:cNvPr id="12" name="Google Shape;135;p5"/>
          <p:cNvSpPr txBox="1">
            <a:spLocks/>
          </p:cNvSpPr>
          <p:nvPr/>
        </p:nvSpPr>
        <p:spPr>
          <a:xfrm>
            <a:off x="5863684" y="1010432"/>
            <a:ext cx="5009211" cy="4748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ea typeface="Montserrat Black"/>
                <a:cs typeface="Montserrat Black"/>
                <a:sym typeface="Montserrat Black"/>
              </a:rPr>
              <a:t>Es humilde.</a:t>
            </a:r>
          </a:p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endParaRPr lang="pt-BR" sz="2400" b="1" dirty="0">
              <a:solidFill>
                <a:schemeClr val="bg1">
                  <a:lumMod val="85000"/>
                </a:schemeClr>
              </a:solidFill>
              <a:latin typeface="Futura Md BT" panose="020B0602020204020303" pitchFamily="34" charset="0"/>
              <a:ea typeface="Montserrat Black"/>
              <a:cs typeface="Montserrat Black"/>
              <a:sym typeface="Montserrat Black"/>
            </a:endParaRPr>
          </a:p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r>
              <a:rPr lang="pt-BR" sz="2400" b="1" dirty="0">
                <a:solidFill>
                  <a:srgbClr val="AB0501"/>
                </a:solidFill>
                <a:latin typeface="Futura Md BT" panose="020B0602020204020303" pitchFamily="34" charset="0"/>
                <a:sym typeface="Montserrat Black"/>
              </a:rPr>
              <a:t>Fomenta </a:t>
            </a:r>
            <a:r>
              <a:rPr lang="pt-BR" sz="2400" b="1" dirty="0" err="1">
                <a:solidFill>
                  <a:srgbClr val="AB0501"/>
                </a:solidFill>
                <a:latin typeface="Futura Md BT" panose="020B0602020204020303" pitchFamily="34" charset="0"/>
                <a:sym typeface="Montserrat Black"/>
              </a:rPr>
              <a:t>la</a:t>
            </a:r>
            <a:r>
              <a:rPr lang="pt-BR" sz="2400" b="1" dirty="0">
                <a:solidFill>
                  <a:srgbClr val="AB0501"/>
                </a:solidFill>
                <a:latin typeface="Futura Md BT" panose="020B0602020204020303" pitchFamily="34" charset="0"/>
                <a:sym typeface="Montserrat Black"/>
              </a:rPr>
              <a:t> </a:t>
            </a:r>
            <a:r>
              <a:rPr lang="pt-BR" sz="2400" b="1" dirty="0" err="1">
                <a:solidFill>
                  <a:srgbClr val="AB0501"/>
                </a:solidFill>
                <a:latin typeface="Futura Md BT" panose="020B0602020204020303" pitchFamily="34" charset="0"/>
                <a:sym typeface="Montserrat Black"/>
              </a:rPr>
              <a:t>cooperación</a:t>
            </a:r>
            <a:r>
              <a:rPr lang="pt-BR" sz="2400" b="1" dirty="0">
                <a:solidFill>
                  <a:srgbClr val="AB0501"/>
                </a:solidFill>
                <a:latin typeface="Futura Md BT" panose="020B0602020204020303" pitchFamily="34" charset="0"/>
                <a:sym typeface="Montserrat Black"/>
              </a:rPr>
              <a:t>.</a:t>
            </a:r>
          </a:p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endParaRPr lang="pt-BR" sz="2400" b="1" dirty="0">
              <a:solidFill>
                <a:schemeClr val="bg1">
                  <a:lumMod val="85000"/>
                </a:schemeClr>
              </a:solidFill>
              <a:latin typeface="Futura Md BT" panose="020B0602020204020303" pitchFamily="34" charset="0"/>
              <a:sym typeface="Montserrat Black"/>
            </a:endParaRPr>
          </a:p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Permite que </a:t>
            </a:r>
            <a:r>
              <a:rPr lang="pt-BR" sz="2400" b="1" dirty="0" err="1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los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 liderados </a:t>
            </a:r>
            <a:r>
              <a:rPr lang="pt-BR" sz="2400" b="1" dirty="0" err="1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participen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 de </a:t>
            </a:r>
            <a:r>
              <a:rPr lang="pt-BR" sz="2400" b="1" dirty="0" err="1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la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 toma de </a:t>
            </a:r>
            <a:r>
              <a:rPr lang="pt-BR" sz="2400" b="1" dirty="0" err="1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decisiones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.</a:t>
            </a:r>
          </a:p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endParaRPr lang="pt-BR" sz="2400" b="1" dirty="0">
              <a:solidFill>
                <a:schemeClr val="bg1">
                  <a:lumMod val="85000"/>
                </a:schemeClr>
              </a:solidFill>
              <a:latin typeface="Futura Md BT" panose="020B0602020204020303" pitchFamily="34" charset="0"/>
              <a:sym typeface="Montserrat Black"/>
            </a:endParaRPr>
          </a:p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r>
              <a:rPr lang="pt-BR" sz="2400" b="1" dirty="0" err="1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Promueve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 una </a:t>
            </a:r>
            <a:r>
              <a:rPr lang="pt-BR" sz="2400" b="1" dirty="0" err="1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comunicación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 fluida.</a:t>
            </a:r>
          </a:p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endParaRPr lang="pt-BR" sz="2400" b="1" dirty="0">
              <a:solidFill>
                <a:schemeClr val="bg1">
                  <a:lumMod val="85000"/>
                </a:schemeClr>
              </a:solidFill>
              <a:latin typeface="Futura Md BT" panose="020B0602020204020303" pitchFamily="34" charset="0"/>
              <a:sym typeface="Montserrat Black"/>
            </a:endParaRPr>
          </a:p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Busca compreender </a:t>
            </a:r>
            <a:r>
              <a:rPr lang="pt-BR" sz="2400" b="1" dirty="0" err="1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las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 características de </a:t>
            </a:r>
            <a:r>
              <a:rPr lang="pt-BR" sz="2400" b="1" dirty="0" err="1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los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 liderados.</a:t>
            </a:r>
          </a:p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endParaRPr lang="pt-BR" sz="2400" b="1" dirty="0">
              <a:solidFill>
                <a:schemeClr val="bg1">
                  <a:lumMod val="85000"/>
                </a:schemeClr>
              </a:solidFill>
              <a:latin typeface="Futura Md BT" panose="020B0602020204020303" pitchFamily="34" charset="0"/>
              <a:sym typeface="Montserrat Black"/>
            </a:endParaRPr>
          </a:p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r>
              <a:rPr lang="pt-BR" sz="2400" b="1" dirty="0" err="1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Hace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 que </a:t>
            </a:r>
            <a:r>
              <a:rPr lang="pt-BR" sz="2400" b="1" dirty="0" err="1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surjan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 talentos.</a:t>
            </a:r>
          </a:p>
        </p:txBody>
      </p:sp>
    </p:spTree>
    <p:extLst>
      <p:ext uri="{BB962C8B-B14F-4D97-AF65-F5344CB8AC3E}">
        <p14:creationId xmlns:p14="http://schemas.microsoft.com/office/powerpoint/2010/main" val="1078843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"/>
          <p:cNvSpPr txBox="1">
            <a:spLocks noGrp="1"/>
          </p:cNvSpPr>
          <p:nvPr>
            <p:ph type="title"/>
          </p:nvPr>
        </p:nvSpPr>
        <p:spPr>
          <a:xfrm>
            <a:off x="978568" y="899533"/>
            <a:ext cx="4885116" cy="1149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Clr>
                <a:schemeClr val="lt1"/>
              </a:buClr>
              <a:buSzPts val="3200"/>
            </a:pPr>
            <a:r>
              <a:rPr lang="pt-BR" sz="3200" b="1" spc="-150" dirty="0">
                <a:solidFill>
                  <a:srgbClr val="C00000"/>
                </a:solidFill>
                <a:latin typeface="Futura Md BT" panose="020B0602020204020303" pitchFamily="34" charset="0"/>
                <a:ea typeface="Montserrat Black"/>
                <a:cs typeface="Montserrat Black"/>
                <a:sym typeface="Montserrat Black"/>
              </a:rPr>
              <a:t>2. Perfiles de</a:t>
            </a:r>
            <a:br>
              <a:rPr lang="pt-BR" sz="3200" b="1" spc="-150" dirty="0">
                <a:solidFill>
                  <a:srgbClr val="C00000"/>
                </a:solidFill>
                <a:latin typeface="Futura Md BT" panose="020B0602020204020303" pitchFamily="34" charset="0"/>
                <a:ea typeface="Montserrat Black"/>
                <a:cs typeface="Montserrat Black"/>
                <a:sym typeface="Montserrat Black"/>
              </a:rPr>
            </a:br>
            <a:r>
              <a:rPr lang="pt-BR" sz="3200" b="1" spc="-150" dirty="0" err="1">
                <a:solidFill>
                  <a:srgbClr val="C00000"/>
                </a:solidFill>
                <a:latin typeface="Futura Md BT" panose="020B0602020204020303" pitchFamily="34" charset="0"/>
                <a:ea typeface="Montserrat Black"/>
                <a:cs typeface="Montserrat Black"/>
                <a:sym typeface="Montserrat Black"/>
              </a:rPr>
              <a:t>liderazgo</a:t>
            </a:r>
            <a:endParaRPr b="1" spc="-150" dirty="0">
              <a:solidFill>
                <a:srgbClr val="C00000"/>
              </a:solidFill>
              <a:latin typeface="Futura Md BT" panose="020B0602020204020303" pitchFamily="34" charset="0"/>
            </a:endParaRPr>
          </a:p>
        </p:txBody>
      </p:sp>
      <p:pic>
        <p:nvPicPr>
          <p:cNvPr id="136" name="Google Shape;136;p5" descr="Ícone&#10;&#10;Descrição gerada automaticamente"/>
          <p:cNvPicPr preferRelativeResize="0"/>
          <p:nvPr/>
        </p:nvPicPr>
        <p:blipFill rotWithShape="1">
          <a:blip r:embed="rId3">
            <a:alphaModFix/>
          </a:blip>
          <a:srcRect l="30566" t="27790" r="43502" b="45109"/>
          <a:stretch/>
        </p:blipFill>
        <p:spPr>
          <a:xfrm>
            <a:off x="7021336" y="-602454"/>
            <a:ext cx="1152939" cy="12049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5" descr="Forma, Seta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8229014">
            <a:off x="-1217973" y="-1644650"/>
            <a:ext cx="3289300" cy="328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5" descr="Uma imagem contendo Diagrama&#10;&#10;Descrição gerada automa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151614" y="4947277"/>
            <a:ext cx="2965605" cy="296560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35;p5"/>
          <p:cNvSpPr txBox="1">
            <a:spLocks/>
          </p:cNvSpPr>
          <p:nvPr/>
        </p:nvSpPr>
        <p:spPr>
          <a:xfrm>
            <a:off x="2546975" y="2809917"/>
            <a:ext cx="3370126" cy="1149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lt1"/>
              </a:buClr>
              <a:buSzPts val="3200"/>
              <a:buFont typeface="Montserrat Black"/>
              <a:buNone/>
            </a:pPr>
            <a:r>
              <a:rPr lang="pt-BR" sz="2400" b="1" dirty="0">
                <a:solidFill>
                  <a:srgbClr val="7B7B7B"/>
                </a:solidFill>
                <a:latin typeface="Futura Md BT" panose="020B0602020204020303" pitchFamily="34" charset="0"/>
                <a:ea typeface="Montserrat Black"/>
                <a:cs typeface="Montserrat Black"/>
                <a:sym typeface="Montserrat Black"/>
              </a:rPr>
              <a:t>El Líder </a:t>
            </a:r>
            <a:r>
              <a:rPr lang="pt-BR" sz="2400" b="1" dirty="0">
                <a:solidFill>
                  <a:srgbClr val="7B7B7B"/>
                </a:solidFill>
                <a:latin typeface="Futura Md BT" panose="020B0602020204020303" pitchFamily="34" charset="0"/>
                <a:sym typeface="Montserrat Black"/>
              </a:rPr>
              <a:t>facilitador</a:t>
            </a:r>
            <a:endParaRPr lang="pt-BR" sz="2400" b="1" dirty="0">
              <a:solidFill>
                <a:srgbClr val="7B7B7B"/>
              </a:solidFill>
              <a:latin typeface="Futura Md BT" panose="020B0602020204020303" pitchFamily="34" charset="0"/>
            </a:endParaRPr>
          </a:p>
        </p:txBody>
      </p:sp>
      <p:sp>
        <p:nvSpPr>
          <p:cNvPr id="12" name="Google Shape;135;p5"/>
          <p:cNvSpPr txBox="1">
            <a:spLocks/>
          </p:cNvSpPr>
          <p:nvPr/>
        </p:nvSpPr>
        <p:spPr>
          <a:xfrm>
            <a:off x="5917101" y="1010432"/>
            <a:ext cx="5009211" cy="4748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ea typeface="Montserrat Black"/>
                <a:cs typeface="Montserrat Black"/>
                <a:sym typeface="Montserrat Black"/>
              </a:rPr>
              <a:t>Es humilde.</a:t>
            </a:r>
          </a:p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endParaRPr lang="pt-BR" sz="2400" b="1" dirty="0">
              <a:solidFill>
                <a:schemeClr val="bg1">
                  <a:lumMod val="85000"/>
                </a:schemeClr>
              </a:solidFill>
              <a:latin typeface="Futura Md BT" panose="020B0602020204020303" pitchFamily="34" charset="0"/>
              <a:ea typeface="Montserrat Black"/>
              <a:cs typeface="Montserrat Black"/>
              <a:sym typeface="Montserrat Black"/>
            </a:endParaRPr>
          </a:p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Fomenta </a:t>
            </a:r>
            <a:r>
              <a:rPr lang="pt-BR" sz="2400" b="1" dirty="0" err="1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la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 </a:t>
            </a:r>
            <a:r>
              <a:rPr lang="pt-BR" sz="2400" b="1" dirty="0" err="1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cooperación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.</a:t>
            </a:r>
          </a:p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endParaRPr lang="pt-BR" sz="2400" b="1" dirty="0">
              <a:solidFill>
                <a:schemeClr val="bg1">
                  <a:lumMod val="85000"/>
                </a:schemeClr>
              </a:solidFill>
              <a:latin typeface="Futura Md BT" panose="020B0602020204020303" pitchFamily="34" charset="0"/>
              <a:sym typeface="Montserrat Black"/>
            </a:endParaRPr>
          </a:p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r>
              <a:rPr lang="pt-BR" sz="2400" b="1" dirty="0">
                <a:solidFill>
                  <a:srgbClr val="AB0501"/>
                </a:solidFill>
                <a:latin typeface="Futura Md BT" panose="020B0602020204020303" pitchFamily="34" charset="0"/>
                <a:sym typeface="Montserrat Black"/>
              </a:rPr>
              <a:t>Permite que </a:t>
            </a:r>
            <a:r>
              <a:rPr lang="pt-BR" sz="2400" b="1" dirty="0" err="1">
                <a:solidFill>
                  <a:srgbClr val="AB0501"/>
                </a:solidFill>
                <a:latin typeface="Futura Md BT" panose="020B0602020204020303" pitchFamily="34" charset="0"/>
                <a:sym typeface="Montserrat Black"/>
              </a:rPr>
              <a:t>los</a:t>
            </a:r>
            <a:r>
              <a:rPr lang="pt-BR" sz="2400" b="1" dirty="0">
                <a:solidFill>
                  <a:srgbClr val="AB0501"/>
                </a:solidFill>
                <a:latin typeface="Futura Md BT" panose="020B0602020204020303" pitchFamily="34" charset="0"/>
                <a:sym typeface="Montserrat Black"/>
              </a:rPr>
              <a:t> liderados </a:t>
            </a:r>
            <a:r>
              <a:rPr lang="pt-BR" sz="2400" b="1" dirty="0" err="1">
                <a:solidFill>
                  <a:srgbClr val="AB0501"/>
                </a:solidFill>
                <a:latin typeface="Futura Md BT" panose="020B0602020204020303" pitchFamily="34" charset="0"/>
                <a:sym typeface="Montserrat Black"/>
              </a:rPr>
              <a:t>participen</a:t>
            </a:r>
            <a:r>
              <a:rPr lang="pt-BR" sz="2400" b="1" dirty="0">
                <a:solidFill>
                  <a:srgbClr val="AB0501"/>
                </a:solidFill>
                <a:latin typeface="Futura Md BT" panose="020B0602020204020303" pitchFamily="34" charset="0"/>
                <a:sym typeface="Montserrat Black"/>
              </a:rPr>
              <a:t> de </a:t>
            </a:r>
            <a:r>
              <a:rPr lang="pt-BR" sz="2400" b="1" dirty="0" err="1">
                <a:solidFill>
                  <a:srgbClr val="AB0501"/>
                </a:solidFill>
                <a:latin typeface="Futura Md BT" panose="020B0602020204020303" pitchFamily="34" charset="0"/>
                <a:sym typeface="Montserrat Black"/>
              </a:rPr>
              <a:t>la</a:t>
            </a:r>
            <a:r>
              <a:rPr lang="pt-BR" sz="2400" b="1" dirty="0">
                <a:solidFill>
                  <a:srgbClr val="AB0501"/>
                </a:solidFill>
                <a:latin typeface="Futura Md BT" panose="020B0602020204020303" pitchFamily="34" charset="0"/>
                <a:sym typeface="Montserrat Black"/>
              </a:rPr>
              <a:t> toma de </a:t>
            </a:r>
            <a:r>
              <a:rPr lang="pt-BR" sz="2400" b="1" dirty="0" err="1">
                <a:solidFill>
                  <a:srgbClr val="AB0501"/>
                </a:solidFill>
                <a:latin typeface="Futura Md BT" panose="020B0602020204020303" pitchFamily="34" charset="0"/>
                <a:sym typeface="Montserrat Black"/>
              </a:rPr>
              <a:t>decisiones</a:t>
            </a:r>
            <a:r>
              <a:rPr lang="pt-BR" sz="2400" b="1" dirty="0">
                <a:solidFill>
                  <a:srgbClr val="AB0501"/>
                </a:solidFill>
                <a:latin typeface="Futura Md BT" panose="020B0602020204020303" pitchFamily="34" charset="0"/>
                <a:sym typeface="Montserrat Black"/>
              </a:rPr>
              <a:t>.</a:t>
            </a:r>
          </a:p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endParaRPr lang="pt-BR" sz="2400" b="1" dirty="0">
              <a:solidFill>
                <a:schemeClr val="bg1">
                  <a:lumMod val="85000"/>
                </a:schemeClr>
              </a:solidFill>
              <a:latin typeface="Futura Md BT" panose="020B0602020204020303" pitchFamily="34" charset="0"/>
              <a:sym typeface="Montserrat Black"/>
            </a:endParaRPr>
          </a:p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r>
              <a:rPr lang="pt-BR" sz="2400" b="1" dirty="0" err="1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Promueve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 una </a:t>
            </a:r>
            <a:r>
              <a:rPr lang="pt-BR" sz="2400" b="1" dirty="0" err="1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comunicación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 fluida.</a:t>
            </a:r>
          </a:p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endParaRPr lang="pt-BR" sz="2400" b="1" dirty="0">
              <a:solidFill>
                <a:schemeClr val="bg1">
                  <a:lumMod val="85000"/>
                </a:schemeClr>
              </a:solidFill>
              <a:latin typeface="Futura Md BT" panose="020B0602020204020303" pitchFamily="34" charset="0"/>
              <a:sym typeface="Montserrat Black"/>
            </a:endParaRPr>
          </a:p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Busca compreender </a:t>
            </a:r>
            <a:r>
              <a:rPr lang="pt-BR" sz="2400" b="1" dirty="0" err="1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las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 características de </a:t>
            </a:r>
            <a:r>
              <a:rPr lang="pt-BR" sz="2400" b="1" dirty="0" err="1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los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 liderados.</a:t>
            </a:r>
          </a:p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endParaRPr lang="pt-BR" sz="2400" b="1" dirty="0">
              <a:solidFill>
                <a:schemeClr val="bg1">
                  <a:lumMod val="85000"/>
                </a:schemeClr>
              </a:solidFill>
              <a:latin typeface="Futura Md BT" panose="020B0602020204020303" pitchFamily="34" charset="0"/>
              <a:sym typeface="Montserrat Black"/>
            </a:endParaRPr>
          </a:p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r>
              <a:rPr lang="pt-BR" sz="2400" b="1" dirty="0" err="1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Hace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 que </a:t>
            </a:r>
            <a:r>
              <a:rPr lang="pt-BR" sz="2400" b="1" dirty="0" err="1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surjan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 talentos.</a:t>
            </a:r>
          </a:p>
        </p:txBody>
      </p:sp>
    </p:spTree>
    <p:extLst>
      <p:ext uri="{BB962C8B-B14F-4D97-AF65-F5344CB8AC3E}">
        <p14:creationId xmlns:p14="http://schemas.microsoft.com/office/powerpoint/2010/main" val="2975892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"/>
          <p:cNvSpPr txBox="1">
            <a:spLocks noGrp="1"/>
          </p:cNvSpPr>
          <p:nvPr>
            <p:ph type="title"/>
          </p:nvPr>
        </p:nvSpPr>
        <p:spPr>
          <a:xfrm>
            <a:off x="978568" y="899533"/>
            <a:ext cx="4885116" cy="1149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Clr>
                <a:schemeClr val="lt1"/>
              </a:buClr>
              <a:buSzPts val="3200"/>
            </a:pPr>
            <a:r>
              <a:rPr lang="pt-BR" sz="3200" b="1" spc="-150" dirty="0">
                <a:solidFill>
                  <a:srgbClr val="C00000"/>
                </a:solidFill>
                <a:latin typeface="Futura Md BT" panose="020B0602020204020303" pitchFamily="34" charset="0"/>
                <a:ea typeface="Montserrat Black"/>
                <a:cs typeface="Montserrat Black"/>
                <a:sym typeface="Montserrat Black"/>
              </a:rPr>
              <a:t>2. Perfiles de</a:t>
            </a:r>
            <a:br>
              <a:rPr lang="pt-BR" sz="3200" b="1" spc="-150" dirty="0">
                <a:solidFill>
                  <a:srgbClr val="C00000"/>
                </a:solidFill>
                <a:latin typeface="Futura Md BT" panose="020B0602020204020303" pitchFamily="34" charset="0"/>
                <a:ea typeface="Montserrat Black"/>
                <a:cs typeface="Montserrat Black"/>
                <a:sym typeface="Montserrat Black"/>
              </a:rPr>
            </a:br>
            <a:r>
              <a:rPr lang="pt-BR" sz="3200" b="1" spc="-150" dirty="0" err="1">
                <a:solidFill>
                  <a:srgbClr val="C00000"/>
                </a:solidFill>
                <a:latin typeface="Futura Md BT" panose="020B0602020204020303" pitchFamily="34" charset="0"/>
                <a:ea typeface="Montserrat Black"/>
                <a:cs typeface="Montserrat Black"/>
                <a:sym typeface="Montserrat Black"/>
              </a:rPr>
              <a:t>liderazgo</a:t>
            </a:r>
            <a:endParaRPr b="1" spc="-150" dirty="0">
              <a:solidFill>
                <a:srgbClr val="C00000"/>
              </a:solidFill>
              <a:latin typeface="Futura Md BT" panose="020B0602020204020303" pitchFamily="34" charset="0"/>
            </a:endParaRPr>
          </a:p>
        </p:txBody>
      </p:sp>
      <p:pic>
        <p:nvPicPr>
          <p:cNvPr id="136" name="Google Shape;136;p5" descr="Ícone&#10;&#10;Descrição gerada automaticamente"/>
          <p:cNvPicPr preferRelativeResize="0"/>
          <p:nvPr/>
        </p:nvPicPr>
        <p:blipFill rotWithShape="1">
          <a:blip r:embed="rId3">
            <a:alphaModFix/>
          </a:blip>
          <a:srcRect l="30566" t="27790" r="43502" b="45109"/>
          <a:stretch/>
        </p:blipFill>
        <p:spPr>
          <a:xfrm>
            <a:off x="7021336" y="-602454"/>
            <a:ext cx="1152939" cy="12049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5" descr="Forma, Seta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8229014">
            <a:off x="-1217973" y="-1644650"/>
            <a:ext cx="3289300" cy="328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5" descr="Uma imagem contendo Diagrama&#10;&#10;Descrição gerada automa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151614" y="4947277"/>
            <a:ext cx="2965605" cy="296560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35;p5"/>
          <p:cNvSpPr txBox="1">
            <a:spLocks/>
          </p:cNvSpPr>
          <p:nvPr/>
        </p:nvSpPr>
        <p:spPr>
          <a:xfrm>
            <a:off x="2546975" y="2809917"/>
            <a:ext cx="3370126" cy="1149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lt1"/>
              </a:buClr>
              <a:buSzPts val="3200"/>
              <a:buFont typeface="Montserrat Black"/>
              <a:buNone/>
            </a:pPr>
            <a:r>
              <a:rPr lang="pt-BR" sz="2400" b="1" dirty="0">
                <a:solidFill>
                  <a:srgbClr val="7B7B7B"/>
                </a:solidFill>
                <a:latin typeface="Futura Md BT" panose="020B0602020204020303" pitchFamily="34" charset="0"/>
                <a:ea typeface="Montserrat Black"/>
                <a:cs typeface="Montserrat Black"/>
                <a:sym typeface="Montserrat Black"/>
              </a:rPr>
              <a:t>El Líder </a:t>
            </a:r>
            <a:r>
              <a:rPr lang="pt-BR" sz="2400" b="1" dirty="0">
                <a:solidFill>
                  <a:srgbClr val="7B7B7B"/>
                </a:solidFill>
                <a:latin typeface="Futura Md BT" panose="020B0602020204020303" pitchFamily="34" charset="0"/>
                <a:sym typeface="Montserrat Black"/>
              </a:rPr>
              <a:t>facilitador</a:t>
            </a:r>
            <a:endParaRPr lang="pt-BR" sz="2400" b="1" dirty="0">
              <a:solidFill>
                <a:srgbClr val="7B7B7B"/>
              </a:solidFill>
              <a:latin typeface="Futura Md BT" panose="020B0602020204020303" pitchFamily="34" charset="0"/>
            </a:endParaRPr>
          </a:p>
        </p:txBody>
      </p:sp>
      <p:sp>
        <p:nvSpPr>
          <p:cNvPr id="12" name="Google Shape;135;p5"/>
          <p:cNvSpPr txBox="1">
            <a:spLocks/>
          </p:cNvSpPr>
          <p:nvPr/>
        </p:nvSpPr>
        <p:spPr>
          <a:xfrm>
            <a:off x="5863684" y="1010432"/>
            <a:ext cx="5009211" cy="4748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ea typeface="Montserrat Black"/>
                <a:cs typeface="Montserrat Black"/>
                <a:sym typeface="Montserrat Black"/>
              </a:rPr>
              <a:t>Es humilde.</a:t>
            </a:r>
          </a:p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endParaRPr lang="pt-BR" sz="2400" b="1" dirty="0">
              <a:solidFill>
                <a:schemeClr val="bg1">
                  <a:lumMod val="85000"/>
                </a:schemeClr>
              </a:solidFill>
              <a:latin typeface="Futura Md BT" panose="020B0602020204020303" pitchFamily="34" charset="0"/>
              <a:ea typeface="Montserrat Black"/>
              <a:cs typeface="Montserrat Black"/>
              <a:sym typeface="Montserrat Black"/>
            </a:endParaRPr>
          </a:p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Fomenta </a:t>
            </a:r>
            <a:r>
              <a:rPr lang="pt-BR" sz="2400" b="1" dirty="0" err="1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la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 </a:t>
            </a:r>
            <a:r>
              <a:rPr lang="pt-BR" sz="2400" b="1" dirty="0" err="1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cooperación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.</a:t>
            </a:r>
          </a:p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endParaRPr lang="pt-BR" sz="2400" b="1" dirty="0">
              <a:solidFill>
                <a:schemeClr val="bg1">
                  <a:lumMod val="85000"/>
                </a:schemeClr>
              </a:solidFill>
              <a:latin typeface="Futura Md BT" panose="020B0602020204020303" pitchFamily="34" charset="0"/>
              <a:sym typeface="Montserrat Black"/>
            </a:endParaRPr>
          </a:p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Permite que </a:t>
            </a:r>
            <a:r>
              <a:rPr lang="pt-BR" sz="2400" b="1" dirty="0" err="1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los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 liderados </a:t>
            </a:r>
            <a:r>
              <a:rPr lang="pt-BR" sz="2400" b="1" dirty="0" err="1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participen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 de </a:t>
            </a:r>
            <a:r>
              <a:rPr lang="pt-BR" sz="2400" b="1" dirty="0" err="1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la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 toma de </a:t>
            </a:r>
            <a:r>
              <a:rPr lang="pt-BR" sz="2400" b="1" dirty="0" err="1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decisiones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.</a:t>
            </a:r>
          </a:p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endParaRPr lang="pt-BR" sz="2400" b="1" dirty="0">
              <a:solidFill>
                <a:schemeClr val="bg1">
                  <a:lumMod val="85000"/>
                </a:schemeClr>
              </a:solidFill>
              <a:latin typeface="Futura Md BT" panose="020B0602020204020303" pitchFamily="34" charset="0"/>
              <a:sym typeface="Montserrat Black"/>
            </a:endParaRPr>
          </a:p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r>
              <a:rPr lang="pt-BR" sz="2400" b="1" dirty="0" err="1">
                <a:solidFill>
                  <a:srgbClr val="AB0501"/>
                </a:solidFill>
                <a:latin typeface="Futura Md BT" panose="020B0602020204020303" pitchFamily="34" charset="0"/>
                <a:sym typeface="Montserrat Black"/>
              </a:rPr>
              <a:t>Promueve</a:t>
            </a:r>
            <a:r>
              <a:rPr lang="pt-BR" sz="2400" b="1" dirty="0">
                <a:solidFill>
                  <a:srgbClr val="AB0501"/>
                </a:solidFill>
                <a:latin typeface="Futura Md BT" panose="020B0602020204020303" pitchFamily="34" charset="0"/>
                <a:sym typeface="Montserrat Black"/>
              </a:rPr>
              <a:t> una </a:t>
            </a:r>
            <a:r>
              <a:rPr lang="pt-BR" sz="2400" b="1" dirty="0" err="1">
                <a:solidFill>
                  <a:srgbClr val="AB0501"/>
                </a:solidFill>
                <a:latin typeface="Futura Md BT" panose="020B0602020204020303" pitchFamily="34" charset="0"/>
                <a:sym typeface="Montserrat Black"/>
              </a:rPr>
              <a:t>comunicación</a:t>
            </a:r>
            <a:r>
              <a:rPr lang="pt-BR" sz="2400" b="1" dirty="0">
                <a:solidFill>
                  <a:srgbClr val="AB0501"/>
                </a:solidFill>
                <a:latin typeface="Futura Md BT" panose="020B0602020204020303" pitchFamily="34" charset="0"/>
                <a:sym typeface="Montserrat Black"/>
              </a:rPr>
              <a:t> fluida.</a:t>
            </a:r>
          </a:p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endParaRPr lang="pt-BR" sz="2400" b="1" dirty="0">
              <a:solidFill>
                <a:schemeClr val="bg1">
                  <a:lumMod val="85000"/>
                </a:schemeClr>
              </a:solidFill>
              <a:latin typeface="Futura Md BT" panose="020B0602020204020303" pitchFamily="34" charset="0"/>
              <a:sym typeface="Montserrat Black"/>
            </a:endParaRPr>
          </a:p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Busca compreender </a:t>
            </a:r>
            <a:r>
              <a:rPr lang="pt-BR" sz="2400" b="1" dirty="0" err="1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las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 características de </a:t>
            </a:r>
            <a:r>
              <a:rPr lang="pt-BR" sz="2400" b="1" dirty="0" err="1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los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 liderados.</a:t>
            </a:r>
          </a:p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endParaRPr lang="pt-BR" sz="2400" b="1" dirty="0">
              <a:solidFill>
                <a:schemeClr val="bg1">
                  <a:lumMod val="85000"/>
                </a:schemeClr>
              </a:solidFill>
              <a:latin typeface="Futura Md BT" panose="020B0602020204020303" pitchFamily="34" charset="0"/>
              <a:sym typeface="Montserrat Black"/>
            </a:endParaRPr>
          </a:p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r>
              <a:rPr lang="pt-BR" sz="2400" b="1" dirty="0" err="1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Hace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 que </a:t>
            </a:r>
            <a:r>
              <a:rPr lang="pt-BR" sz="2400" b="1" dirty="0" err="1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surjan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 talentos.</a:t>
            </a:r>
          </a:p>
        </p:txBody>
      </p:sp>
    </p:spTree>
    <p:extLst>
      <p:ext uri="{BB962C8B-B14F-4D97-AF65-F5344CB8AC3E}">
        <p14:creationId xmlns:p14="http://schemas.microsoft.com/office/powerpoint/2010/main" val="2024700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"/>
          <p:cNvSpPr txBox="1">
            <a:spLocks noGrp="1"/>
          </p:cNvSpPr>
          <p:nvPr>
            <p:ph type="title"/>
          </p:nvPr>
        </p:nvSpPr>
        <p:spPr>
          <a:xfrm>
            <a:off x="978568" y="899533"/>
            <a:ext cx="4885116" cy="1149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Clr>
                <a:schemeClr val="lt1"/>
              </a:buClr>
              <a:buSzPts val="3200"/>
            </a:pPr>
            <a:r>
              <a:rPr lang="pt-BR" sz="3200" b="1" spc="-150" dirty="0">
                <a:solidFill>
                  <a:srgbClr val="C00000"/>
                </a:solidFill>
                <a:latin typeface="Futura Md BT" panose="020B0602020204020303" pitchFamily="34" charset="0"/>
                <a:ea typeface="Montserrat Black"/>
                <a:cs typeface="Montserrat Black"/>
                <a:sym typeface="Montserrat Black"/>
              </a:rPr>
              <a:t>2. Perfiles de</a:t>
            </a:r>
            <a:br>
              <a:rPr lang="pt-BR" sz="3200" b="1" spc="-150" dirty="0">
                <a:solidFill>
                  <a:srgbClr val="C00000"/>
                </a:solidFill>
                <a:latin typeface="Futura Md BT" panose="020B0602020204020303" pitchFamily="34" charset="0"/>
                <a:ea typeface="Montserrat Black"/>
                <a:cs typeface="Montserrat Black"/>
                <a:sym typeface="Montserrat Black"/>
              </a:rPr>
            </a:br>
            <a:r>
              <a:rPr lang="pt-BR" sz="3200" b="1" spc="-150" dirty="0" err="1">
                <a:solidFill>
                  <a:srgbClr val="C00000"/>
                </a:solidFill>
                <a:latin typeface="Futura Md BT" panose="020B0602020204020303" pitchFamily="34" charset="0"/>
                <a:ea typeface="Montserrat Black"/>
                <a:cs typeface="Montserrat Black"/>
                <a:sym typeface="Montserrat Black"/>
              </a:rPr>
              <a:t>liderazgo</a:t>
            </a:r>
            <a:endParaRPr b="1" spc="-150" dirty="0">
              <a:solidFill>
                <a:srgbClr val="C00000"/>
              </a:solidFill>
              <a:latin typeface="Futura Md BT" panose="020B0602020204020303" pitchFamily="34" charset="0"/>
            </a:endParaRPr>
          </a:p>
        </p:txBody>
      </p:sp>
      <p:pic>
        <p:nvPicPr>
          <p:cNvPr id="136" name="Google Shape;136;p5" descr="Ícone&#10;&#10;Descrição gerada automaticamente"/>
          <p:cNvPicPr preferRelativeResize="0"/>
          <p:nvPr/>
        </p:nvPicPr>
        <p:blipFill rotWithShape="1">
          <a:blip r:embed="rId3">
            <a:alphaModFix/>
          </a:blip>
          <a:srcRect l="30566" t="27790" r="43502" b="45109"/>
          <a:stretch/>
        </p:blipFill>
        <p:spPr>
          <a:xfrm>
            <a:off x="7021336" y="-602454"/>
            <a:ext cx="1152939" cy="12049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5" descr="Forma, Seta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8229014">
            <a:off x="-1217973" y="-1644650"/>
            <a:ext cx="3289300" cy="328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5" descr="Uma imagem contendo Diagrama&#10;&#10;Descrição gerada automa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151614" y="4947277"/>
            <a:ext cx="2965605" cy="296560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35;p5"/>
          <p:cNvSpPr txBox="1">
            <a:spLocks/>
          </p:cNvSpPr>
          <p:nvPr/>
        </p:nvSpPr>
        <p:spPr>
          <a:xfrm>
            <a:off x="2546975" y="2809917"/>
            <a:ext cx="3370126" cy="1149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lt1"/>
              </a:buClr>
              <a:buSzPts val="3200"/>
              <a:buFont typeface="Montserrat Black"/>
              <a:buNone/>
            </a:pPr>
            <a:r>
              <a:rPr lang="pt-BR" sz="2400" b="1" dirty="0">
                <a:solidFill>
                  <a:srgbClr val="7B7B7B"/>
                </a:solidFill>
                <a:latin typeface="Futura Md BT" panose="020B0602020204020303" pitchFamily="34" charset="0"/>
                <a:ea typeface="Montserrat Black"/>
                <a:cs typeface="Montserrat Black"/>
                <a:sym typeface="Montserrat Black"/>
              </a:rPr>
              <a:t>El Líder </a:t>
            </a:r>
            <a:r>
              <a:rPr lang="pt-BR" sz="2400" b="1" dirty="0">
                <a:solidFill>
                  <a:srgbClr val="7B7B7B"/>
                </a:solidFill>
                <a:latin typeface="Futura Md BT" panose="020B0602020204020303" pitchFamily="34" charset="0"/>
                <a:sym typeface="Montserrat Black"/>
              </a:rPr>
              <a:t>facilitador</a:t>
            </a:r>
            <a:endParaRPr lang="pt-BR" sz="2400" b="1" dirty="0">
              <a:solidFill>
                <a:srgbClr val="7B7B7B"/>
              </a:solidFill>
              <a:latin typeface="Futura Md BT" panose="020B0602020204020303" pitchFamily="34" charset="0"/>
            </a:endParaRPr>
          </a:p>
        </p:txBody>
      </p:sp>
      <p:sp>
        <p:nvSpPr>
          <p:cNvPr id="12" name="Google Shape;135;p5"/>
          <p:cNvSpPr txBox="1">
            <a:spLocks/>
          </p:cNvSpPr>
          <p:nvPr/>
        </p:nvSpPr>
        <p:spPr>
          <a:xfrm>
            <a:off x="5863684" y="1010432"/>
            <a:ext cx="5009211" cy="4748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ea typeface="Montserrat Black"/>
                <a:cs typeface="Montserrat Black"/>
                <a:sym typeface="Montserrat Black"/>
              </a:rPr>
              <a:t>Es humilde.</a:t>
            </a:r>
          </a:p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endParaRPr lang="pt-BR" sz="2400" b="1" dirty="0">
              <a:solidFill>
                <a:schemeClr val="bg1">
                  <a:lumMod val="85000"/>
                </a:schemeClr>
              </a:solidFill>
              <a:latin typeface="Futura Md BT" panose="020B0602020204020303" pitchFamily="34" charset="0"/>
              <a:ea typeface="Montserrat Black"/>
              <a:cs typeface="Montserrat Black"/>
              <a:sym typeface="Montserrat Black"/>
            </a:endParaRPr>
          </a:p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Fomenta </a:t>
            </a:r>
            <a:r>
              <a:rPr lang="pt-BR" sz="2400" b="1" dirty="0" err="1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la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 </a:t>
            </a:r>
            <a:r>
              <a:rPr lang="pt-BR" sz="2400" b="1" dirty="0" err="1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cooperación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.</a:t>
            </a:r>
          </a:p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endParaRPr lang="pt-BR" sz="2400" b="1" dirty="0">
              <a:solidFill>
                <a:schemeClr val="bg1">
                  <a:lumMod val="85000"/>
                </a:schemeClr>
              </a:solidFill>
              <a:latin typeface="Futura Md BT" panose="020B0602020204020303" pitchFamily="34" charset="0"/>
              <a:sym typeface="Montserrat Black"/>
            </a:endParaRPr>
          </a:p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Permite que </a:t>
            </a:r>
            <a:r>
              <a:rPr lang="pt-BR" sz="2400" b="1" dirty="0" err="1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los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 liderados </a:t>
            </a:r>
            <a:r>
              <a:rPr lang="pt-BR" sz="2400" b="1" dirty="0" err="1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participen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 de </a:t>
            </a:r>
            <a:r>
              <a:rPr lang="pt-BR" sz="2400" b="1" dirty="0" err="1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la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 toma de </a:t>
            </a:r>
            <a:r>
              <a:rPr lang="pt-BR" sz="2400" b="1" dirty="0" err="1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decisiones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.</a:t>
            </a:r>
          </a:p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endParaRPr lang="pt-BR" sz="2400" b="1" dirty="0">
              <a:solidFill>
                <a:schemeClr val="bg1">
                  <a:lumMod val="85000"/>
                </a:schemeClr>
              </a:solidFill>
              <a:latin typeface="Futura Md BT" panose="020B0602020204020303" pitchFamily="34" charset="0"/>
              <a:sym typeface="Montserrat Black"/>
            </a:endParaRPr>
          </a:p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r>
              <a:rPr lang="pt-BR" sz="2400" b="1" dirty="0" err="1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Promueve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 una </a:t>
            </a:r>
            <a:r>
              <a:rPr lang="pt-BR" sz="2400" b="1" dirty="0" err="1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comunicación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 fluida.</a:t>
            </a:r>
          </a:p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endParaRPr lang="pt-BR" sz="2400" b="1" dirty="0">
              <a:solidFill>
                <a:schemeClr val="bg1">
                  <a:lumMod val="85000"/>
                </a:schemeClr>
              </a:solidFill>
              <a:latin typeface="Futura Md BT" panose="020B0602020204020303" pitchFamily="34" charset="0"/>
              <a:sym typeface="Montserrat Black"/>
            </a:endParaRPr>
          </a:p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r>
              <a:rPr lang="pt-BR" sz="2400" b="1" dirty="0">
                <a:solidFill>
                  <a:srgbClr val="AB0501"/>
                </a:solidFill>
                <a:latin typeface="Futura Md BT" panose="020B0602020204020303" pitchFamily="34" charset="0"/>
                <a:sym typeface="Montserrat Black"/>
              </a:rPr>
              <a:t>Busca compreender </a:t>
            </a:r>
            <a:r>
              <a:rPr lang="pt-BR" sz="2400" b="1" dirty="0" err="1">
                <a:solidFill>
                  <a:srgbClr val="AB0501"/>
                </a:solidFill>
                <a:latin typeface="Futura Md BT" panose="020B0602020204020303" pitchFamily="34" charset="0"/>
                <a:sym typeface="Montserrat Black"/>
              </a:rPr>
              <a:t>las</a:t>
            </a:r>
            <a:r>
              <a:rPr lang="pt-BR" sz="2400" b="1" dirty="0">
                <a:solidFill>
                  <a:srgbClr val="AB0501"/>
                </a:solidFill>
                <a:latin typeface="Futura Md BT" panose="020B0602020204020303" pitchFamily="34" charset="0"/>
                <a:sym typeface="Montserrat Black"/>
              </a:rPr>
              <a:t> características de </a:t>
            </a:r>
            <a:r>
              <a:rPr lang="pt-BR" sz="2400" b="1" dirty="0" err="1">
                <a:solidFill>
                  <a:srgbClr val="AB0501"/>
                </a:solidFill>
                <a:latin typeface="Futura Md BT" panose="020B0602020204020303" pitchFamily="34" charset="0"/>
                <a:sym typeface="Montserrat Black"/>
              </a:rPr>
              <a:t>los</a:t>
            </a:r>
            <a:r>
              <a:rPr lang="pt-BR" sz="2400" b="1" dirty="0">
                <a:solidFill>
                  <a:srgbClr val="AB0501"/>
                </a:solidFill>
                <a:latin typeface="Futura Md BT" panose="020B0602020204020303" pitchFamily="34" charset="0"/>
                <a:sym typeface="Montserrat Black"/>
              </a:rPr>
              <a:t> liderados.</a:t>
            </a:r>
          </a:p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endParaRPr lang="pt-BR" sz="2400" b="1" dirty="0">
              <a:solidFill>
                <a:schemeClr val="bg1">
                  <a:lumMod val="85000"/>
                </a:schemeClr>
              </a:solidFill>
              <a:latin typeface="Futura Md BT" panose="020B0602020204020303" pitchFamily="34" charset="0"/>
              <a:sym typeface="Montserrat Black"/>
            </a:endParaRPr>
          </a:p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r>
              <a:rPr lang="pt-BR" sz="2400" b="1" dirty="0" err="1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Hace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 que </a:t>
            </a:r>
            <a:r>
              <a:rPr lang="pt-BR" sz="2400" b="1" dirty="0" err="1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surjan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 talentos.</a:t>
            </a:r>
          </a:p>
        </p:txBody>
      </p:sp>
    </p:spTree>
    <p:extLst>
      <p:ext uri="{BB962C8B-B14F-4D97-AF65-F5344CB8AC3E}">
        <p14:creationId xmlns:p14="http://schemas.microsoft.com/office/powerpoint/2010/main" val="275336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"/>
          <p:cNvSpPr txBox="1">
            <a:spLocks noGrp="1"/>
          </p:cNvSpPr>
          <p:nvPr>
            <p:ph type="title"/>
          </p:nvPr>
        </p:nvSpPr>
        <p:spPr>
          <a:xfrm>
            <a:off x="978568" y="899533"/>
            <a:ext cx="4885116" cy="1149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Clr>
                <a:schemeClr val="lt1"/>
              </a:buClr>
              <a:buSzPts val="3200"/>
            </a:pPr>
            <a:r>
              <a:rPr lang="pt-BR" sz="3200" b="1" spc="-150" dirty="0">
                <a:solidFill>
                  <a:srgbClr val="C00000"/>
                </a:solidFill>
                <a:latin typeface="Futura Md BT" panose="020B0602020204020303" pitchFamily="34" charset="0"/>
                <a:ea typeface="Montserrat Black"/>
                <a:cs typeface="Montserrat Black"/>
                <a:sym typeface="Montserrat Black"/>
              </a:rPr>
              <a:t>2. Perfiles de</a:t>
            </a:r>
            <a:br>
              <a:rPr lang="pt-BR" sz="3200" b="1" spc="-150" dirty="0">
                <a:solidFill>
                  <a:srgbClr val="C00000"/>
                </a:solidFill>
                <a:latin typeface="Futura Md BT" panose="020B0602020204020303" pitchFamily="34" charset="0"/>
                <a:ea typeface="Montserrat Black"/>
                <a:cs typeface="Montserrat Black"/>
                <a:sym typeface="Montserrat Black"/>
              </a:rPr>
            </a:br>
            <a:r>
              <a:rPr lang="pt-BR" sz="3200" b="1" spc="-150" dirty="0" err="1">
                <a:solidFill>
                  <a:srgbClr val="C00000"/>
                </a:solidFill>
                <a:latin typeface="Futura Md BT" panose="020B0602020204020303" pitchFamily="34" charset="0"/>
                <a:ea typeface="Montserrat Black"/>
                <a:cs typeface="Montserrat Black"/>
                <a:sym typeface="Montserrat Black"/>
              </a:rPr>
              <a:t>liderazgo</a:t>
            </a:r>
            <a:endParaRPr b="1" spc="-150" dirty="0">
              <a:solidFill>
                <a:srgbClr val="C00000"/>
              </a:solidFill>
              <a:latin typeface="Futura Md BT" panose="020B0602020204020303" pitchFamily="34" charset="0"/>
            </a:endParaRPr>
          </a:p>
        </p:txBody>
      </p:sp>
      <p:pic>
        <p:nvPicPr>
          <p:cNvPr id="136" name="Google Shape;136;p5" descr="Ícone&#10;&#10;Descrição gerada automaticamente"/>
          <p:cNvPicPr preferRelativeResize="0"/>
          <p:nvPr/>
        </p:nvPicPr>
        <p:blipFill rotWithShape="1">
          <a:blip r:embed="rId3">
            <a:alphaModFix/>
          </a:blip>
          <a:srcRect l="30566" t="27790" r="43502" b="45109"/>
          <a:stretch/>
        </p:blipFill>
        <p:spPr>
          <a:xfrm>
            <a:off x="7021336" y="-602454"/>
            <a:ext cx="1152939" cy="12049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5" descr="Forma, Seta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8229014">
            <a:off x="-1217973" y="-1644650"/>
            <a:ext cx="3289300" cy="328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5" descr="Uma imagem contendo Diagrama&#10;&#10;Descrição gerada automa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151614" y="4947277"/>
            <a:ext cx="2965605" cy="296560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35;p5"/>
          <p:cNvSpPr txBox="1">
            <a:spLocks/>
          </p:cNvSpPr>
          <p:nvPr/>
        </p:nvSpPr>
        <p:spPr>
          <a:xfrm>
            <a:off x="2546975" y="2809917"/>
            <a:ext cx="3370126" cy="1149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lt1"/>
              </a:buClr>
              <a:buSzPts val="3200"/>
              <a:buFont typeface="Montserrat Black"/>
              <a:buNone/>
            </a:pPr>
            <a:r>
              <a:rPr lang="pt-BR" sz="2400" b="1" dirty="0">
                <a:solidFill>
                  <a:srgbClr val="7B7B7B"/>
                </a:solidFill>
                <a:latin typeface="Futura Md BT" panose="020B0602020204020303" pitchFamily="34" charset="0"/>
                <a:ea typeface="Montserrat Black"/>
                <a:cs typeface="Montserrat Black"/>
                <a:sym typeface="Montserrat Black"/>
              </a:rPr>
              <a:t>El Líder </a:t>
            </a:r>
            <a:r>
              <a:rPr lang="pt-BR" sz="2400" b="1" dirty="0">
                <a:solidFill>
                  <a:srgbClr val="7B7B7B"/>
                </a:solidFill>
                <a:latin typeface="Futura Md BT" panose="020B0602020204020303" pitchFamily="34" charset="0"/>
                <a:sym typeface="Montserrat Black"/>
              </a:rPr>
              <a:t>facilitador</a:t>
            </a:r>
            <a:endParaRPr lang="pt-BR" sz="2400" b="1" dirty="0">
              <a:solidFill>
                <a:srgbClr val="7B7B7B"/>
              </a:solidFill>
              <a:latin typeface="Futura Md BT" panose="020B0602020204020303" pitchFamily="34" charset="0"/>
            </a:endParaRPr>
          </a:p>
        </p:txBody>
      </p:sp>
      <p:sp>
        <p:nvSpPr>
          <p:cNvPr id="12" name="Google Shape;135;p5"/>
          <p:cNvSpPr txBox="1">
            <a:spLocks/>
          </p:cNvSpPr>
          <p:nvPr/>
        </p:nvSpPr>
        <p:spPr>
          <a:xfrm>
            <a:off x="5863684" y="1010432"/>
            <a:ext cx="5009211" cy="4748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ea typeface="Montserrat Black"/>
                <a:cs typeface="Montserrat Black"/>
                <a:sym typeface="Montserrat Black"/>
              </a:rPr>
              <a:t>Es humilde.</a:t>
            </a:r>
          </a:p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endParaRPr lang="pt-BR" sz="2400" b="1" dirty="0">
              <a:solidFill>
                <a:schemeClr val="bg1">
                  <a:lumMod val="85000"/>
                </a:schemeClr>
              </a:solidFill>
              <a:latin typeface="Futura Md BT" panose="020B0602020204020303" pitchFamily="34" charset="0"/>
              <a:ea typeface="Montserrat Black"/>
              <a:cs typeface="Montserrat Black"/>
              <a:sym typeface="Montserrat Black"/>
            </a:endParaRPr>
          </a:p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Fomenta </a:t>
            </a:r>
            <a:r>
              <a:rPr lang="pt-BR" sz="2400" b="1" dirty="0" err="1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la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 </a:t>
            </a:r>
            <a:r>
              <a:rPr lang="pt-BR" sz="2400" b="1" dirty="0" err="1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cooperación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.</a:t>
            </a:r>
          </a:p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endParaRPr lang="pt-BR" sz="2400" b="1" dirty="0">
              <a:solidFill>
                <a:schemeClr val="bg1">
                  <a:lumMod val="85000"/>
                </a:schemeClr>
              </a:solidFill>
              <a:latin typeface="Futura Md BT" panose="020B0602020204020303" pitchFamily="34" charset="0"/>
              <a:sym typeface="Montserrat Black"/>
            </a:endParaRPr>
          </a:p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Permite que </a:t>
            </a:r>
            <a:r>
              <a:rPr lang="pt-BR" sz="2400" b="1" dirty="0" err="1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los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 liderados </a:t>
            </a:r>
            <a:r>
              <a:rPr lang="pt-BR" sz="2400" b="1" dirty="0" err="1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participen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 de </a:t>
            </a:r>
            <a:r>
              <a:rPr lang="pt-BR" sz="2400" b="1" dirty="0" err="1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la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 toma de </a:t>
            </a:r>
            <a:r>
              <a:rPr lang="pt-BR" sz="2400" b="1" dirty="0" err="1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decisiones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.</a:t>
            </a:r>
          </a:p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endParaRPr lang="pt-BR" sz="2400" b="1" dirty="0">
              <a:solidFill>
                <a:schemeClr val="bg1">
                  <a:lumMod val="85000"/>
                </a:schemeClr>
              </a:solidFill>
              <a:latin typeface="Futura Md BT" panose="020B0602020204020303" pitchFamily="34" charset="0"/>
              <a:sym typeface="Montserrat Black"/>
            </a:endParaRPr>
          </a:p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r>
              <a:rPr lang="pt-BR" sz="2400" b="1" dirty="0" err="1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Promueve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 una </a:t>
            </a:r>
            <a:r>
              <a:rPr lang="pt-BR" sz="2400" b="1" dirty="0" err="1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comunicación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 fluida.</a:t>
            </a:r>
          </a:p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endParaRPr lang="pt-BR" sz="2400" b="1" dirty="0">
              <a:solidFill>
                <a:schemeClr val="bg1">
                  <a:lumMod val="85000"/>
                </a:schemeClr>
              </a:solidFill>
              <a:latin typeface="Futura Md BT" panose="020B0602020204020303" pitchFamily="34" charset="0"/>
              <a:sym typeface="Montserrat Black"/>
            </a:endParaRPr>
          </a:p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Busca compreender </a:t>
            </a:r>
            <a:r>
              <a:rPr lang="pt-BR" sz="2400" b="1" dirty="0" err="1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las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 características de </a:t>
            </a:r>
            <a:r>
              <a:rPr lang="pt-BR" sz="2400" b="1" dirty="0" err="1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los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 liderados.</a:t>
            </a:r>
          </a:p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endParaRPr lang="pt-BR" sz="2400" b="1" dirty="0">
              <a:solidFill>
                <a:srgbClr val="AB0501"/>
              </a:solidFill>
              <a:latin typeface="Futura Md BT" panose="020B0602020204020303" pitchFamily="34" charset="0"/>
              <a:sym typeface="Montserrat Black"/>
            </a:endParaRPr>
          </a:p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r>
              <a:rPr lang="pt-BR" sz="2400" b="1" dirty="0" err="1">
                <a:solidFill>
                  <a:srgbClr val="AB0501"/>
                </a:solidFill>
                <a:latin typeface="Futura Md BT" panose="020B0602020204020303" pitchFamily="34" charset="0"/>
                <a:sym typeface="Montserrat Black"/>
              </a:rPr>
              <a:t>Hace</a:t>
            </a:r>
            <a:r>
              <a:rPr lang="pt-BR" sz="2400" b="1" dirty="0">
                <a:solidFill>
                  <a:srgbClr val="AB0501"/>
                </a:solidFill>
                <a:latin typeface="Futura Md BT" panose="020B0602020204020303" pitchFamily="34" charset="0"/>
                <a:sym typeface="Montserrat Black"/>
              </a:rPr>
              <a:t> que </a:t>
            </a:r>
            <a:r>
              <a:rPr lang="pt-BR" sz="2400" b="1" dirty="0" err="1">
                <a:solidFill>
                  <a:srgbClr val="AB0501"/>
                </a:solidFill>
                <a:latin typeface="Futura Md BT" panose="020B0602020204020303" pitchFamily="34" charset="0"/>
                <a:sym typeface="Montserrat Black"/>
              </a:rPr>
              <a:t>surjan</a:t>
            </a:r>
            <a:r>
              <a:rPr lang="pt-BR" sz="2400" b="1" dirty="0">
                <a:solidFill>
                  <a:srgbClr val="AB0501"/>
                </a:solidFill>
                <a:latin typeface="Futura Md BT" panose="020B0602020204020303" pitchFamily="34" charset="0"/>
                <a:sym typeface="Montserrat Black"/>
              </a:rPr>
              <a:t> talentos.</a:t>
            </a:r>
          </a:p>
        </p:txBody>
      </p:sp>
    </p:spTree>
    <p:extLst>
      <p:ext uri="{BB962C8B-B14F-4D97-AF65-F5344CB8AC3E}">
        <p14:creationId xmlns:p14="http://schemas.microsoft.com/office/powerpoint/2010/main" val="2934214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"/>
          <p:cNvSpPr txBox="1">
            <a:spLocks noGrp="1"/>
          </p:cNvSpPr>
          <p:nvPr>
            <p:ph type="title"/>
          </p:nvPr>
        </p:nvSpPr>
        <p:spPr>
          <a:xfrm>
            <a:off x="978568" y="899533"/>
            <a:ext cx="4885116" cy="1149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Clr>
                <a:schemeClr val="lt1"/>
              </a:buClr>
              <a:buSzPts val="3200"/>
            </a:pPr>
            <a:r>
              <a:rPr lang="pt-BR" sz="3200" b="1" spc="-150" dirty="0">
                <a:solidFill>
                  <a:srgbClr val="C00000"/>
                </a:solidFill>
                <a:latin typeface="Futura Md BT" panose="020B0602020204020303" pitchFamily="34" charset="0"/>
                <a:ea typeface="Montserrat Black"/>
                <a:cs typeface="Montserrat Black"/>
                <a:sym typeface="Montserrat Black"/>
              </a:rPr>
              <a:t>2. Perfiles de</a:t>
            </a:r>
            <a:br>
              <a:rPr lang="pt-BR" sz="3200" b="1" spc="-150" dirty="0">
                <a:solidFill>
                  <a:srgbClr val="C00000"/>
                </a:solidFill>
                <a:latin typeface="Futura Md BT" panose="020B0602020204020303" pitchFamily="34" charset="0"/>
                <a:ea typeface="Montserrat Black"/>
                <a:cs typeface="Montserrat Black"/>
                <a:sym typeface="Montserrat Black"/>
              </a:rPr>
            </a:br>
            <a:r>
              <a:rPr lang="pt-BR" sz="3200" b="1" spc="-150" dirty="0" err="1">
                <a:solidFill>
                  <a:srgbClr val="C00000"/>
                </a:solidFill>
                <a:latin typeface="Futura Md BT" panose="020B0602020204020303" pitchFamily="34" charset="0"/>
                <a:ea typeface="Montserrat Black"/>
                <a:cs typeface="Montserrat Black"/>
                <a:sym typeface="Montserrat Black"/>
              </a:rPr>
              <a:t>liderazgo</a:t>
            </a:r>
            <a:endParaRPr b="1" spc="-150" dirty="0">
              <a:solidFill>
                <a:srgbClr val="C00000"/>
              </a:solidFill>
              <a:latin typeface="Futura Md BT" panose="020B0602020204020303" pitchFamily="34" charset="0"/>
            </a:endParaRPr>
          </a:p>
        </p:txBody>
      </p:sp>
      <p:pic>
        <p:nvPicPr>
          <p:cNvPr id="136" name="Google Shape;136;p5" descr="Ícone&#10;&#10;Descrição gerada automaticamente"/>
          <p:cNvPicPr preferRelativeResize="0"/>
          <p:nvPr/>
        </p:nvPicPr>
        <p:blipFill rotWithShape="1">
          <a:blip r:embed="rId3">
            <a:alphaModFix/>
          </a:blip>
          <a:srcRect l="30566" t="27790" r="43502" b="45109"/>
          <a:stretch/>
        </p:blipFill>
        <p:spPr>
          <a:xfrm>
            <a:off x="7021336" y="-602454"/>
            <a:ext cx="1152939" cy="12049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5" descr="Forma, Seta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8229014">
            <a:off x="-1217973" y="-1644650"/>
            <a:ext cx="3289300" cy="328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5" descr="Uma imagem contendo Diagrama&#10;&#10;Descrição gerada automa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151614" y="4947277"/>
            <a:ext cx="2965605" cy="296560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35;p5"/>
          <p:cNvSpPr txBox="1">
            <a:spLocks/>
          </p:cNvSpPr>
          <p:nvPr/>
        </p:nvSpPr>
        <p:spPr>
          <a:xfrm>
            <a:off x="3047971" y="2809917"/>
            <a:ext cx="2785228" cy="1149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lt1"/>
              </a:buClr>
              <a:buSzPts val="3200"/>
              <a:buFont typeface="Montserrat Black"/>
              <a:buNone/>
            </a:pPr>
            <a:r>
              <a:rPr lang="pt-BR" sz="2400" b="1" dirty="0">
                <a:solidFill>
                  <a:srgbClr val="7B7B7B"/>
                </a:solidFill>
                <a:latin typeface="Futura Md BT" panose="020B0602020204020303" pitchFamily="34" charset="0"/>
                <a:ea typeface="Montserrat Black"/>
                <a:cs typeface="Montserrat Black"/>
                <a:sym typeface="Montserrat Black"/>
              </a:rPr>
              <a:t>El Líder </a:t>
            </a:r>
            <a:r>
              <a:rPr lang="pt-BR" sz="2400" b="1" dirty="0">
                <a:solidFill>
                  <a:srgbClr val="7B7B7B"/>
                </a:solidFill>
                <a:latin typeface="Futura Md BT" panose="020B0602020204020303" pitchFamily="34" charset="0"/>
                <a:ea typeface="Montserrat Black"/>
                <a:sym typeface="Montserrat Black"/>
              </a:rPr>
              <a:t>modelo</a:t>
            </a:r>
            <a:endParaRPr lang="pt-BR" sz="2400" b="1" dirty="0">
              <a:solidFill>
                <a:srgbClr val="7B7B7B"/>
              </a:solidFill>
              <a:latin typeface="Futura Md BT" panose="020B0602020204020303" pitchFamily="34" charset="0"/>
            </a:endParaRPr>
          </a:p>
        </p:txBody>
      </p:sp>
      <p:sp>
        <p:nvSpPr>
          <p:cNvPr id="12" name="Google Shape;135;p5"/>
          <p:cNvSpPr txBox="1">
            <a:spLocks/>
          </p:cNvSpPr>
          <p:nvPr/>
        </p:nvSpPr>
        <p:spPr>
          <a:xfrm>
            <a:off x="5863684" y="1010432"/>
            <a:ext cx="5009211" cy="4748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Da </a:t>
            </a:r>
            <a:r>
              <a:rPr lang="pt-BR" sz="2400" b="1" dirty="0" err="1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el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 </a:t>
            </a:r>
            <a:r>
              <a:rPr lang="pt-BR" sz="2400" b="1" dirty="0" err="1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ejemplo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.</a:t>
            </a:r>
          </a:p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endParaRPr lang="pt-BR" sz="2400" b="1" dirty="0">
              <a:solidFill>
                <a:schemeClr val="bg1">
                  <a:lumMod val="85000"/>
                </a:schemeClr>
              </a:solidFill>
              <a:latin typeface="Futura Md BT" panose="020B0602020204020303" pitchFamily="34" charset="0"/>
              <a:sym typeface="Montserrat Black"/>
            </a:endParaRPr>
          </a:p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Se </a:t>
            </a:r>
            <a:r>
              <a:rPr lang="pt-BR" sz="2400" b="1" dirty="0" err="1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convierte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 </a:t>
            </a:r>
            <a:r>
              <a:rPr lang="pt-BR" sz="2400" b="1" dirty="0" err="1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en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 una referencia que </a:t>
            </a:r>
            <a:r>
              <a:rPr lang="pt-BR" sz="2400" b="1" dirty="0" err="1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influye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 positivamente </a:t>
            </a:r>
            <a:r>
              <a:rPr lang="pt-BR" sz="2400" b="1" dirty="0" err="1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en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 sus liderados.</a:t>
            </a:r>
          </a:p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endParaRPr lang="pt-BR" sz="2400" b="1" dirty="0">
              <a:solidFill>
                <a:schemeClr val="bg1">
                  <a:lumMod val="85000"/>
                </a:schemeClr>
              </a:solidFill>
              <a:latin typeface="Futura Md BT" panose="020B0602020204020303" pitchFamily="34" charset="0"/>
              <a:sym typeface="Montserrat Black"/>
            </a:endParaRPr>
          </a:p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Fomenta </a:t>
            </a:r>
            <a:r>
              <a:rPr lang="pt-BR" sz="2400" b="1" dirty="0" err="1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los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 </a:t>
            </a:r>
            <a:r>
              <a:rPr lang="pt-BR" sz="2400" b="1" dirty="0" err="1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esfuerzos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 de </a:t>
            </a:r>
            <a:r>
              <a:rPr lang="pt-BR" sz="2400" b="1" dirty="0" err="1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individuales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 y </a:t>
            </a:r>
            <a:r>
              <a:rPr lang="pt-BR" sz="2400" b="1" dirty="0" err="1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colectivos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 para </a:t>
            </a:r>
            <a:r>
              <a:rPr lang="pt-BR" sz="2400" b="1" dirty="0" err="1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alcanzar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 </a:t>
            </a:r>
            <a:r>
              <a:rPr lang="pt-BR" sz="2400" b="1" dirty="0" err="1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los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 objetivos.</a:t>
            </a:r>
          </a:p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endParaRPr lang="pt-BR" sz="2400" b="1" dirty="0">
              <a:solidFill>
                <a:schemeClr val="bg1">
                  <a:lumMod val="85000"/>
                </a:schemeClr>
              </a:solidFill>
              <a:latin typeface="Futura Md BT" panose="020B0602020204020303" pitchFamily="34" charset="0"/>
              <a:sym typeface="Montserrat Black"/>
            </a:endParaRPr>
          </a:p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Inspira a </a:t>
            </a:r>
            <a:r>
              <a:rPr lang="pt-BR" sz="2400" b="1" dirty="0" err="1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las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 personas a buscar </a:t>
            </a:r>
            <a:r>
              <a:rPr lang="pt-BR" sz="2400" b="1" dirty="0" err="1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la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 excelência y a dar </a:t>
            </a:r>
            <a:r>
              <a:rPr lang="pt-BR" sz="2400" b="1" dirty="0" err="1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el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 </a:t>
            </a:r>
            <a:r>
              <a:rPr lang="pt-BR" sz="2400" b="1" dirty="0" err="1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mejor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 de si.</a:t>
            </a:r>
          </a:p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endParaRPr lang="pt-BR" sz="2400" b="1" dirty="0">
              <a:solidFill>
                <a:schemeClr val="bg1">
                  <a:lumMod val="85000"/>
                </a:schemeClr>
              </a:solidFill>
              <a:latin typeface="Futura Md BT" panose="020B0602020204020303" pitchFamily="34" charset="0"/>
              <a:sym typeface="Montserrat Black"/>
            </a:endParaRPr>
          </a:p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Es um modelo de </a:t>
            </a:r>
            <a:r>
              <a:rPr lang="pt-BR" sz="2400" b="1" dirty="0" err="1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actitudes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 y comportamentos que </a:t>
            </a:r>
            <a:r>
              <a:rPr lang="pt-BR" sz="2400" b="1" dirty="0" err="1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quiere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 ver </a:t>
            </a:r>
            <a:r>
              <a:rPr lang="pt-BR" sz="2400" b="1" dirty="0" err="1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en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 </a:t>
            </a:r>
            <a:r>
              <a:rPr lang="pt-BR" sz="2400" b="1" dirty="0" err="1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otras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 personas.</a:t>
            </a:r>
          </a:p>
        </p:txBody>
      </p:sp>
    </p:spTree>
    <p:extLst>
      <p:ext uri="{BB962C8B-B14F-4D97-AF65-F5344CB8AC3E}">
        <p14:creationId xmlns:p14="http://schemas.microsoft.com/office/powerpoint/2010/main" val="1980645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"/>
          <p:cNvSpPr txBox="1">
            <a:spLocks noGrp="1"/>
          </p:cNvSpPr>
          <p:nvPr>
            <p:ph type="title"/>
          </p:nvPr>
        </p:nvSpPr>
        <p:spPr>
          <a:xfrm>
            <a:off x="978568" y="899533"/>
            <a:ext cx="4885116" cy="1149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Clr>
                <a:schemeClr val="lt1"/>
              </a:buClr>
              <a:buSzPts val="3200"/>
            </a:pPr>
            <a:r>
              <a:rPr lang="pt-BR" sz="3200" b="1" spc="-150" dirty="0">
                <a:solidFill>
                  <a:srgbClr val="C00000"/>
                </a:solidFill>
                <a:latin typeface="Futura Md BT" panose="020B0602020204020303" pitchFamily="34" charset="0"/>
                <a:ea typeface="Montserrat Black"/>
                <a:cs typeface="Montserrat Black"/>
                <a:sym typeface="Montserrat Black"/>
              </a:rPr>
              <a:t>2. Perfiles de</a:t>
            </a:r>
            <a:br>
              <a:rPr lang="pt-BR" sz="3200" b="1" spc="-150" dirty="0">
                <a:solidFill>
                  <a:srgbClr val="C00000"/>
                </a:solidFill>
                <a:latin typeface="Futura Md BT" panose="020B0602020204020303" pitchFamily="34" charset="0"/>
                <a:ea typeface="Montserrat Black"/>
                <a:cs typeface="Montserrat Black"/>
                <a:sym typeface="Montserrat Black"/>
              </a:rPr>
            </a:br>
            <a:r>
              <a:rPr lang="pt-BR" sz="3200" b="1" spc="-150" dirty="0" err="1">
                <a:solidFill>
                  <a:srgbClr val="C00000"/>
                </a:solidFill>
                <a:latin typeface="Futura Md BT" panose="020B0602020204020303" pitchFamily="34" charset="0"/>
                <a:ea typeface="Montserrat Black"/>
                <a:cs typeface="Montserrat Black"/>
                <a:sym typeface="Montserrat Black"/>
              </a:rPr>
              <a:t>liderazgo</a:t>
            </a:r>
            <a:endParaRPr b="1" spc="-150" dirty="0">
              <a:solidFill>
                <a:srgbClr val="C00000"/>
              </a:solidFill>
              <a:latin typeface="Futura Md BT" panose="020B0602020204020303" pitchFamily="34" charset="0"/>
            </a:endParaRPr>
          </a:p>
        </p:txBody>
      </p:sp>
      <p:pic>
        <p:nvPicPr>
          <p:cNvPr id="136" name="Google Shape;136;p5" descr="Ícone&#10;&#10;Descrição gerada automaticamente"/>
          <p:cNvPicPr preferRelativeResize="0"/>
          <p:nvPr/>
        </p:nvPicPr>
        <p:blipFill rotWithShape="1">
          <a:blip r:embed="rId3">
            <a:alphaModFix/>
          </a:blip>
          <a:srcRect l="30566" t="27790" r="43502" b="45109"/>
          <a:stretch/>
        </p:blipFill>
        <p:spPr>
          <a:xfrm>
            <a:off x="7021336" y="-602454"/>
            <a:ext cx="1152939" cy="12049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5" descr="Forma, Seta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8229014">
            <a:off x="-1217973" y="-1644650"/>
            <a:ext cx="3289300" cy="328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5" descr="Uma imagem contendo Diagrama&#10;&#10;Descrição gerada automa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151614" y="4947277"/>
            <a:ext cx="2965605" cy="296560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35;p5"/>
          <p:cNvSpPr txBox="1">
            <a:spLocks/>
          </p:cNvSpPr>
          <p:nvPr/>
        </p:nvSpPr>
        <p:spPr>
          <a:xfrm>
            <a:off x="3047971" y="2809917"/>
            <a:ext cx="2785228" cy="1149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lt1"/>
              </a:buClr>
              <a:buSzPts val="3200"/>
              <a:buFont typeface="Montserrat Black"/>
              <a:buNone/>
            </a:pPr>
            <a:r>
              <a:rPr lang="pt-BR" sz="2400" b="1" dirty="0">
                <a:solidFill>
                  <a:srgbClr val="7B7B7B"/>
                </a:solidFill>
                <a:latin typeface="Futura Md BT" panose="020B0602020204020303" pitchFamily="34" charset="0"/>
                <a:ea typeface="Montserrat Black"/>
                <a:cs typeface="Montserrat Black"/>
                <a:sym typeface="Montserrat Black"/>
              </a:rPr>
              <a:t>El Líder </a:t>
            </a:r>
            <a:r>
              <a:rPr lang="pt-BR" sz="2400" b="1" dirty="0">
                <a:solidFill>
                  <a:srgbClr val="7B7B7B"/>
                </a:solidFill>
                <a:latin typeface="Futura Md BT" panose="020B0602020204020303" pitchFamily="34" charset="0"/>
                <a:ea typeface="Montserrat Black"/>
                <a:sym typeface="Montserrat Black"/>
              </a:rPr>
              <a:t>modelo</a:t>
            </a:r>
            <a:endParaRPr lang="pt-BR" sz="2400" b="1" dirty="0">
              <a:solidFill>
                <a:srgbClr val="7B7B7B"/>
              </a:solidFill>
              <a:latin typeface="Futura Md BT" panose="020B0602020204020303" pitchFamily="34" charset="0"/>
            </a:endParaRPr>
          </a:p>
        </p:txBody>
      </p:sp>
      <p:sp>
        <p:nvSpPr>
          <p:cNvPr id="12" name="Google Shape;135;p5"/>
          <p:cNvSpPr txBox="1">
            <a:spLocks/>
          </p:cNvSpPr>
          <p:nvPr/>
        </p:nvSpPr>
        <p:spPr>
          <a:xfrm>
            <a:off x="5863684" y="1010432"/>
            <a:ext cx="5009211" cy="4748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r>
              <a:rPr lang="pt-BR" sz="2400" b="1" dirty="0">
                <a:solidFill>
                  <a:srgbClr val="AB0501"/>
                </a:solidFill>
                <a:latin typeface="Futura Md BT" panose="020B0602020204020303" pitchFamily="34" charset="0"/>
                <a:sym typeface="Montserrat Black"/>
              </a:rPr>
              <a:t>Da </a:t>
            </a:r>
            <a:r>
              <a:rPr lang="pt-BR" sz="2400" b="1" dirty="0" err="1">
                <a:solidFill>
                  <a:srgbClr val="AB0501"/>
                </a:solidFill>
                <a:latin typeface="Futura Md BT" panose="020B0602020204020303" pitchFamily="34" charset="0"/>
                <a:sym typeface="Montserrat Black"/>
              </a:rPr>
              <a:t>el</a:t>
            </a:r>
            <a:r>
              <a:rPr lang="pt-BR" sz="2400" b="1" dirty="0">
                <a:solidFill>
                  <a:srgbClr val="AB0501"/>
                </a:solidFill>
                <a:latin typeface="Futura Md BT" panose="020B0602020204020303" pitchFamily="34" charset="0"/>
                <a:sym typeface="Montserrat Black"/>
              </a:rPr>
              <a:t> </a:t>
            </a:r>
            <a:r>
              <a:rPr lang="pt-BR" sz="2400" b="1" dirty="0" err="1">
                <a:solidFill>
                  <a:srgbClr val="AB0501"/>
                </a:solidFill>
                <a:latin typeface="Futura Md BT" panose="020B0602020204020303" pitchFamily="34" charset="0"/>
                <a:sym typeface="Montserrat Black"/>
              </a:rPr>
              <a:t>ejemplo</a:t>
            </a:r>
            <a:r>
              <a:rPr lang="pt-BR" sz="2400" b="1" dirty="0">
                <a:solidFill>
                  <a:srgbClr val="AB0501"/>
                </a:solidFill>
                <a:latin typeface="Futura Md BT" panose="020B0602020204020303" pitchFamily="34" charset="0"/>
                <a:sym typeface="Montserrat Black"/>
              </a:rPr>
              <a:t>.</a:t>
            </a:r>
          </a:p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endParaRPr lang="pt-BR" sz="2400" b="1" dirty="0">
              <a:solidFill>
                <a:schemeClr val="bg1">
                  <a:lumMod val="85000"/>
                </a:schemeClr>
              </a:solidFill>
              <a:latin typeface="Futura Md BT" panose="020B0602020204020303" pitchFamily="34" charset="0"/>
              <a:sym typeface="Montserrat Black"/>
            </a:endParaRPr>
          </a:p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Se </a:t>
            </a:r>
            <a:r>
              <a:rPr lang="pt-BR" sz="2400" b="1" dirty="0" err="1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convierte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 </a:t>
            </a:r>
            <a:r>
              <a:rPr lang="pt-BR" sz="2400" b="1" dirty="0" err="1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en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 una referencia que </a:t>
            </a:r>
            <a:r>
              <a:rPr lang="pt-BR" sz="2400" b="1" dirty="0" err="1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influye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 positivamente </a:t>
            </a:r>
            <a:r>
              <a:rPr lang="pt-BR" sz="2400" b="1" dirty="0" err="1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en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 sus liderados.</a:t>
            </a:r>
          </a:p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endParaRPr lang="pt-BR" sz="2400" b="1" dirty="0">
              <a:solidFill>
                <a:schemeClr val="bg1">
                  <a:lumMod val="85000"/>
                </a:schemeClr>
              </a:solidFill>
              <a:latin typeface="Futura Md BT" panose="020B0602020204020303" pitchFamily="34" charset="0"/>
              <a:sym typeface="Montserrat Black"/>
            </a:endParaRPr>
          </a:p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Fomenta </a:t>
            </a:r>
            <a:r>
              <a:rPr lang="pt-BR" sz="2400" b="1" dirty="0" err="1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los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 </a:t>
            </a:r>
            <a:r>
              <a:rPr lang="pt-BR" sz="2400" b="1" dirty="0" err="1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esfuerzos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 de </a:t>
            </a:r>
            <a:r>
              <a:rPr lang="pt-BR" sz="2400" b="1" dirty="0" err="1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individuales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 y </a:t>
            </a:r>
            <a:r>
              <a:rPr lang="pt-BR" sz="2400" b="1" dirty="0" err="1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colectivos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 para </a:t>
            </a:r>
            <a:r>
              <a:rPr lang="pt-BR" sz="2400" b="1" dirty="0" err="1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alcanzar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 </a:t>
            </a:r>
            <a:r>
              <a:rPr lang="pt-BR" sz="2400" b="1" dirty="0" err="1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los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 objetivos.</a:t>
            </a:r>
          </a:p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endParaRPr lang="pt-BR" sz="2400" b="1" dirty="0">
              <a:solidFill>
                <a:schemeClr val="bg1">
                  <a:lumMod val="85000"/>
                </a:schemeClr>
              </a:solidFill>
              <a:latin typeface="Futura Md BT" panose="020B0602020204020303" pitchFamily="34" charset="0"/>
              <a:sym typeface="Montserrat Black"/>
            </a:endParaRPr>
          </a:p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Inspira a </a:t>
            </a:r>
            <a:r>
              <a:rPr lang="pt-BR" sz="2400" b="1" dirty="0" err="1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las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 personas a buscar </a:t>
            </a:r>
            <a:r>
              <a:rPr lang="pt-BR" sz="2400" b="1" dirty="0" err="1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la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 excelência y a dar </a:t>
            </a:r>
            <a:r>
              <a:rPr lang="pt-BR" sz="2400" b="1" dirty="0" err="1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el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 </a:t>
            </a:r>
            <a:r>
              <a:rPr lang="pt-BR" sz="2400" b="1" dirty="0" err="1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mejor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 de si.</a:t>
            </a:r>
          </a:p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endParaRPr lang="pt-BR" sz="2400" b="1" dirty="0">
              <a:solidFill>
                <a:schemeClr val="bg1">
                  <a:lumMod val="85000"/>
                </a:schemeClr>
              </a:solidFill>
              <a:latin typeface="Futura Md BT" panose="020B0602020204020303" pitchFamily="34" charset="0"/>
              <a:sym typeface="Montserrat Black"/>
            </a:endParaRPr>
          </a:p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Es um modelo de </a:t>
            </a:r>
            <a:r>
              <a:rPr lang="pt-BR" sz="2400" b="1" dirty="0" err="1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actitudes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 y comportamentos que </a:t>
            </a:r>
            <a:r>
              <a:rPr lang="pt-BR" sz="2400" b="1" dirty="0" err="1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quiere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 ver </a:t>
            </a:r>
            <a:r>
              <a:rPr lang="pt-BR" sz="2400" b="1" dirty="0" err="1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en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 </a:t>
            </a:r>
            <a:r>
              <a:rPr lang="pt-BR" sz="2400" b="1" dirty="0" err="1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otras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 personas.</a:t>
            </a:r>
          </a:p>
        </p:txBody>
      </p:sp>
    </p:spTree>
    <p:extLst>
      <p:ext uri="{BB962C8B-B14F-4D97-AF65-F5344CB8AC3E}">
        <p14:creationId xmlns:p14="http://schemas.microsoft.com/office/powerpoint/2010/main" val="715426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"/>
          <p:cNvSpPr txBox="1">
            <a:spLocks noGrp="1"/>
          </p:cNvSpPr>
          <p:nvPr>
            <p:ph type="title"/>
          </p:nvPr>
        </p:nvSpPr>
        <p:spPr>
          <a:xfrm>
            <a:off x="978568" y="899533"/>
            <a:ext cx="4885116" cy="1149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Clr>
                <a:schemeClr val="lt1"/>
              </a:buClr>
              <a:buSzPts val="3200"/>
            </a:pPr>
            <a:r>
              <a:rPr lang="pt-BR" sz="3200" b="1" spc="-150" dirty="0">
                <a:solidFill>
                  <a:srgbClr val="C00000"/>
                </a:solidFill>
                <a:latin typeface="Futura Md BT" panose="020B0602020204020303" pitchFamily="34" charset="0"/>
                <a:ea typeface="Montserrat Black"/>
                <a:cs typeface="Montserrat Black"/>
                <a:sym typeface="Montserrat Black"/>
              </a:rPr>
              <a:t>2. Perfiles de</a:t>
            </a:r>
            <a:br>
              <a:rPr lang="pt-BR" sz="3200" b="1" spc="-150" dirty="0">
                <a:solidFill>
                  <a:srgbClr val="C00000"/>
                </a:solidFill>
                <a:latin typeface="Futura Md BT" panose="020B0602020204020303" pitchFamily="34" charset="0"/>
                <a:ea typeface="Montserrat Black"/>
                <a:cs typeface="Montserrat Black"/>
                <a:sym typeface="Montserrat Black"/>
              </a:rPr>
            </a:br>
            <a:r>
              <a:rPr lang="pt-BR" sz="3200" b="1" spc="-150" dirty="0" err="1">
                <a:solidFill>
                  <a:srgbClr val="C00000"/>
                </a:solidFill>
                <a:latin typeface="Futura Md BT" panose="020B0602020204020303" pitchFamily="34" charset="0"/>
                <a:ea typeface="Montserrat Black"/>
                <a:cs typeface="Montserrat Black"/>
                <a:sym typeface="Montserrat Black"/>
              </a:rPr>
              <a:t>liderazgo</a:t>
            </a:r>
            <a:endParaRPr b="1" spc="-150" dirty="0">
              <a:solidFill>
                <a:srgbClr val="C00000"/>
              </a:solidFill>
              <a:latin typeface="Futura Md BT" panose="020B0602020204020303" pitchFamily="34" charset="0"/>
            </a:endParaRPr>
          </a:p>
        </p:txBody>
      </p:sp>
      <p:pic>
        <p:nvPicPr>
          <p:cNvPr id="136" name="Google Shape;136;p5" descr="Ícone&#10;&#10;Descrição gerada automaticamente"/>
          <p:cNvPicPr preferRelativeResize="0"/>
          <p:nvPr/>
        </p:nvPicPr>
        <p:blipFill rotWithShape="1">
          <a:blip r:embed="rId3">
            <a:alphaModFix/>
          </a:blip>
          <a:srcRect l="30566" t="27790" r="43502" b="45109"/>
          <a:stretch/>
        </p:blipFill>
        <p:spPr>
          <a:xfrm>
            <a:off x="7021336" y="-602454"/>
            <a:ext cx="1152939" cy="12049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5" descr="Forma, Seta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8229014">
            <a:off x="-1217973" y="-1644650"/>
            <a:ext cx="3289300" cy="328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5" descr="Uma imagem contendo Diagrama&#10;&#10;Descrição gerada automa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151614" y="4947277"/>
            <a:ext cx="2965605" cy="296560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35;p5"/>
          <p:cNvSpPr txBox="1">
            <a:spLocks/>
          </p:cNvSpPr>
          <p:nvPr/>
        </p:nvSpPr>
        <p:spPr>
          <a:xfrm>
            <a:off x="3047971" y="2809917"/>
            <a:ext cx="2785228" cy="1149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lt1"/>
              </a:buClr>
              <a:buSzPts val="3200"/>
              <a:buFont typeface="Montserrat Black"/>
              <a:buNone/>
            </a:pPr>
            <a:r>
              <a:rPr lang="pt-BR" sz="2400" b="1" dirty="0">
                <a:solidFill>
                  <a:srgbClr val="7B7B7B"/>
                </a:solidFill>
                <a:latin typeface="Futura Md BT" panose="020B0602020204020303" pitchFamily="34" charset="0"/>
                <a:ea typeface="Montserrat Black"/>
                <a:cs typeface="Montserrat Black"/>
                <a:sym typeface="Montserrat Black"/>
              </a:rPr>
              <a:t>El Líder </a:t>
            </a:r>
            <a:r>
              <a:rPr lang="pt-BR" sz="2400" b="1" dirty="0">
                <a:solidFill>
                  <a:srgbClr val="7B7B7B"/>
                </a:solidFill>
                <a:latin typeface="Futura Md BT" panose="020B0602020204020303" pitchFamily="34" charset="0"/>
                <a:ea typeface="Montserrat Black"/>
                <a:sym typeface="Montserrat Black"/>
              </a:rPr>
              <a:t>modelo</a:t>
            </a:r>
            <a:endParaRPr lang="pt-BR" sz="2400" b="1" dirty="0">
              <a:solidFill>
                <a:srgbClr val="7B7B7B"/>
              </a:solidFill>
              <a:latin typeface="Futura Md BT" panose="020B0602020204020303" pitchFamily="34" charset="0"/>
            </a:endParaRPr>
          </a:p>
        </p:txBody>
      </p:sp>
      <p:sp>
        <p:nvSpPr>
          <p:cNvPr id="12" name="Google Shape;135;p5"/>
          <p:cNvSpPr txBox="1">
            <a:spLocks/>
          </p:cNvSpPr>
          <p:nvPr/>
        </p:nvSpPr>
        <p:spPr>
          <a:xfrm>
            <a:off x="5863684" y="1010432"/>
            <a:ext cx="5009211" cy="4748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Da </a:t>
            </a:r>
            <a:r>
              <a:rPr lang="pt-BR" sz="2400" b="1" dirty="0" err="1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el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 </a:t>
            </a:r>
            <a:r>
              <a:rPr lang="pt-BR" sz="2400" b="1" dirty="0" err="1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ejemplo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.</a:t>
            </a:r>
          </a:p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endParaRPr lang="pt-BR" sz="2400" b="1" dirty="0">
              <a:solidFill>
                <a:schemeClr val="bg1">
                  <a:lumMod val="85000"/>
                </a:schemeClr>
              </a:solidFill>
              <a:latin typeface="Futura Md BT" panose="020B0602020204020303" pitchFamily="34" charset="0"/>
              <a:sym typeface="Montserrat Black"/>
            </a:endParaRPr>
          </a:p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r>
              <a:rPr lang="pt-BR" sz="2400" b="1" dirty="0">
                <a:solidFill>
                  <a:srgbClr val="AB0501"/>
                </a:solidFill>
                <a:latin typeface="Futura Md BT" panose="020B0602020204020303" pitchFamily="34" charset="0"/>
                <a:sym typeface="Montserrat Black"/>
              </a:rPr>
              <a:t>Se </a:t>
            </a:r>
            <a:r>
              <a:rPr lang="pt-BR" sz="2400" b="1" dirty="0" err="1">
                <a:solidFill>
                  <a:srgbClr val="AB0501"/>
                </a:solidFill>
                <a:latin typeface="Futura Md BT" panose="020B0602020204020303" pitchFamily="34" charset="0"/>
                <a:sym typeface="Montserrat Black"/>
              </a:rPr>
              <a:t>convierte</a:t>
            </a:r>
            <a:r>
              <a:rPr lang="pt-BR" sz="2400" b="1" dirty="0">
                <a:solidFill>
                  <a:srgbClr val="AB0501"/>
                </a:solidFill>
                <a:latin typeface="Futura Md BT" panose="020B0602020204020303" pitchFamily="34" charset="0"/>
                <a:sym typeface="Montserrat Black"/>
              </a:rPr>
              <a:t> </a:t>
            </a:r>
            <a:r>
              <a:rPr lang="pt-BR" sz="2400" b="1" dirty="0" err="1">
                <a:solidFill>
                  <a:srgbClr val="AB0501"/>
                </a:solidFill>
                <a:latin typeface="Futura Md BT" panose="020B0602020204020303" pitchFamily="34" charset="0"/>
                <a:sym typeface="Montserrat Black"/>
              </a:rPr>
              <a:t>en</a:t>
            </a:r>
            <a:r>
              <a:rPr lang="pt-BR" sz="2400" b="1" dirty="0">
                <a:solidFill>
                  <a:srgbClr val="AB0501"/>
                </a:solidFill>
                <a:latin typeface="Futura Md BT" panose="020B0602020204020303" pitchFamily="34" charset="0"/>
                <a:sym typeface="Montserrat Black"/>
              </a:rPr>
              <a:t> una referencia que </a:t>
            </a:r>
            <a:r>
              <a:rPr lang="pt-BR" sz="2400" b="1" dirty="0" err="1">
                <a:solidFill>
                  <a:srgbClr val="AB0501"/>
                </a:solidFill>
                <a:latin typeface="Futura Md BT" panose="020B0602020204020303" pitchFamily="34" charset="0"/>
                <a:sym typeface="Montserrat Black"/>
              </a:rPr>
              <a:t>influye</a:t>
            </a:r>
            <a:r>
              <a:rPr lang="pt-BR" sz="2400" b="1" dirty="0">
                <a:solidFill>
                  <a:srgbClr val="AB0501"/>
                </a:solidFill>
                <a:latin typeface="Futura Md BT" panose="020B0602020204020303" pitchFamily="34" charset="0"/>
                <a:sym typeface="Montserrat Black"/>
              </a:rPr>
              <a:t> positivamente </a:t>
            </a:r>
            <a:r>
              <a:rPr lang="pt-BR" sz="2400" b="1" dirty="0" err="1">
                <a:solidFill>
                  <a:srgbClr val="AB0501"/>
                </a:solidFill>
                <a:latin typeface="Futura Md BT" panose="020B0602020204020303" pitchFamily="34" charset="0"/>
                <a:sym typeface="Montserrat Black"/>
              </a:rPr>
              <a:t>en</a:t>
            </a:r>
            <a:r>
              <a:rPr lang="pt-BR" sz="2400" b="1" dirty="0">
                <a:solidFill>
                  <a:srgbClr val="AB0501"/>
                </a:solidFill>
                <a:latin typeface="Futura Md BT" panose="020B0602020204020303" pitchFamily="34" charset="0"/>
                <a:sym typeface="Montserrat Black"/>
              </a:rPr>
              <a:t> sus liderados.</a:t>
            </a:r>
          </a:p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endParaRPr lang="pt-BR" sz="2400" b="1" dirty="0">
              <a:solidFill>
                <a:schemeClr val="bg1">
                  <a:lumMod val="85000"/>
                </a:schemeClr>
              </a:solidFill>
              <a:latin typeface="Futura Md BT" panose="020B0602020204020303" pitchFamily="34" charset="0"/>
              <a:sym typeface="Montserrat Black"/>
            </a:endParaRPr>
          </a:p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Fomenta </a:t>
            </a:r>
            <a:r>
              <a:rPr lang="pt-BR" sz="2400" b="1" dirty="0" err="1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los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 </a:t>
            </a:r>
            <a:r>
              <a:rPr lang="pt-BR" sz="2400" b="1" dirty="0" err="1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esfuerzos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 de </a:t>
            </a:r>
            <a:r>
              <a:rPr lang="pt-BR" sz="2400" b="1" dirty="0" err="1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individuales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 y </a:t>
            </a:r>
            <a:r>
              <a:rPr lang="pt-BR" sz="2400" b="1" dirty="0" err="1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colectivos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 para </a:t>
            </a:r>
            <a:r>
              <a:rPr lang="pt-BR" sz="2400" b="1" dirty="0" err="1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alcanzar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 </a:t>
            </a:r>
            <a:r>
              <a:rPr lang="pt-BR" sz="2400" b="1" dirty="0" err="1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los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 objetivos.</a:t>
            </a:r>
          </a:p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endParaRPr lang="pt-BR" sz="2400" b="1" dirty="0">
              <a:solidFill>
                <a:schemeClr val="bg1">
                  <a:lumMod val="85000"/>
                </a:schemeClr>
              </a:solidFill>
              <a:latin typeface="Futura Md BT" panose="020B0602020204020303" pitchFamily="34" charset="0"/>
              <a:sym typeface="Montserrat Black"/>
            </a:endParaRPr>
          </a:p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Inspira a </a:t>
            </a:r>
            <a:r>
              <a:rPr lang="pt-BR" sz="2400" b="1" dirty="0" err="1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las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 personas a buscar </a:t>
            </a:r>
            <a:r>
              <a:rPr lang="pt-BR" sz="2400" b="1" dirty="0" err="1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la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 excelência y a dar </a:t>
            </a:r>
            <a:r>
              <a:rPr lang="pt-BR" sz="2400" b="1" dirty="0" err="1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el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 </a:t>
            </a:r>
            <a:r>
              <a:rPr lang="pt-BR" sz="2400" b="1" dirty="0" err="1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mejor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 de si.</a:t>
            </a:r>
          </a:p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endParaRPr lang="pt-BR" sz="2400" b="1" dirty="0">
              <a:solidFill>
                <a:schemeClr val="bg1">
                  <a:lumMod val="85000"/>
                </a:schemeClr>
              </a:solidFill>
              <a:latin typeface="Futura Md BT" panose="020B0602020204020303" pitchFamily="34" charset="0"/>
              <a:sym typeface="Montserrat Black"/>
            </a:endParaRPr>
          </a:p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Es um modelo de </a:t>
            </a:r>
            <a:r>
              <a:rPr lang="pt-BR" sz="2400" b="1" dirty="0" err="1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actitudes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 y comportamentos que </a:t>
            </a:r>
            <a:r>
              <a:rPr lang="pt-BR" sz="2400" b="1" dirty="0" err="1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quiere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 ver </a:t>
            </a:r>
            <a:r>
              <a:rPr lang="pt-BR" sz="2400" b="1" dirty="0" err="1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en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 </a:t>
            </a:r>
            <a:r>
              <a:rPr lang="pt-BR" sz="2400" b="1" dirty="0" err="1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otras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 personas.</a:t>
            </a:r>
          </a:p>
        </p:txBody>
      </p:sp>
    </p:spTree>
    <p:extLst>
      <p:ext uri="{BB962C8B-B14F-4D97-AF65-F5344CB8AC3E}">
        <p14:creationId xmlns:p14="http://schemas.microsoft.com/office/powerpoint/2010/main" val="1652860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"/>
          <p:cNvSpPr txBox="1">
            <a:spLocks noGrp="1"/>
          </p:cNvSpPr>
          <p:nvPr>
            <p:ph type="title"/>
          </p:nvPr>
        </p:nvSpPr>
        <p:spPr>
          <a:xfrm>
            <a:off x="978568" y="899533"/>
            <a:ext cx="4885116" cy="1149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Clr>
                <a:schemeClr val="lt1"/>
              </a:buClr>
              <a:buSzPts val="3200"/>
            </a:pPr>
            <a:r>
              <a:rPr lang="pt-BR" sz="3200" b="1" spc="-150" dirty="0">
                <a:solidFill>
                  <a:srgbClr val="C00000"/>
                </a:solidFill>
                <a:latin typeface="Futura Md BT" panose="020B0602020204020303" pitchFamily="34" charset="0"/>
                <a:ea typeface="Montserrat Black"/>
                <a:cs typeface="Montserrat Black"/>
                <a:sym typeface="Montserrat Black"/>
              </a:rPr>
              <a:t>2. Perfiles de</a:t>
            </a:r>
            <a:br>
              <a:rPr lang="pt-BR" sz="3200" b="1" spc="-150" dirty="0">
                <a:solidFill>
                  <a:srgbClr val="C00000"/>
                </a:solidFill>
                <a:latin typeface="Futura Md BT" panose="020B0602020204020303" pitchFamily="34" charset="0"/>
                <a:ea typeface="Montserrat Black"/>
                <a:cs typeface="Montserrat Black"/>
                <a:sym typeface="Montserrat Black"/>
              </a:rPr>
            </a:br>
            <a:r>
              <a:rPr lang="pt-BR" sz="3200" b="1" spc="-150" dirty="0" err="1">
                <a:solidFill>
                  <a:srgbClr val="C00000"/>
                </a:solidFill>
                <a:latin typeface="Futura Md BT" panose="020B0602020204020303" pitchFamily="34" charset="0"/>
                <a:ea typeface="Montserrat Black"/>
                <a:cs typeface="Montserrat Black"/>
                <a:sym typeface="Montserrat Black"/>
              </a:rPr>
              <a:t>liderazgo</a:t>
            </a:r>
            <a:endParaRPr b="1" spc="-150" dirty="0">
              <a:solidFill>
                <a:srgbClr val="C00000"/>
              </a:solidFill>
              <a:latin typeface="Futura Md BT" panose="020B0602020204020303" pitchFamily="34" charset="0"/>
            </a:endParaRPr>
          </a:p>
        </p:txBody>
      </p:sp>
      <p:pic>
        <p:nvPicPr>
          <p:cNvPr id="136" name="Google Shape;136;p5" descr="Ícone&#10;&#10;Descrição gerada automaticamente"/>
          <p:cNvPicPr preferRelativeResize="0"/>
          <p:nvPr/>
        </p:nvPicPr>
        <p:blipFill rotWithShape="1">
          <a:blip r:embed="rId3">
            <a:alphaModFix/>
          </a:blip>
          <a:srcRect l="30566" t="27790" r="43502" b="45109"/>
          <a:stretch/>
        </p:blipFill>
        <p:spPr>
          <a:xfrm>
            <a:off x="7021336" y="-602454"/>
            <a:ext cx="1152939" cy="12049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5" descr="Forma, Seta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8229014">
            <a:off x="-1217973" y="-1644650"/>
            <a:ext cx="3289300" cy="328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5" descr="Uma imagem contendo Diagrama&#10;&#10;Descrição gerada automa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151614" y="4947277"/>
            <a:ext cx="2965605" cy="296560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35;p5"/>
          <p:cNvSpPr txBox="1">
            <a:spLocks/>
          </p:cNvSpPr>
          <p:nvPr/>
        </p:nvSpPr>
        <p:spPr>
          <a:xfrm>
            <a:off x="3047971" y="2809917"/>
            <a:ext cx="2785228" cy="1149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lt1"/>
              </a:buClr>
              <a:buSzPts val="3200"/>
              <a:buFont typeface="Montserrat Black"/>
              <a:buNone/>
            </a:pPr>
            <a:r>
              <a:rPr lang="pt-BR" sz="2400" b="1" dirty="0">
                <a:solidFill>
                  <a:srgbClr val="7B7B7B"/>
                </a:solidFill>
                <a:latin typeface="Futura Md BT" panose="020B0602020204020303" pitchFamily="34" charset="0"/>
                <a:ea typeface="Montserrat Black"/>
                <a:cs typeface="Montserrat Black"/>
                <a:sym typeface="Montserrat Black"/>
              </a:rPr>
              <a:t>El Líder </a:t>
            </a:r>
            <a:r>
              <a:rPr lang="pt-BR" sz="2400" b="1" dirty="0">
                <a:solidFill>
                  <a:srgbClr val="7B7B7B"/>
                </a:solidFill>
                <a:latin typeface="Futura Md BT" panose="020B0602020204020303" pitchFamily="34" charset="0"/>
                <a:ea typeface="Montserrat Black"/>
                <a:sym typeface="Montserrat Black"/>
              </a:rPr>
              <a:t>modelo</a:t>
            </a:r>
            <a:endParaRPr lang="pt-BR" sz="2400" b="1" dirty="0">
              <a:solidFill>
                <a:srgbClr val="7B7B7B"/>
              </a:solidFill>
              <a:latin typeface="Futura Md BT" panose="020B0602020204020303" pitchFamily="34" charset="0"/>
            </a:endParaRPr>
          </a:p>
        </p:txBody>
      </p:sp>
      <p:sp>
        <p:nvSpPr>
          <p:cNvPr id="12" name="Google Shape;135;p5"/>
          <p:cNvSpPr txBox="1">
            <a:spLocks/>
          </p:cNvSpPr>
          <p:nvPr/>
        </p:nvSpPr>
        <p:spPr>
          <a:xfrm>
            <a:off x="5863684" y="1010432"/>
            <a:ext cx="5009211" cy="4748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Da </a:t>
            </a:r>
            <a:r>
              <a:rPr lang="pt-BR" sz="2400" b="1" dirty="0" err="1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el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 </a:t>
            </a:r>
            <a:r>
              <a:rPr lang="pt-BR" sz="2400" b="1" dirty="0" err="1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ejemplo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.</a:t>
            </a:r>
          </a:p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endParaRPr lang="pt-BR" sz="2400" b="1" dirty="0">
              <a:solidFill>
                <a:schemeClr val="bg1">
                  <a:lumMod val="85000"/>
                </a:schemeClr>
              </a:solidFill>
              <a:latin typeface="Futura Md BT" panose="020B0602020204020303" pitchFamily="34" charset="0"/>
              <a:sym typeface="Montserrat Black"/>
            </a:endParaRPr>
          </a:p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Se </a:t>
            </a:r>
            <a:r>
              <a:rPr lang="pt-BR" sz="2400" b="1" dirty="0" err="1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convierte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 </a:t>
            </a:r>
            <a:r>
              <a:rPr lang="pt-BR" sz="2400" b="1" dirty="0" err="1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en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 una referencia que </a:t>
            </a:r>
            <a:r>
              <a:rPr lang="pt-BR" sz="2400" b="1" dirty="0" err="1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influye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 positivamente </a:t>
            </a:r>
            <a:r>
              <a:rPr lang="pt-BR" sz="2400" b="1" dirty="0" err="1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en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 sus liderados.</a:t>
            </a:r>
          </a:p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endParaRPr lang="pt-BR" sz="2400" b="1" dirty="0">
              <a:solidFill>
                <a:schemeClr val="bg1">
                  <a:lumMod val="85000"/>
                </a:schemeClr>
              </a:solidFill>
              <a:latin typeface="Futura Md BT" panose="020B0602020204020303" pitchFamily="34" charset="0"/>
              <a:sym typeface="Montserrat Black"/>
            </a:endParaRPr>
          </a:p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r>
              <a:rPr lang="pt-BR" sz="2400" b="1" dirty="0">
                <a:solidFill>
                  <a:srgbClr val="AB0501"/>
                </a:solidFill>
                <a:latin typeface="Futura Md BT" panose="020B0602020204020303" pitchFamily="34" charset="0"/>
                <a:sym typeface="Montserrat Black"/>
              </a:rPr>
              <a:t>Fomenta </a:t>
            </a:r>
            <a:r>
              <a:rPr lang="pt-BR" sz="2400" b="1" dirty="0" err="1">
                <a:solidFill>
                  <a:srgbClr val="AB0501"/>
                </a:solidFill>
                <a:latin typeface="Futura Md BT" panose="020B0602020204020303" pitchFamily="34" charset="0"/>
                <a:sym typeface="Montserrat Black"/>
              </a:rPr>
              <a:t>los</a:t>
            </a:r>
            <a:r>
              <a:rPr lang="pt-BR" sz="2400" b="1" dirty="0">
                <a:solidFill>
                  <a:srgbClr val="AB0501"/>
                </a:solidFill>
                <a:latin typeface="Futura Md BT" panose="020B0602020204020303" pitchFamily="34" charset="0"/>
                <a:sym typeface="Montserrat Black"/>
              </a:rPr>
              <a:t> </a:t>
            </a:r>
            <a:r>
              <a:rPr lang="pt-BR" sz="2400" b="1" dirty="0" err="1">
                <a:solidFill>
                  <a:srgbClr val="AB0501"/>
                </a:solidFill>
                <a:latin typeface="Futura Md BT" panose="020B0602020204020303" pitchFamily="34" charset="0"/>
                <a:sym typeface="Montserrat Black"/>
              </a:rPr>
              <a:t>esfuerzos</a:t>
            </a:r>
            <a:r>
              <a:rPr lang="pt-BR" sz="2400" b="1" dirty="0">
                <a:solidFill>
                  <a:srgbClr val="AB0501"/>
                </a:solidFill>
                <a:latin typeface="Futura Md BT" panose="020B0602020204020303" pitchFamily="34" charset="0"/>
                <a:sym typeface="Montserrat Black"/>
              </a:rPr>
              <a:t> de </a:t>
            </a:r>
            <a:r>
              <a:rPr lang="pt-BR" sz="2400" b="1" dirty="0" err="1">
                <a:solidFill>
                  <a:srgbClr val="AB0501"/>
                </a:solidFill>
                <a:latin typeface="Futura Md BT" panose="020B0602020204020303" pitchFamily="34" charset="0"/>
                <a:sym typeface="Montserrat Black"/>
              </a:rPr>
              <a:t>individuales</a:t>
            </a:r>
            <a:r>
              <a:rPr lang="pt-BR" sz="2400" b="1" dirty="0">
                <a:solidFill>
                  <a:srgbClr val="AB0501"/>
                </a:solidFill>
                <a:latin typeface="Futura Md BT" panose="020B0602020204020303" pitchFamily="34" charset="0"/>
                <a:sym typeface="Montserrat Black"/>
              </a:rPr>
              <a:t> y </a:t>
            </a:r>
            <a:r>
              <a:rPr lang="pt-BR" sz="2400" b="1" dirty="0" err="1">
                <a:solidFill>
                  <a:srgbClr val="AB0501"/>
                </a:solidFill>
                <a:latin typeface="Futura Md BT" panose="020B0602020204020303" pitchFamily="34" charset="0"/>
                <a:sym typeface="Montserrat Black"/>
              </a:rPr>
              <a:t>colectivos</a:t>
            </a:r>
            <a:r>
              <a:rPr lang="pt-BR" sz="2400" b="1" dirty="0">
                <a:solidFill>
                  <a:srgbClr val="AB0501"/>
                </a:solidFill>
                <a:latin typeface="Futura Md BT" panose="020B0602020204020303" pitchFamily="34" charset="0"/>
                <a:sym typeface="Montserrat Black"/>
              </a:rPr>
              <a:t> para </a:t>
            </a:r>
            <a:r>
              <a:rPr lang="pt-BR" sz="2400" b="1" dirty="0" err="1">
                <a:solidFill>
                  <a:srgbClr val="AB0501"/>
                </a:solidFill>
                <a:latin typeface="Futura Md BT" panose="020B0602020204020303" pitchFamily="34" charset="0"/>
                <a:sym typeface="Montserrat Black"/>
              </a:rPr>
              <a:t>alcanzar</a:t>
            </a:r>
            <a:r>
              <a:rPr lang="pt-BR" sz="2400" b="1" dirty="0">
                <a:solidFill>
                  <a:srgbClr val="AB0501"/>
                </a:solidFill>
                <a:latin typeface="Futura Md BT" panose="020B0602020204020303" pitchFamily="34" charset="0"/>
                <a:sym typeface="Montserrat Black"/>
              </a:rPr>
              <a:t> </a:t>
            </a:r>
            <a:r>
              <a:rPr lang="pt-BR" sz="2400" b="1" dirty="0" err="1">
                <a:solidFill>
                  <a:srgbClr val="AB0501"/>
                </a:solidFill>
                <a:latin typeface="Futura Md BT" panose="020B0602020204020303" pitchFamily="34" charset="0"/>
                <a:sym typeface="Montserrat Black"/>
              </a:rPr>
              <a:t>los</a:t>
            </a:r>
            <a:r>
              <a:rPr lang="pt-BR" sz="2400" b="1" dirty="0">
                <a:solidFill>
                  <a:srgbClr val="AB0501"/>
                </a:solidFill>
                <a:latin typeface="Futura Md BT" panose="020B0602020204020303" pitchFamily="34" charset="0"/>
                <a:sym typeface="Montserrat Black"/>
              </a:rPr>
              <a:t> objetivos.</a:t>
            </a:r>
          </a:p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endParaRPr lang="pt-BR" sz="2400" b="1" dirty="0">
              <a:solidFill>
                <a:schemeClr val="bg1">
                  <a:lumMod val="85000"/>
                </a:schemeClr>
              </a:solidFill>
              <a:latin typeface="Futura Md BT" panose="020B0602020204020303" pitchFamily="34" charset="0"/>
              <a:sym typeface="Montserrat Black"/>
            </a:endParaRPr>
          </a:p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Inspira a </a:t>
            </a:r>
            <a:r>
              <a:rPr lang="pt-BR" sz="2400" b="1" dirty="0" err="1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las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 personas a buscar </a:t>
            </a:r>
            <a:r>
              <a:rPr lang="pt-BR" sz="2400" b="1" dirty="0" err="1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la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 excelência y a dar </a:t>
            </a:r>
            <a:r>
              <a:rPr lang="pt-BR" sz="2400" b="1" dirty="0" err="1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el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 </a:t>
            </a:r>
            <a:r>
              <a:rPr lang="pt-BR" sz="2400" b="1" dirty="0" err="1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mejor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 de si.</a:t>
            </a:r>
          </a:p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endParaRPr lang="pt-BR" sz="2400" b="1" dirty="0">
              <a:solidFill>
                <a:schemeClr val="bg1">
                  <a:lumMod val="85000"/>
                </a:schemeClr>
              </a:solidFill>
              <a:latin typeface="Futura Md BT" panose="020B0602020204020303" pitchFamily="34" charset="0"/>
              <a:sym typeface="Montserrat Black"/>
            </a:endParaRPr>
          </a:p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Es um modelo de </a:t>
            </a:r>
            <a:r>
              <a:rPr lang="pt-BR" sz="2400" b="1" dirty="0" err="1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actitudes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 y comportamentos que </a:t>
            </a:r>
            <a:r>
              <a:rPr lang="pt-BR" sz="2400" b="1" dirty="0" err="1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quiere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 ver </a:t>
            </a:r>
            <a:r>
              <a:rPr lang="pt-BR" sz="2400" b="1" dirty="0" err="1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en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 </a:t>
            </a:r>
            <a:r>
              <a:rPr lang="pt-BR" sz="2400" b="1" dirty="0" err="1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otras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 personas.</a:t>
            </a:r>
          </a:p>
        </p:txBody>
      </p:sp>
    </p:spTree>
    <p:extLst>
      <p:ext uri="{BB962C8B-B14F-4D97-AF65-F5344CB8AC3E}">
        <p14:creationId xmlns:p14="http://schemas.microsoft.com/office/powerpoint/2010/main" val="465282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"/>
          <p:cNvSpPr txBox="1">
            <a:spLocks noGrp="1"/>
          </p:cNvSpPr>
          <p:nvPr>
            <p:ph type="title"/>
          </p:nvPr>
        </p:nvSpPr>
        <p:spPr>
          <a:xfrm>
            <a:off x="978568" y="899533"/>
            <a:ext cx="4885116" cy="1149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Clr>
                <a:schemeClr val="lt1"/>
              </a:buClr>
              <a:buSzPts val="3200"/>
            </a:pPr>
            <a:r>
              <a:rPr lang="pt-BR" sz="3200" b="1" spc="-150" dirty="0">
                <a:solidFill>
                  <a:srgbClr val="C00000"/>
                </a:solidFill>
                <a:latin typeface="Futura Md BT" panose="020B0602020204020303" pitchFamily="34" charset="0"/>
                <a:ea typeface="Montserrat Black"/>
                <a:cs typeface="Montserrat Black"/>
                <a:sym typeface="Montserrat Black"/>
              </a:rPr>
              <a:t>2. Perfiles de</a:t>
            </a:r>
            <a:br>
              <a:rPr lang="pt-BR" sz="3200" b="1" spc="-150" dirty="0">
                <a:solidFill>
                  <a:srgbClr val="C00000"/>
                </a:solidFill>
                <a:latin typeface="Futura Md BT" panose="020B0602020204020303" pitchFamily="34" charset="0"/>
                <a:ea typeface="Montserrat Black"/>
                <a:cs typeface="Montserrat Black"/>
                <a:sym typeface="Montserrat Black"/>
              </a:rPr>
            </a:br>
            <a:r>
              <a:rPr lang="pt-BR" sz="3200" b="1" spc="-150" dirty="0" err="1">
                <a:solidFill>
                  <a:srgbClr val="C00000"/>
                </a:solidFill>
                <a:latin typeface="Futura Md BT" panose="020B0602020204020303" pitchFamily="34" charset="0"/>
                <a:ea typeface="Montserrat Black"/>
                <a:cs typeface="Montserrat Black"/>
                <a:sym typeface="Montserrat Black"/>
              </a:rPr>
              <a:t>liderazgo</a:t>
            </a:r>
            <a:endParaRPr b="1" spc="-150" dirty="0">
              <a:solidFill>
                <a:srgbClr val="C00000"/>
              </a:solidFill>
              <a:latin typeface="Futura Md BT" panose="020B0602020204020303" pitchFamily="34" charset="0"/>
            </a:endParaRPr>
          </a:p>
        </p:txBody>
      </p:sp>
      <p:pic>
        <p:nvPicPr>
          <p:cNvPr id="136" name="Google Shape;136;p5" descr="Ícone&#10;&#10;Descrição gerada automaticamente"/>
          <p:cNvPicPr preferRelativeResize="0"/>
          <p:nvPr/>
        </p:nvPicPr>
        <p:blipFill rotWithShape="1">
          <a:blip r:embed="rId3">
            <a:alphaModFix/>
          </a:blip>
          <a:srcRect l="30566" t="27790" r="43502" b="45109"/>
          <a:stretch/>
        </p:blipFill>
        <p:spPr>
          <a:xfrm>
            <a:off x="7021336" y="-602454"/>
            <a:ext cx="1152939" cy="12049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5" descr="Forma, Seta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8229014">
            <a:off x="-1217973" y="-1644650"/>
            <a:ext cx="3289300" cy="328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5" descr="Uma imagem contendo Diagrama&#10;&#10;Descrição gerada automa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151614" y="4947277"/>
            <a:ext cx="2965605" cy="296560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35;p5"/>
          <p:cNvSpPr txBox="1">
            <a:spLocks/>
          </p:cNvSpPr>
          <p:nvPr/>
        </p:nvSpPr>
        <p:spPr>
          <a:xfrm>
            <a:off x="3047971" y="2809917"/>
            <a:ext cx="2785228" cy="1149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lt1"/>
              </a:buClr>
              <a:buSzPts val="3200"/>
              <a:buFont typeface="Montserrat Black"/>
              <a:buNone/>
            </a:pPr>
            <a:r>
              <a:rPr lang="pt-BR" sz="2400" b="1" dirty="0">
                <a:solidFill>
                  <a:srgbClr val="7B7B7B"/>
                </a:solidFill>
                <a:latin typeface="Futura Md BT" panose="020B0602020204020303" pitchFamily="34" charset="0"/>
                <a:ea typeface="Montserrat Black"/>
                <a:cs typeface="Montserrat Black"/>
                <a:sym typeface="Montserrat Black"/>
              </a:rPr>
              <a:t>El Líder </a:t>
            </a:r>
            <a:r>
              <a:rPr lang="pt-BR" sz="2400" b="1" dirty="0">
                <a:solidFill>
                  <a:srgbClr val="7B7B7B"/>
                </a:solidFill>
                <a:latin typeface="Futura Md BT" panose="020B0602020204020303" pitchFamily="34" charset="0"/>
                <a:ea typeface="Montserrat Black"/>
                <a:sym typeface="Montserrat Black"/>
              </a:rPr>
              <a:t>modelo</a:t>
            </a:r>
            <a:endParaRPr lang="pt-BR" sz="2400" b="1" dirty="0">
              <a:solidFill>
                <a:srgbClr val="7B7B7B"/>
              </a:solidFill>
              <a:latin typeface="Futura Md BT" panose="020B0602020204020303" pitchFamily="34" charset="0"/>
            </a:endParaRPr>
          </a:p>
        </p:txBody>
      </p:sp>
      <p:sp>
        <p:nvSpPr>
          <p:cNvPr id="12" name="Google Shape;135;p5"/>
          <p:cNvSpPr txBox="1">
            <a:spLocks/>
          </p:cNvSpPr>
          <p:nvPr/>
        </p:nvSpPr>
        <p:spPr>
          <a:xfrm>
            <a:off x="5863684" y="1010432"/>
            <a:ext cx="5009211" cy="4748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Da </a:t>
            </a:r>
            <a:r>
              <a:rPr lang="pt-BR" sz="2400" b="1" dirty="0" err="1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el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 </a:t>
            </a:r>
            <a:r>
              <a:rPr lang="pt-BR" sz="2400" b="1" dirty="0" err="1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ejemplo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.</a:t>
            </a:r>
          </a:p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endParaRPr lang="pt-BR" sz="2400" b="1" dirty="0">
              <a:solidFill>
                <a:schemeClr val="bg1">
                  <a:lumMod val="85000"/>
                </a:schemeClr>
              </a:solidFill>
              <a:latin typeface="Futura Md BT" panose="020B0602020204020303" pitchFamily="34" charset="0"/>
              <a:sym typeface="Montserrat Black"/>
            </a:endParaRPr>
          </a:p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Se </a:t>
            </a:r>
            <a:r>
              <a:rPr lang="pt-BR" sz="2400" b="1" dirty="0" err="1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convierte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 </a:t>
            </a:r>
            <a:r>
              <a:rPr lang="pt-BR" sz="2400" b="1" dirty="0" err="1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en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 una referencia que </a:t>
            </a:r>
            <a:r>
              <a:rPr lang="pt-BR" sz="2400" b="1" dirty="0" err="1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influye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 positivamente </a:t>
            </a:r>
            <a:r>
              <a:rPr lang="pt-BR" sz="2400" b="1" dirty="0" err="1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en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 sus liderados.</a:t>
            </a:r>
          </a:p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endParaRPr lang="pt-BR" sz="2400" b="1" dirty="0">
              <a:solidFill>
                <a:schemeClr val="bg1">
                  <a:lumMod val="85000"/>
                </a:schemeClr>
              </a:solidFill>
              <a:latin typeface="Futura Md BT" panose="020B0602020204020303" pitchFamily="34" charset="0"/>
              <a:sym typeface="Montserrat Black"/>
            </a:endParaRPr>
          </a:p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Fomenta </a:t>
            </a:r>
            <a:r>
              <a:rPr lang="pt-BR" sz="2400" b="1" dirty="0" err="1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los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 </a:t>
            </a:r>
            <a:r>
              <a:rPr lang="pt-BR" sz="2400" b="1" dirty="0" err="1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esfuerzos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 de </a:t>
            </a:r>
            <a:r>
              <a:rPr lang="pt-BR" sz="2400" b="1" dirty="0" err="1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individuales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 y </a:t>
            </a:r>
            <a:r>
              <a:rPr lang="pt-BR" sz="2400" b="1" dirty="0" err="1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colectivos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 para </a:t>
            </a:r>
            <a:r>
              <a:rPr lang="pt-BR" sz="2400" b="1" dirty="0" err="1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alcanzar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 </a:t>
            </a:r>
            <a:r>
              <a:rPr lang="pt-BR" sz="2400" b="1" dirty="0" err="1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los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 objetivos.</a:t>
            </a:r>
          </a:p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endParaRPr lang="pt-BR" sz="2400" b="1" dirty="0">
              <a:solidFill>
                <a:schemeClr val="bg1">
                  <a:lumMod val="85000"/>
                </a:schemeClr>
              </a:solidFill>
              <a:latin typeface="Futura Md BT" panose="020B0602020204020303" pitchFamily="34" charset="0"/>
              <a:sym typeface="Montserrat Black"/>
            </a:endParaRPr>
          </a:p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r>
              <a:rPr lang="pt-BR" sz="2400" b="1" dirty="0">
                <a:solidFill>
                  <a:srgbClr val="AB0501"/>
                </a:solidFill>
                <a:latin typeface="Futura Md BT" panose="020B0602020204020303" pitchFamily="34" charset="0"/>
                <a:sym typeface="Montserrat Black"/>
              </a:rPr>
              <a:t>Inspira a </a:t>
            </a:r>
            <a:r>
              <a:rPr lang="pt-BR" sz="2400" b="1" dirty="0" err="1">
                <a:solidFill>
                  <a:srgbClr val="AB0501"/>
                </a:solidFill>
                <a:latin typeface="Futura Md BT" panose="020B0602020204020303" pitchFamily="34" charset="0"/>
                <a:sym typeface="Montserrat Black"/>
              </a:rPr>
              <a:t>las</a:t>
            </a:r>
            <a:r>
              <a:rPr lang="pt-BR" sz="2400" b="1" dirty="0">
                <a:solidFill>
                  <a:srgbClr val="AB0501"/>
                </a:solidFill>
                <a:latin typeface="Futura Md BT" panose="020B0602020204020303" pitchFamily="34" charset="0"/>
                <a:sym typeface="Montserrat Black"/>
              </a:rPr>
              <a:t> personas a buscar </a:t>
            </a:r>
            <a:r>
              <a:rPr lang="pt-BR" sz="2400" b="1" dirty="0" err="1">
                <a:solidFill>
                  <a:srgbClr val="AB0501"/>
                </a:solidFill>
                <a:latin typeface="Futura Md BT" panose="020B0602020204020303" pitchFamily="34" charset="0"/>
                <a:sym typeface="Montserrat Black"/>
              </a:rPr>
              <a:t>la</a:t>
            </a:r>
            <a:r>
              <a:rPr lang="pt-BR" sz="2400" b="1" dirty="0">
                <a:solidFill>
                  <a:srgbClr val="AB0501"/>
                </a:solidFill>
                <a:latin typeface="Futura Md BT" panose="020B0602020204020303" pitchFamily="34" charset="0"/>
                <a:sym typeface="Montserrat Black"/>
              </a:rPr>
              <a:t> </a:t>
            </a:r>
            <a:r>
              <a:rPr lang="pt-BR" sz="2400" b="1" dirty="0" err="1">
                <a:solidFill>
                  <a:srgbClr val="AB0501"/>
                </a:solidFill>
                <a:latin typeface="Futura Md BT" panose="020B0602020204020303" pitchFamily="34" charset="0"/>
                <a:sym typeface="Montserrat Black"/>
              </a:rPr>
              <a:t>excelencia</a:t>
            </a:r>
            <a:r>
              <a:rPr lang="pt-BR" sz="2400" b="1" dirty="0">
                <a:solidFill>
                  <a:srgbClr val="AB0501"/>
                </a:solidFill>
                <a:latin typeface="Futura Md BT" panose="020B0602020204020303" pitchFamily="34" charset="0"/>
                <a:sym typeface="Montserrat Black"/>
              </a:rPr>
              <a:t> y a dar </a:t>
            </a:r>
            <a:r>
              <a:rPr lang="pt-BR" sz="2400" b="1" dirty="0" err="1">
                <a:solidFill>
                  <a:srgbClr val="AB0501"/>
                </a:solidFill>
                <a:latin typeface="Futura Md BT" panose="020B0602020204020303" pitchFamily="34" charset="0"/>
                <a:sym typeface="Montserrat Black"/>
              </a:rPr>
              <a:t>lo</a:t>
            </a:r>
            <a:r>
              <a:rPr lang="pt-BR" sz="2400" b="1" dirty="0">
                <a:solidFill>
                  <a:srgbClr val="AB0501"/>
                </a:solidFill>
                <a:latin typeface="Futura Md BT" panose="020B0602020204020303" pitchFamily="34" charset="0"/>
                <a:sym typeface="Montserrat Black"/>
              </a:rPr>
              <a:t> </a:t>
            </a:r>
            <a:r>
              <a:rPr lang="pt-BR" sz="2400" b="1" dirty="0" err="1">
                <a:solidFill>
                  <a:srgbClr val="AB0501"/>
                </a:solidFill>
                <a:latin typeface="Futura Md BT" panose="020B0602020204020303" pitchFamily="34" charset="0"/>
                <a:sym typeface="Montserrat Black"/>
              </a:rPr>
              <a:t>mejor</a:t>
            </a:r>
            <a:r>
              <a:rPr lang="pt-BR" sz="2400" b="1" dirty="0">
                <a:solidFill>
                  <a:srgbClr val="AB0501"/>
                </a:solidFill>
                <a:latin typeface="Futura Md BT" panose="020B0602020204020303" pitchFamily="34" charset="0"/>
                <a:sym typeface="Montserrat Black"/>
              </a:rPr>
              <a:t> de </a:t>
            </a:r>
            <a:r>
              <a:rPr lang="pt-BR" sz="2400" b="1" dirty="0" err="1">
                <a:solidFill>
                  <a:srgbClr val="AB0501"/>
                </a:solidFill>
                <a:latin typeface="Futura Md BT" panose="020B0602020204020303" pitchFamily="34" charset="0"/>
                <a:sym typeface="Montserrat Black"/>
              </a:rPr>
              <a:t>sí</a:t>
            </a:r>
            <a:r>
              <a:rPr lang="pt-BR" sz="2400" b="1" dirty="0">
                <a:solidFill>
                  <a:srgbClr val="AB0501"/>
                </a:solidFill>
                <a:latin typeface="Futura Md BT" panose="020B0602020204020303" pitchFamily="34" charset="0"/>
                <a:sym typeface="Montserrat Black"/>
              </a:rPr>
              <a:t>.</a:t>
            </a:r>
          </a:p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endParaRPr lang="pt-BR" sz="2400" b="1" dirty="0">
              <a:solidFill>
                <a:schemeClr val="bg1">
                  <a:lumMod val="85000"/>
                </a:schemeClr>
              </a:solidFill>
              <a:latin typeface="Futura Md BT" panose="020B0602020204020303" pitchFamily="34" charset="0"/>
              <a:sym typeface="Montserrat Black"/>
            </a:endParaRPr>
          </a:p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Es um modelo de </a:t>
            </a:r>
            <a:r>
              <a:rPr lang="pt-BR" sz="2400" b="1" dirty="0" err="1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actitudes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 y comportamentos que </a:t>
            </a:r>
            <a:r>
              <a:rPr lang="pt-BR" sz="2400" b="1" dirty="0" err="1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quiere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 ver </a:t>
            </a:r>
            <a:r>
              <a:rPr lang="pt-BR" sz="2400" b="1" dirty="0" err="1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en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 </a:t>
            </a:r>
            <a:r>
              <a:rPr lang="pt-BR" sz="2400" b="1" dirty="0" err="1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otras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 personas.</a:t>
            </a:r>
          </a:p>
        </p:txBody>
      </p:sp>
    </p:spTree>
    <p:extLst>
      <p:ext uri="{BB962C8B-B14F-4D97-AF65-F5344CB8AC3E}">
        <p14:creationId xmlns:p14="http://schemas.microsoft.com/office/powerpoint/2010/main" val="2410969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>
            <a:spLocks noGrp="1"/>
          </p:cNvSpPr>
          <p:nvPr>
            <p:ph type="title"/>
          </p:nvPr>
        </p:nvSpPr>
        <p:spPr>
          <a:xfrm>
            <a:off x="785908" y="116284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C0000"/>
              </a:buClr>
              <a:buSzPts val="4000"/>
              <a:buFont typeface="Montserrat Black"/>
              <a:buNone/>
            </a:pPr>
            <a:r>
              <a:rPr lang="pt-BR" sz="4000" b="1" dirty="0">
                <a:solidFill>
                  <a:srgbClr val="AC0000"/>
                </a:solidFill>
                <a:latin typeface="Futura Md BT" panose="020B0602020204020303" pitchFamily="34" charset="0"/>
                <a:ea typeface="Montserrat Black"/>
                <a:cs typeface="Montserrat Black"/>
                <a:sym typeface="Montserrat Black"/>
              </a:rPr>
              <a:t>Perfil de </a:t>
            </a:r>
            <a:r>
              <a:rPr lang="pt-BR" sz="4000" b="1" dirty="0" err="1">
                <a:solidFill>
                  <a:srgbClr val="AC0000"/>
                </a:solidFill>
                <a:latin typeface="Futura Md BT" panose="020B0602020204020303" pitchFamily="34" charset="0"/>
                <a:ea typeface="Montserrat Black"/>
                <a:cs typeface="Montserrat Black"/>
                <a:sym typeface="Montserrat Black"/>
              </a:rPr>
              <a:t>liderazgo</a:t>
            </a:r>
            <a:endParaRPr b="1" dirty="0">
              <a:latin typeface="Futura Md BT" panose="020B0602020204020303" pitchFamily="34" charset="0"/>
            </a:endParaRPr>
          </a:p>
        </p:txBody>
      </p:sp>
      <p:sp>
        <p:nvSpPr>
          <p:cNvPr id="95" name="Google Shape;95;p2"/>
          <p:cNvSpPr txBox="1">
            <a:spLocks noGrp="1"/>
          </p:cNvSpPr>
          <p:nvPr>
            <p:ph type="body" idx="1"/>
          </p:nvPr>
        </p:nvSpPr>
        <p:spPr>
          <a:xfrm>
            <a:off x="838200" y="1869838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>
              <a:spcBef>
                <a:spcPts val="0"/>
              </a:spcBef>
              <a:buClr>
                <a:srgbClr val="383838"/>
              </a:buClr>
              <a:buSzPts val="4000"/>
              <a:buNone/>
            </a:pPr>
            <a:r>
              <a:rPr lang="es-ES" sz="2400" dirty="0">
                <a:latin typeface="Futura Bk BT" panose="020B0502020204020303" pitchFamily="34" charset="0"/>
              </a:rPr>
              <a:t>Para liderar a otras personas, primero debes saber cómo liderarte a ti mismo. Esto tiene que ver con la disciplina, pero especialmente con la capacidad de tener dominio propio. Es reconocer que para conducir a los demás por el camino de la salvación, es necesario que estés en ese camino y conozcas a aquel que sigues. </a:t>
            </a:r>
            <a:r>
              <a:rPr lang="pt-BR" sz="2400" dirty="0">
                <a:latin typeface="Futura Bk BT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t-BR" sz="2400" dirty="0">
              <a:latin typeface="Futura Bk BT" panose="020B0502020204020303" pitchFamily="34" charset="0"/>
            </a:endParaRPr>
          </a:p>
        </p:txBody>
      </p:sp>
      <p:pic>
        <p:nvPicPr>
          <p:cNvPr id="96" name="Google Shape;96;p2" descr="Desenho de uma pessoa&#10;&#10;Descrição gerada automaticamente com confiança médi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974310" flipH="1">
            <a:off x="10564461" y="1005512"/>
            <a:ext cx="1426664" cy="1640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2" descr="Ícone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72608" y="512236"/>
            <a:ext cx="3289300" cy="328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" descr="Forma, Logotipo&#10;&#10;Descrição gerada automa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1328938">
            <a:off x="10546359" y="5711716"/>
            <a:ext cx="1667065" cy="1295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 descr="Uma imagem contendo Diagrama&#10;&#10;Descrição gerada automaticament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608956">
            <a:off x="-1094018" y="4962456"/>
            <a:ext cx="2476770" cy="2476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"/>
          <p:cNvSpPr txBox="1">
            <a:spLocks noGrp="1"/>
          </p:cNvSpPr>
          <p:nvPr>
            <p:ph type="title"/>
          </p:nvPr>
        </p:nvSpPr>
        <p:spPr>
          <a:xfrm>
            <a:off x="978568" y="899533"/>
            <a:ext cx="4885116" cy="1149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Clr>
                <a:schemeClr val="lt1"/>
              </a:buClr>
              <a:buSzPts val="3200"/>
            </a:pPr>
            <a:r>
              <a:rPr lang="pt-BR" sz="3200" b="1" spc="-150" dirty="0">
                <a:solidFill>
                  <a:srgbClr val="C00000"/>
                </a:solidFill>
                <a:latin typeface="Futura Md BT" panose="020B0602020204020303" pitchFamily="34" charset="0"/>
                <a:ea typeface="Montserrat Black"/>
                <a:cs typeface="Montserrat Black"/>
                <a:sym typeface="Montserrat Black"/>
              </a:rPr>
              <a:t>2. Perfiles de</a:t>
            </a:r>
            <a:br>
              <a:rPr lang="pt-BR" sz="3200" b="1" spc="-150" dirty="0">
                <a:solidFill>
                  <a:srgbClr val="C00000"/>
                </a:solidFill>
                <a:latin typeface="Futura Md BT" panose="020B0602020204020303" pitchFamily="34" charset="0"/>
                <a:ea typeface="Montserrat Black"/>
                <a:cs typeface="Montserrat Black"/>
                <a:sym typeface="Montserrat Black"/>
              </a:rPr>
            </a:br>
            <a:r>
              <a:rPr lang="pt-BR" sz="3200" b="1" spc="-150" dirty="0" err="1">
                <a:solidFill>
                  <a:srgbClr val="C00000"/>
                </a:solidFill>
                <a:latin typeface="Futura Md BT" panose="020B0602020204020303" pitchFamily="34" charset="0"/>
                <a:ea typeface="Montserrat Black"/>
                <a:cs typeface="Montserrat Black"/>
                <a:sym typeface="Montserrat Black"/>
              </a:rPr>
              <a:t>liderazgo</a:t>
            </a:r>
            <a:endParaRPr b="1" spc="-150" dirty="0">
              <a:solidFill>
                <a:srgbClr val="C00000"/>
              </a:solidFill>
              <a:latin typeface="Futura Md BT" panose="020B0602020204020303" pitchFamily="34" charset="0"/>
            </a:endParaRPr>
          </a:p>
        </p:txBody>
      </p:sp>
      <p:pic>
        <p:nvPicPr>
          <p:cNvPr id="136" name="Google Shape;136;p5" descr="Ícone&#10;&#10;Descrição gerada automaticamente"/>
          <p:cNvPicPr preferRelativeResize="0"/>
          <p:nvPr/>
        </p:nvPicPr>
        <p:blipFill rotWithShape="1">
          <a:blip r:embed="rId3">
            <a:alphaModFix/>
          </a:blip>
          <a:srcRect l="30566" t="27790" r="43502" b="45109"/>
          <a:stretch/>
        </p:blipFill>
        <p:spPr>
          <a:xfrm>
            <a:off x="7021336" y="-602454"/>
            <a:ext cx="1152939" cy="12049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5" descr="Forma, Seta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8229014">
            <a:off x="-1217973" y="-1644650"/>
            <a:ext cx="3289300" cy="328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5" descr="Uma imagem contendo Diagrama&#10;&#10;Descrição gerada automa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151614" y="4947277"/>
            <a:ext cx="2965605" cy="296560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35;p5"/>
          <p:cNvSpPr txBox="1">
            <a:spLocks/>
          </p:cNvSpPr>
          <p:nvPr/>
        </p:nvSpPr>
        <p:spPr>
          <a:xfrm>
            <a:off x="3047971" y="2809917"/>
            <a:ext cx="2785228" cy="1149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lt1"/>
              </a:buClr>
              <a:buSzPts val="3200"/>
              <a:buFont typeface="Montserrat Black"/>
              <a:buNone/>
            </a:pPr>
            <a:r>
              <a:rPr lang="pt-BR" sz="2400" b="1" dirty="0">
                <a:solidFill>
                  <a:srgbClr val="7B7B7B"/>
                </a:solidFill>
                <a:latin typeface="Futura Md BT" panose="020B0602020204020303" pitchFamily="34" charset="0"/>
                <a:ea typeface="Montserrat Black"/>
                <a:cs typeface="Montserrat Black"/>
                <a:sym typeface="Montserrat Black"/>
              </a:rPr>
              <a:t>El Líder </a:t>
            </a:r>
            <a:r>
              <a:rPr lang="pt-BR" sz="2400" b="1" dirty="0">
                <a:solidFill>
                  <a:srgbClr val="7B7B7B"/>
                </a:solidFill>
                <a:latin typeface="Futura Md BT" panose="020B0602020204020303" pitchFamily="34" charset="0"/>
                <a:ea typeface="Montserrat Black"/>
                <a:sym typeface="Montserrat Black"/>
              </a:rPr>
              <a:t>modelo</a:t>
            </a:r>
            <a:endParaRPr lang="pt-BR" sz="2400" b="1" dirty="0">
              <a:solidFill>
                <a:srgbClr val="7B7B7B"/>
              </a:solidFill>
              <a:latin typeface="Futura Md BT" panose="020B0602020204020303" pitchFamily="34" charset="0"/>
            </a:endParaRPr>
          </a:p>
        </p:txBody>
      </p:sp>
      <p:sp>
        <p:nvSpPr>
          <p:cNvPr id="12" name="Google Shape;135;p5"/>
          <p:cNvSpPr txBox="1">
            <a:spLocks/>
          </p:cNvSpPr>
          <p:nvPr/>
        </p:nvSpPr>
        <p:spPr>
          <a:xfrm>
            <a:off x="5863684" y="1010432"/>
            <a:ext cx="5009211" cy="4748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Da </a:t>
            </a:r>
            <a:r>
              <a:rPr lang="pt-BR" sz="2400" b="1" dirty="0" err="1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el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 </a:t>
            </a:r>
            <a:r>
              <a:rPr lang="pt-BR" sz="2400" b="1" dirty="0" err="1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ejemplo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.</a:t>
            </a:r>
          </a:p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endParaRPr lang="pt-BR" sz="2400" b="1" dirty="0">
              <a:solidFill>
                <a:schemeClr val="bg1">
                  <a:lumMod val="85000"/>
                </a:schemeClr>
              </a:solidFill>
              <a:latin typeface="Futura Md BT" panose="020B0602020204020303" pitchFamily="34" charset="0"/>
              <a:sym typeface="Montserrat Black"/>
            </a:endParaRPr>
          </a:p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Se </a:t>
            </a:r>
            <a:r>
              <a:rPr lang="pt-BR" sz="2400" b="1" dirty="0" err="1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convierte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 </a:t>
            </a:r>
            <a:r>
              <a:rPr lang="pt-BR" sz="2400" b="1" dirty="0" err="1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en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 una referencia que </a:t>
            </a:r>
            <a:r>
              <a:rPr lang="pt-BR" sz="2400" b="1" dirty="0" err="1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influye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 positivamente </a:t>
            </a:r>
            <a:r>
              <a:rPr lang="pt-BR" sz="2400" b="1" dirty="0" err="1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en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 sus liderados.</a:t>
            </a:r>
          </a:p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endParaRPr lang="pt-BR" sz="2400" b="1" dirty="0">
              <a:solidFill>
                <a:schemeClr val="bg1">
                  <a:lumMod val="85000"/>
                </a:schemeClr>
              </a:solidFill>
              <a:latin typeface="Futura Md BT" panose="020B0602020204020303" pitchFamily="34" charset="0"/>
              <a:sym typeface="Montserrat Black"/>
            </a:endParaRPr>
          </a:p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Fomenta </a:t>
            </a:r>
            <a:r>
              <a:rPr lang="pt-BR" sz="2400" b="1" dirty="0" err="1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los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 </a:t>
            </a:r>
            <a:r>
              <a:rPr lang="pt-BR" sz="2400" b="1" dirty="0" err="1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esfuerzos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 de </a:t>
            </a:r>
            <a:r>
              <a:rPr lang="pt-BR" sz="2400" b="1" dirty="0" err="1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individuales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 y </a:t>
            </a:r>
            <a:r>
              <a:rPr lang="pt-BR" sz="2400" b="1" dirty="0" err="1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colectivos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 para </a:t>
            </a:r>
            <a:r>
              <a:rPr lang="pt-BR" sz="2400" b="1" dirty="0" err="1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alcanzar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 </a:t>
            </a:r>
            <a:r>
              <a:rPr lang="pt-BR" sz="2400" b="1" dirty="0" err="1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los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 objetivos.</a:t>
            </a:r>
          </a:p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endParaRPr lang="pt-BR" sz="2400" b="1" dirty="0">
              <a:solidFill>
                <a:schemeClr val="bg1">
                  <a:lumMod val="85000"/>
                </a:schemeClr>
              </a:solidFill>
              <a:latin typeface="Futura Md BT" panose="020B0602020204020303" pitchFamily="34" charset="0"/>
              <a:sym typeface="Montserrat Black"/>
            </a:endParaRPr>
          </a:p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Inspira a </a:t>
            </a:r>
            <a:r>
              <a:rPr lang="pt-BR" sz="2400" b="1" dirty="0" err="1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las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 personas a buscar </a:t>
            </a:r>
            <a:r>
              <a:rPr lang="pt-BR" sz="2400" b="1" dirty="0" err="1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la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 excelência y a dar </a:t>
            </a:r>
            <a:r>
              <a:rPr lang="pt-BR" sz="2400" b="1" dirty="0" err="1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el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 </a:t>
            </a:r>
            <a:r>
              <a:rPr lang="pt-BR" sz="2400" b="1" dirty="0" err="1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mejor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 de si.</a:t>
            </a:r>
          </a:p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endParaRPr lang="pt-BR" sz="2400" b="1" dirty="0">
              <a:solidFill>
                <a:schemeClr val="bg1">
                  <a:lumMod val="85000"/>
                </a:schemeClr>
              </a:solidFill>
              <a:latin typeface="Futura Md BT" panose="020B0602020204020303" pitchFamily="34" charset="0"/>
              <a:sym typeface="Montserrat Black"/>
            </a:endParaRPr>
          </a:p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r>
              <a:rPr lang="pt-BR" sz="2400" b="1" dirty="0">
                <a:solidFill>
                  <a:srgbClr val="AB0501"/>
                </a:solidFill>
                <a:latin typeface="Futura Md BT" panose="020B0602020204020303" pitchFamily="34" charset="0"/>
                <a:sym typeface="Montserrat Black"/>
              </a:rPr>
              <a:t>Es um modelo de </a:t>
            </a:r>
            <a:r>
              <a:rPr lang="pt-BR" sz="2400" b="1" dirty="0" err="1">
                <a:solidFill>
                  <a:srgbClr val="AB0501"/>
                </a:solidFill>
                <a:latin typeface="Futura Md BT" panose="020B0602020204020303" pitchFamily="34" charset="0"/>
                <a:sym typeface="Montserrat Black"/>
              </a:rPr>
              <a:t>actitudes</a:t>
            </a:r>
            <a:r>
              <a:rPr lang="pt-BR" sz="2400" b="1" dirty="0">
                <a:solidFill>
                  <a:srgbClr val="AB0501"/>
                </a:solidFill>
                <a:latin typeface="Futura Md BT" panose="020B0602020204020303" pitchFamily="34" charset="0"/>
                <a:sym typeface="Montserrat Black"/>
              </a:rPr>
              <a:t> y comportamentos que </a:t>
            </a:r>
            <a:r>
              <a:rPr lang="pt-BR" sz="2400" b="1" dirty="0" err="1">
                <a:solidFill>
                  <a:srgbClr val="AB0501"/>
                </a:solidFill>
                <a:latin typeface="Futura Md BT" panose="020B0602020204020303" pitchFamily="34" charset="0"/>
                <a:sym typeface="Montserrat Black"/>
              </a:rPr>
              <a:t>quiere</a:t>
            </a:r>
            <a:r>
              <a:rPr lang="pt-BR" sz="2400" b="1" dirty="0">
                <a:solidFill>
                  <a:srgbClr val="AB0501"/>
                </a:solidFill>
                <a:latin typeface="Futura Md BT" panose="020B0602020204020303" pitchFamily="34" charset="0"/>
                <a:sym typeface="Montserrat Black"/>
              </a:rPr>
              <a:t> ver </a:t>
            </a:r>
            <a:r>
              <a:rPr lang="pt-BR" sz="2400" b="1" dirty="0" err="1">
                <a:solidFill>
                  <a:srgbClr val="AB0501"/>
                </a:solidFill>
                <a:latin typeface="Futura Md BT" panose="020B0602020204020303" pitchFamily="34" charset="0"/>
                <a:sym typeface="Montserrat Black"/>
              </a:rPr>
              <a:t>en</a:t>
            </a:r>
            <a:r>
              <a:rPr lang="pt-BR" sz="2400" b="1" dirty="0">
                <a:solidFill>
                  <a:srgbClr val="AB0501"/>
                </a:solidFill>
                <a:latin typeface="Futura Md BT" panose="020B0602020204020303" pitchFamily="34" charset="0"/>
                <a:sym typeface="Montserrat Black"/>
              </a:rPr>
              <a:t> </a:t>
            </a:r>
            <a:r>
              <a:rPr lang="pt-BR" sz="2400" b="1" dirty="0" err="1">
                <a:solidFill>
                  <a:srgbClr val="AB0501"/>
                </a:solidFill>
                <a:latin typeface="Futura Md BT" panose="020B0602020204020303" pitchFamily="34" charset="0"/>
                <a:sym typeface="Montserrat Black"/>
              </a:rPr>
              <a:t>otras</a:t>
            </a:r>
            <a:r>
              <a:rPr lang="pt-BR" sz="2400" b="1" dirty="0">
                <a:solidFill>
                  <a:srgbClr val="AB0501"/>
                </a:solidFill>
                <a:latin typeface="Futura Md BT" panose="020B0602020204020303" pitchFamily="34" charset="0"/>
                <a:sym typeface="Montserrat Black"/>
              </a:rPr>
              <a:t> personas.</a:t>
            </a:r>
          </a:p>
        </p:txBody>
      </p:sp>
    </p:spTree>
    <p:extLst>
      <p:ext uri="{BB962C8B-B14F-4D97-AF65-F5344CB8AC3E}">
        <p14:creationId xmlns:p14="http://schemas.microsoft.com/office/powerpoint/2010/main" val="3278612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Arredondado 4"/>
          <p:cNvSpPr/>
          <p:nvPr/>
        </p:nvSpPr>
        <p:spPr>
          <a:xfrm>
            <a:off x="219777" y="1869880"/>
            <a:ext cx="1948144" cy="4579046"/>
          </a:xfrm>
          <a:prstGeom prst="roundRect">
            <a:avLst/>
          </a:prstGeom>
          <a:noFill/>
          <a:ln w="88900">
            <a:solidFill>
              <a:srgbClr val="AB05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9" name="Google Shape;149;p6" descr="Forma, Seta&#10;&#10;Descrição gerada automaticamente"/>
          <p:cNvPicPr preferRelativeResize="0"/>
          <p:nvPr/>
        </p:nvPicPr>
        <p:blipFill rotWithShape="1">
          <a:blip r:embed="rId3">
            <a:alphaModFix/>
            <a:duotone>
              <a:prstClr val="black"/>
              <a:srgbClr val="7B7B7B">
                <a:tint val="45000"/>
                <a:satMod val="400000"/>
              </a:srgbClr>
            </a:duotone>
          </a:blip>
          <a:srcRect/>
          <a:stretch/>
        </p:blipFill>
        <p:spPr>
          <a:xfrm rot="-3644755">
            <a:off x="10547349" y="-1644650"/>
            <a:ext cx="3289300" cy="328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7B7B7B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00000">
            <a:off x="-474224" y="6212248"/>
            <a:ext cx="948447" cy="1291502"/>
          </a:xfrm>
          <a:prstGeom prst="rect">
            <a:avLst/>
          </a:prstGeom>
        </p:spPr>
      </p:pic>
      <p:sp>
        <p:nvSpPr>
          <p:cNvPr id="12" name="Título 1">
            <a:extLst>
              <a:ext uri="{FF2B5EF4-FFF2-40B4-BE49-F238E27FC236}">
                <a16:creationId xmlns:a16="http://schemas.microsoft.com/office/drawing/2014/main" id="{4B9613F9-A01C-4A35-ACC3-ABAE3FBC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900" y="365125"/>
            <a:ext cx="10756900" cy="1325563"/>
          </a:xfrm>
        </p:spPr>
        <p:txBody>
          <a:bodyPr>
            <a:normAutofit/>
          </a:bodyPr>
          <a:lstStyle/>
          <a:p>
            <a:r>
              <a:rPr lang="es-ES" sz="2000" b="1" dirty="0">
                <a:solidFill>
                  <a:srgbClr val="AB0501"/>
                </a:solidFill>
                <a:latin typeface="Futura Bk BT" panose="020B0502020204020303" pitchFamily="34" charset="0"/>
                <a:ea typeface="Calibri" panose="020F0502020204030204" pitchFamily="34" charset="0"/>
              </a:rPr>
              <a:t>Existe un estrecho vínculo entre el liderazgo y la influencia. </a:t>
            </a:r>
            <a:r>
              <a:rPr lang="es-ES" sz="2000" dirty="0">
                <a:solidFill>
                  <a:srgbClr val="000000"/>
                </a:solidFill>
                <a:latin typeface="Futura Bk BT" panose="020B0502020204020303" pitchFamily="34" charset="0"/>
                <a:ea typeface="Calibri" panose="020F0502020204030204" pitchFamily="34" charset="0"/>
              </a:rPr>
              <a:t>Cuando el líder da el ejemplo, se convierte en un modelo y crea en la mente de su equipo una visión de lo que se puede hacer, inspirándolos y motivándolos a entrar en acción. Este proceso se puede llevar a cabo en seis etapas: (</a:t>
            </a:r>
            <a:r>
              <a:rPr lang="es-ES" sz="2000" dirty="0" err="1">
                <a:solidFill>
                  <a:srgbClr val="000000"/>
                </a:solidFill>
                <a:latin typeface="Futura Bk BT" panose="020B0502020204020303" pitchFamily="34" charset="0"/>
                <a:ea typeface="Calibri" panose="020F0502020204030204" pitchFamily="34" charset="0"/>
              </a:rPr>
              <a:t>Rodrigues</a:t>
            </a:r>
            <a:r>
              <a:rPr lang="es-ES" sz="2000" dirty="0">
                <a:solidFill>
                  <a:srgbClr val="000000"/>
                </a:solidFill>
                <a:latin typeface="Futura Bk BT" panose="020B0502020204020303" pitchFamily="34" charset="0"/>
                <a:ea typeface="Calibri" panose="020F0502020204030204" pitchFamily="34" charset="0"/>
              </a:rPr>
              <a:t>, 2016)</a:t>
            </a:r>
            <a:endParaRPr lang="pt-BR" sz="2000" dirty="0">
              <a:latin typeface="Futura Bk BT" panose="020B0502020204020303" pitchFamily="34" charset="0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A44C8E62-E945-42C7-9D9D-F3569F4EB01C}"/>
              </a:ext>
            </a:extLst>
          </p:cNvPr>
          <p:cNvSpPr txBox="1"/>
          <p:nvPr/>
        </p:nvSpPr>
        <p:spPr>
          <a:xfrm>
            <a:off x="267903" y="2142594"/>
            <a:ext cx="1621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 dirty="0">
                <a:solidFill>
                  <a:srgbClr val="AB0501"/>
                </a:solidFill>
                <a:effectLst/>
                <a:latin typeface="Futura Md BT" panose="020B0602020204020303" pitchFamily="34" charset="0"/>
                <a:ea typeface="Times New Roman" panose="02020603050405020304" pitchFamily="18" charset="0"/>
              </a:rPr>
              <a:t>Etapa 1  </a:t>
            </a:r>
            <a:r>
              <a:rPr lang="pt-BR" sz="1800" b="1" dirty="0" err="1">
                <a:solidFill>
                  <a:srgbClr val="AB0501"/>
                </a:solidFill>
                <a:effectLst/>
                <a:latin typeface="Futura Md BT" panose="020B0602020204020303" pitchFamily="34" charset="0"/>
                <a:ea typeface="Times New Roman" panose="02020603050405020304" pitchFamily="18" charset="0"/>
              </a:rPr>
              <a:t>Pergúntate</a:t>
            </a:r>
            <a:r>
              <a:rPr lang="pt-BR" sz="1800" b="1" dirty="0">
                <a:solidFill>
                  <a:srgbClr val="AB0501"/>
                </a:solidFill>
                <a:effectLst/>
                <a:latin typeface="Futura Md BT" panose="020B0602020204020303" pitchFamily="34" charset="0"/>
                <a:ea typeface="Times New Roman" panose="02020603050405020304" pitchFamily="18" charset="0"/>
              </a:rPr>
              <a:t> </a:t>
            </a:r>
            <a:endParaRPr lang="pt-BR" sz="1800" b="1" dirty="0">
              <a:solidFill>
                <a:srgbClr val="AB0501"/>
              </a:solidFill>
              <a:latin typeface="Futura Md BT" panose="020B0602020204020303" pitchFamily="34" charset="0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11E3C9BE-DBA7-417C-821A-012675E0EB3D}"/>
              </a:ext>
            </a:extLst>
          </p:cNvPr>
          <p:cNvSpPr txBox="1"/>
          <p:nvPr/>
        </p:nvSpPr>
        <p:spPr>
          <a:xfrm>
            <a:off x="286364" y="2832538"/>
            <a:ext cx="1758065" cy="4282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Futura Bk BT" panose="020B0502020204020303" pitchFamily="34" charset="0"/>
                <a:ea typeface="Times New Roman" panose="02020603050405020304" pitchFamily="18" charset="0"/>
              </a:rPr>
              <a:t>Identifica tus objetivos, preguntándote: ¿qué tipo de ejemplo quieres ser?</a:t>
            </a:r>
          </a:p>
          <a:p>
            <a:r>
              <a:rPr lang="es-ES" sz="1600" dirty="0">
                <a:latin typeface="Futura Bk BT" panose="020B0502020204020303" pitchFamily="34" charset="0"/>
                <a:ea typeface="Times New Roman" panose="02020603050405020304" pitchFamily="18" charset="0"/>
              </a:rPr>
              <a:t>¿Qué actitudes y comportamientos quieres que tus liderados formen? ¿Qué resultados esperas obtener con eso?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3D1FF7E6-3CC1-4968-B181-E3324B858C88}"/>
              </a:ext>
            </a:extLst>
          </p:cNvPr>
          <p:cNvSpPr txBox="1"/>
          <p:nvPr/>
        </p:nvSpPr>
        <p:spPr>
          <a:xfrm>
            <a:off x="2235700" y="2142594"/>
            <a:ext cx="16214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 dirty="0">
                <a:solidFill>
                  <a:srgbClr val="AB0501"/>
                </a:solidFill>
                <a:effectLst/>
                <a:latin typeface="Futura Md BT" panose="020B0602020204020303" pitchFamily="34" charset="0"/>
                <a:ea typeface="Times New Roman" panose="02020603050405020304" pitchFamily="18" charset="0"/>
              </a:rPr>
              <a:t>Etapa 2  </a:t>
            </a:r>
            <a:r>
              <a:rPr lang="pt-BR" sz="1800" b="1" dirty="0" err="1">
                <a:solidFill>
                  <a:srgbClr val="AB0501"/>
                </a:solidFill>
                <a:effectLst/>
                <a:latin typeface="Futura Md BT" panose="020B0602020204020303" pitchFamily="34" charset="0"/>
                <a:ea typeface="Times New Roman" panose="02020603050405020304" pitchFamily="18" charset="0"/>
              </a:rPr>
              <a:t>Mantén</a:t>
            </a:r>
            <a:r>
              <a:rPr lang="pt-BR" sz="1800" b="1" dirty="0">
                <a:solidFill>
                  <a:srgbClr val="AB0501"/>
                </a:solidFill>
                <a:effectLst/>
                <a:latin typeface="Futura Md BT" panose="020B0602020204020303" pitchFamily="34" charset="0"/>
                <a:ea typeface="Times New Roman" panose="02020603050405020304" pitchFamily="18" charset="0"/>
              </a:rPr>
              <a:t> </a:t>
            </a:r>
            <a:r>
              <a:rPr lang="pt-BR" sz="1800" b="1" dirty="0" err="1">
                <a:solidFill>
                  <a:srgbClr val="AB0501"/>
                </a:solidFill>
                <a:effectLst/>
                <a:latin typeface="Futura Md BT" panose="020B0602020204020303" pitchFamily="34" charset="0"/>
                <a:ea typeface="Times New Roman" panose="02020603050405020304" pitchFamily="18" charset="0"/>
              </a:rPr>
              <a:t>la</a:t>
            </a:r>
            <a:r>
              <a:rPr lang="pt-BR" sz="1800" b="1" dirty="0">
                <a:solidFill>
                  <a:srgbClr val="AB0501"/>
                </a:solidFill>
                <a:effectLst/>
                <a:latin typeface="Futura Md BT" panose="020B0602020204020303" pitchFamily="34" charset="0"/>
                <a:ea typeface="Times New Roman" panose="02020603050405020304" pitchFamily="18" charset="0"/>
              </a:rPr>
              <a:t> </a:t>
            </a:r>
            <a:r>
              <a:rPr lang="pt-BR" sz="1800" b="1" dirty="0" err="1">
                <a:solidFill>
                  <a:srgbClr val="AB0501"/>
                </a:solidFill>
                <a:effectLst/>
                <a:latin typeface="Futura Md BT" panose="020B0602020204020303" pitchFamily="34" charset="0"/>
                <a:ea typeface="Times New Roman" panose="02020603050405020304" pitchFamily="18" charset="0"/>
              </a:rPr>
              <a:t>coherencia</a:t>
            </a:r>
            <a:endParaRPr lang="pt-BR" sz="1800" b="1" dirty="0">
              <a:solidFill>
                <a:srgbClr val="AB0501"/>
              </a:solidFill>
              <a:latin typeface="Futura Md BT" panose="020B0602020204020303" pitchFamily="34" charset="0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DBA825D4-3ABB-4DE6-96B9-8F064070A439}"/>
              </a:ext>
            </a:extLst>
          </p:cNvPr>
          <p:cNvSpPr txBox="1"/>
          <p:nvPr/>
        </p:nvSpPr>
        <p:spPr>
          <a:xfrm>
            <a:off x="2232499" y="3129211"/>
            <a:ext cx="1549923" cy="39373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s-ES" sz="1600" dirty="0">
                <a:latin typeface="Futura Bk BT" panose="020B05020202040203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Decir lo que piensas y hacer lo que dices. Para transmitir credibilidad, tus pensamientos, tu discurso y tus acciones deben estar alineados</a:t>
            </a:r>
            <a:r>
              <a:rPr lang="pt-BR" sz="1600" dirty="0">
                <a:latin typeface="Futura Bk BT" panose="020B05020202040203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pt-BR" sz="1600" dirty="0">
              <a:latin typeface="Futura Bk BT" panose="020B05020202040203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9314CE09-549D-4960-9141-EA114ADA3DE2}"/>
              </a:ext>
            </a:extLst>
          </p:cNvPr>
          <p:cNvSpPr txBox="1"/>
          <p:nvPr/>
        </p:nvSpPr>
        <p:spPr>
          <a:xfrm>
            <a:off x="4169130" y="2142594"/>
            <a:ext cx="16508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 dirty="0">
                <a:solidFill>
                  <a:srgbClr val="AB0501"/>
                </a:solidFill>
                <a:effectLst/>
                <a:latin typeface="Futura Md BT" panose="020B0602020204020303" pitchFamily="34" charset="0"/>
                <a:ea typeface="Times New Roman" panose="02020603050405020304" pitchFamily="18" charset="0"/>
              </a:rPr>
              <a:t>Etapa 3 </a:t>
            </a:r>
          </a:p>
          <a:p>
            <a:r>
              <a:rPr lang="pt-BR" sz="1800" b="1" dirty="0">
                <a:solidFill>
                  <a:srgbClr val="AB0501"/>
                </a:solidFill>
                <a:effectLst/>
                <a:latin typeface="Futura Md BT" panose="020B0602020204020303" pitchFamily="34" charset="0"/>
                <a:ea typeface="Times New Roman" panose="02020603050405020304" pitchFamily="18" charset="0"/>
              </a:rPr>
              <a:t>Usa </a:t>
            </a:r>
            <a:r>
              <a:rPr lang="pt-BR" sz="1800" b="1" dirty="0" err="1">
                <a:solidFill>
                  <a:srgbClr val="AB0501"/>
                </a:solidFill>
                <a:effectLst/>
                <a:latin typeface="Futura Md BT" panose="020B0602020204020303" pitchFamily="34" charset="0"/>
                <a:ea typeface="Times New Roman" panose="02020603050405020304" pitchFamily="18" charset="0"/>
              </a:rPr>
              <a:t>el</a:t>
            </a:r>
            <a:r>
              <a:rPr lang="pt-BR" sz="1800" b="1" dirty="0">
                <a:solidFill>
                  <a:srgbClr val="AB0501"/>
                </a:solidFill>
                <a:effectLst/>
                <a:latin typeface="Futura Md BT" panose="020B0602020204020303" pitchFamily="34" charset="0"/>
                <a:ea typeface="Times New Roman" panose="02020603050405020304" pitchFamily="18" charset="0"/>
              </a:rPr>
              <a:t> </a:t>
            </a:r>
            <a:r>
              <a:rPr lang="pt-BR" sz="1800" b="1" dirty="0" err="1">
                <a:solidFill>
                  <a:srgbClr val="AB0501"/>
                </a:solidFill>
                <a:effectLst/>
                <a:latin typeface="Futura Md BT" panose="020B0602020204020303" pitchFamily="34" charset="0"/>
                <a:ea typeface="Times New Roman" panose="02020603050405020304" pitchFamily="18" charset="0"/>
              </a:rPr>
              <a:t>tiempo</a:t>
            </a:r>
            <a:r>
              <a:rPr lang="pt-BR" sz="1800" b="1" dirty="0">
                <a:solidFill>
                  <a:srgbClr val="AB0501"/>
                </a:solidFill>
                <a:effectLst/>
                <a:latin typeface="Futura Md BT" panose="020B0602020204020303" pitchFamily="34" charset="0"/>
                <a:ea typeface="Times New Roman" panose="02020603050405020304" pitchFamily="18" charset="0"/>
              </a:rPr>
              <a:t> </a:t>
            </a:r>
            <a:r>
              <a:rPr lang="pt-BR" sz="1800" b="1" dirty="0" err="1">
                <a:solidFill>
                  <a:srgbClr val="AB0501"/>
                </a:solidFill>
                <a:effectLst/>
                <a:latin typeface="Futura Md BT" panose="020B0602020204020303" pitchFamily="34" charset="0"/>
                <a:ea typeface="Times New Roman" panose="02020603050405020304" pitchFamily="18" charset="0"/>
              </a:rPr>
              <a:t>cualitativa</a:t>
            </a:r>
            <a:r>
              <a:rPr lang="pt-BR" sz="1800" b="1" dirty="0">
                <a:solidFill>
                  <a:srgbClr val="AB0501"/>
                </a:solidFill>
                <a:effectLst/>
                <a:latin typeface="Futura Md BT" panose="020B0602020204020303" pitchFamily="34" charset="0"/>
                <a:ea typeface="Times New Roman" panose="02020603050405020304" pitchFamily="18" charset="0"/>
              </a:rPr>
              <a:t>-mente</a:t>
            </a:r>
            <a:endParaRPr lang="pt-BR" sz="1800" b="1" dirty="0">
              <a:solidFill>
                <a:srgbClr val="AB0501"/>
              </a:solidFill>
              <a:latin typeface="Futura Md BT" panose="020B0602020204020303" pitchFamily="34" charset="0"/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D433390E-C8B6-4823-A34E-BD4BA765EFAB}"/>
              </a:ext>
            </a:extLst>
          </p:cNvPr>
          <p:cNvSpPr txBox="1"/>
          <p:nvPr/>
        </p:nvSpPr>
        <p:spPr>
          <a:xfrm>
            <a:off x="4183377" y="3619922"/>
            <a:ext cx="161840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dirty="0">
                <a:latin typeface="Futura Bk BT" panose="020B05020202040203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Presta la debida atención y proporciona interacción constante, para no dar la impresión de ser un líder frío y distante.</a:t>
            </a:r>
            <a:endParaRPr lang="pt-BR" sz="1600" dirty="0">
              <a:latin typeface="Futura Bk BT" panose="020B05020202040203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C3B32FF8-CD97-46C4-9AB0-B697FFE77E01}"/>
              </a:ext>
            </a:extLst>
          </p:cNvPr>
          <p:cNvSpPr txBox="1"/>
          <p:nvPr/>
        </p:nvSpPr>
        <p:spPr>
          <a:xfrm>
            <a:off x="6105690" y="2142594"/>
            <a:ext cx="16214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 dirty="0">
                <a:solidFill>
                  <a:srgbClr val="AB0501"/>
                </a:solidFill>
                <a:effectLst/>
                <a:latin typeface="Futura Md BT" panose="020B0602020204020303" pitchFamily="34" charset="0"/>
                <a:ea typeface="Times New Roman" panose="02020603050405020304" pitchFamily="18" charset="0"/>
              </a:rPr>
              <a:t>Etapa 4  </a:t>
            </a:r>
            <a:r>
              <a:rPr lang="pt-BR" sz="1800" b="1" dirty="0">
                <a:solidFill>
                  <a:srgbClr val="AB0501"/>
                </a:solidFill>
                <a:latin typeface="Futura Md BT" panose="020B0602020204020303" pitchFamily="34" charset="0"/>
                <a:ea typeface="Times New Roman" panose="02020603050405020304" pitchFamily="18" charset="0"/>
              </a:rPr>
              <a:t>D</a:t>
            </a:r>
            <a:r>
              <a:rPr lang="pt-BR" sz="1800" b="1" dirty="0">
                <a:solidFill>
                  <a:srgbClr val="AB0501"/>
                </a:solidFill>
                <a:effectLst/>
                <a:latin typeface="Futura Md BT" panose="020B0602020204020303" pitchFamily="34" charset="0"/>
                <a:ea typeface="Times New Roman" panose="02020603050405020304" pitchFamily="18" charset="0"/>
              </a:rPr>
              <a:t>ivide </a:t>
            </a:r>
            <a:r>
              <a:rPr lang="pt-BR" sz="1800" b="1" dirty="0" err="1">
                <a:solidFill>
                  <a:srgbClr val="AB0501"/>
                </a:solidFill>
                <a:effectLst/>
                <a:latin typeface="Futura Md BT" panose="020B0602020204020303" pitchFamily="34" charset="0"/>
                <a:ea typeface="Times New Roman" panose="02020603050405020304" pitchFamily="18" charset="0"/>
              </a:rPr>
              <a:t>tus</a:t>
            </a:r>
            <a:r>
              <a:rPr lang="pt-BR" sz="1800" b="1" dirty="0">
                <a:solidFill>
                  <a:srgbClr val="AB0501"/>
                </a:solidFill>
                <a:effectLst/>
                <a:latin typeface="Futura Md BT" panose="020B0602020204020303" pitchFamily="34" charset="0"/>
                <a:ea typeface="Times New Roman" panose="02020603050405020304" pitchFamily="18" charset="0"/>
              </a:rPr>
              <a:t> </a:t>
            </a:r>
            <a:r>
              <a:rPr lang="pt-BR" sz="1800" b="1" dirty="0" err="1">
                <a:solidFill>
                  <a:srgbClr val="AB0501"/>
                </a:solidFill>
                <a:effectLst/>
                <a:latin typeface="Futura Md BT" panose="020B0602020204020303" pitchFamily="34" charset="0"/>
                <a:ea typeface="Times New Roman" panose="02020603050405020304" pitchFamily="18" charset="0"/>
              </a:rPr>
              <a:t>acciones</a:t>
            </a:r>
            <a:endParaRPr lang="pt-BR" sz="1800" b="1" dirty="0">
              <a:solidFill>
                <a:srgbClr val="AB0501"/>
              </a:solidFill>
              <a:latin typeface="Futura Md BT" panose="020B0602020204020303" pitchFamily="34" charset="0"/>
            </a:endParaRP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E8C6CE7D-7D7C-4055-A50D-7E9D615A137C}"/>
              </a:ext>
            </a:extLst>
          </p:cNvPr>
          <p:cNvSpPr txBox="1"/>
          <p:nvPr/>
        </p:nvSpPr>
        <p:spPr>
          <a:xfrm>
            <a:off x="6126175" y="3051778"/>
            <a:ext cx="175891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dirty="0">
                <a:latin typeface="Futura Bk BT" panose="020B05020202040203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Esto significa organizar o dividir las tareas  de acuerdo con el nivel de comprensión y las necesidades de aprendizaje de las personas con las que estás interactuando.</a:t>
            </a:r>
            <a:endParaRPr lang="pt-BR" sz="1600" dirty="0">
              <a:latin typeface="Futura Bk BT" panose="020B05020202040203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DB988317-31E2-4051-9A2C-651BF30EAB9C}"/>
              </a:ext>
            </a:extLst>
          </p:cNvPr>
          <p:cNvSpPr txBox="1"/>
          <p:nvPr/>
        </p:nvSpPr>
        <p:spPr>
          <a:xfrm>
            <a:off x="8051281" y="3065924"/>
            <a:ext cx="1781172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dirty="0">
                <a:latin typeface="Futura Bk BT" panose="020B0502020204020303" pitchFamily="34" charset="0"/>
                <a:ea typeface="Times New Roman" panose="02020603050405020304" pitchFamily="18" charset="0"/>
              </a:rPr>
              <a:t>Tu postura, expresión facial, gestos y tono de voz son elementos importantes para fortalecer o debilitar el ejemplo que pretendes transmitir.</a:t>
            </a:r>
            <a:endParaRPr lang="pt-BR" sz="1600" dirty="0">
              <a:latin typeface="Futura Bk BT" panose="020B0502020204020303" pitchFamily="34" charset="0"/>
            </a:endParaRP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424DF0B4-F537-426A-84CC-716D2B8435F5}"/>
              </a:ext>
            </a:extLst>
          </p:cNvPr>
          <p:cNvSpPr txBox="1"/>
          <p:nvPr/>
        </p:nvSpPr>
        <p:spPr>
          <a:xfrm>
            <a:off x="9975533" y="3070643"/>
            <a:ext cx="191733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dirty="0">
                <a:latin typeface="Futura Bk BT" panose="020B0502020204020303" pitchFamily="34" charset="0"/>
                <a:ea typeface="Times New Roman" panose="02020603050405020304" pitchFamily="18" charset="0"/>
              </a:rPr>
              <a:t>Para convertirte en un modelo, debes invertir en tu aprendizaje y desarrollo.</a:t>
            </a:r>
            <a:endParaRPr lang="pt-BR" sz="1600" dirty="0">
              <a:latin typeface="Futura Bk BT" panose="020B0502020204020303" pitchFamily="34" charset="0"/>
            </a:endParaRP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225CCDEA-36A6-4B39-B26C-C76F48715960}"/>
              </a:ext>
            </a:extLst>
          </p:cNvPr>
          <p:cNvSpPr txBox="1"/>
          <p:nvPr/>
        </p:nvSpPr>
        <p:spPr>
          <a:xfrm>
            <a:off x="10029332" y="2142594"/>
            <a:ext cx="18746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 dirty="0">
                <a:solidFill>
                  <a:srgbClr val="AB0501"/>
                </a:solidFill>
                <a:effectLst/>
                <a:latin typeface="Futura Md BT" panose="020B0602020204020303" pitchFamily="34" charset="0"/>
                <a:ea typeface="Times New Roman" panose="02020603050405020304" pitchFamily="18" charset="0"/>
              </a:rPr>
              <a:t>Etapa 6  </a:t>
            </a:r>
            <a:endParaRPr lang="pt-BR" sz="1800" b="1" dirty="0">
              <a:solidFill>
                <a:srgbClr val="AB0501"/>
              </a:solidFill>
              <a:latin typeface="Futura Md BT" panose="020B0602020204020303" pitchFamily="34" charset="0"/>
              <a:ea typeface="Times New Roman" panose="02020603050405020304" pitchFamily="18" charset="0"/>
            </a:endParaRPr>
          </a:p>
          <a:p>
            <a:r>
              <a:rPr lang="pt-BR" sz="1800" b="1" dirty="0">
                <a:solidFill>
                  <a:srgbClr val="AB0501"/>
                </a:solidFill>
                <a:effectLst/>
                <a:latin typeface="Futura Md BT" panose="020B0602020204020303" pitchFamily="34" charset="0"/>
                <a:ea typeface="Times New Roman" panose="02020603050405020304" pitchFamily="18" charset="0"/>
              </a:rPr>
              <a:t>Busca </a:t>
            </a:r>
            <a:r>
              <a:rPr lang="pt-BR" sz="1800" b="1" dirty="0" err="1">
                <a:solidFill>
                  <a:srgbClr val="AB0501"/>
                </a:solidFill>
                <a:effectLst/>
                <a:latin typeface="Futura Md BT" panose="020B0602020204020303" pitchFamily="34" charset="0"/>
                <a:ea typeface="Times New Roman" panose="02020603050405020304" pitchFamily="18" charset="0"/>
              </a:rPr>
              <a:t>la</a:t>
            </a:r>
            <a:r>
              <a:rPr lang="pt-BR" sz="1800" b="1" dirty="0">
                <a:solidFill>
                  <a:srgbClr val="AB0501"/>
                </a:solidFill>
                <a:effectLst/>
                <a:latin typeface="Futura Md BT" panose="020B0602020204020303" pitchFamily="34" charset="0"/>
                <a:ea typeface="Times New Roman" panose="02020603050405020304" pitchFamily="18" charset="0"/>
              </a:rPr>
              <a:t> </a:t>
            </a:r>
            <a:r>
              <a:rPr lang="pt-BR" sz="1800" b="1" dirty="0" err="1">
                <a:solidFill>
                  <a:srgbClr val="AB0501"/>
                </a:solidFill>
                <a:effectLst/>
                <a:latin typeface="Futura Md BT" panose="020B0602020204020303" pitchFamily="34" charset="0"/>
                <a:ea typeface="Times New Roman" panose="02020603050405020304" pitchFamily="18" charset="0"/>
              </a:rPr>
              <a:t>excelencia</a:t>
            </a:r>
            <a:endParaRPr lang="pt-BR" sz="1800" b="1" dirty="0">
              <a:solidFill>
                <a:srgbClr val="AB0501"/>
              </a:solidFill>
              <a:latin typeface="Futura Md BT" panose="020B0602020204020303" pitchFamily="34" charset="0"/>
            </a:endParaRP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3DC2884E-5862-4A30-9A1F-04BB77DDC7B6}"/>
              </a:ext>
            </a:extLst>
          </p:cNvPr>
          <p:cNvSpPr txBox="1"/>
          <p:nvPr/>
        </p:nvSpPr>
        <p:spPr>
          <a:xfrm>
            <a:off x="8062950" y="2142594"/>
            <a:ext cx="18586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 dirty="0">
                <a:solidFill>
                  <a:srgbClr val="AB0501"/>
                </a:solidFill>
                <a:effectLst/>
                <a:latin typeface="Futura Md BT" panose="020B0602020204020303" pitchFamily="34" charset="0"/>
                <a:ea typeface="Times New Roman" panose="02020603050405020304" pitchFamily="18" charset="0"/>
              </a:rPr>
              <a:t>Etapa </a:t>
            </a:r>
            <a:r>
              <a:rPr lang="pt-BR" sz="1800" b="1" dirty="0">
                <a:solidFill>
                  <a:srgbClr val="AB0501"/>
                </a:solidFill>
                <a:latin typeface="Futura Md BT" panose="020B0602020204020303" pitchFamily="34" charset="0"/>
                <a:ea typeface="Times New Roman" panose="02020603050405020304" pitchFamily="18" charset="0"/>
              </a:rPr>
              <a:t>5</a:t>
            </a:r>
            <a:r>
              <a:rPr lang="pt-BR" sz="1800" b="1" dirty="0">
                <a:solidFill>
                  <a:srgbClr val="AB0501"/>
                </a:solidFill>
                <a:effectLst/>
                <a:latin typeface="Futura Md BT" panose="020B0602020204020303" pitchFamily="34" charset="0"/>
                <a:ea typeface="Times New Roman" panose="02020603050405020304" pitchFamily="18" charset="0"/>
              </a:rPr>
              <a:t>  </a:t>
            </a:r>
            <a:endParaRPr lang="pt-BR" sz="1800" b="1" dirty="0">
              <a:solidFill>
                <a:srgbClr val="AB0501"/>
              </a:solidFill>
              <a:latin typeface="Futura Md BT" panose="020B0602020204020303" pitchFamily="34" charset="0"/>
              <a:ea typeface="Times New Roman" panose="02020603050405020304" pitchFamily="18" charset="0"/>
            </a:endParaRPr>
          </a:p>
          <a:p>
            <a:r>
              <a:rPr lang="pt-BR" sz="1800" b="1" dirty="0" err="1">
                <a:solidFill>
                  <a:srgbClr val="AB0501"/>
                </a:solidFill>
                <a:effectLst/>
                <a:latin typeface="Futura Md BT" panose="020B06020202040203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Analiza</a:t>
            </a:r>
            <a:r>
              <a:rPr lang="pt-BR" sz="1800" b="1" dirty="0">
                <a:solidFill>
                  <a:srgbClr val="AB0501"/>
                </a:solidFill>
                <a:effectLst/>
                <a:latin typeface="Futura Md BT" panose="020B06020202040203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tu postura</a:t>
            </a:r>
            <a:endParaRPr lang="pt-BR" sz="1800" b="1" dirty="0">
              <a:solidFill>
                <a:srgbClr val="AB0501"/>
              </a:solidFill>
              <a:latin typeface="Futura Md BT" panose="020B0602020204020303" pitchFamily="34" charset="0"/>
            </a:endParaRPr>
          </a:p>
        </p:txBody>
      </p:sp>
      <p:sp>
        <p:nvSpPr>
          <p:cNvPr id="26" name="Retângulo Arredondado 25"/>
          <p:cNvSpPr/>
          <p:nvPr/>
        </p:nvSpPr>
        <p:spPr>
          <a:xfrm>
            <a:off x="2167921" y="1869880"/>
            <a:ext cx="1948144" cy="4579046"/>
          </a:xfrm>
          <a:prstGeom prst="roundRect">
            <a:avLst/>
          </a:prstGeom>
          <a:noFill/>
          <a:ln w="88900">
            <a:solidFill>
              <a:srgbClr val="AB05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Retângulo Arredondado 28"/>
          <p:cNvSpPr/>
          <p:nvPr/>
        </p:nvSpPr>
        <p:spPr>
          <a:xfrm>
            <a:off x="4115283" y="1869880"/>
            <a:ext cx="1948144" cy="4579046"/>
          </a:xfrm>
          <a:prstGeom prst="roundRect">
            <a:avLst/>
          </a:prstGeom>
          <a:noFill/>
          <a:ln w="88900">
            <a:solidFill>
              <a:srgbClr val="AB05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Retângulo Arredondado 30"/>
          <p:cNvSpPr/>
          <p:nvPr/>
        </p:nvSpPr>
        <p:spPr>
          <a:xfrm>
            <a:off x="6064620" y="1869880"/>
            <a:ext cx="1948144" cy="4579046"/>
          </a:xfrm>
          <a:prstGeom prst="roundRect">
            <a:avLst/>
          </a:prstGeom>
          <a:noFill/>
          <a:ln w="88900">
            <a:solidFill>
              <a:srgbClr val="AB05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Retângulo Arredondado 31"/>
          <p:cNvSpPr/>
          <p:nvPr/>
        </p:nvSpPr>
        <p:spPr>
          <a:xfrm>
            <a:off x="8012764" y="1869880"/>
            <a:ext cx="1948144" cy="4579046"/>
          </a:xfrm>
          <a:prstGeom prst="roundRect">
            <a:avLst/>
          </a:prstGeom>
          <a:noFill/>
          <a:ln w="88900">
            <a:solidFill>
              <a:srgbClr val="AB05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Retângulo Arredondado 32"/>
          <p:cNvSpPr/>
          <p:nvPr/>
        </p:nvSpPr>
        <p:spPr>
          <a:xfrm>
            <a:off x="9960126" y="1869880"/>
            <a:ext cx="1948144" cy="4579046"/>
          </a:xfrm>
          <a:prstGeom prst="roundRect">
            <a:avLst/>
          </a:prstGeom>
          <a:noFill/>
          <a:ln w="88900">
            <a:solidFill>
              <a:srgbClr val="AB05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7" descr="Uma imagem contendo Ícone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259394" y="3670227"/>
            <a:ext cx="7502757" cy="7502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7" descr="Forma, Seta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693191">
            <a:off x="10257377" y="-798208"/>
            <a:ext cx="3289300" cy="328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7" descr="Ícone&#10;&#10;Descrição gerada automa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374355" y="4132305"/>
            <a:ext cx="3289300" cy="328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7" descr="Uma imagem contendo Diagrama&#10;&#10;Descrição gerada automaticament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1090863" y="-944901"/>
            <a:ext cx="2307629" cy="230762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ângulo 2"/>
          <p:cNvSpPr/>
          <p:nvPr/>
        </p:nvSpPr>
        <p:spPr>
          <a:xfrm>
            <a:off x="614418" y="381799"/>
            <a:ext cx="5144698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>
                <a:latin typeface="Futura Bk BT" panose="020B0502020204020303" pitchFamily="34" charset="0"/>
                <a:ea typeface="Times New Roman" panose="02020603050405020304" pitchFamily="18" charset="0"/>
              </a:rPr>
              <a:t>Su perfil de liderazgo en el Ministerio Infantil es similar al pastoreo, y puede ser desarrollado en base a cuatro elementos simples:</a:t>
            </a:r>
          </a:p>
          <a:p>
            <a:r>
              <a:rPr lang="es-ES" sz="2000" dirty="0">
                <a:latin typeface="Futura Bk BT" panose="020B0502020204020303" pitchFamily="34" charset="0"/>
                <a:ea typeface="Times New Roman" panose="02020603050405020304" pitchFamily="18" charset="0"/>
              </a:rPr>
              <a:t>
</a:t>
            </a:r>
            <a:r>
              <a:rPr lang="pt-BR" sz="2000" dirty="0">
                <a:latin typeface="Futura Bk BT" panose="020B0502020204020303" pitchFamily="34" charset="0"/>
              </a:rPr>
              <a:t>-</a:t>
            </a:r>
            <a:r>
              <a:rPr lang="es-ES" sz="2000" dirty="0">
                <a:latin typeface="Futura Bk BT" panose="020B0502020204020303" pitchFamily="34" charset="0"/>
                <a:ea typeface="Calibri" panose="020F0502020204030204" pitchFamily="34" charset="0"/>
              </a:rPr>
              <a:t>el </a:t>
            </a:r>
            <a:r>
              <a:rPr lang="es-ES" sz="2000" b="1" i="1" dirty="0">
                <a:solidFill>
                  <a:srgbClr val="AB0501"/>
                </a:solidFill>
                <a:latin typeface="Futura Bk BT" panose="020B0502020204020303" pitchFamily="34" charset="0"/>
                <a:ea typeface="Calibri" panose="020F0502020204030204" pitchFamily="34" charset="0"/>
              </a:rPr>
              <a:t>cuidado</a:t>
            </a:r>
            <a:r>
              <a:rPr lang="es-ES" sz="2000" dirty="0">
                <a:latin typeface="Futura Bk BT" panose="020B0502020204020303" pitchFamily="34" charset="0"/>
                <a:ea typeface="Calibri" panose="020F0502020204030204" pitchFamily="34" charset="0"/>
              </a:rPr>
              <a:t> es un momento para escuchar atentamente a aquellos que están bajo su conducción;
</a:t>
            </a:r>
            <a:r>
              <a:rPr lang="pt-BR" sz="2000" dirty="0">
                <a:latin typeface="Futura Bk BT" panose="020B0502020204020303" pitchFamily="34" charset="0"/>
                <a:ea typeface="Calibri" panose="020F0502020204030204" pitchFamily="34" charset="0"/>
              </a:rPr>
              <a:t>-</a:t>
            </a:r>
            <a:r>
              <a:rPr lang="es-ES" sz="2000" dirty="0">
                <a:latin typeface="Futura Bk BT" panose="020B0502020204020303" pitchFamily="34" charset="0"/>
                <a:ea typeface="Calibri" panose="020F0502020204030204" pitchFamily="34" charset="0"/>
              </a:rPr>
              <a:t>el </a:t>
            </a:r>
            <a:r>
              <a:rPr lang="es-ES" sz="2000" b="1" i="1" dirty="0">
                <a:solidFill>
                  <a:srgbClr val="AB0501"/>
                </a:solidFill>
                <a:latin typeface="Futura Bk BT" panose="020B0502020204020303" pitchFamily="34" charset="0"/>
                <a:ea typeface="Calibri" panose="020F0502020204030204" pitchFamily="34" charset="0"/>
              </a:rPr>
              <a:t>asesoramiento</a:t>
            </a:r>
            <a:r>
              <a:rPr lang="es-ES" sz="2000" b="1" dirty="0">
                <a:latin typeface="Futura Bk BT" panose="020B0502020204020303" pitchFamily="34" charset="0"/>
                <a:ea typeface="Calibri" panose="020F0502020204030204" pitchFamily="34" charset="0"/>
              </a:rPr>
              <a:t> </a:t>
            </a:r>
            <a:r>
              <a:rPr lang="es-ES" sz="2000" dirty="0">
                <a:latin typeface="Futura Bk BT" panose="020B0502020204020303" pitchFamily="34" charset="0"/>
                <a:ea typeface="Calibri" panose="020F0502020204030204" pitchFamily="34" charset="0"/>
              </a:rPr>
              <a:t>es cuando el líder tiene la oportunidad de ser intencionalmente el mentor  en áreas estratégicas de la vida de sus liderados;
</a:t>
            </a:r>
            <a:r>
              <a:rPr lang="pt-BR" sz="2000" dirty="0">
                <a:latin typeface="Futura Bk BT" panose="020B0502020204020303" pitchFamily="34" charset="0"/>
                <a:ea typeface="Calibri" panose="020F0502020204030204" pitchFamily="34" charset="0"/>
              </a:rPr>
              <a:t>-</a:t>
            </a:r>
            <a:r>
              <a:rPr lang="es-ES" sz="2000" dirty="0">
                <a:latin typeface="Futura Bk BT" panose="020B0502020204020303" pitchFamily="34" charset="0"/>
                <a:ea typeface="Calibri" panose="020F0502020204030204" pitchFamily="34" charset="0"/>
              </a:rPr>
              <a:t>la </a:t>
            </a:r>
            <a:r>
              <a:rPr lang="es-ES" sz="2000" b="1" i="1" dirty="0">
                <a:solidFill>
                  <a:srgbClr val="AB0501"/>
                </a:solidFill>
                <a:latin typeface="Futura Bk BT" panose="020B0502020204020303" pitchFamily="34" charset="0"/>
                <a:ea typeface="Calibri" panose="020F0502020204030204" pitchFamily="34" charset="0"/>
              </a:rPr>
              <a:t>reflexión</a:t>
            </a:r>
            <a:r>
              <a:rPr lang="es-ES" sz="2000" dirty="0">
                <a:latin typeface="Futura Bk BT" panose="020B0502020204020303" pitchFamily="34" charset="0"/>
                <a:ea typeface="Calibri" panose="020F0502020204030204" pitchFamily="34" charset="0"/>
              </a:rPr>
              <a:t> es un momento breve, especial, un pensamiento o devocional basado en la Biblia;
</a:t>
            </a:r>
            <a:r>
              <a:rPr lang="pt-BR" sz="2000" dirty="0">
                <a:latin typeface="Futura Bk BT" panose="020B0502020204020303" pitchFamily="34" charset="0"/>
                <a:ea typeface="Calibri" panose="020F0502020204030204" pitchFamily="34" charset="0"/>
              </a:rPr>
              <a:t>-</a:t>
            </a:r>
            <a:r>
              <a:rPr lang="es-ES" sz="2000" dirty="0">
                <a:latin typeface="Futura Bk BT" panose="020B0502020204020303" pitchFamily="34" charset="0"/>
                <a:ea typeface="Calibri" panose="020F0502020204030204" pitchFamily="34" charset="0"/>
              </a:rPr>
              <a:t>el</a:t>
            </a:r>
            <a:r>
              <a:rPr lang="es-ES" sz="2000" b="1" dirty="0">
                <a:latin typeface="Futura Bk BT" panose="020B0502020204020303" pitchFamily="34" charset="0"/>
                <a:ea typeface="Calibri" panose="020F0502020204030204" pitchFamily="34" charset="0"/>
              </a:rPr>
              <a:t> </a:t>
            </a:r>
            <a:r>
              <a:rPr lang="es-ES" sz="2000" b="1" i="1" dirty="0">
                <a:solidFill>
                  <a:srgbClr val="AB0501"/>
                </a:solidFill>
                <a:latin typeface="Futura Bk BT" panose="020B0502020204020303" pitchFamily="34" charset="0"/>
                <a:ea typeface="Calibri" panose="020F0502020204030204" pitchFamily="34" charset="0"/>
              </a:rPr>
              <a:t>estudio</a:t>
            </a:r>
            <a:r>
              <a:rPr lang="es-ES" sz="2000" dirty="0">
                <a:latin typeface="Futura Bk BT" panose="020B0502020204020303" pitchFamily="34" charset="0"/>
                <a:ea typeface="Calibri" panose="020F0502020204030204" pitchFamily="34" charset="0"/>
              </a:rPr>
              <a:t> significa tomarse el tiempo para discutir un capítulo de un libro o presentar una nueva herramienta para aplicar al ministerio. </a:t>
            </a:r>
            <a:endParaRPr lang="pt-BR" sz="2000" dirty="0">
              <a:latin typeface="Futura Bk BT" panose="020B0502020204020303" pitchFamily="34" charset="0"/>
              <a:ea typeface="Calibri" panose="020F0502020204030204" pitchFamily="34" charset="0"/>
            </a:endParaRPr>
          </a:p>
        </p:txBody>
      </p:sp>
      <p:sp>
        <p:nvSpPr>
          <p:cNvPr id="4" name="Retângulo Arredondado 3"/>
          <p:cNvSpPr/>
          <p:nvPr/>
        </p:nvSpPr>
        <p:spPr>
          <a:xfrm>
            <a:off x="6032725" y="2556756"/>
            <a:ext cx="1684421" cy="1684421"/>
          </a:xfrm>
          <a:prstGeom prst="roundRect">
            <a:avLst/>
          </a:prstGeom>
          <a:solidFill>
            <a:srgbClr val="AB0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Arredondado 12"/>
          <p:cNvSpPr/>
          <p:nvPr/>
        </p:nvSpPr>
        <p:spPr>
          <a:xfrm>
            <a:off x="7933718" y="289123"/>
            <a:ext cx="1684421" cy="3082024"/>
          </a:xfrm>
          <a:prstGeom prst="roundRect">
            <a:avLst/>
          </a:prstGeom>
          <a:solidFill>
            <a:srgbClr val="7B7B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Arredondado 13"/>
          <p:cNvSpPr/>
          <p:nvPr/>
        </p:nvSpPr>
        <p:spPr>
          <a:xfrm>
            <a:off x="9688220" y="289123"/>
            <a:ext cx="1684421" cy="3082024"/>
          </a:xfrm>
          <a:prstGeom prst="roundRect">
            <a:avLst/>
          </a:prstGeom>
          <a:solidFill>
            <a:srgbClr val="7B7B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Arredondado 14"/>
          <p:cNvSpPr/>
          <p:nvPr/>
        </p:nvSpPr>
        <p:spPr>
          <a:xfrm>
            <a:off x="7933718" y="3431365"/>
            <a:ext cx="1684421" cy="3082024"/>
          </a:xfrm>
          <a:prstGeom prst="roundRect">
            <a:avLst/>
          </a:prstGeom>
          <a:solidFill>
            <a:srgbClr val="7B7B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Arredondado 15"/>
          <p:cNvSpPr/>
          <p:nvPr/>
        </p:nvSpPr>
        <p:spPr>
          <a:xfrm>
            <a:off x="9688220" y="3431365"/>
            <a:ext cx="1684421" cy="3082024"/>
          </a:xfrm>
          <a:prstGeom prst="roundRect">
            <a:avLst/>
          </a:prstGeom>
          <a:solidFill>
            <a:srgbClr val="7B7B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/>
          <p:cNvSpPr/>
          <p:nvPr/>
        </p:nvSpPr>
        <p:spPr>
          <a:xfrm>
            <a:off x="6108310" y="3131618"/>
            <a:ext cx="135608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spc="-150" dirty="0">
                <a:solidFill>
                  <a:schemeClr val="bg1"/>
                </a:solidFill>
                <a:latin typeface="Futura Md BT" panose="020B0602020204020303" pitchFamily="34" charset="0"/>
                <a:ea typeface="Calibri" panose="020F0502020204030204" pitchFamily="34" charset="0"/>
              </a:rPr>
              <a:t>Líder</a:t>
            </a:r>
          </a:p>
          <a:p>
            <a:r>
              <a:rPr lang="pt-BR" sz="3200" b="1" spc="-150" dirty="0">
                <a:solidFill>
                  <a:schemeClr val="bg1"/>
                </a:solidFill>
                <a:latin typeface="Futura Md BT" panose="020B0602020204020303" pitchFamily="34" charset="0"/>
                <a:ea typeface="Calibri" panose="020F0502020204030204" pitchFamily="34" charset="0"/>
              </a:rPr>
              <a:t>Guia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7956085" y="2426961"/>
            <a:ext cx="19356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800" dirty="0">
                <a:solidFill>
                  <a:schemeClr val="bg1"/>
                </a:solidFill>
                <a:latin typeface="Futura Bk BT" panose="020B0502020204020303" pitchFamily="34" charset="0"/>
                <a:ea typeface="Calibri" panose="020F0502020204030204" pitchFamily="34" charset="0"/>
              </a:rPr>
              <a:t>Incentiva </a:t>
            </a:r>
            <a:r>
              <a:rPr lang="pt-BR" sz="1800" dirty="0" err="1">
                <a:solidFill>
                  <a:schemeClr val="bg1"/>
                </a:solidFill>
                <a:latin typeface="Futura Bk BT" panose="020B0502020204020303" pitchFamily="34" charset="0"/>
                <a:ea typeface="Calibri" panose="020F0502020204030204" pitchFamily="34" charset="0"/>
              </a:rPr>
              <a:t>la</a:t>
            </a:r>
            <a:r>
              <a:rPr lang="pt-BR" sz="1800" dirty="0">
                <a:solidFill>
                  <a:schemeClr val="bg1"/>
                </a:solidFill>
                <a:latin typeface="Futura Bk BT" panose="020B0502020204020303" pitchFamily="34" charset="0"/>
                <a:ea typeface="Calibri" panose="020F0502020204030204" pitchFamily="34" charset="0"/>
              </a:rPr>
              <a:t> </a:t>
            </a:r>
            <a:r>
              <a:rPr lang="pt-BR" sz="1800" dirty="0" err="1">
                <a:solidFill>
                  <a:schemeClr val="bg1"/>
                </a:solidFill>
                <a:latin typeface="Futura Bk BT" panose="020B0502020204020303" pitchFamily="34" charset="0"/>
                <a:ea typeface="Calibri" panose="020F0502020204030204" pitchFamily="34" charset="0"/>
              </a:rPr>
              <a:t>cooperación</a:t>
            </a:r>
            <a:endParaRPr lang="pt-BR" sz="1800" dirty="0">
              <a:solidFill>
                <a:schemeClr val="bg1"/>
              </a:solidFill>
              <a:latin typeface="Futura Bk BT" panose="020B0502020204020303" pitchFamily="34" charset="0"/>
              <a:ea typeface="Calibri" panose="020F0502020204030204" pitchFamily="34" charset="0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9720201" y="1933113"/>
            <a:ext cx="17321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800" dirty="0">
                <a:solidFill>
                  <a:schemeClr val="bg1"/>
                </a:solidFill>
                <a:latin typeface="Futura Bk BT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Fomenta y motiva a que se alcancen  los objetivos</a:t>
            </a:r>
            <a:endParaRPr lang="pt-BR" sz="1800" dirty="0">
              <a:solidFill>
                <a:schemeClr val="bg1"/>
              </a:solidFill>
              <a:latin typeface="Futura Bk BT" panose="020B0502020204020303" pitchFamily="34" charset="0"/>
              <a:ea typeface="Calibri" panose="020F0502020204030204" pitchFamily="34" charset="0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7940043" y="4972377"/>
            <a:ext cx="17321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800" dirty="0">
                <a:solidFill>
                  <a:schemeClr val="bg1"/>
                </a:solidFill>
                <a:latin typeface="Futura Bk BT" panose="020B0502020204020303" pitchFamily="34" charset="0"/>
                <a:cs typeface="Times New Roman" panose="02020603050405020304" pitchFamily="18" charset="0"/>
              </a:rPr>
              <a:t>Está al frente para guiar a sus líderes a la excelencia</a:t>
            </a:r>
            <a:endParaRPr lang="pt-BR" sz="1800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9727428" y="5244338"/>
            <a:ext cx="14962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800" dirty="0">
                <a:solidFill>
                  <a:schemeClr val="bg1"/>
                </a:solidFill>
                <a:latin typeface="Futura Bk BT" panose="020B0502020204020303" pitchFamily="34" charset="0"/>
                <a:ea typeface="Calibri" panose="020F0502020204030204" pitchFamily="34" charset="0"/>
              </a:rPr>
              <a:t>Es </a:t>
            </a:r>
            <a:r>
              <a:rPr lang="pt-BR" sz="1800" dirty="0" err="1">
                <a:solidFill>
                  <a:schemeClr val="bg1"/>
                </a:solidFill>
                <a:latin typeface="Futura Bk BT" panose="020B0502020204020303" pitchFamily="34" charset="0"/>
                <a:ea typeface="Calibri" panose="020F0502020204030204" pitchFamily="34" charset="0"/>
              </a:rPr>
              <a:t>el</a:t>
            </a:r>
            <a:r>
              <a:rPr lang="pt-BR" sz="1800" dirty="0">
                <a:solidFill>
                  <a:schemeClr val="bg1"/>
                </a:solidFill>
                <a:latin typeface="Futura Bk BT" panose="020B0502020204020303" pitchFamily="34" charset="0"/>
                <a:ea typeface="Calibri" panose="020F0502020204030204" pitchFamily="34" charset="0"/>
              </a:rPr>
              <a:t> </a:t>
            </a:r>
            <a:r>
              <a:rPr lang="pt-BR" sz="1800" dirty="0" err="1">
                <a:solidFill>
                  <a:schemeClr val="bg1"/>
                </a:solidFill>
                <a:latin typeface="Futura Bk BT" panose="020B0502020204020303" pitchFamily="34" charset="0"/>
                <a:ea typeface="Calibri" panose="020F0502020204030204" pitchFamily="34" charset="0"/>
              </a:rPr>
              <a:t>conductor</a:t>
            </a:r>
            <a:r>
              <a:rPr lang="pt-BR" sz="1800" dirty="0">
                <a:solidFill>
                  <a:schemeClr val="bg1"/>
                </a:solidFill>
                <a:latin typeface="Futura Bk BT" panose="020B0502020204020303" pitchFamily="34" charset="0"/>
                <a:ea typeface="Calibri" panose="020F0502020204030204" pitchFamily="34" charset="0"/>
              </a:rPr>
              <a:t> </a:t>
            </a:r>
            <a:r>
              <a:rPr lang="pt-BR" sz="1800" dirty="0" err="1">
                <a:solidFill>
                  <a:schemeClr val="bg1"/>
                </a:solidFill>
                <a:latin typeface="Futura Bk BT" panose="020B0502020204020303" pitchFamily="34" charset="0"/>
                <a:ea typeface="Calibri" panose="020F0502020204030204" pitchFamily="34" charset="0"/>
              </a:rPr>
              <a:t>del</a:t>
            </a:r>
            <a:r>
              <a:rPr lang="pt-BR" sz="1800" dirty="0">
                <a:solidFill>
                  <a:schemeClr val="bg1"/>
                </a:solidFill>
                <a:latin typeface="Futura Bk BT" panose="020B0502020204020303" pitchFamily="34" charset="0"/>
                <a:ea typeface="Calibri" panose="020F0502020204030204" pitchFamily="34" charset="0"/>
              </a:rPr>
              <a:t> equipo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Imagem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92012">
            <a:off x="-1074490" y="-721442"/>
            <a:ext cx="3812610" cy="3812610"/>
          </a:xfrm>
          <a:prstGeom prst="rect">
            <a:avLst/>
          </a:prstGeom>
        </p:spPr>
      </p:pic>
      <p:sp>
        <p:nvSpPr>
          <p:cNvPr id="13" name="Retângulo Arredondado 12"/>
          <p:cNvSpPr/>
          <p:nvPr/>
        </p:nvSpPr>
        <p:spPr>
          <a:xfrm>
            <a:off x="5068607" y="2401605"/>
            <a:ext cx="2054790" cy="2054790"/>
          </a:xfrm>
          <a:prstGeom prst="roundRect">
            <a:avLst/>
          </a:prstGeom>
          <a:solidFill>
            <a:srgbClr val="AB0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Arredondado 13"/>
          <p:cNvSpPr/>
          <p:nvPr/>
        </p:nvSpPr>
        <p:spPr>
          <a:xfrm>
            <a:off x="5068607" y="180475"/>
            <a:ext cx="2054790" cy="2054790"/>
          </a:xfrm>
          <a:prstGeom prst="roundRect">
            <a:avLst/>
          </a:prstGeom>
          <a:solidFill>
            <a:srgbClr val="7B7B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Arredondado 14"/>
          <p:cNvSpPr/>
          <p:nvPr/>
        </p:nvSpPr>
        <p:spPr>
          <a:xfrm>
            <a:off x="5068605" y="4622735"/>
            <a:ext cx="2054790" cy="2054790"/>
          </a:xfrm>
          <a:prstGeom prst="roundRect">
            <a:avLst/>
          </a:prstGeom>
          <a:solidFill>
            <a:srgbClr val="7B7B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Arredondado 15"/>
          <p:cNvSpPr/>
          <p:nvPr/>
        </p:nvSpPr>
        <p:spPr>
          <a:xfrm>
            <a:off x="7289737" y="2401605"/>
            <a:ext cx="2054790" cy="2054790"/>
          </a:xfrm>
          <a:prstGeom prst="roundRect">
            <a:avLst/>
          </a:prstGeom>
          <a:solidFill>
            <a:srgbClr val="7B7B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Arredondado 16"/>
          <p:cNvSpPr/>
          <p:nvPr/>
        </p:nvSpPr>
        <p:spPr>
          <a:xfrm>
            <a:off x="7289737" y="180475"/>
            <a:ext cx="2054790" cy="2054790"/>
          </a:xfrm>
          <a:prstGeom prst="roundRect">
            <a:avLst/>
          </a:prstGeom>
          <a:solidFill>
            <a:srgbClr val="7B7B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Arredondado 17"/>
          <p:cNvSpPr/>
          <p:nvPr/>
        </p:nvSpPr>
        <p:spPr>
          <a:xfrm>
            <a:off x="7289736" y="4622735"/>
            <a:ext cx="2054790" cy="2054790"/>
          </a:xfrm>
          <a:prstGeom prst="roundRect">
            <a:avLst/>
          </a:prstGeom>
          <a:solidFill>
            <a:srgbClr val="7B7B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Arredondado 18"/>
          <p:cNvSpPr/>
          <p:nvPr/>
        </p:nvSpPr>
        <p:spPr>
          <a:xfrm>
            <a:off x="2847475" y="2401605"/>
            <a:ext cx="2054790" cy="2054790"/>
          </a:xfrm>
          <a:prstGeom prst="roundRect">
            <a:avLst/>
          </a:prstGeom>
          <a:solidFill>
            <a:srgbClr val="7B7B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Arredondado 19"/>
          <p:cNvSpPr/>
          <p:nvPr/>
        </p:nvSpPr>
        <p:spPr>
          <a:xfrm>
            <a:off x="2847475" y="180475"/>
            <a:ext cx="2054790" cy="2054790"/>
          </a:xfrm>
          <a:prstGeom prst="roundRect">
            <a:avLst/>
          </a:prstGeom>
          <a:solidFill>
            <a:srgbClr val="7B7B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Arredondado 20"/>
          <p:cNvSpPr/>
          <p:nvPr/>
        </p:nvSpPr>
        <p:spPr>
          <a:xfrm>
            <a:off x="2847474" y="4622735"/>
            <a:ext cx="2054790" cy="2054790"/>
          </a:xfrm>
          <a:prstGeom prst="roundRect">
            <a:avLst/>
          </a:prstGeom>
          <a:solidFill>
            <a:srgbClr val="7B7B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5172437" y="2923738"/>
            <a:ext cx="17859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spc="-150" dirty="0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Líder</a:t>
            </a:r>
          </a:p>
          <a:p>
            <a:r>
              <a:rPr lang="pt-BR" sz="3200" b="1" spc="-150" dirty="0" err="1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Siervo</a:t>
            </a:r>
            <a:endParaRPr lang="pt-BR" sz="3200" b="1" spc="-150" dirty="0">
              <a:solidFill>
                <a:schemeClr val="bg1"/>
              </a:solidFill>
              <a:latin typeface="Montserrat" panose="00000500000000000000" pitchFamily="2" charset="0"/>
              <a:ea typeface="Calibri" panose="020F0502020204030204" pitchFamily="34" charset="0"/>
            </a:endParaRPr>
          </a:p>
        </p:txBody>
      </p:sp>
      <p:sp>
        <p:nvSpPr>
          <p:cNvPr id="24" name="Retângulo 23"/>
          <p:cNvSpPr/>
          <p:nvPr/>
        </p:nvSpPr>
        <p:spPr>
          <a:xfrm>
            <a:off x="7289736" y="846604"/>
            <a:ext cx="17321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800" dirty="0">
                <a:solidFill>
                  <a:schemeClr val="bg1"/>
                </a:solidFill>
                <a:latin typeface="Futura Bk BT" panose="020B0502020204020303" pitchFamily="34" charset="0"/>
                <a:ea typeface="Calibri" panose="020F0502020204030204" pitchFamily="34" charset="0"/>
              </a:rPr>
              <a:t>Se sacrifica por </a:t>
            </a:r>
            <a:r>
              <a:rPr lang="pt-BR" sz="1800" dirty="0" err="1">
                <a:solidFill>
                  <a:schemeClr val="bg1"/>
                </a:solidFill>
                <a:latin typeface="Futura Bk BT" panose="020B0502020204020303" pitchFamily="34" charset="0"/>
                <a:ea typeface="Calibri" panose="020F0502020204030204" pitchFamily="34" charset="0"/>
              </a:rPr>
              <a:t>los</a:t>
            </a:r>
            <a:r>
              <a:rPr lang="pt-BR" sz="1800" dirty="0">
                <a:solidFill>
                  <a:schemeClr val="bg1"/>
                </a:solidFill>
                <a:latin typeface="Futura Bk BT" panose="020B0502020204020303" pitchFamily="34" charset="0"/>
                <a:ea typeface="Calibri" panose="020F0502020204030204" pitchFamily="34" charset="0"/>
              </a:rPr>
              <a:t> </a:t>
            </a:r>
            <a:r>
              <a:rPr lang="pt-BR" sz="1800" dirty="0" err="1">
                <a:solidFill>
                  <a:schemeClr val="bg1"/>
                </a:solidFill>
                <a:latin typeface="Futura Bk BT" panose="020B0502020204020303" pitchFamily="34" charset="0"/>
                <a:ea typeface="Calibri" panose="020F0502020204030204" pitchFamily="34" charset="0"/>
              </a:rPr>
              <a:t>demás</a:t>
            </a:r>
            <a:endParaRPr lang="pt-BR" sz="1800" dirty="0">
              <a:solidFill>
                <a:schemeClr val="bg1"/>
              </a:solidFill>
              <a:latin typeface="Futura Bk BT" panose="020B0502020204020303" pitchFamily="34" charset="0"/>
              <a:ea typeface="Calibri" panose="020F0502020204030204" pitchFamily="34" charset="0"/>
            </a:endParaRPr>
          </a:p>
        </p:txBody>
      </p:sp>
      <p:sp>
        <p:nvSpPr>
          <p:cNvPr id="25" name="Retângulo 24"/>
          <p:cNvSpPr/>
          <p:nvPr/>
        </p:nvSpPr>
        <p:spPr>
          <a:xfrm>
            <a:off x="7289736" y="2537316"/>
            <a:ext cx="205479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800" dirty="0">
                <a:solidFill>
                  <a:schemeClr val="bg1"/>
                </a:solidFill>
                <a:latin typeface="Futura Bk BT" panose="020B0502020204020303" pitchFamily="34" charset="0"/>
                <a:ea typeface="Calibri" panose="020F0502020204030204" pitchFamily="34" charset="0"/>
              </a:rPr>
              <a:t>Dedica </a:t>
            </a:r>
            <a:r>
              <a:rPr lang="pt-BR" sz="1800" dirty="0" err="1">
                <a:solidFill>
                  <a:schemeClr val="bg1"/>
                </a:solidFill>
                <a:latin typeface="Futura Bk BT" panose="020B0502020204020303" pitchFamily="34" charset="0"/>
                <a:ea typeface="Calibri" panose="020F0502020204030204" pitchFamily="34" charset="0"/>
              </a:rPr>
              <a:t>tiempo</a:t>
            </a:r>
            <a:r>
              <a:rPr lang="pt-BR" sz="1800" dirty="0">
                <a:solidFill>
                  <a:schemeClr val="bg1"/>
                </a:solidFill>
                <a:latin typeface="Futura Bk BT" panose="020B0502020204020303" pitchFamily="34" charset="0"/>
                <a:ea typeface="Calibri" panose="020F0502020204030204" pitchFamily="34" charset="0"/>
              </a:rPr>
              <a:t> para identificar y </a:t>
            </a:r>
            <a:r>
              <a:rPr lang="pt-BR" sz="1800" dirty="0" err="1">
                <a:solidFill>
                  <a:schemeClr val="bg1"/>
                </a:solidFill>
                <a:latin typeface="Futura Bk BT" panose="020B0502020204020303" pitchFamily="34" charset="0"/>
                <a:ea typeface="Calibri" panose="020F0502020204030204" pitchFamily="34" charset="0"/>
              </a:rPr>
              <a:t>satisfacer</a:t>
            </a:r>
            <a:r>
              <a:rPr lang="pt-BR" sz="1800" dirty="0">
                <a:solidFill>
                  <a:schemeClr val="bg1"/>
                </a:solidFill>
                <a:latin typeface="Futura Bk BT" panose="020B0502020204020303" pitchFamily="34" charset="0"/>
                <a:ea typeface="Calibri" panose="020F0502020204030204" pitchFamily="34" charset="0"/>
              </a:rPr>
              <a:t> </a:t>
            </a:r>
            <a:r>
              <a:rPr lang="pt-BR" sz="1800" dirty="0" err="1">
                <a:solidFill>
                  <a:schemeClr val="bg1"/>
                </a:solidFill>
                <a:latin typeface="Futura Bk BT" panose="020B0502020204020303" pitchFamily="34" charset="0"/>
                <a:ea typeface="Calibri" panose="020F0502020204030204" pitchFamily="34" charset="0"/>
              </a:rPr>
              <a:t>las</a:t>
            </a:r>
            <a:r>
              <a:rPr lang="pt-BR" sz="1800" dirty="0">
                <a:solidFill>
                  <a:schemeClr val="bg1"/>
                </a:solidFill>
                <a:latin typeface="Futura Bk BT" panose="020B0502020204020303" pitchFamily="34" charset="0"/>
                <a:ea typeface="Calibri" panose="020F0502020204030204" pitchFamily="34" charset="0"/>
              </a:rPr>
              <a:t> </a:t>
            </a:r>
            <a:r>
              <a:rPr lang="pt-BR" sz="1800" dirty="0" err="1">
                <a:solidFill>
                  <a:schemeClr val="bg1"/>
                </a:solidFill>
                <a:latin typeface="Futura Bk BT" panose="020B0502020204020303" pitchFamily="34" charset="0"/>
                <a:ea typeface="Calibri" panose="020F0502020204030204" pitchFamily="34" charset="0"/>
              </a:rPr>
              <a:t>necesidades</a:t>
            </a:r>
            <a:r>
              <a:rPr lang="pt-BR" sz="1800" dirty="0">
                <a:solidFill>
                  <a:schemeClr val="bg1"/>
                </a:solidFill>
                <a:latin typeface="Futura Bk BT" panose="020B0502020204020303" pitchFamily="34" charset="0"/>
                <a:ea typeface="Calibri" panose="020F0502020204030204" pitchFamily="34" charset="0"/>
              </a:rPr>
              <a:t> legítimas de </a:t>
            </a:r>
            <a:r>
              <a:rPr lang="pt-BR" sz="1800" dirty="0" err="1">
                <a:solidFill>
                  <a:schemeClr val="bg1"/>
                </a:solidFill>
                <a:latin typeface="Futura Bk BT" panose="020B0502020204020303" pitchFamily="34" charset="0"/>
                <a:ea typeface="Calibri" panose="020F0502020204030204" pitchFamily="34" charset="0"/>
              </a:rPr>
              <a:t>los</a:t>
            </a:r>
            <a:r>
              <a:rPr lang="pt-BR" sz="1800" dirty="0">
                <a:solidFill>
                  <a:schemeClr val="bg1"/>
                </a:solidFill>
                <a:latin typeface="Futura Bk BT" panose="020B0502020204020303" pitchFamily="34" charset="0"/>
                <a:ea typeface="Calibri" panose="020F0502020204030204" pitchFamily="34" charset="0"/>
              </a:rPr>
              <a:t> </a:t>
            </a:r>
            <a:r>
              <a:rPr lang="pt-BR" sz="1800" dirty="0" err="1">
                <a:solidFill>
                  <a:schemeClr val="bg1"/>
                </a:solidFill>
                <a:latin typeface="Futura Bk BT" panose="020B0502020204020303" pitchFamily="34" charset="0"/>
                <a:ea typeface="Calibri" panose="020F0502020204030204" pitchFamily="34" charset="0"/>
              </a:rPr>
              <a:t>demás</a:t>
            </a:r>
            <a:endParaRPr lang="pt-BR" sz="1800" dirty="0">
              <a:solidFill>
                <a:schemeClr val="bg1"/>
              </a:solidFill>
              <a:latin typeface="Futura Bk BT" panose="020B0502020204020303" pitchFamily="34" charset="0"/>
              <a:ea typeface="Calibri" panose="020F0502020204030204" pitchFamily="34" charset="0"/>
            </a:endParaRPr>
          </a:p>
        </p:txBody>
      </p:sp>
      <p:sp>
        <p:nvSpPr>
          <p:cNvPr id="26" name="Retângulo 25"/>
          <p:cNvSpPr/>
          <p:nvPr/>
        </p:nvSpPr>
        <p:spPr>
          <a:xfrm>
            <a:off x="7261858" y="5164886"/>
            <a:ext cx="20547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800" dirty="0">
                <a:solidFill>
                  <a:schemeClr val="bg1"/>
                </a:solidFill>
                <a:latin typeface="Futura Bk BT" panose="020B0502020204020303" pitchFamily="34" charset="0"/>
                <a:ea typeface="Calibri" panose="020F0502020204030204" pitchFamily="34" charset="0"/>
              </a:rPr>
              <a:t>Trata </a:t>
            </a:r>
            <a:r>
              <a:rPr lang="pt-BR" sz="1800" dirty="0" err="1">
                <a:solidFill>
                  <a:schemeClr val="bg1"/>
                </a:solidFill>
                <a:latin typeface="Futura Bk BT" panose="020B0502020204020303" pitchFamily="34" charset="0"/>
                <a:ea typeface="Calibri" panose="020F0502020204030204" pitchFamily="34" charset="0"/>
              </a:rPr>
              <a:t>las</a:t>
            </a:r>
            <a:r>
              <a:rPr lang="pt-BR" sz="1800" dirty="0">
                <a:solidFill>
                  <a:schemeClr val="bg1"/>
                </a:solidFill>
                <a:latin typeface="Futura Bk BT" panose="020B0502020204020303" pitchFamily="34" charset="0"/>
                <a:ea typeface="Calibri" panose="020F0502020204030204" pitchFamily="34" charset="0"/>
              </a:rPr>
              <a:t> personas como si </a:t>
            </a:r>
            <a:r>
              <a:rPr lang="pt-BR" sz="1800" dirty="0" err="1">
                <a:solidFill>
                  <a:schemeClr val="bg1"/>
                </a:solidFill>
                <a:latin typeface="Futura Bk BT" panose="020B0502020204020303" pitchFamily="34" charset="0"/>
                <a:ea typeface="Calibri" panose="020F0502020204030204" pitchFamily="34" charset="0"/>
              </a:rPr>
              <a:t>fueran</a:t>
            </a:r>
            <a:r>
              <a:rPr lang="pt-BR" sz="1800" dirty="0">
                <a:solidFill>
                  <a:schemeClr val="bg1"/>
                </a:solidFill>
                <a:latin typeface="Futura Bk BT" panose="020B0502020204020303" pitchFamily="34" charset="0"/>
                <a:ea typeface="Calibri" panose="020F0502020204030204" pitchFamily="34" charset="0"/>
              </a:rPr>
              <a:t> importantes</a:t>
            </a:r>
          </a:p>
        </p:txBody>
      </p:sp>
      <p:sp>
        <p:nvSpPr>
          <p:cNvPr id="27" name="Retângulo 26"/>
          <p:cNvSpPr/>
          <p:nvPr/>
        </p:nvSpPr>
        <p:spPr>
          <a:xfrm>
            <a:off x="5082544" y="523144"/>
            <a:ext cx="205479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 err="1">
                <a:solidFill>
                  <a:schemeClr val="bg1"/>
                </a:solidFill>
                <a:latin typeface="Futura Bk BT" panose="020B0502020204020303" pitchFamily="34" charset="0"/>
                <a:ea typeface="Calibri" panose="020F0502020204030204" pitchFamily="34" charset="0"/>
              </a:rPr>
              <a:t>Jesús</a:t>
            </a:r>
            <a:r>
              <a:rPr lang="pt-BR" sz="1600" dirty="0">
                <a:solidFill>
                  <a:schemeClr val="bg1"/>
                </a:solidFill>
                <a:latin typeface="Futura Bk BT" panose="020B0502020204020303" pitchFamily="34" charset="0"/>
                <a:ea typeface="Calibri" panose="020F0502020204030204" pitchFamily="34" charset="0"/>
              </a:rPr>
              <a:t> es </a:t>
            </a:r>
            <a:r>
              <a:rPr lang="pt-BR" sz="1600" dirty="0" err="1">
                <a:solidFill>
                  <a:schemeClr val="bg1"/>
                </a:solidFill>
                <a:latin typeface="Futura Bk BT" panose="020B0502020204020303" pitchFamily="34" charset="0"/>
                <a:ea typeface="Calibri" panose="020F0502020204030204" pitchFamily="34" charset="0"/>
              </a:rPr>
              <a:t>el</a:t>
            </a:r>
            <a:r>
              <a:rPr lang="pt-BR" sz="1600" dirty="0">
                <a:solidFill>
                  <a:schemeClr val="bg1"/>
                </a:solidFill>
                <a:latin typeface="Futura Bk BT" panose="020B0502020204020303" pitchFamily="34" charset="0"/>
                <a:ea typeface="Calibri" panose="020F0502020204030204" pitchFamily="34" charset="0"/>
              </a:rPr>
              <a:t> máximo </a:t>
            </a:r>
            <a:r>
              <a:rPr lang="pt-BR" sz="1600" dirty="0" err="1">
                <a:solidFill>
                  <a:schemeClr val="bg1"/>
                </a:solidFill>
                <a:latin typeface="Futura Bk BT" panose="020B0502020204020303" pitchFamily="34" charset="0"/>
                <a:ea typeface="Calibri" panose="020F0502020204030204" pitchFamily="34" charset="0"/>
              </a:rPr>
              <a:t>ejemplo</a:t>
            </a:r>
            <a:r>
              <a:rPr lang="pt-BR" sz="1600" dirty="0">
                <a:solidFill>
                  <a:schemeClr val="bg1"/>
                </a:solidFill>
                <a:latin typeface="Futura Bk BT" panose="020B0502020204020303" pitchFamily="34" charset="0"/>
                <a:ea typeface="Calibri" panose="020F0502020204030204" pitchFamily="34" charset="0"/>
              </a:rPr>
              <a:t> de </a:t>
            </a:r>
            <a:r>
              <a:rPr lang="pt-BR" sz="1600" dirty="0" err="1">
                <a:solidFill>
                  <a:schemeClr val="bg1"/>
                </a:solidFill>
                <a:latin typeface="Futura Bk BT" panose="020B0502020204020303" pitchFamily="34" charset="0"/>
                <a:ea typeface="Calibri" panose="020F0502020204030204" pitchFamily="34" charset="0"/>
              </a:rPr>
              <a:t>un</a:t>
            </a:r>
            <a:r>
              <a:rPr lang="pt-BR" sz="1600" dirty="0">
                <a:solidFill>
                  <a:schemeClr val="bg1"/>
                </a:solidFill>
                <a:latin typeface="Futura Bk BT" panose="020B0502020204020303" pitchFamily="34" charset="0"/>
                <a:ea typeface="Calibri" panose="020F0502020204030204" pitchFamily="34" charset="0"/>
              </a:rPr>
              <a:t> líder </a:t>
            </a:r>
            <a:r>
              <a:rPr lang="pt-BR" sz="1600" dirty="0" err="1">
                <a:solidFill>
                  <a:schemeClr val="bg1"/>
                </a:solidFill>
                <a:latin typeface="Futura Bk BT" panose="020B0502020204020303" pitchFamily="34" charset="0"/>
                <a:ea typeface="Calibri" panose="020F0502020204030204" pitchFamily="34" charset="0"/>
              </a:rPr>
              <a:t>siervo</a:t>
            </a:r>
            <a:r>
              <a:rPr lang="pt-BR" sz="1600" dirty="0">
                <a:solidFill>
                  <a:schemeClr val="bg1"/>
                </a:solidFill>
                <a:latin typeface="Futura Bk BT" panose="020B0502020204020303" pitchFamily="34" charset="0"/>
                <a:ea typeface="Calibri" panose="020F0502020204030204" pitchFamily="34" charset="0"/>
              </a:rPr>
              <a:t> y </a:t>
            </a:r>
            <a:r>
              <a:rPr lang="pt-BR" sz="1600" dirty="0" err="1">
                <a:solidFill>
                  <a:schemeClr val="bg1"/>
                </a:solidFill>
                <a:latin typeface="Futura Bk BT" panose="020B0502020204020303" pitchFamily="34" charset="0"/>
                <a:ea typeface="Calibri" panose="020F0502020204030204" pitchFamily="34" charset="0"/>
              </a:rPr>
              <a:t>su</a:t>
            </a:r>
            <a:r>
              <a:rPr lang="pt-BR" sz="1600" dirty="0">
                <a:solidFill>
                  <a:schemeClr val="bg1"/>
                </a:solidFill>
                <a:latin typeface="Futura Bk BT" panose="020B0502020204020303" pitchFamily="34" charset="0"/>
                <a:ea typeface="Calibri" panose="020F0502020204030204" pitchFamily="34" charset="0"/>
              </a:rPr>
              <a:t> </a:t>
            </a:r>
            <a:r>
              <a:rPr lang="pt-BR" sz="1600" dirty="0" err="1">
                <a:solidFill>
                  <a:schemeClr val="bg1"/>
                </a:solidFill>
                <a:latin typeface="Futura Bk BT" panose="020B0502020204020303" pitchFamily="34" charset="0"/>
                <a:ea typeface="Calibri" panose="020F0502020204030204" pitchFamily="34" charset="0"/>
              </a:rPr>
              <a:t>mayor</a:t>
            </a:r>
            <a:r>
              <a:rPr lang="pt-BR" sz="1600" dirty="0">
                <a:solidFill>
                  <a:schemeClr val="bg1"/>
                </a:solidFill>
                <a:latin typeface="Futura Bk BT" panose="020B0502020204020303" pitchFamily="34" charset="0"/>
                <a:ea typeface="Calibri" panose="020F0502020204030204" pitchFamily="34" charset="0"/>
              </a:rPr>
              <a:t> </a:t>
            </a:r>
            <a:r>
              <a:rPr lang="pt-BR" sz="1600" dirty="0" err="1">
                <a:solidFill>
                  <a:schemeClr val="bg1"/>
                </a:solidFill>
                <a:latin typeface="Futura Bk BT" panose="020B0502020204020303" pitchFamily="34" charset="0"/>
                <a:ea typeface="Calibri" panose="020F0502020204030204" pitchFamily="34" charset="0"/>
              </a:rPr>
              <a:t>motivación</a:t>
            </a:r>
            <a:r>
              <a:rPr lang="pt-BR" sz="1600" dirty="0">
                <a:solidFill>
                  <a:schemeClr val="bg1"/>
                </a:solidFill>
                <a:latin typeface="Futura Bk BT" panose="020B0502020204020303" pitchFamily="34" charset="0"/>
                <a:ea typeface="Calibri" panose="020F0502020204030204" pitchFamily="34" charset="0"/>
              </a:rPr>
              <a:t> para servir es </a:t>
            </a:r>
            <a:r>
              <a:rPr lang="pt-BR" sz="1600" dirty="0" err="1">
                <a:solidFill>
                  <a:schemeClr val="bg1"/>
                </a:solidFill>
                <a:latin typeface="Futura Bk BT" panose="020B0502020204020303" pitchFamily="34" charset="0"/>
                <a:ea typeface="Calibri" panose="020F0502020204030204" pitchFamily="34" charset="0"/>
              </a:rPr>
              <a:t>el</a:t>
            </a:r>
            <a:r>
              <a:rPr lang="pt-BR" sz="1600" dirty="0">
                <a:solidFill>
                  <a:schemeClr val="bg1"/>
                </a:solidFill>
                <a:latin typeface="Futura Bk BT" panose="020B0502020204020303" pitchFamily="34" charset="0"/>
                <a:ea typeface="Calibri" panose="020F0502020204030204" pitchFamily="34" charset="0"/>
              </a:rPr>
              <a:t> amor</a:t>
            </a:r>
          </a:p>
        </p:txBody>
      </p:sp>
      <p:sp>
        <p:nvSpPr>
          <p:cNvPr id="29" name="Retângulo 28"/>
          <p:cNvSpPr/>
          <p:nvPr/>
        </p:nvSpPr>
        <p:spPr>
          <a:xfrm>
            <a:off x="5082544" y="5161468"/>
            <a:ext cx="20547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800" dirty="0" err="1">
                <a:solidFill>
                  <a:schemeClr val="bg1"/>
                </a:solidFill>
                <a:latin typeface="Futura Bk BT" panose="020B0502020204020303" pitchFamily="34" charset="0"/>
                <a:ea typeface="Calibri" panose="020F0502020204030204" pitchFamily="34" charset="0"/>
              </a:rPr>
              <a:t>Encuentra</a:t>
            </a:r>
            <a:r>
              <a:rPr lang="pt-BR" sz="1800" dirty="0">
                <a:solidFill>
                  <a:schemeClr val="bg1"/>
                </a:solidFill>
                <a:latin typeface="Futura Bk BT" panose="020B0502020204020303" pitchFamily="34" charset="0"/>
                <a:ea typeface="Calibri" panose="020F0502020204030204" pitchFamily="34" charset="0"/>
              </a:rPr>
              <a:t> </a:t>
            </a:r>
            <a:r>
              <a:rPr lang="pt-BR" sz="1800" dirty="0" err="1">
                <a:solidFill>
                  <a:schemeClr val="bg1"/>
                </a:solidFill>
                <a:latin typeface="Futura Bk BT" panose="020B0502020204020303" pitchFamily="34" charset="0"/>
                <a:ea typeface="Calibri" panose="020F0502020204030204" pitchFamily="34" charset="0"/>
              </a:rPr>
              <a:t>tiempo</a:t>
            </a:r>
            <a:r>
              <a:rPr lang="pt-BR" sz="1800" dirty="0">
                <a:solidFill>
                  <a:schemeClr val="bg1"/>
                </a:solidFill>
                <a:latin typeface="Futura Bk BT" panose="020B0502020204020303" pitchFamily="34" charset="0"/>
                <a:ea typeface="Calibri" panose="020F0502020204030204" pitchFamily="34" charset="0"/>
              </a:rPr>
              <a:t> para </a:t>
            </a:r>
            <a:r>
              <a:rPr lang="pt-BR" sz="1800" dirty="0" err="1">
                <a:solidFill>
                  <a:schemeClr val="bg1"/>
                </a:solidFill>
                <a:latin typeface="Futura Bk BT" panose="020B0502020204020303" pitchFamily="34" charset="0"/>
                <a:ea typeface="Calibri" panose="020F0502020204030204" pitchFamily="34" charset="0"/>
              </a:rPr>
              <a:t>escuchar</a:t>
            </a:r>
            <a:r>
              <a:rPr lang="pt-BR" sz="1800" dirty="0">
                <a:solidFill>
                  <a:schemeClr val="bg1"/>
                </a:solidFill>
                <a:latin typeface="Futura Bk BT" panose="020B0502020204020303" pitchFamily="34" charset="0"/>
                <a:ea typeface="Calibri" panose="020F0502020204030204" pitchFamily="34" charset="0"/>
              </a:rPr>
              <a:t> a sus liderados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2875352" y="740326"/>
            <a:ext cx="2026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800" dirty="0" err="1">
                <a:solidFill>
                  <a:schemeClr val="bg1"/>
                </a:solidFill>
                <a:latin typeface="Futura Bk BT" panose="020B0502020204020303" pitchFamily="34" charset="0"/>
                <a:ea typeface="Calibri" panose="020F0502020204030204" pitchFamily="34" charset="0"/>
              </a:rPr>
              <a:t>Tener</a:t>
            </a:r>
            <a:r>
              <a:rPr lang="pt-BR" sz="1800" dirty="0">
                <a:solidFill>
                  <a:schemeClr val="bg1"/>
                </a:solidFill>
                <a:latin typeface="Futura Bk BT" panose="020B0502020204020303" pitchFamily="34" charset="0"/>
                <a:ea typeface="Calibri" panose="020F0502020204030204" pitchFamily="34" charset="0"/>
              </a:rPr>
              <a:t> </a:t>
            </a:r>
            <a:r>
              <a:rPr lang="pt-BR" sz="1800" dirty="0" err="1">
                <a:solidFill>
                  <a:schemeClr val="bg1"/>
                </a:solidFill>
                <a:latin typeface="Futura Bk BT" panose="020B0502020204020303" pitchFamily="34" charset="0"/>
                <a:ea typeface="Calibri" panose="020F0502020204030204" pitchFamily="34" charset="0"/>
              </a:rPr>
              <a:t>humildad</a:t>
            </a:r>
            <a:r>
              <a:rPr lang="pt-BR" sz="1800" dirty="0">
                <a:solidFill>
                  <a:schemeClr val="bg1"/>
                </a:solidFill>
                <a:latin typeface="Futura Bk BT" panose="020B0502020204020303" pitchFamily="34" charset="0"/>
                <a:ea typeface="Calibri" panose="020F0502020204030204" pitchFamily="34" charset="0"/>
              </a:rPr>
              <a:t> para aprender de </a:t>
            </a:r>
            <a:r>
              <a:rPr lang="pt-BR" sz="1800" dirty="0" err="1">
                <a:solidFill>
                  <a:schemeClr val="bg1"/>
                </a:solidFill>
                <a:latin typeface="Futura Bk BT" panose="020B0502020204020303" pitchFamily="34" charset="0"/>
                <a:ea typeface="Calibri" panose="020F0502020204030204" pitchFamily="34" charset="0"/>
              </a:rPr>
              <a:t>los</a:t>
            </a:r>
            <a:r>
              <a:rPr lang="pt-BR" sz="1800" dirty="0">
                <a:solidFill>
                  <a:schemeClr val="bg1"/>
                </a:solidFill>
                <a:latin typeface="Futura Bk BT" panose="020B0502020204020303" pitchFamily="34" charset="0"/>
                <a:ea typeface="Calibri" panose="020F0502020204030204" pitchFamily="34" charset="0"/>
              </a:rPr>
              <a:t> </a:t>
            </a:r>
            <a:r>
              <a:rPr lang="pt-BR" sz="1800" dirty="0" err="1">
                <a:solidFill>
                  <a:schemeClr val="bg1"/>
                </a:solidFill>
                <a:latin typeface="Futura Bk BT" panose="020B0502020204020303" pitchFamily="34" charset="0"/>
                <a:ea typeface="Calibri" panose="020F0502020204030204" pitchFamily="34" charset="0"/>
              </a:rPr>
              <a:t>demás</a:t>
            </a:r>
            <a:endParaRPr lang="pt-BR" sz="1800" dirty="0">
              <a:solidFill>
                <a:schemeClr val="bg1"/>
              </a:solidFill>
              <a:latin typeface="Futura Bk BT" panose="020B0502020204020303" pitchFamily="34" charset="0"/>
              <a:ea typeface="Calibri" panose="020F0502020204030204" pitchFamily="34" charset="0"/>
            </a:endParaRPr>
          </a:p>
        </p:txBody>
      </p:sp>
      <p:sp>
        <p:nvSpPr>
          <p:cNvPr id="31" name="Retângulo 30"/>
          <p:cNvSpPr/>
          <p:nvPr/>
        </p:nvSpPr>
        <p:spPr>
          <a:xfrm>
            <a:off x="2875352" y="2799002"/>
            <a:ext cx="205479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800" dirty="0">
                <a:solidFill>
                  <a:schemeClr val="bg1"/>
                </a:solidFill>
                <a:latin typeface="Futura Bk BT" panose="020B0502020204020303" pitchFamily="34" charset="0"/>
                <a:ea typeface="Calibri" panose="020F0502020204030204" pitchFamily="34" charset="0"/>
              </a:rPr>
              <a:t>A través </a:t>
            </a:r>
            <a:r>
              <a:rPr lang="pt-BR" sz="1800" dirty="0" err="1">
                <a:solidFill>
                  <a:schemeClr val="bg1"/>
                </a:solidFill>
                <a:latin typeface="Futura Bk BT" panose="020B0502020204020303" pitchFamily="34" charset="0"/>
                <a:ea typeface="Calibri" panose="020F0502020204030204" pitchFamily="34" charset="0"/>
              </a:rPr>
              <a:t>del</a:t>
            </a:r>
            <a:r>
              <a:rPr lang="pt-BR" sz="1800" dirty="0">
                <a:solidFill>
                  <a:schemeClr val="bg1"/>
                </a:solidFill>
                <a:latin typeface="Futura Bk BT" panose="020B0502020204020303" pitchFamily="34" charset="0"/>
                <a:ea typeface="Calibri" panose="020F0502020204030204" pitchFamily="34" charset="0"/>
              </a:rPr>
              <a:t> </a:t>
            </a:r>
            <a:r>
              <a:rPr lang="pt-BR" sz="1800" dirty="0" err="1">
                <a:solidFill>
                  <a:schemeClr val="bg1"/>
                </a:solidFill>
                <a:latin typeface="Futura Bk BT" panose="020B0502020204020303" pitchFamily="34" charset="0"/>
                <a:ea typeface="Calibri" panose="020F0502020204030204" pitchFamily="34" charset="0"/>
              </a:rPr>
              <a:t>servicio</a:t>
            </a:r>
            <a:r>
              <a:rPr lang="pt-BR" sz="1800" dirty="0">
                <a:solidFill>
                  <a:schemeClr val="bg1"/>
                </a:solidFill>
                <a:latin typeface="Futura Bk BT" panose="020B0502020204020303" pitchFamily="34" charset="0"/>
                <a:ea typeface="Calibri" panose="020F0502020204030204" pitchFamily="34" charset="0"/>
              </a:rPr>
              <a:t> y </a:t>
            </a:r>
            <a:r>
              <a:rPr lang="pt-BR" sz="1800" dirty="0" err="1">
                <a:solidFill>
                  <a:schemeClr val="bg1"/>
                </a:solidFill>
                <a:latin typeface="Futura Bk BT" panose="020B0502020204020303" pitchFamily="34" charset="0"/>
                <a:ea typeface="Calibri" panose="020F0502020204030204" pitchFamily="34" charset="0"/>
              </a:rPr>
              <a:t>sacrificio</a:t>
            </a:r>
            <a:r>
              <a:rPr lang="pt-BR" sz="1800" dirty="0">
                <a:solidFill>
                  <a:schemeClr val="bg1"/>
                </a:solidFill>
                <a:latin typeface="Futura Bk BT" panose="020B0502020204020303" pitchFamily="34" charset="0"/>
                <a:ea typeface="Calibri" panose="020F0502020204030204" pitchFamily="34" charset="0"/>
              </a:rPr>
              <a:t> </a:t>
            </a:r>
            <a:r>
              <a:rPr lang="pt-BR" sz="1800" dirty="0" err="1">
                <a:solidFill>
                  <a:schemeClr val="bg1"/>
                </a:solidFill>
                <a:latin typeface="Futura Bk BT" panose="020B0502020204020303" pitchFamily="34" charset="0"/>
                <a:ea typeface="Calibri" panose="020F0502020204030204" pitchFamily="34" charset="0"/>
              </a:rPr>
              <a:t>desarrolla</a:t>
            </a:r>
            <a:r>
              <a:rPr lang="pt-BR" sz="1800" dirty="0">
                <a:solidFill>
                  <a:schemeClr val="bg1"/>
                </a:solidFill>
                <a:latin typeface="Futura Bk BT" panose="020B0502020204020303" pitchFamily="34" charset="0"/>
                <a:ea typeface="Calibri" panose="020F0502020204030204" pitchFamily="34" charset="0"/>
              </a:rPr>
              <a:t> </a:t>
            </a:r>
            <a:r>
              <a:rPr lang="pt-BR" sz="1800" dirty="0" err="1">
                <a:solidFill>
                  <a:schemeClr val="bg1"/>
                </a:solidFill>
                <a:latin typeface="Futura Bk BT" panose="020B0502020204020303" pitchFamily="34" charset="0"/>
                <a:ea typeface="Calibri" panose="020F0502020204030204" pitchFamily="34" charset="0"/>
              </a:rPr>
              <a:t>la</a:t>
            </a:r>
            <a:r>
              <a:rPr lang="pt-BR" sz="1800" dirty="0">
                <a:solidFill>
                  <a:schemeClr val="bg1"/>
                </a:solidFill>
                <a:latin typeface="Futura Bk BT" panose="020B0502020204020303" pitchFamily="34" charset="0"/>
                <a:ea typeface="Calibri" panose="020F0502020204030204" pitchFamily="34" charset="0"/>
              </a:rPr>
              <a:t> </a:t>
            </a:r>
            <a:r>
              <a:rPr lang="pt-BR" sz="1800" dirty="0" err="1">
                <a:solidFill>
                  <a:schemeClr val="bg1"/>
                </a:solidFill>
                <a:latin typeface="Futura Bk BT" panose="020B0502020204020303" pitchFamily="34" charset="0"/>
                <a:ea typeface="Calibri" panose="020F0502020204030204" pitchFamily="34" charset="0"/>
              </a:rPr>
              <a:t>autoridad</a:t>
            </a:r>
            <a:endParaRPr lang="pt-BR" sz="1800" dirty="0">
              <a:solidFill>
                <a:schemeClr val="bg1"/>
              </a:solidFill>
              <a:latin typeface="Futura Bk BT" panose="020B0502020204020303" pitchFamily="34" charset="0"/>
              <a:ea typeface="Calibri" panose="020F0502020204030204" pitchFamily="34" charset="0"/>
            </a:endParaRPr>
          </a:p>
        </p:txBody>
      </p:sp>
      <p:sp>
        <p:nvSpPr>
          <p:cNvPr id="32" name="Retângulo 31"/>
          <p:cNvSpPr/>
          <p:nvPr/>
        </p:nvSpPr>
        <p:spPr>
          <a:xfrm>
            <a:off x="2875352" y="5011074"/>
            <a:ext cx="20547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800" dirty="0">
                <a:solidFill>
                  <a:schemeClr val="bg1"/>
                </a:solidFill>
                <a:latin typeface="Futura Bk BT" panose="020B0502020204020303" pitchFamily="34" charset="0"/>
                <a:ea typeface="Calibri" panose="020F0502020204030204" pitchFamily="34" charset="0"/>
              </a:rPr>
              <a:t>Sabe </a:t>
            </a:r>
            <a:r>
              <a:rPr lang="pt-BR" sz="1800" dirty="0" err="1">
                <a:solidFill>
                  <a:schemeClr val="bg1"/>
                </a:solidFill>
                <a:latin typeface="Futura Bk BT" panose="020B0502020204020303" pitchFamily="34" charset="0"/>
                <a:ea typeface="Calibri" panose="020F0502020204030204" pitchFamily="34" charset="0"/>
              </a:rPr>
              <a:t>perdonar</a:t>
            </a:r>
            <a:r>
              <a:rPr lang="pt-BR" sz="1800" dirty="0">
                <a:solidFill>
                  <a:schemeClr val="bg1"/>
                </a:solidFill>
                <a:latin typeface="Futura Bk BT" panose="020B0502020204020303" pitchFamily="34" charset="0"/>
                <a:ea typeface="Calibri" panose="020F0502020204030204" pitchFamily="34" charset="0"/>
              </a:rPr>
              <a:t>, </a:t>
            </a:r>
            <a:r>
              <a:rPr lang="pt-BR" sz="1800" dirty="0" err="1">
                <a:solidFill>
                  <a:schemeClr val="bg1"/>
                </a:solidFill>
                <a:latin typeface="Futura Bk BT" panose="020B0502020204020303" pitchFamily="34" charset="0"/>
                <a:ea typeface="Calibri" panose="020F0502020204030204" pitchFamily="34" charset="0"/>
              </a:rPr>
              <a:t>disculparse</a:t>
            </a:r>
            <a:r>
              <a:rPr lang="pt-BR" sz="1800" dirty="0">
                <a:solidFill>
                  <a:schemeClr val="bg1"/>
                </a:solidFill>
                <a:latin typeface="Futura Bk BT" panose="020B0502020204020303" pitchFamily="34" charset="0"/>
                <a:ea typeface="Calibri" panose="020F0502020204030204" pitchFamily="34" charset="0"/>
              </a:rPr>
              <a:t> y dar una segunda </a:t>
            </a:r>
            <a:r>
              <a:rPr lang="pt-BR" sz="1800" dirty="0" err="1">
                <a:solidFill>
                  <a:schemeClr val="bg1"/>
                </a:solidFill>
                <a:latin typeface="Futura Bk BT" panose="020B0502020204020303" pitchFamily="34" charset="0"/>
                <a:ea typeface="Calibri" panose="020F0502020204030204" pitchFamily="34" charset="0"/>
              </a:rPr>
              <a:t>oportunidad</a:t>
            </a:r>
            <a:endParaRPr lang="pt-BR" sz="1800" dirty="0">
              <a:solidFill>
                <a:schemeClr val="bg1"/>
              </a:solidFill>
              <a:latin typeface="Futura Bk BT" panose="020B0502020204020303" pitchFamily="34" charset="0"/>
              <a:ea typeface="Calibri" panose="020F0502020204030204" pitchFamily="34" charset="0"/>
            </a:endParaRPr>
          </a:p>
        </p:txBody>
      </p:sp>
      <p:pic>
        <p:nvPicPr>
          <p:cNvPr id="37" name="Imagem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0000">
            <a:off x="9995622" y="83228"/>
            <a:ext cx="2349687" cy="3233978"/>
          </a:xfrm>
          <a:prstGeom prst="rect">
            <a:avLst/>
          </a:prstGeom>
        </p:spPr>
      </p:pic>
      <p:pic>
        <p:nvPicPr>
          <p:cNvPr id="38" name="Imagem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83918">
            <a:off x="-780874" y="4933327"/>
            <a:ext cx="2885533" cy="1713285"/>
          </a:xfrm>
          <a:prstGeom prst="rect">
            <a:avLst/>
          </a:prstGeom>
        </p:spPr>
      </p:pic>
      <p:pic>
        <p:nvPicPr>
          <p:cNvPr id="51" name="Google Shape;184;p9" descr="Uma imagem contendo Ícone&#10;&#10;Descrição gerada automaticamente"/>
          <p:cNvPicPr preferRelativeResize="0"/>
          <p:nvPr/>
        </p:nvPicPr>
        <p:blipFill rotWithShape="1">
          <a:blip r:embed="rId6">
            <a:alphaModFix/>
          </a:blip>
          <a:srcRect l="26781" t="25545" r="40787" b="42473"/>
          <a:stretch/>
        </p:blipFill>
        <p:spPr>
          <a:xfrm>
            <a:off x="10420590" y="4622735"/>
            <a:ext cx="2575815" cy="25400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9" descr="Forma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7708129">
            <a:off x="214141" y="5007142"/>
            <a:ext cx="644653" cy="87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9" descr="Uma imagem contendo Ícone&#10;&#10;Descrição gerada automaticamente"/>
          <p:cNvPicPr preferRelativeResize="0"/>
          <p:nvPr/>
        </p:nvPicPr>
        <p:blipFill rotWithShape="1">
          <a:blip r:embed="rId4">
            <a:alphaModFix/>
          </a:blip>
          <a:srcRect l="26781" t="25545" r="40787" b="42473"/>
          <a:stretch/>
        </p:blipFill>
        <p:spPr>
          <a:xfrm>
            <a:off x="11341767" y="314097"/>
            <a:ext cx="1155033" cy="1138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9" descr="Ícone&#10;&#10;Descrição gerada automa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2520774" y="-2225725"/>
            <a:ext cx="6385447" cy="63854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9" descr="Ícone&#10;&#10;Descrição gerada automaticamente com confiança média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320054">
            <a:off x="137072" y="5417112"/>
            <a:ext cx="1129330" cy="1554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84;p9" descr="Uma imagem contendo Ícone&#10;&#10;Descrição gerada automaticamente"/>
          <p:cNvPicPr preferRelativeResize="0"/>
          <p:nvPr/>
        </p:nvPicPr>
        <p:blipFill rotWithShape="1">
          <a:blip r:embed="rId4">
            <a:alphaModFix/>
          </a:blip>
          <a:srcRect l="26781" t="25545" r="40787" b="42473"/>
          <a:stretch/>
        </p:blipFill>
        <p:spPr>
          <a:xfrm>
            <a:off x="10667996" y="4782446"/>
            <a:ext cx="1155033" cy="1138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9" descr="Uma imagem contendo Diagrama&#10;&#10;Descrição gerada automaticament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19937132">
            <a:off x="9533348" y="3687902"/>
            <a:ext cx="3360162" cy="3360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84;p9" descr="Uma imagem contendo Ícone&#10;&#10;Descrição gerada automaticamente"/>
          <p:cNvPicPr preferRelativeResize="0"/>
          <p:nvPr/>
        </p:nvPicPr>
        <p:blipFill rotWithShape="1">
          <a:blip r:embed="rId4">
            <a:alphaModFix/>
          </a:blip>
          <a:srcRect l="26781" t="25545" r="40787" b="42473"/>
          <a:stretch/>
        </p:blipFill>
        <p:spPr>
          <a:xfrm>
            <a:off x="-328865" y="-155950"/>
            <a:ext cx="1155033" cy="113899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3;p10"/>
          <p:cNvSpPr txBox="1">
            <a:spLocks noGrp="1"/>
          </p:cNvSpPr>
          <p:nvPr>
            <p:ph type="title"/>
          </p:nvPr>
        </p:nvSpPr>
        <p:spPr>
          <a:xfrm>
            <a:off x="3947702" y="304216"/>
            <a:ext cx="434271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C0000"/>
              </a:buClr>
              <a:buSzPts val="3600"/>
              <a:buFont typeface="Montserrat Black"/>
              <a:buNone/>
            </a:pPr>
            <a:r>
              <a:rPr lang="pt-BR" sz="3600" b="1" i="0" u="none" strike="noStrike" spc="-150" dirty="0">
                <a:solidFill>
                  <a:srgbClr val="AC0000"/>
                </a:solidFill>
                <a:latin typeface="Futura Md BT" panose="020B0602020204020303" pitchFamily="34" charset="0"/>
                <a:ea typeface="Montserrat Black"/>
                <a:cs typeface="Montserrat Black"/>
                <a:sym typeface="Montserrat Black"/>
              </a:rPr>
              <a:t>3. </a:t>
            </a:r>
            <a:r>
              <a:rPr lang="pt-BR" sz="3600" b="1" i="0" u="none" strike="noStrike" spc="-150" dirty="0" err="1">
                <a:solidFill>
                  <a:srgbClr val="AC0000"/>
                </a:solidFill>
                <a:latin typeface="Futura Md BT" panose="020B0602020204020303" pitchFamily="34" charset="0"/>
                <a:ea typeface="Montserrat Black"/>
                <a:cs typeface="Montserrat Black"/>
                <a:sym typeface="Montserrat Black"/>
              </a:rPr>
              <a:t>Peligros</a:t>
            </a:r>
            <a:r>
              <a:rPr lang="pt-BR" sz="3600" b="1" i="0" u="none" strike="noStrike" spc="-150" dirty="0">
                <a:solidFill>
                  <a:srgbClr val="AC0000"/>
                </a:solidFill>
                <a:latin typeface="Futura Md BT" panose="020B0602020204020303" pitchFamily="34" charset="0"/>
                <a:ea typeface="Montserrat Black"/>
                <a:cs typeface="Montserrat Black"/>
                <a:sym typeface="Montserrat Black"/>
              </a:rPr>
              <a:t> </a:t>
            </a:r>
            <a:r>
              <a:rPr lang="pt-BR" sz="3600" b="1" i="0" u="none" strike="noStrike" spc="-150" dirty="0" err="1">
                <a:solidFill>
                  <a:srgbClr val="AC0000"/>
                </a:solidFill>
                <a:latin typeface="Futura Md BT" panose="020B0602020204020303" pitchFamily="34" charset="0"/>
                <a:ea typeface="Montserrat Black"/>
                <a:cs typeface="Montserrat Black"/>
                <a:sym typeface="Montserrat Black"/>
              </a:rPr>
              <a:t>en</a:t>
            </a:r>
            <a:r>
              <a:rPr lang="pt-BR" sz="3600" b="1" i="0" u="none" strike="noStrike" spc="-150" dirty="0">
                <a:solidFill>
                  <a:srgbClr val="AC0000"/>
                </a:solidFill>
                <a:latin typeface="Futura Md BT" panose="020B0602020204020303" pitchFamily="34" charset="0"/>
                <a:ea typeface="Montserrat Black"/>
                <a:cs typeface="Montserrat Black"/>
                <a:sym typeface="Montserrat Black"/>
              </a:rPr>
              <a:t> </a:t>
            </a:r>
            <a:r>
              <a:rPr lang="pt-BR" sz="3600" b="1" i="0" u="none" strike="noStrike" spc="-150" dirty="0" err="1">
                <a:solidFill>
                  <a:srgbClr val="AC0000"/>
                </a:solidFill>
                <a:latin typeface="Futura Md BT" panose="020B0602020204020303" pitchFamily="34" charset="0"/>
                <a:ea typeface="Montserrat Black"/>
                <a:cs typeface="Montserrat Black"/>
                <a:sym typeface="Montserrat Black"/>
              </a:rPr>
              <a:t>el</a:t>
            </a:r>
            <a:r>
              <a:rPr lang="pt-BR" sz="3600" b="1" i="0" u="none" strike="noStrike" spc="-150" dirty="0">
                <a:solidFill>
                  <a:srgbClr val="AC0000"/>
                </a:solidFill>
                <a:latin typeface="Futura Md BT" panose="020B0602020204020303" pitchFamily="34" charset="0"/>
                <a:ea typeface="Montserrat Black"/>
                <a:cs typeface="Montserrat Black"/>
                <a:sym typeface="Montserrat Black"/>
              </a:rPr>
              <a:t> </a:t>
            </a:r>
            <a:r>
              <a:rPr lang="pt-BR" sz="3600" b="1" i="0" u="none" strike="noStrike" spc="-150" dirty="0" err="1">
                <a:solidFill>
                  <a:srgbClr val="AC0000"/>
                </a:solidFill>
                <a:latin typeface="Futura Md BT" panose="020B0602020204020303" pitchFamily="34" charset="0"/>
                <a:ea typeface="Montserrat Black"/>
                <a:cs typeface="Montserrat Black"/>
                <a:sym typeface="Montserrat Black"/>
              </a:rPr>
              <a:t>liderazgo</a:t>
            </a:r>
            <a:r>
              <a:rPr lang="pt-BR" sz="3600" b="1" i="0" u="none" strike="noStrike" spc="-150" dirty="0">
                <a:solidFill>
                  <a:srgbClr val="AC0000"/>
                </a:solidFill>
                <a:latin typeface="Futura Md BT" panose="020B0602020204020303" pitchFamily="34" charset="0"/>
                <a:ea typeface="Montserrat Black"/>
                <a:cs typeface="Montserrat Black"/>
                <a:sym typeface="Montserrat Black"/>
              </a:rPr>
              <a:t> </a:t>
            </a:r>
            <a:r>
              <a:rPr lang="pt-BR" sz="3600" b="1" i="0" u="none" strike="noStrike" spc="-150" dirty="0" err="1">
                <a:solidFill>
                  <a:srgbClr val="AC0000"/>
                </a:solidFill>
                <a:latin typeface="Futura Md BT" panose="020B0602020204020303" pitchFamily="34" charset="0"/>
                <a:ea typeface="Montserrat Black"/>
                <a:cs typeface="Montserrat Black"/>
                <a:sym typeface="Montserrat Black"/>
              </a:rPr>
              <a:t>cristiano</a:t>
            </a:r>
            <a:endParaRPr sz="3600" b="1" spc="-150" dirty="0">
              <a:solidFill>
                <a:srgbClr val="AC0000"/>
              </a:solidFill>
              <a:latin typeface="Futura Md BT" panose="020B0602020204020303" pitchFamily="34" charset="0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762211" y="2724303"/>
            <a:ext cx="871369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800" dirty="0">
                <a:latin typeface="Futura Bk BT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líderes cristianos tienen un desafío mayor porque </a:t>
            </a:r>
            <a:r>
              <a:rPr lang="es-ES" sz="2800" b="1" dirty="0">
                <a:solidFill>
                  <a:srgbClr val="AB0501"/>
                </a:solidFill>
                <a:latin typeface="Futura Md BT" panose="020B06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 papel se desarrolla en el contexto del gran conflicto</a:t>
            </a:r>
            <a:r>
              <a:rPr lang="es-ES" sz="2800" dirty="0">
                <a:latin typeface="Futura Bk BT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El líder cristiano tiene como objetivo ganar almas para Jesús. </a:t>
            </a:r>
            <a:endParaRPr lang="pt-BR" sz="2400" dirty="0">
              <a:latin typeface="Futura Bk BT" panose="020B05020202040203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9" descr="Forma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7708129">
            <a:off x="214141" y="5007142"/>
            <a:ext cx="644653" cy="87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9" descr="Uma imagem contendo Ícone&#10;&#10;Descrição gerada automaticamente"/>
          <p:cNvPicPr preferRelativeResize="0"/>
          <p:nvPr/>
        </p:nvPicPr>
        <p:blipFill rotWithShape="1">
          <a:blip r:embed="rId4">
            <a:alphaModFix/>
          </a:blip>
          <a:srcRect l="26781" t="25545" r="40787" b="42473"/>
          <a:stretch/>
        </p:blipFill>
        <p:spPr>
          <a:xfrm>
            <a:off x="11341767" y="314097"/>
            <a:ext cx="1155033" cy="1138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9" descr="Ícone&#10;&#10;Descrição gerada automa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2490987" y="-2209684"/>
            <a:ext cx="6385447" cy="63854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9" descr="Ícone&#10;&#10;Descrição gerada automaticamente com confiança média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320054">
            <a:off x="137072" y="5417112"/>
            <a:ext cx="1129330" cy="1554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84;p9" descr="Uma imagem contendo Ícone&#10;&#10;Descrição gerada automaticamente"/>
          <p:cNvPicPr preferRelativeResize="0"/>
          <p:nvPr/>
        </p:nvPicPr>
        <p:blipFill rotWithShape="1">
          <a:blip r:embed="rId4">
            <a:alphaModFix/>
          </a:blip>
          <a:srcRect l="26781" t="25545" r="40787" b="42473"/>
          <a:stretch/>
        </p:blipFill>
        <p:spPr>
          <a:xfrm>
            <a:off x="10667996" y="4782446"/>
            <a:ext cx="1155033" cy="1138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9" descr="Uma imagem contendo Diagrama&#10;&#10;Descrição gerada automaticament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19937132">
            <a:off x="9533348" y="3687902"/>
            <a:ext cx="3360162" cy="3360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84;p9" descr="Uma imagem contendo Ícone&#10;&#10;Descrição gerada automaticamente"/>
          <p:cNvPicPr preferRelativeResize="0"/>
          <p:nvPr/>
        </p:nvPicPr>
        <p:blipFill rotWithShape="1">
          <a:blip r:embed="rId4">
            <a:alphaModFix/>
          </a:blip>
          <a:srcRect l="26781" t="25545" r="40787" b="42473"/>
          <a:stretch/>
        </p:blipFill>
        <p:spPr>
          <a:xfrm>
            <a:off x="-328865" y="-155950"/>
            <a:ext cx="1155033" cy="113899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Agrupar 4"/>
          <p:cNvGrpSpPr/>
          <p:nvPr/>
        </p:nvGrpSpPr>
        <p:grpSpPr>
          <a:xfrm>
            <a:off x="415087" y="570302"/>
            <a:ext cx="11361827" cy="6858000"/>
            <a:chOff x="461202" y="0"/>
            <a:chExt cx="9845446" cy="6858000"/>
          </a:xfrm>
        </p:grpSpPr>
        <p:sp>
          <p:nvSpPr>
            <p:cNvPr id="4" name="Seta para a Direita 3"/>
            <p:cNvSpPr/>
            <p:nvPr/>
          </p:nvSpPr>
          <p:spPr>
            <a:xfrm rot="10800000">
              <a:off x="461202" y="0"/>
              <a:ext cx="4922723" cy="6858000"/>
            </a:xfrm>
            <a:prstGeom prst="rightArrow">
              <a:avLst>
                <a:gd name="adj1" fmla="val 71052"/>
                <a:gd name="adj2" fmla="val 50000"/>
              </a:avLst>
            </a:prstGeom>
            <a:solidFill>
              <a:srgbClr val="AB05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5" name="Seta para a Direita 14"/>
            <p:cNvSpPr/>
            <p:nvPr/>
          </p:nvSpPr>
          <p:spPr>
            <a:xfrm>
              <a:off x="5383925" y="0"/>
              <a:ext cx="4922723" cy="6858000"/>
            </a:xfrm>
            <a:prstGeom prst="rightArrow">
              <a:avLst>
                <a:gd name="adj1" fmla="val 71052"/>
                <a:gd name="adj2" fmla="val 50000"/>
              </a:avLst>
            </a:prstGeom>
            <a:solidFill>
              <a:srgbClr val="7B7B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6" name="CaixaDeTexto 5"/>
          <p:cNvSpPr txBox="1"/>
          <p:nvPr/>
        </p:nvSpPr>
        <p:spPr>
          <a:xfrm>
            <a:off x="701737" y="3527358"/>
            <a:ext cx="207460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err="1">
                <a:solidFill>
                  <a:schemeClr val="bg1"/>
                </a:solidFill>
                <a:latin typeface="Montserrat ExtraBold" panose="00000900000000000000" pitchFamily="2" charset="0"/>
              </a:rPr>
              <a:t>Liderazgo</a:t>
            </a:r>
            <a:endParaRPr lang="pt-BR" sz="2800" dirty="0">
              <a:solidFill>
                <a:schemeClr val="bg1"/>
              </a:solidFill>
              <a:latin typeface="Montserrat ExtraBold" panose="00000900000000000000" pitchFamily="2" charset="0"/>
            </a:endParaRPr>
          </a:p>
          <a:p>
            <a:r>
              <a:rPr lang="pt-BR" sz="2800" dirty="0">
                <a:solidFill>
                  <a:schemeClr val="bg1"/>
                </a:solidFill>
                <a:latin typeface="Montserrat ExtraBold" panose="00000900000000000000" pitchFamily="2" charset="0"/>
              </a:rPr>
              <a:t>Humano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9267160" y="3505030"/>
            <a:ext cx="207460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2800" dirty="0" err="1">
                <a:solidFill>
                  <a:schemeClr val="bg1"/>
                </a:solidFill>
                <a:latin typeface="Montserrat ExtraBold" panose="00000900000000000000" pitchFamily="2" charset="0"/>
              </a:rPr>
              <a:t>Liderazgo</a:t>
            </a:r>
            <a:endParaRPr lang="pt-BR" sz="2800" dirty="0">
              <a:solidFill>
                <a:schemeClr val="bg1"/>
              </a:solidFill>
              <a:latin typeface="Montserrat ExtraBold" panose="00000900000000000000" pitchFamily="2" charset="0"/>
            </a:endParaRPr>
          </a:p>
          <a:p>
            <a:pPr algn="r"/>
            <a:r>
              <a:rPr lang="pt-BR" sz="2800" dirty="0">
                <a:solidFill>
                  <a:schemeClr val="bg1"/>
                </a:solidFill>
                <a:latin typeface="Montserrat ExtraBold" panose="00000900000000000000" pitchFamily="2" charset="0"/>
              </a:rPr>
              <a:t>Espiritual</a:t>
            </a:r>
          </a:p>
        </p:txBody>
      </p:sp>
      <p:sp>
        <p:nvSpPr>
          <p:cNvPr id="19" name="Google Shape;193;p10"/>
          <p:cNvSpPr txBox="1">
            <a:spLocks noGrp="1"/>
          </p:cNvSpPr>
          <p:nvPr>
            <p:ph type="title"/>
          </p:nvPr>
        </p:nvSpPr>
        <p:spPr>
          <a:xfrm>
            <a:off x="3947702" y="304216"/>
            <a:ext cx="434271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>
              <a:buClr>
                <a:srgbClr val="AC0000"/>
              </a:buClr>
              <a:buSzPts val="3600"/>
            </a:pPr>
            <a:r>
              <a:rPr lang="pt-BR" sz="3600" b="1" spc="-150" dirty="0">
                <a:solidFill>
                  <a:srgbClr val="AC0000"/>
                </a:solidFill>
                <a:latin typeface="Futura Md BT" panose="020B0602020204020303" pitchFamily="34" charset="0"/>
                <a:ea typeface="Montserrat Black"/>
                <a:cs typeface="Montserrat Black"/>
                <a:sym typeface="Montserrat Black"/>
              </a:rPr>
              <a:t>3. </a:t>
            </a:r>
            <a:r>
              <a:rPr lang="pt-BR" sz="3600" b="1" spc="-150" dirty="0" err="1">
                <a:solidFill>
                  <a:srgbClr val="AC0000"/>
                </a:solidFill>
                <a:latin typeface="Futura Md BT" panose="020B0602020204020303" pitchFamily="34" charset="0"/>
                <a:ea typeface="Montserrat Black"/>
                <a:cs typeface="Montserrat Black"/>
                <a:sym typeface="Montserrat Black"/>
              </a:rPr>
              <a:t>Peligros</a:t>
            </a:r>
            <a:r>
              <a:rPr lang="pt-BR" sz="3600" b="1" spc="-150" dirty="0">
                <a:solidFill>
                  <a:srgbClr val="AC0000"/>
                </a:solidFill>
                <a:latin typeface="Futura Md BT" panose="020B0602020204020303" pitchFamily="34" charset="0"/>
                <a:ea typeface="Montserrat Black"/>
                <a:cs typeface="Montserrat Black"/>
                <a:sym typeface="Montserrat Black"/>
              </a:rPr>
              <a:t> </a:t>
            </a:r>
            <a:r>
              <a:rPr lang="pt-BR" sz="3600" b="1" spc="-150" dirty="0" err="1">
                <a:solidFill>
                  <a:srgbClr val="AC0000"/>
                </a:solidFill>
                <a:latin typeface="Futura Md BT" panose="020B0602020204020303" pitchFamily="34" charset="0"/>
                <a:ea typeface="Montserrat Black"/>
                <a:cs typeface="Montserrat Black"/>
                <a:sym typeface="Montserrat Black"/>
              </a:rPr>
              <a:t>en</a:t>
            </a:r>
            <a:r>
              <a:rPr lang="pt-BR" sz="3600" b="1" spc="-150" dirty="0">
                <a:solidFill>
                  <a:srgbClr val="AC0000"/>
                </a:solidFill>
                <a:latin typeface="Futura Md BT" panose="020B0602020204020303" pitchFamily="34" charset="0"/>
                <a:ea typeface="Montserrat Black"/>
                <a:cs typeface="Montserrat Black"/>
                <a:sym typeface="Montserrat Black"/>
              </a:rPr>
              <a:t> </a:t>
            </a:r>
            <a:r>
              <a:rPr lang="pt-BR" sz="3600" b="1" spc="-150" dirty="0" err="1">
                <a:solidFill>
                  <a:srgbClr val="AC0000"/>
                </a:solidFill>
                <a:latin typeface="Futura Md BT" panose="020B0602020204020303" pitchFamily="34" charset="0"/>
                <a:ea typeface="Montserrat Black"/>
                <a:cs typeface="Montserrat Black"/>
                <a:sym typeface="Montserrat Black"/>
              </a:rPr>
              <a:t>el</a:t>
            </a:r>
            <a:r>
              <a:rPr lang="pt-BR" sz="3600" b="1" spc="-150" dirty="0">
                <a:solidFill>
                  <a:srgbClr val="AC0000"/>
                </a:solidFill>
                <a:latin typeface="Futura Md BT" panose="020B0602020204020303" pitchFamily="34" charset="0"/>
                <a:ea typeface="Montserrat Black"/>
                <a:cs typeface="Montserrat Black"/>
                <a:sym typeface="Montserrat Black"/>
              </a:rPr>
              <a:t> </a:t>
            </a:r>
            <a:r>
              <a:rPr lang="pt-BR" sz="3600" b="1" spc="-150" dirty="0" err="1">
                <a:solidFill>
                  <a:srgbClr val="AC0000"/>
                </a:solidFill>
                <a:latin typeface="Futura Md BT" panose="020B0602020204020303" pitchFamily="34" charset="0"/>
                <a:ea typeface="Montserrat Black"/>
                <a:cs typeface="Montserrat Black"/>
                <a:sym typeface="Montserrat Black"/>
              </a:rPr>
              <a:t>liderazgo</a:t>
            </a:r>
            <a:r>
              <a:rPr lang="pt-BR" sz="3600" b="1" spc="-150" dirty="0">
                <a:solidFill>
                  <a:srgbClr val="AC0000"/>
                </a:solidFill>
                <a:latin typeface="Futura Md BT" panose="020B0602020204020303" pitchFamily="34" charset="0"/>
                <a:ea typeface="Montserrat Black"/>
                <a:cs typeface="Montserrat Black"/>
                <a:sym typeface="Montserrat Black"/>
              </a:rPr>
              <a:t> </a:t>
            </a:r>
            <a:r>
              <a:rPr lang="pt-BR" sz="3600" b="1" spc="-150" dirty="0" err="1">
                <a:solidFill>
                  <a:srgbClr val="AC0000"/>
                </a:solidFill>
                <a:latin typeface="Futura Md BT" panose="020B0602020204020303" pitchFamily="34" charset="0"/>
                <a:ea typeface="Montserrat Black"/>
                <a:cs typeface="Montserrat Black"/>
                <a:sym typeface="Montserrat Black"/>
              </a:rPr>
              <a:t>cristiano</a:t>
            </a:r>
            <a:endParaRPr sz="3600" dirty="0">
              <a:solidFill>
                <a:srgbClr val="AC0000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7219121"/>
              </p:ext>
            </p:extLst>
          </p:nvPr>
        </p:nvGraphicFramePr>
        <p:xfrm>
          <a:off x="3030911" y="1550585"/>
          <a:ext cx="6158052" cy="46833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9026">
                  <a:extLst>
                    <a:ext uri="{9D8B030D-6E8A-4147-A177-3AD203B41FA5}">
                      <a16:colId xmlns:a16="http://schemas.microsoft.com/office/drawing/2014/main" val="1144689866"/>
                    </a:ext>
                  </a:extLst>
                </a:gridCol>
                <a:gridCol w="3079026">
                  <a:extLst>
                    <a:ext uri="{9D8B030D-6E8A-4147-A177-3AD203B41FA5}">
                      <a16:colId xmlns:a16="http://schemas.microsoft.com/office/drawing/2014/main" val="4001922965"/>
                    </a:ext>
                  </a:extLst>
                </a:gridCol>
              </a:tblGrid>
              <a:tr h="551958">
                <a:tc>
                  <a:txBody>
                    <a:bodyPr/>
                    <a:lstStyle/>
                    <a:p>
                      <a:pPr algn="r"/>
                      <a:r>
                        <a:rPr lang="pt-BR" sz="1300" b="0" dirty="0" err="1">
                          <a:solidFill>
                            <a:schemeClr val="bg1"/>
                          </a:solidFill>
                          <a:latin typeface="Futura Bk BT" panose="020B0502020204020303" pitchFamily="34" charset="0"/>
                        </a:rPr>
                        <a:t>Confía</a:t>
                      </a:r>
                      <a:r>
                        <a:rPr lang="pt-BR" sz="1300" b="0" dirty="0">
                          <a:solidFill>
                            <a:schemeClr val="bg1"/>
                          </a:solidFill>
                          <a:latin typeface="Futura Bk BT" panose="020B0502020204020303" pitchFamily="34" charset="0"/>
                        </a:rPr>
                        <a:t> </a:t>
                      </a:r>
                      <a:r>
                        <a:rPr lang="pt-BR" sz="1300" b="0" dirty="0" err="1">
                          <a:solidFill>
                            <a:schemeClr val="bg1"/>
                          </a:solidFill>
                          <a:latin typeface="Futura Bk BT" panose="020B0502020204020303" pitchFamily="34" charset="0"/>
                        </a:rPr>
                        <a:t>en</a:t>
                      </a:r>
                      <a:r>
                        <a:rPr lang="pt-BR" sz="1300" b="0" dirty="0">
                          <a:solidFill>
                            <a:schemeClr val="bg1"/>
                          </a:solidFill>
                          <a:latin typeface="Futura Bk BT" panose="020B0502020204020303" pitchFamily="34" charset="0"/>
                        </a:rPr>
                        <a:t> </a:t>
                      </a:r>
                      <a:r>
                        <a:rPr lang="pt-BR" sz="1300" b="0" dirty="0" err="1">
                          <a:solidFill>
                            <a:schemeClr val="bg1"/>
                          </a:solidFill>
                          <a:latin typeface="Futura Bk BT" panose="020B0502020204020303" pitchFamily="34" charset="0"/>
                        </a:rPr>
                        <a:t>sí</a:t>
                      </a:r>
                      <a:r>
                        <a:rPr lang="pt-BR" sz="1300" b="0" dirty="0">
                          <a:solidFill>
                            <a:schemeClr val="bg1"/>
                          </a:solidFill>
                          <a:latin typeface="Futura Bk BT" panose="020B0502020204020303" pitchFamily="34" charset="0"/>
                        </a:rPr>
                        <a:t> </a:t>
                      </a:r>
                      <a:r>
                        <a:rPr lang="pt-BR" sz="1300" b="0" dirty="0" err="1">
                          <a:solidFill>
                            <a:schemeClr val="bg1"/>
                          </a:solidFill>
                          <a:latin typeface="Futura Bk BT" panose="020B0502020204020303" pitchFamily="34" charset="0"/>
                        </a:rPr>
                        <a:t>mismo</a:t>
                      </a:r>
                      <a:r>
                        <a:rPr lang="pt-BR" sz="1300" b="0" dirty="0">
                          <a:solidFill>
                            <a:schemeClr val="bg1"/>
                          </a:solidFill>
                          <a:latin typeface="Futura Bk BT" panose="020B0502020204020303" pitchFamily="34" charset="0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300" b="0" dirty="0" err="1">
                          <a:solidFill>
                            <a:schemeClr val="bg1"/>
                          </a:solidFill>
                          <a:latin typeface="Futura Bk BT" panose="020B0502020204020303" pitchFamily="34" charset="0"/>
                        </a:rPr>
                        <a:t>Confía</a:t>
                      </a:r>
                      <a:r>
                        <a:rPr lang="pt-BR" sz="1300" b="0" dirty="0">
                          <a:solidFill>
                            <a:schemeClr val="bg1"/>
                          </a:solidFill>
                          <a:latin typeface="Futura Bk BT" panose="020B0502020204020303" pitchFamily="34" charset="0"/>
                        </a:rPr>
                        <a:t> </a:t>
                      </a:r>
                      <a:r>
                        <a:rPr lang="pt-BR" sz="1300" b="0" dirty="0" err="1">
                          <a:solidFill>
                            <a:schemeClr val="bg1"/>
                          </a:solidFill>
                          <a:latin typeface="Futura Bk BT" panose="020B0502020204020303" pitchFamily="34" charset="0"/>
                        </a:rPr>
                        <a:t>en</a:t>
                      </a:r>
                      <a:r>
                        <a:rPr lang="pt-BR" sz="1300" b="0" dirty="0">
                          <a:solidFill>
                            <a:schemeClr val="bg1"/>
                          </a:solidFill>
                          <a:latin typeface="Futura Bk BT" panose="020B0502020204020303" pitchFamily="34" charset="0"/>
                        </a:rPr>
                        <a:t> Dios</a:t>
                      </a:r>
                      <a:r>
                        <a:rPr lang="pt-BR" sz="1300" dirty="0">
                          <a:solidFill>
                            <a:schemeClr val="bg1"/>
                          </a:solidFill>
                          <a:latin typeface="Futura Bk BT" panose="020B0502020204020303" pitchFamily="34" charset="0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6360772"/>
                  </a:ext>
                </a:extLst>
              </a:tr>
              <a:tr h="551958">
                <a:tc>
                  <a:txBody>
                    <a:bodyPr/>
                    <a:lstStyle/>
                    <a:p>
                      <a:pPr algn="r"/>
                      <a:r>
                        <a:rPr lang="pt-BR" sz="1300" dirty="0">
                          <a:solidFill>
                            <a:schemeClr val="bg1"/>
                          </a:solidFill>
                          <a:latin typeface="Futura Bk BT" panose="020B0502020204020303" pitchFamily="34" charset="0"/>
                        </a:rPr>
                        <a:t>Toma sus </a:t>
                      </a:r>
                      <a:r>
                        <a:rPr lang="pt-BR" sz="1300" dirty="0" err="1">
                          <a:solidFill>
                            <a:schemeClr val="bg1"/>
                          </a:solidFill>
                          <a:latin typeface="Futura Bk BT" panose="020B0502020204020303" pitchFamily="34" charset="0"/>
                        </a:rPr>
                        <a:t>propias</a:t>
                      </a:r>
                      <a:r>
                        <a:rPr lang="pt-BR" sz="1300" dirty="0">
                          <a:solidFill>
                            <a:schemeClr val="bg1"/>
                          </a:solidFill>
                          <a:latin typeface="Futura Bk BT" panose="020B0502020204020303" pitchFamily="34" charset="0"/>
                        </a:rPr>
                        <a:t> </a:t>
                      </a:r>
                      <a:r>
                        <a:rPr lang="pt-BR" sz="1300" dirty="0" err="1">
                          <a:solidFill>
                            <a:schemeClr val="bg1"/>
                          </a:solidFill>
                          <a:latin typeface="Futura Bk BT" panose="020B0502020204020303" pitchFamily="34" charset="0"/>
                        </a:rPr>
                        <a:t>decisiones</a:t>
                      </a:r>
                      <a:r>
                        <a:rPr lang="pt-BR" sz="1300" dirty="0">
                          <a:solidFill>
                            <a:schemeClr val="bg1"/>
                          </a:solidFill>
                          <a:latin typeface="Futura Bk BT" panose="020B0502020204020303" pitchFamily="34" charset="0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300" dirty="0">
                          <a:solidFill>
                            <a:schemeClr val="bg1"/>
                          </a:solidFill>
                          <a:latin typeface="Futura Bk BT" panose="020B0502020204020303" pitchFamily="34" charset="0"/>
                        </a:rPr>
                        <a:t>Consulta a </a:t>
                      </a:r>
                      <a:r>
                        <a:rPr lang="pt-BR" sz="1300" dirty="0" err="1">
                          <a:solidFill>
                            <a:schemeClr val="bg1"/>
                          </a:solidFill>
                          <a:latin typeface="Futura Bk BT" panose="020B0502020204020303" pitchFamily="34" charset="0"/>
                        </a:rPr>
                        <a:t>Dios</a:t>
                      </a:r>
                      <a:r>
                        <a:rPr lang="pt-BR" sz="1300" dirty="0">
                          <a:solidFill>
                            <a:schemeClr val="bg1"/>
                          </a:solidFill>
                          <a:latin typeface="Futura Bk BT" panose="020B0502020204020303" pitchFamily="34" charset="0"/>
                        </a:rPr>
                        <a:t> para decidir.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1473388"/>
                  </a:ext>
                </a:extLst>
              </a:tr>
              <a:tr h="551958">
                <a:tc>
                  <a:txBody>
                    <a:bodyPr/>
                    <a:lstStyle/>
                    <a:p>
                      <a:pPr algn="r"/>
                      <a:r>
                        <a:rPr lang="pt-BR" sz="1300" dirty="0">
                          <a:solidFill>
                            <a:schemeClr val="bg1"/>
                          </a:solidFill>
                          <a:latin typeface="Futura Bk BT" panose="020B0502020204020303" pitchFamily="34" charset="0"/>
                        </a:rPr>
                        <a:t>Crea métodos </a:t>
                      </a:r>
                      <a:r>
                        <a:rPr lang="pt-BR" sz="1300" dirty="0" err="1">
                          <a:solidFill>
                            <a:schemeClr val="bg1"/>
                          </a:solidFill>
                          <a:latin typeface="Futura Bk BT" panose="020B0502020204020303" pitchFamily="34" charset="0"/>
                        </a:rPr>
                        <a:t>propios</a:t>
                      </a:r>
                      <a:r>
                        <a:rPr lang="pt-BR" sz="1300" dirty="0">
                          <a:solidFill>
                            <a:schemeClr val="bg1"/>
                          </a:solidFill>
                          <a:latin typeface="Futura Bk BT" panose="020B0502020204020303" pitchFamily="34" charset="0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300" dirty="0">
                          <a:solidFill>
                            <a:schemeClr val="bg1"/>
                          </a:solidFill>
                          <a:latin typeface="Futura Bk BT" panose="020B0502020204020303" pitchFamily="34" charset="0"/>
                        </a:rPr>
                        <a:t>Busca </a:t>
                      </a:r>
                      <a:r>
                        <a:rPr lang="pt-BR" sz="1300" dirty="0" err="1">
                          <a:solidFill>
                            <a:schemeClr val="bg1"/>
                          </a:solidFill>
                          <a:latin typeface="Futura Bk BT" panose="020B0502020204020303" pitchFamily="34" charset="0"/>
                        </a:rPr>
                        <a:t>los</a:t>
                      </a:r>
                      <a:r>
                        <a:rPr lang="pt-BR" sz="1300" dirty="0">
                          <a:solidFill>
                            <a:schemeClr val="bg1"/>
                          </a:solidFill>
                          <a:latin typeface="Futura Bk BT" panose="020B0502020204020303" pitchFamily="34" charset="0"/>
                        </a:rPr>
                        <a:t> métodos de Dios y </a:t>
                      </a:r>
                      <a:r>
                        <a:rPr lang="pt-BR" sz="1300" dirty="0" err="1">
                          <a:solidFill>
                            <a:schemeClr val="bg1"/>
                          </a:solidFill>
                          <a:latin typeface="Futura Bk BT" panose="020B0502020204020303" pitchFamily="34" charset="0"/>
                        </a:rPr>
                        <a:t>los</a:t>
                      </a:r>
                      <a:r>
                        <a:rPr lang="pt-BR" sz="1300" dirty="0">
                          <a:solidFill>
                            <a:schemeClr val="bg1"/>
                          </a:solidFill>
                          <a:latin typeface="Futura Bk BT" panose="020B0502020204020303" pitchFamily="34" charset="0"/>
                        </a:rPr>
                        <a:t> </a:t>
                      </a:r>
                      <a:r>
                        <a:rPr lang="pt-BR" sz="1300" dirty="0" err="1">
                          <a:solidFill>
                            <a:schemeClr val="bg1"/>
                          </a:solidFill>
                          <a:latin typeface="Futura Bk BT" panose="020B0502020204020303" pitchFamily="34" charset="0"/>
                        </a:rPr>
                        <a:t>sigue</a:t>
                      </a:r>
                      <a:r>
                        <a:rPr lang="pt-BR" sz="1300" dirty="0">
                          <a:solidFill>
                            <a:schemeClr val="bg1"/>
                          </a:solidFill>
                          <a:latin typeface="Futura Bk BT" panose="020B0502020204020303" pitchFamily="34" charset="0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6243998"/>
                  </a:ext>
                </a:extLst>
              </a:tr>
              <a:tr h="551958">
                <a:tc>
                  <a:txBody>
                    <a:bodyPr/>
                    <a:lstStyle/>
                    <a:p>
                      <a:pPr algn="r"/>
                      <a:r>
                        <a:rPr lang="pt-BR" sz="1300" dirty="0">
                          <a:solidFill>
                            <a:schemeClr val="bg1"/>
                          </a:solidFill>
                          <a:latin typeface="Futura Bk BT" panose="020B0502020204020303" pitchFamily="34" charset="0"/>
                        </a:rPr>
                        <a:t>Le </a:t>
                      </a:r>
                      <a:r>
                        <a:rPr lang="pt-BR" sz="1300" dirty="0" err="1">
                          <a:solidFill>
                            <a:schemeClr val="bg1"/>
                          </a:solidFill>
                          <a:latin typeface="Futura Bk BT" panose="020B0502020204020303" pitchFamily="34" charset="0"/>
                        </a:rPr>
                        <a:t>gusta</a:t>
                      </a:r>
                      <a:r>
                        <a:rPr lang="pt-BR" sz="1300" dirty="0">
                          <a:solidFill>
                            <a:schemeClr val="bg1"/>
                          </a:solidFill>
                          <a:latin typeface="Futura Bk BT" panose="020B0502020204020303" pitchFamily="34" charset="0"/>
                        </a:rPr>
                        <a:t> mandar.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300" dirty="0">
                          <a:solidFill>
                            <a:schemeClr val="bg1"/>
                          </a:solidFill>
                          <a:latin typeface="Futura Bk BT" panose="020B0502020204020303" pitchFamily="34" charset="0"/>
                        </a:rPr>
                        <a:t>Se</a:t>
                      </a:r>
                      <a:r>
                        <a:rPr lang="pt-BR" sz="1300" baseline="0" dirty="0">
                          <a:solidFill>
                            <a:schemeClr val="bg1"/>
                          </a:solidFill>
                          <a:latin typeface="Futura Bk BT" panose="020B0502020204020303" pitchFamily="34" charset="0"/>
                        </a:rPr>
                        <a:t> deleita </a:t>
                      </a:r>
                      <a:r>
                        <a:rPr lang="pt-BR" sz="1300" baseline="0" dirty="0" err="1">
                          <a:solidFill>
                            <a:schemeClr val="bg1"/>
                          </a:solidFill>
                          <a:latin typeface="Futura Bk BT" panose="020B0502020204020303" pitchFamily="34" charset="0"/>
                        </a:rPr>
                        <a:t>en</a:t>
                      </a:r>
                      <a:r>
                        <a:rPr lang="pt-BR" sz="1300" baseline="0" dirty="0">
                          <a:solidFill>
                            <a:schemeClr val="bg1"/>
                          </a:solidFill>
                          <a:latin typeface="Futura Bk BT" panose="020B0502020204020303" pitchFamily="34" charset="0"/>
                        </a:rPr>
                        <a:t> obedecer a </a:t>
                      </a:r>
                      <a:r>
                        <a:rPr lang="pt-BR" sz="1300" baseline="0" dirty="0" err="1">
                          <a:solidFill>
                            <a:schemeClr val="bg1"/>
                          </a:solidFill>
                          <a:latin typeface="Futura Bk BT" panose="020B0502020204020303" pitchFamily="34" charset="0"/>
                        </a:rPr>
                        <a:t>Dios</a:t>
                      </a:r>
                      <a:r>
                        <a:rPr lang="pt-BR" sz="1300" baseline="0" dirty="0">
                          <a:solidFill>
                            <a:schemeClr val="bg1"/>
                          </a:solidFill>
                          <a:latin typeface="Futura Bk BT" panose="020B0502020204020303" pitchFamily="34" charset="0"/>
                        </a:rPr>
                        <a:t> y </a:t>
                      </a:r>
                      <a:r>
                        <a:rPr lang="pt-BR" sz="1300" baseline="0" dirty="0" err="1">
                          <a:solidFill>
                            <a:schemeClr val="bg1"/>
                          </a:solidFill>
                          <a:latin typeface="Futura Bk BT" panose="020B0502020204020303" pitchFamily="34" charset="0"/>
                        </a:rPr>
                        <a:t>en</a:t>
                      </a:r>
                      <a:r>
                        <a:rPr lang="pt-BR" sz="1300" baseline="0" dirty="0">
                          <a:solidFill>
                            <a:schemeClr val="bg1"/>
                          </a:solidFill>
                          <a:latin typeface="Futura Bk BT" panose="020B0502020204020303" pitchFamily="34" charset="0"/>
                        </a:rPr>
                        <a:t> pedir antes que mandar.</a:t>
                      </a:r>
                      <a:endParaRPr lang="pt-BR" sz="1300" dirty="0">
                        <a:solidFill>
                          <a:schemeClr val="bg1"/>
                        </a:solidFill>
                        <a:latin typeface="Futura Bk BT" panose="020B05020202040203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8020004"/>
                  </a:ext>
                </a:extLst>
              </a:tr>
              <a:tr h="551958">
                <a:tc>
                  <a:txBody>
                    <a:bodyPr/>
                    <a:lstStyle/>
                    <a:p>
                      <a:pPr algn="r"/>
                      <a:r>
                        <a:rPr lang="pt-BR" sz="1300" dirty="0">
                          <a:solidFill>
                            <a:schemeClr val="bg1"/>
                          </a:solidFill>
                          <a:latin typeface="Futura Bk BT" panose="020B0502020204020303" pitchFamily="34" charset="0"/>
                        </a:rPr>
                        <a:t>Está</a:t>
                      </a:r>
                      <a:r>
                        <a:rPr lang="pt-BR" sz="1300" baseline="0" dirty="0">
                          <a:solidFill>
                            <a:schemeClr val="bg1"/>
                          </a:solidFill>
                          <a:latin typeface="Futura Bk BT" panose="020B0502020204020303" pitchFamily="34" charset="0"/>
                        </a:rPr>
                        <a:t> motivado por </a:t>
                      </a:r>
                      <a:r>
                        <a:rPr lang="pt-BR" sz="1300" baseline="0" dirty="0" err="1">
                          <a:solidFill>
                            <a:schemeClr val="bg1"/>
                          </a:solidFill>
                          <a:latin typeface="Futura Bk BT" panose="020B0502020204020303" pitchFamily="34" charset="0"/>
                        </a:rPr>
                        <a:t>intereses</a:t>
                      </a:r>
                      <a:r>
                        <a:rPr lang="pt-BR" sz="1300" baseline="0" dirty="0">
                          <a:solidFill>
                            <a:schemeClr val="bg1"/>
                          </a:solidFill>
                          <a:latin typeface="Futura Bk BT" panose="020B0502020204020303" pitchFamily="34" charset="0"/>
                        </a:rPr>
                        <a:t> egoístas.</a:t>
                      </a:r>
                      <a:endParaRPr lang="pt-BR" sz="1300" dirty="0">
                        <a:solidFill>
                          <a:schemeClr val="bg1"/>
                        </a:solidFill>
                        <a:latin typeface="Futura Bk BT" panose="020B05020202040203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300" dirty="0" err="1">
                          <a:solidFill>
                            <a:schemeClr val="bg1"/>
                          </a:solidFill>
                          <a:latin typeface="Futura Bk BT" panose="020B0502020204020303" pitchFamily="34" charset="0"/>
                        </a:rPr>
                        <a:t>Lo</a:t>
                      </a:r>
                      <a:r>
                        <a:rPr lang="pt-BR" sz="1300" dirty="0">
                          <a:solidFill>
                            <a:schemeClr val="bg1"/>
                          </a:solidFill>
                          <a:latin typeface="Futura Bk BT" panose="020B0502020204020303" pitchFamily="34" charset="0"/>
                        </a:rPr>
                        <a:t> motiva </a:t>
                      </a:r>
                      <a:r>
                        <a:rPr lang="pt-BR" sz="1300" dirty="0" err="1">
                          <a:solidFill>
                            <a:schemeClr val="bg1"/>
                          </a:solidFill>
                          <a:latin typeface="Futura Bk BT" panose="020B0502020204020303" pitchFamily="34" charset="0"/>
                        </a:rPr>
                        <a:t>el</a:t>
                      </a:r>
                      <a:r>
                        <a:rPr lang="pt-BR" sz="1300" dirty="0">
                          <a:solidFill>
                            <a:schemeClr val="bg1"/>
                          </a:solidFill>
                          <a:latin typeface="Futura Bk BT" panose="020B0502020204020303" pitchFamily="34" charset="0"/>
                        </a:rPr>
                        <a:t> amor a Dios y</a:t>
                      </a:r>
                      <a:r>
                        <a:rPr lang="pt-BR" sz="1300" baseline="0" dirty="0">
                          <a:solidFill>
                            <a:schemeClr val="bg1"/>
                          </a:solidFill>
                          <a:latin typeface="Futura Bk BT" panose="020B0502020204020303" pitchFamily="34" charset="0"/>
                        </a:rPr>
                        <a:t> al </a:t>
                      </a:r>
                      <a:r>
                        <a:rPr lang="pt-BR" sz="1300" baseline="0" dirty="0" err="1">
                          <a:solidFill>
                            <a:schemeClr val="bg1"/>
                          </a:solidFill>
                          <a:latin typeface="Futura Bk BT" panose="020B0502020204020303" pitchFamily="34" charset="0"/>
                        </a:rPr>
                        <a:t>prójimo</a:t>
                      </a:r>
                      <a:r>
                        <a:rPr lang="pt-BR" sz="1300" baseline="0" dirty="0">
                          <a:solidFill>
                            <a:schemeClr val="bg1"/>
                          </a:solidFill>
                          <a:latin typeface="Futura Bk BT" panose="020B0502020204020303" pitchFamily="34" charset="0"/>
                        </a:rPr>
                        <a:t>.</a:t>
                      </a:r>
                      <a:endParaRPr lang="pt-BR" sz="1300" dirty="0">
                        <a:solidFill>
                          <a:schemeClr val="bg1"/>
                        </a:solidFill>
                        <a:latin typeface="Futura Bk BT" panose="020B05020202040203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2229993"/>
                  </a:ext>
                </a:extLst>
              </a:tr>
              <a:tr h="551958">
                <a:tc>
                  <a:txBody>
                    <a:bodyPr/>
                    <a:lstStyle/>
                    <a:p>
                      <a:pPr algn="r"/>
                      <a:r>
                        <a:rPr lang="pt-BR" sz="1300" dirty="0">
                          <a:solidFill>
                            <a:schemeClr val="bg1"/>
                          </a:solidFill>
                          <a:latin typeface="Futura Bk BT" panose="020B0502020204020303" pitchFamily="34" charset="0"/>
                        </a:rPr>
                        <a:t>Es</a:t>
                      </a:r>
                      <a:r>
                        <a:rPr lang="pt-BR" sz="1300" baseline="0" dirty="0">
                          <a:solidFill>
                            <a:schemeClr val="bg1"/>
                          </a:solidFill>
                          <a:latin typeface="Futura Bk BT" panose="020B0502020204020303" pitchFamily="34" charset="0"/>
                        </a:rPr>
                        <a:t> </a:t>
                      </a:r>
                      <a:r>
                        <a:rPr lang="pt-BR" sz="1300" dirty="0" err="1">
                          <a:solidFill>
                            <a:schemeClr val="bg1"/>
                          </a:solidFill>
                          <a:latin typeface="Futura Bk BT" panose="020B0502020204020303" pitchFamily="34" charset="0"/>
                        </a:rPr>
                        <a:t>autosuficiente</a:t>
                      </a:r>
                      <a:r>
                        <a:rPr lang="pt-BR" sz="1300" dirty="0">
                          <a:solidFill>
                            <a:schemeClr val="bg1"/>
                          </a:solidFill>
                          <a:latin typeface="Futura Bk BT" panose="020B0502020204020303" pitchFamily="34" charset="0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300" dirty="0">
                          <a:solidFill>
                            <a:schemeClr val="bg1"/>
                          </a:solidFill>
                          <a:latin typeface="Futura Bk BT" panose="020B0502020204020303" pitchFamily="34" charset="0"/>
                        </a:rPr>
                        <a:t>Depende de Dios y de sus </a:t>
                      </a:r>
                      <a:r>
                        <a:rPr lang="pt-BR" sz="1300" dirty="0" err="1">
                          <a:solidFill>
                            <a:schemeClr val="bg1"/>
                          </a:solidFill>
                          <a:latin typeface="Futura Bk BT" panose="020B0502020204020303" pitchFamily="34" charset="0"/>
                        </a:rPr>
                        <a:t>hermanos</a:t>
                      </a:r>
                      <a:r>
                        <a:rPr lang="pt-BR" sz="1300" dirty="0">
                          <a:solidFill>
                            <a:schemeClr val="bg1"/>
                          </a:solidFill>
                          <a:latin typeface="Futura Bk BT" panose="020B0502020204020303" pitchFamily="34" charset="0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3856608"/>
                  </a:ext>
                </a:extLst>
              </a:tr>
              <a:tr h="551958">
                <a:tc>
                  <a:txBody>
                    <a:bodyPr/>
                    <a:lstStyle/>
                    <a:p>
                      <a:pPr algn="r"/>
                      <a:r>
                        <a:rPr lang="pt-BR" sz="1300" dirty="0">
                          <a:solidFill>
                            <a:schemeClr val="bg1"/>
                          </a:solidFill>
                          <a:latin typeface="Futura Bk BT" panose="020B0502020204020303" pitchFamily="34" charset="0"/>
                        </a:rPr>
                        <a:t>Solo </a:t>
                      </a:r>
                      <a:r>
                        <a:rPr lang="pt-BR" sz="1300" dirty="0" err="1">
                          <a:solidFill>
                            <a:schemeClr val="bg1"/>
                          </a:solidFill>
                          <a:latin typeface="Futura Bk BT" panose="020B0502020204020303" pitchFamily="34" charset="0"/>
                        </a:rPr>
                        <a:t>prefiere</a:t>
                      </a:r>
                      <a:r>
                        <a:rPr lang="pt-BR" sz="1300" dirty="0">
                          <a:solidFill>
                            <a:schemeClr val="bg1"/>
                          </a:solidFill>
                          <a:latin typeface="Futura Bk BT" panose="020B0502020204020303" pitchFamily="34" charset="0"/>
                        </a:rPr>
                        <a:t> altos cargos y responsabilidades </a:t>
                      </a:r>
                      <a:r>
                        <a:rPr lang="pt-BR" sz="1300" dirty="0" err="1">
                          <a:solidFill>
                            <a:schemeClr val="bg1"/>
                          </a:solidFill>
                          <a:latin typeface="Futura Bk BT" panose="020B0502020204020303" pitchFamily="34" charset="0"/>
                        </a:rPr>
                        <a:t>mayores</a:t>
                      </a:r>
                      <a:r>
                        <a:rPr lang="pt-BR" sz="1300" dirty="0">
                          <a:solidFill>
                            <a:schemeClr val="bg1"/>
                          </a:solidFill>
                          <a:latin typeface="Futura Bk BT" panose="020B0502020204020303" pitchFamily="34" charset="0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300" dirty="0">
                          <a:solidFill>
                            <a:schemeClr val="bg1"/>
                          </a:solidFill>
                          <a:latin typeface="Futura Bk BT" panose="020B0502020204020303" pitchFamily="34" charset="0"/>
                        </a:rPr>
                        <a:t>Está </a:t>
                      </a:r>
                      <a:r>
                        <a:rPr lang="pt-BR" sz="1300" dirty="0" err="1">
                          <a:solidFill>
                            <a:schemeClr val="bg1"/>
                          </a:solidFill>
                          <a:latin typeface="Futura Bk BT" panose="020B0502020204020303" pitchFamily="34" charset="0"/>
                        </a:rPr>
                        <a:t>dispuesto</a:t>
                      </a:r>
                      <a:r>
                        <a:rPr lang="pt-BR" sz="1300" baseline="0" dirty="0">
                          <a:solidFill>
                            <a:schemeClr val="bg1"/>
                          </a:solidFill>
                          <a:latin typeface="Futura Bk BT" panose="020B0502020204020303" pitchFamily="34" charset="0"/>
                        </a:rPr>
                        <a:t> a  servir donde </a:t>
                      </a:r>
                      <a:r>
                        <a:rPr lang="pt-BR" sz="1300" baseline="0" dirty="0" err="1">
                          <a:solidFill>
                            <a:schemeClr val="bg1"/>
                          </a:solidFill>
                          <a:latin typeface="Futura Bk BT" panose="020B0502020204020303" pitchFamily="34" charset="0"/>
                        </a:rPr>
                        <a:t>Dios</a:t>
                      </a:r>
                      <a:r>
                        <a:rPr lang="pt-BR" sz="1300" baseline="0" dirty="0">
                          <a:solidFill>
                            <a:schemeClr val="bg1"/>
                          </a:solidFill>
                          <a:latin typeface="Futura Bk BT" panose="020B0502020204020303" pitchFamily="34" charset="0"/>
                        </a:rPr>
                        <a:t> </a:t>
                      </a:r>
                      <a:r>
                        <a:rPr lang="pt-BR" sz="1300" baseline="0" dirty="0" err="1">
                          <a:solidFill>
                            <a:schemeClr val="bg1"/>
                          </a:solidFill>
                          <a:latin typeface="Futura Bk BT" panose="020B0502020204020303" pitchFamily="34" charset="0"/>
                        </a:rPr>
                        <a:t>lo</a:t>
                      </a:r>
                      <a:r>
                        <a:rPr lang="pt-BR" sz="1300" baseline="0" dirty="0">
                          <a:solidFill>
                            <a:schemeClr val="bg1"/>
                          </a:solidFill>
                          <a:latin typeface="Futura Bk BT" panose="020B0502020204020303" pitchFamily="34" charset="0"/>
                        </a:rPr>
                        <a:t> mande por más humilde que </a:t>
                      </a:r>
                      <a:r>
                        <a:rPr lang="pt-BR" sz="1300" baseline="0" dirty="0" err="1">
                          <a:solidFill>
                            <a:schemeClr val="bg1"/>
                          </a:solidFill>
                          <a:latin typeface="Futura Bk BT" panose="020B0502020204020303" pitchFamily="34" charset="0"/>
                        </a:rPr>
                        <a:t>sea</a:t>
                      </a:r>
                      <a:r>
                        <a:rPr lang="pt-BR" sz="1300" baseline="0" dirty="0">
                          <a:solidFill>
                            <a:schemeClr val="bg1"/>
                          </a:solidFill>
                          <a:latin typeface="Futura Bk BT" panose="020B0502020204020303" pitchFamily="34" charset="0"/>
                        </a:rPr>
                        <a:t> </a:t>
                      </a:r>
                      <a:r>
                        <a:rPr lang="pt-BR" sz="1300" baseline="0" dirty="0" err="1">
                          <a:solidFill>
                            <a:schemeClr val="bg1"/>
                          </a:solidFill>
                          <a:latin typeface="Futura Bk BT" panose="020B0502020204020303" pitchFamily="34" charset="0"/>
                        </a:rPr>
                        <a:t>la</a:t>
                      </a:r>
                      <a:r>
                        <a:rPr lang="pt-BR" sz="1300" baseline="0" dirty="0">
                          <a:solidFill>
                            <a:schemeClr val="bg1"/>
                          </a:solidFill>
                          <a:latin typeface="Futura Bk BT" panose="020B0502020204020303" pitchFamily="34" charset="0"/>
                        </a:rPr>
                        <a:t> </a:t>
                      </a:r>
                      <a:r>
                        <a:rPr lang="pt-BR" sz="1300" baseline="0" dirty="0" err="1">
                          <a:solidFill>
                            <a:schemeClr val="bg1"/>
                          </a:solidFill>
                          <a:latin typeface="Futura Bk BT" panose="020B0502020204020303" pitchFamily="34" charset="0"/>
                        </a:rPr>
                        <a:t>responsabilidad</a:t>
                      </a:r>
                      <a:r>
                        <a:rPr lang="pt-BR" sz="1300" baseline="0" dirty="0">
                          <a:solidFill>
                            <a:schemeClr val="bg1"/>
                          </a:solidFill>
                          <a:latin typeface="Futura Bk BT" panose="020B0502020204020303" pitchFamily="34" charset="0"/>
                        </a:rPr>
                        <a:t>.</a:t>
                      </a:r>
                      <a:endParaRPr lang="pt-BR" sz="1300" dirty="0">
                        <a:solidFill>
                          <a:schemeClr val="bg1"/>
                        </a:solidFill>
                        <a:latin typeface="Futura Bk BT" panose="020B05020202040203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8176004"/>
                  </a:ext>
                </a:extLst>
              </a:tr>
              <a:tr h="551958">
                <a:tc>
                  <a:txBody>
                    <a:bodyPr/>
                    <a:lstStyle/>
                    <a:p>
                      <a:pPr algn="r"/>
                      <a:r>
                        <a:rPr lang="pt-BR" sz="1300" dirty="0">
                          <a:solidFill>
                            <a:schemeClr val="bg1"/>
                          </a:solidFill>
                          <a:latin typeface="Futura Bk BT" panose="020B0502020204020303" pitchFamily="34" charset="0"/>
                        </a:rPr>
                        <a:t>Se </a:t>
                      </a:r>
                      <a:r>
                        <a:rPr lang="pt-BR" sz="1300" dirty="0" err="1">
                          <a:solidFill>
                            <a:schemeClr val="bg1"/>
                          </a:solidFill>
                          <a:latin typeface="Futura Bk BT" panose="020B0502020204020303" pitchFamily="34" charset="0"/>
                        </a:rPr>
                        <a:t>niega</a:t>
                      </a:r>
                      <a:r>
                        <a:rPr lang="pt-BR" sz="1300" dirty="0">
                          <a:solidFill>
                            <a:schemeClr val="bg1"/>
                          </a:solidFill>
                          <a:latin typeface="Futura Bk BT" panose="020B0502020204020303" pitchFamily="34" charset="0"/>
                        </a:rPr>
                        <a:t> a compartir </a:t>
                      </a:r>
                      <a:r>
                        <a:rPr lang="pt-BR" sz="1300" dirty="0" err="1">
                          <a:solidFill>
                            <a:schemeClr val="bg1"/>
                          </a:solidFill>
                          <a:latin typeface="Futura Bk BT" panose="020B0502020204020303" pitchFamily="34" charset="0"/>
                        </a:rPr>
                        <a:t>lo</a:t>
                      </a:r>
                      <a:r>
                        <a:rPr lang="pt-BR" sz="1300" baseline="0" dirty="0">
                          <a:solidFill>
                            <a:schemeClr val="bg1"/>
                          </a:solidFill>
                          <a:latin typeface="Futura Bk BT" panose="020B0502020204020303" pitchFamily="34" charset="0"/>
                        </a:rPr>
                        <a:t> que sabe por temor a perder </a:t>
                      </a:r>
                      <a:r>
                        <a:rPr lang="pt-BR" sz="1300" baseline="0" dirty="0" err="1">
                          <a:solidFill>
                            <a:schemeClr val="bg1"/>
                          </a:solidFill>
                          <a:latin typeface="Futura Bk BT" panose="020B0502020204020303" pitchFamily="34" charset="0"/>
                        </a:rPr>
                        <a:t>la</a:t>
                      </a:r>
                      <a:r>
                        <a:rPr lang="pt-BR" sz="1300" baseline="0" dirty="0">
                          <a:solidFill>
                            <a:schemeClr val="bg1"/>
                          </a:solidFill>
                          <a:latin typeface="Futura Bk BT" panose="020B0502020204020303" pitchFamily="34" charset="0"/>
                        </a:rPr>
                        <a:t> </a:t>
                      </a:r>
                      <a:r>
                        <a:rPr lang="pt-BR" sz="1300" baseline="0" dirty="0" err="1">
                          <a:solidFill>
                            <a:schemeClr val="bg1"/>
                          </a:solidFill>
                          <a:latin typeface="Futura Bk BT" panose="020B0502020204020303" pitchFamily="34" charset="0"/>
                        </a:rPr>
                        <a:t>posición</a:t>
                      </a:r>
                      <a:r>
                        <a:rPr lang="pt-BR" sz="1300" baseline="0" dirty="0">
                          <a:solidFill>
                            <a:schemeClr val="bg1"/>
                          </a:solidFill>
                          <a:latin typeface="Futura Bk BT" panose="020B0502020204020303" pitchFamily="34" charset="0"/>
                        </a:rPr>
                        <a:t>.</a:t>
                      </a:r>
                      <a:endParaRPr lang="pt-BR" sz="1300" dirty="0">
                        <a:solidFill>
                          <a:schemeClr val="bg1"/>
                        </a:solidFill>
                        <a:latin typeface="Futura Bk BT" panose="020B05020202040203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300" dirty="0">
                          <a:solidFill>
                            <a:schemeClr val="bg1"/>
                          </a:solidFill>
                          <a:latin typeface="Futura Bk BT" panose="020B0502020204020303" pitchFamily="34" charset="0"/>
                        </a:rPr>
                        <a:t>Comparte</a:t>
                      </a:r>
                      <a:r>
                        <a:rPr lang="pt-BR" sz="1300" baseline="0" dirty="0">
                          <a:solidFill>
                            <a:schemeClr val="bg1"/>
                          </a:solidFill>
                          <a:latin typeface="Futura Bk BT" panose="020B0502020204020303" pitchFamily="34" charset="0"/>
                        </a:rPr>
                        <a:t> </a:t>
                      </a:r>
                      <a:r>
                        <a:rPr lang="pt-BR" sz="1300" baseline="0" dirty="0" err="1">
                          <a:solidFill>
                            <a:schemeClr val="bg1"/>
                          </a:solidFill>
                          <a:latin typeface="Futura Bk BT" panose="020B0502020204020303" pitchFamily="34" charset="0"/>
                        </a:rPr>
                        <a:t>con</a:t>
                      </a:r>
                      <a:r>
                        <a:rPr lang="pt-BR" sz="1300" baseline="0" dirty="0">
                          <a:solidFill>
                            <a:schemeClr val="bg1"/>
                          </a:solidFill>
                          <a:latin typeface="Futura Bk BT" panose="020B0502020204020303" pitchFamily="34" charset="0"/>
                        </a:rPr>
                        <a:t> sus colaboradores sus </a:t>
                      </a:r>
                      <a:r>
                        <a:rPr lang="pt-BR" sz="1300" baseline="0" dirty="0" err="1">
                          <a:solidFill>
                            <a:schemeClr val="bg1"/>
                          </a:solidFill>
                          <a:latin typeface="Futura Bk BT" panose="020B0502020204020303" pitchFamily="34" charset="0"/>
                        </a:rPr>
                        <a:t>conocimientos</a:t>
                      </a:r>
                      <a:r>
                        <a:rPr lang="pt-BR" sz="1300" baseline="0" dirty="0">
                          <a:solidFill>
                            <a:schemeClr val="bg1"/>
                          </a:solidFill>
                          <a:latin typeface="Futura Bk BT" panose="020B0502020204020303" pitchFamily="34" charset="0"/>
                        </a:rPr>
                        <a:t> para </a:t>
                      </a:r>
                      <a:r>
                        <a:rPr lang="pt-BR" sz="1300" baseline="0" dirty="0" err="1">
                          <a:solidFill>
                            <a:schemeClr val="bg1"/>
                          </a:solidFill>
                          <a:latin typeface="Futura Bk BT" panose="020B0502020204020303" pitchFamily="34" charset="0"/>
                        </a:rPr>
                        <a:t>ayudarlos</a:t>
                      </a:r>
                      <a:r>
                        <a:rPr lang="pt-BR" sz="1300" baseline="0" dirty="0">
                          <a:solidFill>
                            <a:schemeClr val="bg1"/>
                          </a:solidFill>
                          <a:latin typeface="Futura Bk BT" panose="020B0502020204020303" pitchFamily="34" charset="0"/>
                        </a:rPr>
                        <a:t> a </a:t>
                      </a:r>
                      <a:r>
                        <a:rPr lang="pt-BR" sz="1300" baseline="0" dirty="0" err="1">
                          <a:solidFill>
                            <a:schemeClr val="bg1"/>
                          </a:solidFill>
                          <a:latin typeface="Futura Bk BT" panose="020B0502020204020303" pitchFamily="34" charset="0"/>
                        </a:rPr>
                        <a:t>obtener</a:t>
                      </a:r>
                      <a:r>
                        <a:rPr lang="pt-BR" sz="1300" baseline="0" dirty="0">
                          <a:solidFill>
                            <a:schemeClr val="bg1"/>
                          </a:solidFill>
                          <a:latin typeface="Futura Bk BT" panose="020B0502020204020303" pitchFamily="34" charset="0"/>
                        </a:rPr>
                        <a:t> </a:t>
                      </a:r>
                      <a:r>
                        <a:rPr lang="pt-BR" sz="1300" baseline="0" dirty="0" err="1">
                          <a:solidFill>
                            <a:schemeClr val="bg1"/>
                          </a:solidFill>
                          <a:latin typeface="Futura Bk BT" panose="020B0502020204020303" pitchFamily="34" charset="0"/>
                        </a:rPr>
                        <a:t>experiencia</a:t>
                      </a:r>
                      <a:r>
                        <a:rPr lang="pt-BR" sz="1300" baseline="0" dirty="0">
                          <a:solidFill>
                            <a:schemeClr val="bg1"/>
                          </a:solidFill>
                          <a:latin typeface="Futura Bk BT" panose="020B0502020204020303" pitchFamily="34" charset="0"/>
                        </a:rPr>
                        <a:t>.</a:t>
                      </a:r>
                      <a:endParaRPr lang="pt-BR" sz="1300" dirty="0">
                        <a:solidFill>
                          <a:schemeClr val="bg1"/>
                        </a:solidFill>
                        <a:latin typeface="Futura Bk BT" panose="020B05020202040203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2745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240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868" y="2149642"/>
            <a:ext cx="6231625" cy="4772997"/>
          </a:xfrm>
          <a:prstGeom prst="rect">
            <a:avLst/>
          </a:prstGeom>
        </p:spPr>
      </p:pic>
      <p:pic>
        <p:nvPicPr>
          <p:cNvPr id="199" name="Google Shape;199;p10" descr="Ícone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04468" y="-1314000"/>
            <a:ext cx="3290400" cy="329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10" descr="Uma imagem contendo Diagrama&#10;&#10;Descrição gerada automa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950634" y="4870168"/>
            <a:ext cx="3039806" cy="3039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10" descr="Uma imagem contendo Ícone&#10;&#10;Descrição gerada automaticament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506739" y="397203"/>
            <a:ext cx="1115992" cy="1535989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919F410A-A2FC-4E83-9633-F965A19D8AD6}"/>
              </a:ext>
            </a:extLst>
          </p:cNvPr>
          <p:cNvSpPr txBox="1"/>
          <p:nvPr/>
        </p:nvSpPr>
        <p:spPr>
          <a:xfrm>
            <a:off x="958248" y="1536174"/>
            <a:ext cx="7708769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>
              <a:lnSpc>
                <a:spcPct val="150000"/>
              </a:lnSpc>
              <a:spcAft>
                <a:spcPts val="800"/>
              </a:spcAft>
            </a:pPr>
            <a:r>
              <a:rPr lang="es-ES" sz="2000" b="1" dirty="0">
                <a:solidFill>
                  <a:srgbClr val="AB0501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Los privilegios de liderazgo pueden ir acompañados de tentaciones.    </a:t>
            </a:r>
            <a:r>
              <a:rPr lang="es-ES" sz="2000" dirty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 veces el poder transforma a la persona y esto hace que comience a tratar a los demás con desprecio, puede tener demandas excesivas que desmoralizan y busca obtener ventajas por los privilegios que recibe. </a:t>
            </a:r>
            <a:br>
              <a:rPr lang="es-ES" sz="2000" dirty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sz="2000" dirty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Por eso es tan importante la consagración del líder para que refleje a Jesús y someta el “yo” a Él. </a:t>
            </a:r>
            <a:endParaRPr lang="pt-BR" sz="2000" dirty="0"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3134" y="1518194"/>
            <a:ext cx="5643282" cy="5339806"/>
          </a:xfrm>
          <a:prstGeom prst="rect">
            <a:avLst/>
          </a:prstGeom>
        </p:spPr>
      </p:pic>
      <p:sp>
        <p:nvSpPr>
          <p:cNvPr id="207" name="Google Shape;207;p11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344665" cy="1307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AC0000"/>
              </a:buClr>
              <a:buSzPts val="3200"/>
            </a:pPr>
            <a:r>
              <a:rPr lang="pt-BR" sz="3200" b="1" spc="-150" dirty="0">
                <a:solidFill>
                  <a:srgbClr val="AC0000"/>
                </a:solidFill>
                <a:latin typeface="Futura Md BT" panose="020B0602020204020303" pitchFamily="34" charset="0"/>
                <a:ea typeface="Montserrat Black"/>
                <a:cs typeface="Montserrat Black"/>
                <a:sym typeface="Montserrat Black"/>
              </a:rPr>
              <a:t>4. </a:t>
            </a:r>
            <a:r>
              <a:rPr lang="pt-BR" sz="3200" b="1" spc="-150" dirty="0" err="1">
                <a:solidFill>
                  <a:srgbClr val="AC0000"/>
                </a:solidFill>
                <a:latin typeface="Futura Md BT" panose="020B0602020204020303" pitchFamily="34" charset="0"/>
                <a:ea typeface="Montserrat Black"/>
                <a:cs typeface="Montserrat Black"/>
                <a:sym typeface="Montserrat Black"/>
              </a:rPr>
              <a:t>Jesús</a:t>
            </a:r>
            <a:r>
              <a:rPr lang="pt-BR" sz="3200" b="1" spc="-150" dirty="0">
                <a:solidFill>
                  <a:srgbClr val="AC0000"/>
                </a:solidFill>
                <a:latin typeface="Futura Md BT" panose="020B0602020204020303" pitchFamily="34" charset="0"/>
                <a:ea typeface="Montserrat Black"/>
                <a:cs typeface="Montserrat Black"/>
                <a:sym typeface="Montserrat Black"/>
              </a:rPr>
              <a:t>, </a:t>
            </a:r>
            <a:r>
              <a:rPr lang="pt-BR" sz="3200" b="1" spc="-150" dirty="0" err="1">
                <a:solidFill>
                  <a:srgbClr val="AC0000"/>
                </a:solidFill>
                <a:latin typeface="Futura Md BT" panose="020B0602020204020303" pitchFamily="34" charset="0"/>
                <a:ea typeface="Montserrat Black"/>
                <a:cs typeface="Montserrat Black"/>
                <a:sym typeface="Montserrat Black"/>
              </a:rPr>
              <a:t>el</a:t>
            </a:r>
            <a:r>
              <a:rPr lang="pt-BR" sz="3200" b="1" spc="-150" dirty="0">
                <a:solidFill>
                  <a:srgbClr val="AC0000"/>
                </a:solidFill>
                <a:latin typeface="Futura Md BT" panose="020B0602020204020303" pitchFamily="34" charset="0"/>
                <a:ea typeface="Montserrat Black"/>
                <a:cs typeface="Montserrat Black"/>
                <a:sym typeface="Montserrat Black"/>
              </a:rPr>
              <a:t> líder por </a:t>
            </a:r>
            <a:r>
              <a:rPr lang="pt-BR" sz="3200" b="1" spc="-150" dirty="0" err="1">
                <a:solidFill>
                  <a:srgbClr val="AC0000"/>
                </a:solidFill>
                <a:latin typeface="Futura Md BT" panose="020B0602020204020303" pitchFamily="34" charset="0"/>
                <a:ea typeface="Montserrat Black"/>
                <a:cs typeface="Montserrat Black"/>
                <a:sym typeface="Montserrat Black"/>
              </a:rPr>
              <a:t>excelencia</a:t>
            </a:r>
            <a:endParaRPr sz="3200" b="1" spc="-150" dirty="0">
              <a:solidFill>
                <a:srgbClr val="AC0000"/>
              </a:solidFill>
              <a:latin typeface="Futura Md BT" panose="020B0602020204020303" pitchFamily="34" charset="0"/>
              <a:ea typeface="Montserrat Black"/>
              <a:cs typeface="Montserrat Black"/>
              <a:sym typeface="Montserrat Black"/>
            </a:endParaRPr>
          </a:p>
        </p:txBody>
      </p:sp>
      <p:pic>
        <p:nvPicPr>
          <p:cNvPr id="213" name="Google Shape;213;p11" descr="Forma, Seta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993519">
            <a:off x="9859692" y="5575766"/>
            <a:ext cx="3289300" cy="328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11" descr="Ícone&#10;&#10;Descrição gerada automa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168603" y="-1447624"/>
            <a:ext cx="6240616" cy="6240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11" descr="Forma, Ícone, Seta&#10;&#10;Descrição gerada automaticament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10455957">
            <a:off x="-1742119" y="918878"/>
            <a:ext cx="2396404" cy="2396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11" descr="Forma, Logotipo&#10;&#10;Descrição gerada automaticament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851404">
            <a:off x="-28016" y="5694316"/>
            <a:ext cx="1592040" cy="123756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ângulo 2"/>
          <p:cNvSpPr/>
          <p:nvPr/>
        </p:nvSpPr>
        <p:spPr>
          <a:xfrm>
            <a:off x="5663914" y="2131994"/>
            <a:ext cx="6181823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000" b="1" dirty="0">
                <a:solidFill>
                  <a:srgbClr val="AB0501"/>
                </a:solidFill>
                <a:latin typeface="Futura Md BT" panose="020B06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Biblia ofrece incontables lecciones para aquellos que quieren ser un líder según el corazón de Dios.</a:t>
            </a:r>
            <a:r>
              <a:rPr lang="es-ES" sz="2000" dirty="0">
                <a:latin typeface="Futura Bk BT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Lo más importante es entender que el liderazgo es una habilidad que hay que adquirir y para alcanzar ese objetivo, tenemos al mejor líder de todos para inspirarnos con su ejemplo: Jesús.</a:t>
            </a:r>
            <a:r>
              <a:rPr lang="pt-BR" sz="2000" dirty="0">
                <a:latin typeface="Futura Bk BT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1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344665" cy="1307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AC0000"/>
              </a:buClr>
              <a:buSzPts val="3200"/>
            </a:pPr>
            <a:r>
              <a:rPr lang="pt-BR" sz="3200" b="1" spc="-150" dirty="0">
                <a:solidFill>
                  <a:srgbClr val="AC0000"/>
                </a:solidFill>
                <a:latin typeface="Futura Md BT" panose="020B0602020204020303" pitchFamily="34" charset="0"/>
                <a:ea typeface="Montserrat Black"/>
                <a:cs typeface="Montserrat Black"/>
                <a:sym typeface="Montserrat Black"/>
              </a:rPr>
              <a:t>4. </a:t>
            </a:r>
            <a:r>
              <a:rPr lang="pt-BR" sz="3200" b="1" spc="-150" dirty="0" err="1">
                <a:solidFill>
                  <a:srgbClr val="AC0000"/>
                </a:solidFill>
                <a:latin typeface="Futura Md BT" panose="020B0602020204020303" pitchFamily="34" charset="0"/>
                <a:ea typeface="Montserrat Black"/>
                <a:cs typeface="Montserrat Black"/>
                <a:sym typeface="Montserrat Black"/>
              </a:rPr>
              <a:t>Jesús</a:t>
            </a:r>
            <a:r>
              <a:rPr lang="pt-BR" sz="3200" b="1" spc="-150" dirty="0">
                <a:solidFill>
                  <a:srgbClr val="AC0000"/>
                </a:solidFill>
                <a:latin typeface="Futura Md BT" panose="020B0602020204020303" pitchFamily="34" charset="0"/>
                <a:ea typeface="Montserrat Black"/>
                <a:cs typeface="Montserrat Black"/>
                <a:sym typeface="Montserrat Black"/>
              </a:rPr>
              <a:t>, </a:t>
            </a:r>
            <a:r>
              <a:rPr lang="pt-BR" sz="3200" b="1" spc="-150" dirty="0" err="1">
                <a:solidFill>
                  <a:srgbClr val="AC0000"/>
                </a:solidFill>
                <a:latin typeface="Futura Md BT" panose="020B0602020204020303" pitchFamily="34" charset="0"/>
                <a:ea typeface="Montserrat Black"/>
                <a:cs typeface="Montserrat Black"/>
                <a:sym typeface="Montserrat Black"/>
              </a:rPr>
              <a:t>el</a:t>
            </a:r>
            <a:r>
              <a:rPr lang="pt-BR" sz="3200" b="1" spc="-150" dirty="0">
                <a:solidFill>
                  <a:srgbClr val="AC0000"/>
                </a:solidFill>
                <a:latin typeface="Futura Md BT" panose="020B0602020204020303" pitchFamily="34" charset="0"/>
                <a:ea typeface="Montserrat Black"/>
                <a:cs typeface="Montserrat Black"/>
                <a:sym typeface="Montserrat Black"/>
              </a:rPr>
              <a:t> líder por </a:t>
            </a:r>
            <a:r>
              <a:rPr lang="pt-BR" sz="3200" b="1" spc="-150" dirty="0" err="1">
                <a:solidFill>
                  <a:srgbClr val="AC0000"/>
                </a:solidFill>
                <a:latin typeface="Futura Md BT" panose="020B0602020204020303" pitchFamily="34" charset="0"/>
                <a:ea typeface="Montserrat Black"/>
                <a:cs typeface="Montserrat Black"/>
                <a:sym typeface="Montserrat Black"/>
              </a:rPr>
              <a:t>excelencia</a:t>
            </a:r>
            <a:endParaRPr sz="3200" dirty="0">
              <a:solidFill>
                <a:srgbClr val="AC0000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pic>
        <p:nvPicPr>
          <p:cNvPr id="213" name="Google Shape;213;p11" descr="Forma, Seta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993519">
            <a:off x="9859692" y="5575766"/>
            <a:ext cx="3289300" cy="328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11" descr="Ícone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68603" y="-1447624"/>
            <a:ext cx="6240616" cy="6240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11" descr="Forma, Ícone, Seta&#10;&#10;Descrição gerada automa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0455957">
            <a:off x="-1742119" y="918878"/>
            <a:ext cx="2396404" cy="2396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11" descr="Forma, Logotipo&#10;&#10;Descrição gerada automaticament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851404">
            <a:off x="-28016" y="5694316"/>
            <a:ext cx="1592040" cy="123756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207;p11"/>
          <p:cNvSpPr txBox="1">
            <a:spLocks/>
          </p:cNvSpPr>
          <p:nvPr/>
        </p:nvSpPr>
        <p:spPr>
          <a:xfrm>
            <a:off x="1009233" y="2831655"/>
            <a:ext cx="5177770" cy="1307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AC0000"/>
              </a:buClr>
              <a:buSzPts val="3200"/>
              <a:buFont typeface="Montserrat Black"/>
              <a:buNone/>
            </a:pPr>
            <a:r>
              <a:rPr lang="pt-BR" sz="12500" b="1" spc="-300" dirty="0">
                <a:solidFill>
                  <a:srgbClr val="AC0000"/>
                </a:solidFill>
                <a:latin typeface="Futura Md BT" panose="020B0602020204020303" pitchFamily="34" charset="0"/>
                <a:ea typeface="Montserrat Black"/>
                <a:cs typeface="Montserrat Black"/>
                <a:sym typeface="Montserrat Black"/>
              </a:rPr>
              <a:t>JESÚS</a:t>
            </a:r>
            <a:endParaRPr lang="pt-BR" sz="12500" spc="-300" dirty="0">
              <a:solidFill>
                <a:srgbClr val="AC0000"/>
              </a:solidFill>
              <a:latin typeface="Futura Md BT" panose="020B0602020204020303" pitchFamily="34" charset="0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6097970" y="2428358"/>
            <a:ext cx="517777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 err="1">
                <a:solidFill>
                  <a:srgbClr val="7B7B7B"/>
                </a:solidFill>
                <a:latin typeface="Futura Md BT" panose="020B06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Amaba</a:t>
            </a:r>
            <a:r>
              <a:rPr lang="pt-BR" sz="2000" b="1" dirty="0">
                <a:solidFill>
                  <a:srgbClr val="7B7B7B"/>
                </a:solidFill>
                <a:latin typeface="Futura Md BT" panose="020B06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pt-BR" sz="2000" b="1" dirty="0" err="1">
                <a:solidFill>
                  <a:srgbClr val="7B7B7B"/>
                </a:solidFill>
                <a:latin typeface="Futura Md BT" panose="020B06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</a:t>
            </a:r>
            <a:r>
              <a:rPr lang="pt-BR" sz="2000" b="1" dirty="0">
                <a:solidFill>
                  <a:srgbClr val="7B7B7B"/>
                </a:solidFill>
                <a:latin typeface="Futura Md BT" panose="020B06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personas.</a:t>
            </a:r>
          </a:p>
          <a:p>
            <a:endParaRPr lang="pt-BR" sz="2000" b="1" dirty="0">
              <a:solidFill>
                <a:srgbClr val="7B7B7B"/>
              </a:solidFill>
              <a:latin typeface="Futura Md BT" panose="020B06020202040203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sz="2000" b="1" dirty="0" err="1">
                <a:solidFill>
                  <a:srgbClr val="7B7B7B"/>
                </a:solidFill>
                <a:latin typeface="Futura Md BT" panose="020B06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Suplia</a:t>
            </a:r>
            <a:r>
              <a:rPr lang="pt-BR" sz="2000" b="1" dirty="0">
                <a:solidFill>
                  <a:srgbClr val="7B7B7B"/>
                </a:solidFill>
                <a:latin typeface="Futura Md BT" panose="020B06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000" b="1" dirty="0" err="1">
                <a:solidFill>
                  <a:srgbClr val="7B7B7B"/>
                </a:solidFill>
                <a:latin typeface="Futura Md BT" panose="020B06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</a:t>
            </a:r>
            <a:r>
              <a:rPr lang="pt-BR" sz="2000" b="1" dirty="0">
                <a:solidFill>
                  <a:srgbClr val="7B7B7B"/>
                </a:solidFill>
                <a:latin typeface="Futura Md BT" panose="020B06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000" b="1" dirty="0" err="1">
                <a:solidFill>
                  <a:srgbClr val="7B7B7B"/>
                </a:solidFill>
                <a:latin typeface="Futura Md BT" panose="020B06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necesidades</a:t>
            </a:r>
            <a:r>
              <a:rPr lang="pt-BR" sz="2000" b="1" dirty="0">
                <a:solidFill>
                  <a:srgbClr val="7B7B7B"/>
                </a:solidFill>
                <a:latin typeface="Futura Md BT" panose="020B06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pt-BR" sz="2000" b="1" dirty="0" err="1">
                <a:solidFill>
                  <a:srgbClr val="7B7B7B"/>
                </a:solidFill>
                <a:latin typeface="Futura Md BT" panose="020B06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</a:t>
            </a:r>
            <a:r>
              <a:rPr lang="pt-BR" sz="2000" b="1" dirty="0">
                <a:solidFill>
                  <a:srgbClr val="7B7B7B"/>
                </a:solidFill>
                <a:latin typeface="Futura Md BT" panose="020B06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gente.</a:t>
            </a:r>
          </a:p>
          <a:p>
            <a:endParaRPr lang="pt-BR" sz="2000" b="1" dirty="0">
              <a:solidFill>
                <a:srgbClr val="7B7B7B"/>
              </a:solidFill>
              <a:latin typeface="Futura Md BT" panose="020B06020202040203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sz="2000" b="1" dirty="0">
                <a:solidFill>
                  <a:srgbClr val="7B7B7B"/>
                </a:solidFill>
                <a:latin typeface="Futura Md BT" panose="020B06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</a:t>
            </a:r>
            <a:r>
              <a:rPr lang="pt-BR" sz="2000" b="1" dirty="0" err="1">
                <a:solidFill>
                  <a:srgbClr val="7B7B7B"/>
                </a:solidFill>
                <a:latin typeface="Futura Md BT" panose="020B06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capacitó</a:t>
            </a:r>
            <a:r>
              <a:rPr lang="pt-BR" sz="2000" b="1" dirty="0">
                <a:solidFill>
                  <a:srgbClr val="7B7B7B"/>
                </a:solidFill>
                <a:latin typeface="Futura Md BT" panose="020B06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una </a:t>
            </a:r>
            <a:r>
              <a:rPr lang="pt-BR" sz="2000" b="1" dirty="0" err="1">
                <a:solidFill>
                  <a:srgbClr val="7B7B7B"/>
                </a:solidFill>
                <a:latin typeface="Futura Md BT" panose="020B06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manera</a:t>
            </a:r>
            <a:r>
              <a:rPr lang="pt-BR" sz="2000" b="1" dirty="0">
                <a:solidFill>
                  <a:srgbClr val="7B7B7B"/>
                </a:solidFill>
                <a:latin typeface="Futura Md BT" panose="020B06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000" b="1" dirty="0" err="1">
                <a:solidFill>
                  <a:srgbClr val="7B7B7B"/>
                </a:solidFill>
                <a:latin typeface="Futura Md BT" panose="020B06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práctica</a:t>
            </a:r>
            <a:r>
              <a:rPr lang="pt-BR" sz="2000" b="1" dirty="0">
                <a:solidFill>
                  <a:srgbClr val="7B7B7B"/>
                </a:solidFill>
                <a:latin typeface="Futura Md BT" panose="020B06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pt-BR" sz="2000" b="1" dirty="0" err="1">
                <a:solidFill>
                  <a:srgbClr val="7B7B7B"/>
                </a:solidFill>
                <a:latin typeface="Futura Md BT" panose="020B06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interesante</a:t>
            </a:r>
            <a:r>
              <a:rPr lang="pt-BR" sz="2000" b="1" dirty="0">
                <a:solidFill>
                  <a:srgbClr val="7B7B7B"/>
                </a:solidFill>
                <a:latin typeface="Futura Md BT" panose="020B06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t-BR" sz="2000" dirty="0">
              <a:solidFill>
                <a:srgbClr val="7B7B7B"/>
              </a:solidFill>
              <a:latin typeface="Futura Md BT" panose="020B06020202040203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375" y="4932342"/>
            <a:ext cx="390525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70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12" descr="Forma, Ícone, Seta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64023" y="-975438"/>
            <a:ext cx="3289300" cy="328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12" descr="Uma imagem contendo Ícone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773099" y="383299"/>
            <a:ext cx="4403183" cy="44031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12" descr="Uma imagem contendo Diagrama&#10;&#10;Descrição gerada automa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386153" y="5950492"/>
            <a:ext cx="1708749" cy="170874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ângulo 2"/>
          <p:cNvSpPr/>
          <p:nvPr/>
        </p:nvSpPr>
        <p:spPr>
          <a:xfrm>
            <a:off x="1973179" y="1851864"/>
            <a:ext cx="856648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s-ES_tradnl" sz="2000" dirty="0">
                <a:latin typeface="Futura Bk BT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“Y hay una recompensa para este verdadero liderazgo amoroso que Cristo con su ejemplo nos propone: </a:t>
            </a:r>
            <a:r>
              <a:rPr lang="es-ES_tradnl" sz="2000" b="1" i="1" dirty="0">
                <a:solidFill>
                  <a:srgbClr val="AB0501"/>
                </a:solidFill>
                <a:latin typeface="Futura Md BT" panose="020B06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‘Cuando se manifieste el Supremo Pastor, recibirán la imperecedera corona de gloria’</a:t>
            </a:r>
            <a:r>
              <a:rPr lang="es-ES_tradnl" sz="2000" dirty="0">
                <a:latin typeface="Futura Bk BT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una recompensa inmerecida, pero que el gran corazón de amor de Jesús se digna a concedernos, porque en su generosidad de espíritu sabe apreciar nuestros pequeños y grandes esfuerzos en ser una bendición para nuestro prójimo” (</a:t>
            </a:r>
            <a:r>
              <a:rPr lang="es-ES_tradnl" sz="2000" dirty="0" err="1">
                <a:latin typeface="Futura Bk BT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Claverie</a:t>
            </a:r>
            <a:r>
              <a:rPr lang="es-ES_tradnl" sz="2000" dirty="0">
                <a:latin typeface="Futura Bk BT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2017).</a:t>
            </a:r>
            <a:endParaRPr lang="pt-BR" sz="2000" dirty="0">
              <a:latin typeface="Futura Bk BT" panose="020B05020202040203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076" y="1216719"/>
            <a:ext cx="940014" cy="635145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124009" y="5175851"/>
            <a:ext cx="940014" cy="6351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108;p3"/>
          <p:cNvSpPr txBox="1">
            <a:spLocks/>
          </p:cNvSpPr>
          <p:nvPr/>
        </p:nvSpPr>
        <p:spPr>
          <a:xfrm>
            <a:off x="4213832" y="3585969"/>
            <a:ext cx="131155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AC0000"/>
              </a:buClr>
              <a:buSzPts val="4400"/>
              <a:buFont typeface="Montserrat Black"/>
              <a:buNone/>
            </a:pPr>
            <a:r>
              <a:rPr lang="pt-BR" sz="15000" b="1" dirty="0">
                <a:solidFill>
                  <a:srgbClr val="AC0000"/>
                </a:solidFill>
                <a:latin typeface="Futura Md BT" panose="020B0602020204020303" pitchFamily="34" charset="0"/>
                <a:ea typeface="Montserrat Black"/>
                <a:cs typeface="Montserrat Black"/>
                <a:sym typeface="Montserrat Black"/>
              </a:rPr>
              <a:t>X</a:t>
            </a:r>
          </a:p>
        </p:txBody>
      </p:sp>
      <p:pic>
        <p:nvPicPr>
          <p:cNvPr id="104" name="Google Shape;104;p3" descr="Forma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42578" y="2483475"/>
            <a:ext cx="2146294" cy="3227377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C0000"/>
              </a:buClr>
              <a:buSzPts val="4400"/>
              <a:buFont typeface="Montserrat Black"/>
              <a:buNone/>
            </a:pPr>
            <a:r>
              <a:rPr lang="pt-BR" b="1" i="0" u="none" strike="noStrike" spc="-150" dirty="0">
                <a:solidFill>
                  <a:srgbClr val="AC0000"/>
                </a:solidFill>
                <a:latin typeface="Futura Md BT" panose="020B0602020204020303" pitchFamily="34" charset="0"/>
                <a:ea typeface="Montserrat Black"/>
                <a:cs typeface="Montserrat Black"/>
                <a:sym typeface="Montserrat Black"/>
              </a:rPr>
              <a:t>1. ¿</a:t>
            </a:r>
            <a:r>
              <a:rPr lang="pt-BR" b="1" i="0" u="none" strike="noStrike" spc="-150" dirty="0" err="1">
                <a:solidFill>
                  <a:srgbClr val="AC0000"/>
                </a:solidFill>
                <a:latin typeface="Futura Md BT" panose="020B0602020204020303" pitchFamily="34" charset="0"/>
                <a:ea typeface="Montserrat Black"/>
                <a:cs typeface="Montserrat Black"/>
                <a:sym typeface="Montserrat Black"/>
              </a:rPr>
              <a:t>Qué</a:t>
            </a:r>
            <a:r>
              <a:rPr lang="pt-BR" b="1" i="0" u="none" strike="noStrike" spc="-150" dirty="0">
                <a:solidFill>
                  <a:srgbClr val="AC0000"/>
                </a:solidFill>
                <a:latin typeface="Futura Md BT" panose="020B0602020204020303" pitchFamily="34" charset="0"/>
                <a:ea typeface="Montserrat Black"/>
                <a:cs typeface="Montserrat Black"/>
                <a:sym typeface="Montserrat Black"/>
              </a:rPr>
              <a:t> es </a:t>
            </a:r>
            <a:r>
              <a:rPr lang="pt-BR" b="1" spc="-150" dirty="0" err="1">
                <a:solidFill>
                  <a:srgbClr val="AC0000"/>
                </a:solidFill>
                <a:latin typeface="Futura Md BT" panose="020B0602020204020303" pitchFamily="34" charset="0"/>
                <a:ea typeface="Montserrat Black"/>
                <a:cs typeface="Montserrat Black"/>
                <a:sym typeface="Montserrat Black"/>
              </a:rPr>
              <a:t>l</a:t>
            </a:r>
            <a:r>
              <a:rPr lang="pt-BR" b="1" i="0" u="none" strike="noStrike" spc="-150" dirty="0" err="1">
                <a:solidFill>
                  <a:srgbClr val="AC0000"/>
                </a:solidFill>
                <a:latin typeface="Futura Md BT" panose="020B0602020204020303" pitchFamily="34" charset="0"/>
                <a:ea typeface="Montserrat Black"/>
                <a:cs typeface="Montserrat Black"/>
                <a:sym typeface="Montserrat Black"/>
              </a:rPr>
              <a:t>iderazgo</a:t>
            </a:r>
            <a:r>
              <a:rPr lang="pt-BR" b="1" i="0" u="none" strike="noStrike" spc="-150" dirty="0">
                <a:solidFill>
                  <a:srgbClr val="AC0000"/>
                </a:solidFill>
                <a:latin typeface="Futura Md BT" panose="020B0602020204020303" pitchFamily="34" charset="0"/>
                <a:ea typeface="Montserrat Black"/>
                <a:cs typeface="Montserrat Black"/>
                <a:sym typeface="Montserrat Black"/>
              </a:rPr>
              <a:t>?</a:t>
            </a:r>
            <a:endParaRPr b="1" spc="-150" dirty="0">
              <a:solidFill>
                <a:srgbClr val="AC0000"/>
              </a:solidFill>
              <a:latin typeface="Futura Md BT" panose="020B0602020204020303" pitchFamily="34" charset="0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111" name="Google Shape;111;p3"/>
          <p:cNvSpPr txBox="1"/>
          <p:nvPr/>
        </p:nvSpPr>
        <p:spPr>
          <a:xfrm>
            <a:off x="2615945" y="3376658"/>
            <a:ext cx="2072927" cy="1806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algn="ctr"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pt-BR" sz="2400" dirty="0">
                <a:latin typeface="Futura Bk BT" panose="020B0502020204020303" pitchFamily="34" charset="0"/>
                <a:cs typeface="Times New Roman" panose="02020603050405020304" pitchFamily="18" charset="0"/>
              </a:rPr>
              <a:t>Buscar</a:t>
            </a:r>
            <a:r>
              <a:rPr lang="pt-BR" sz="2400" dirty="0">
                <a:latin typeface="Futura Bk BT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que </a:t>
            </a:r>
            <a:r>
              <a:rPr lang="pt-BR" sz="2400" dirty="0" err="1">
                <a:latin typeface="Futura Bk BT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</a:t>
            </a:r>
            <a:r>
              <a:rPr lang="pt-BR" sz="2400" dirty="0">
                <a:latin typeface="Futura Bk BT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personas </a:t>
            </a:r>
            <a:r>
              <a:rPr lang="pt-BR" sz="2400" dirty="0" err="1">
                <a:latin typeface="Futura Bk BT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hagan</a:t>
            </a:r>
            <a:r>
              <a:rPr lang="pt-BR" sz="2400" dirty="0">
                <a:latin typeface="Futura Bk BT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Futura Bk BT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</a:t>
            </a:r>
            <a:r>
              <a:rPr lang="pt-BR" sz="2400" dirty="0">
                <a:latin typeface="Futura Bk BT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que </a:t>
            </a:r>
            <a:r>
              <a:rPr lang="pt-BR" sz="2400" dirty="0" err="1">
                <a:latin typeface="Futura Bk BT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él</a:t>
            </a:r>
            <a:r>
              <a:rPr lang="pt-BR" sz="2400" dirty="0">
                <a:latin typeface="Futura Bk BT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Futura Bk BT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quiere</a:t>
            </a:r>
            <a:r>
              <a:rPr lang="pt-BR" sz="2400" dirty="0">
                <a:latin typeface="Futura Bk BT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t-BR" sz="2400" b="0" i="0" u="none" strike="noStrike" cap="none" dirty="0">
              <a:solidFill>
                <a:schemeClr val="dk1"/>
              </a:solidFill>
              <a:latin typeface="Futura Bk BT" panose="020B0502020204020303" pitchFamily="34" charset="0"/>
              <a:ea typeface="Montserrat"/>
              <a:cs typeface="Montserrat"/>
              <a:sym typeface="Montserrat"/>
            </a:endParaRPr>
          </a:p>
        </p:txBody>
      </p:sp>
      <p:pic>
        <p:nvPicPr>
          <p:cNvPr id="114" name="Google Shape;114;p3" descr="Forma, Ícone, Seta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2671023">
            <a:off x="10958329" y="-834601"/>
            <a:ext cx="2665983" cy="26659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3" descr="Ícone&#10;&#10;Descrição gerada automa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77552" y="4562207"/>
            <a:ext cx="3290400" cy="329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3" descr="Uma imagem contendo Diagrama&#10;&#10;Descrição gerada automaticament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1393951">
            <a:off x="-380505" y="4384256"/>
            <a:ext cx="1814191" cy="1814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104;p3" descr="Forma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83323" y="2483475"/>
            <a:ext cx="2146294" cy="3227377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111;p3"/>
          <p:cNvSpPr txBox="1"/>
          <p:nvPr/>
        </p:nvSpPr>
        <p:spPr>
          <a:xfrm>
            <a:off x="5456690" y="2949442"/>
            <a:ext cx="2072927" cy="1642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pt-BR" sz="2400" dirty="0">
                <a:latin typeface="Futura Bk BT" panose="020B0502020204020303" pitchFamily="34" charset="0"/>
              </a:rPr>
              <a:t>Buscar que </a:t>
            </a:r>
            <a:r>
              <a:rPr lang="pt-BR" sz="2400" dirty="0" err="1">
                <a:latin typeface="Futura Bk BT" panose="020B0502020204020303" pitchFamily="34" charset="0"/>
              </a:rPr>
              <a:t>las</a:t>
            </a:r>
            <a:r>
              <a:rPr lang="pt-BR" sz="2400" dirty="0">
                <a:latin typeface="Futura Bk BT" panose="020B0502020204020303" pitchFamily="34" charset="0"/>
              </a:rPr>
              <a:t> personas </a:t>
            </a:r>
            <a:r>
              <a:rPr lang="es-ES" sz="2400" dirty="0">
                <a:latin typeface="Futura Bk BT" panose="020B0502020204020303" pitchFamily="34" charset="0"/>
              </a:rPr>
              <a:t>quieran lograr lo que el líder considera necesario.</a:t>
            </a:r>
            <a:endParaRPr sz="2400" dirty="0">
              <a:latin typeface="Futura Bk BT" panose="020B0502020204020303" pitchFamily="34" charset="0"/>
            </a:endParaRPr>
          </a:p>
        </p:txBody>
      </p:sp>
      <p:sp>
        <p:nvSpPr>
          <p:cNvPr id="25" name="Google Shape;108;p3"/>
          <p:cNvSpPr txBox="1">
            <a:spLocks/>
          </p:cNvSpPr>
          <p:nvPr/>
        </p:nvSpPr>
        <p:spPr>
          <a:xfrm>
            <a:off x="2466171" y="1556645"/>
            <a:ext cx="205906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AC0000"/>
              </a:buClr>
              <a:buSzPts val="4400"/>
              <a:buFont typeface="Montserrat Black"/>
              <a:buNone/>
            </a:pPr>
            <a:r>
              <a:rPr lang="pt-BR" sz="2400" b="1" dirty="0">
                <a:solidFill>
                  <a:srgbClr val="AC0000"/>
                </a:solidFill>
                <a:latin typeface="Futura Md BT" panose="020B0602020204020303" pitchFamily="34" charset="0"/>
                <a:ea typeface="Montserrat Black"/>
                <a:cs typeface="Montserrat Black"/>
                <a:sym typeface="Montserrat Black"/>
              </a:rPr>
              <a:t>Ser </a:t>
            </a:r>
            <a:r>
              <a:rPr lang="pt-BR" sz="2400" b="1" dirty="0" err="1">
                <a:solidFill>
                  <a:srgbClr val="AC0000"/>
                </a:solidFill>
                <a:latin typeface="Futura Md BT" panose="020B0602020204020303" pitchFamily="34" charset="0"/>
                <a:ea typeface="Montserrat Black"/>
                <a:cs typeface="Montserrat Black"/>
                <a:sym typeface="Montserrat Black"/>
              </a:rPr>
              <a:t>jefe</a:t>
            </a:r>
            <a:r>
              <a:rPr lang="pt-BR" sz="2400" b="1" dirty="0">
                <a:solidFill>
                  <a:srgbClr val="AC0000"/>
                </a:solidFill>
                <a:latin typeface="Futura Md BT" panose="020B0602020204020303" pitchFamily="34" charset="0"/>
                <a:ea typeface="Montserrat Black"/>
                <a:cs typeface="Montserrat Black"/>
                <a:sym typeface="Montserrat Black"/>
              </a:rPr>
              <a:t> es</a:t>
            </a:r>
          </a:p>
        </p:txBody>
      </p:sp>
      <p:sp>
        <p:nvSpPr>
          <p:cNvPr id="26" name="Google Shape;108;p3"/>
          <p:cNvSpPr txBox="1">
            <a:spLocks/>
          </p:cNvSpPr>
          <p:nvPr/>
        </p:nvSpPr>
        <p:spPr>
          <a:xfrm>
            <a:off x="5348587" y="1553347"/>
            <a:ext cx="205906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AC0000"/>
              </a:buClr>
              <a:buSzPts val="4400"/>
              <a:buFont typeface="Montserrat Black"/>
              <a:buNone/>
            </a:pPr>
            <a:r>
              <a:rPr lang="pt-BR" sz="2400" b="1" dirty="0">
                <a:solidFill>
                  <a:srgbClr val="AC0000"/>
                </a:solidFill>
                <a:latin typeface="Futura Md BT" panose="020B0602020204020303" pitchFamily="34" charset="0"/>
                <a:ea typeface="Montserrat Black"/>
                <a:cs typeface="Montserrat Black"/>
                <a:sym typeface="Montserrat Black"/>
              </a:rPr>
              <a:t>Ser líder es</a:t>
            </a:r>
          </a:p>
        </p:txBody>
      </p:sp>
      <p:sp>
        <p:nvSpPr>
          <p:cNvPr id="29" name="Google Shape;108;p3"/>
          <p:cNvSpPr txBox="1">
            <a:spLocks/>
          </p:cNvSpPr>
          <p:nvPr/>
        </p:nvSpPr>
        <p:spPr>
          <a:xfrm>
            <a:off x="7602984" y="3729127"/>
            <a:ext cx="2059068" cy="2134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AC0000"/>
              </a:buClr>
              <a:buSzPts val="4400"/>
            </a:pPr>
            <a:r>
              <a:rPr lang="es-ES" sz="2000" dirty="0">
                <a:solidFill>
                  <a:srgbClr val="AB0501"/>
                </a:solidFill>
                <a:latin typeface="Futura Bk BT" panose="020B0502020204020303" pitchFamily="34" charset="0"/>
              </a:rPr>
              <a:t>Esto solo es posible si los respectivos liderados lo respetan y lo reconocen como tal.</a:t>
            </a:r>
            <a:endParaRPr lang="pt-BR" sz="2000" dirty="0">
              <a:solidFill>
                <a:srgbClr val="AB0501"/>
              </a:solidFill>
              <a:latin typeface="Futura Bk BT" panose="020B0502020204020303" pitchFamily="34" charset="0"/>
              <a:ea typeface="Montserrat Black"/>
              <a:cs typeface="Montserrat Black"/>
              <a:sym typeface="Montserrat Black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7190509" y="4322618"/>
            <a:ext cx="3089564" cy="401782"/>
          </a:xfrm>
          <a:prstGeom prst="rect">
            <a:avLst/>
          </a:prstGeom>
          <a:solidFill>
            <a:srgbClr val="AB0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7218219" y="4295016"/>
            <a:ext cx="306045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6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Nivel</a:t>
            </a:r>
            <a:r>
              <a:rPr lang="pt-BR" sz="2600" b="1" dirty="0">
                <a:solidFill>
                  <a:schemeClr val="bg1"/>
                </a:solidFill>
                <a:latin typeface="Montserrat" panose="00000500000000000000" pitchFamily="2" charset="0"/>
              </a:rPr>
              <a:t> 5 Módulo 2</a:t>
            </a:r>
          </a:p>
        </p:txBody>
      </p:sp>
    </p:spTree>
    <p:extLst>
      <p:ext uri="{BB962C8B-B14F-4D97-AF65-F5344CB8AC3E}">
        <p14:creationId xmlns:p14="http://schemas.microsoft.com/office/powerpoint/2010/main" val="3601547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Clr>
                <a:srgbClr val="AC0000"/>
              </a:buClr>
              <a:buSzPts val="4400"/>
            </a:pPr>
            <a:r>
              <a:rPr lang="pt-BR" b="1" spc="-150" dirty="0">
                <a:solidFill>
                  <a:srgbClr val="AC0000"/>
                </a:solidFill>
                <a:latin typeface="Futura Md BT" panose="020B0602020204020303" pitchFamily="34" charset="0"/>
                <a:ea typeface="Montserrat Black"/>
                <a:cs typeface="Montserrat Black"/>
                <a:sym typeface="Montserrat Black"/>
              </a:rPr>
              <a:t>1. ¿</a:t>
            </a:r>
            <a:r>
              <a:rPr lang="pt-BR" b="1" spc="-150" dirty="0" err="1">
                <a:solidFill>
                  <a:srgbClr val="AC0000"/>
                </a:solidFill>
                <a:latin typeface="Futura Md BT" panose="020B0602020204020303" pitchFamily="34" charset="0"/>
                <a:ea typeface="Montserrat Black"/>
                <a:cs typeface="Montserrat Black"/>
                <a:sym typeface="Montserrat Black"/>
              </a:rPr>
              <a:t>Qué</a:t>
            </a:r>
            <a:r>
              <a:rPr lang="pt-BR" b="1" spc="-150" dirty="0">
                <a:solidFill>
                  <a:srgbClr val="AC0000"/>
                </a:solidFill>
                <a:latin typeface="Futura Md BT" panose="020B0602020204020303" pitchFamily="34" charset="0"/>
                <a:ea typeface="Montserrat Black"/>
                <a:cs typeface="Montserrat Black"/>
                <a:sym typeface="Montserrat Black"/>
              </a:rPr>
              <a:t> es </a:t>
            </a:r>
            <a:r>
              <a:rPr lang="pt-BR" b="1" spc="-150" dirty="0" err="1">
                <a:solidFill>
                  <a:srgbClr val="AC0000"/>
                </a:solidFill>
                <a:latin typeface="Futura Md BT" panose="020B0602020204020303" pitchFamily="34" charset="0"/>
                <a:ea typeface="Montserrat Black"/>
                <a:cs typeface="Montserrat Black"/>
                <a:sym typeface="Montserrat Black"/>
              </a:rPr>
              <a:t>liderazgo</a:t>
            </a:r>
            <a:r>
              <a:rPr lang="pt-BR" b="1" spc="-150" dirty="0">
                <a:solidFill>
                  <a:srgbClr val="AC0000"/>
                </a:solidFill>
                <a:latin typeface="Futura Md BT" panose="020B0602020204020303" pitchFamily="34" charset="0"/>
                <a:ea typeface="Montserrat Black"/>
                <a:cs typeface="Montserrat Black"/>
                <a:sym typeface="Montserrat Black"/>
              </a:rPr>
              <a:t>?</a:t>
            </a:r>
            <a:endParaRPr dirty="0">
              <a:solidFill>
                <a:srgbClr val="AC0000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pic>
        <p:nvPicPr>
          <p:cNvPr id="114" name="Google Shape;114;p3" descr="Forma, Ícone, Seta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2671023">
            <a:off x="10958329" y="-834601"/>
            <a:ext cx="2665983" cy="26659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3" descr="Ícone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77552" y="4562207"/>
            <a:ext cx="3290400" cy="329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3" descr="Uma imagem contendo Diagrama&#10;&#10;Descrição gerada automa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393951">
            <a:off x="-380505" y="4384256"/>
            <a:ext cx="1814191" cy="1814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50206" y="2181446"/>
            <a:ext cx="636538" cy="866775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50205" y="3325837"/>
            <a:ext cx="636538" cy="866775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50205" y="4487039"/>
            <a:ext cx="636538" cy="866775"/>
          </a:xfrm>
          <a:prstGeom prst="rect">
            <a:avLst/>
          </a:prstGeom>
        </p:spPr>
      </p:pic>
      <p:sp>
        <p:nvSpPr>
          <p:cNvPr id="19" name="Google Shape;108;p3"/>
          <p:cNvSpPr txBox="1">
            <a:spLocks/>
          </p:cNvSpPr>
          <p:nvPr/>
        </p:nvSpPr>
        <p:spPr>
          <a:xfrm>
            <a:off x="4644134" y="1903040"/>
            <a:ext cx="217977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3200" b="1" dirty="0">
                <a:solidFill>
                  <a:srgbClr val="AB0501"/>
                </a:solidFill>
                <a:latin typeface="Futura" panose="020B0602020204020303" pitchFamily="34" charset="-79"/>
                <a:ea typeface="Calibri" panose="020F0502020204030204" pitchFamily="34" charset="0"/>
                <a:cs typeface="Futura" panose="020B0602020204020303" pitchFamily="34" charset="-79"/>
              </a:rPr>
              <a:t>Un líder</a:t>
            </a:r>
            <a:endParaRPr lang="pt-BR" sz="3200" b="1" dirty="0">
              <a:solidFill>
                <a:srgbClr val="AB0501"/>
              </a:solidFill>
              <a:latin typeface="Futura" panose="020B0602020204020303" pitchFamily="34" charset="-79"/>
              <a:cs typeface="Futura" panose="020B0602020204020303" pitchFamily="34" charset="-79"/>
            </a:endParaRPr>
          </a:p>
        </p:txBody>
      </p:sp>
      <p:sp>
        <p:nvSpPr>
          <p:cNvPr id="22" name="Google Shape;108;p3"/>
          <p:cNvSpPr txBox="1">
            <a:spLocks/>
          </p:cNvSpPr>
          <p:nvPr/>
        </p:nvSpPr>
        <p:spPr>
          <a:xfrm>
            <a:off x="7228519" y="1589735"/>
            <a:ext cx="3993352" cy="2134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s-ES" sz="2000" b="1" dirty="0">
                <a:solidFill>
                  <a:srgbClr val="AB0501"/>
                </a:solidFill>
                <a:latin typeface="Futura" panose="020B0602020204020303" pitchFamily="34" charset="-79"/>
                <a:ea typeface="Calibri" panose="020F0502020204030204" pitchFamily="34" charset="0"/>
                <a:cs typeface="Futura" panose="020B0602020204020303" pitchFamily="34" charset="-79"/>
              </a:rPr>
              <a:t>Alguien que tiene ciertas cualidades de personalidad y habilidades de lograr cosas, que al mismo tiempo lo integran y destacan en el grupo o en la situación en la que se encuentra.
</a:t>
            </a:r>
            <a:endParaRPr lang="pt-BR" sz="2000" b="1" dirty="0">
              <a:solidFill>
                <a:srgbClr val="AB0501"/>
              </a:solidFill>
              <a:latin typeface="Futura" panose="020B0602020204020303" pitchFamily="34" charset="-79"/>
              <a:cs typeface="Futura" panose="020B0602020204020303" pitchFamily="34" charset="-79"/>
            </a:endParaRPr>
          </a:p>
        </p:txBody>
      </p:sp>
      <p:sp>
        <p:nvSpPr>
          <p:cNvPr id="14" name="Google Shape;108;p3">
            <a:extLst>
              <a:ext uri="{FF2B5EF4-FFF2-40B4-BE49-F238E27FC236}">
                <a16:creationId xmlns:a16="http://schemas.microsoft.com/office/drawing/2014/main" id="{275D6A95-B90D-148D-18B7-C341BC268AC6}"/>
              </a:ext>
            </a:extLst>
          </p:cNvPr>
          <p:cNvSpPr txBox="1">
            <a:spLocks/>
          </p:cNvSpPr>
          <p:nvPr/>
        </p:nvSpPr>
        <p:spPr>
          <a:xfrm>
            <a:off x="4644132" y="4257644"/>
            <a:ext cx="327548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3200" b="1" dirty="0">
                <a:solidFill>
                  <a:srgbClr val="7B7B7B"/>
                </a:solidFill>
                <a:latin typeface="Futura" panose="020B0602020204020303" pitchFamily="34" charset="-79"/>
                <a:ea typeface="Calibri" panose="020F0502020204030204" pitchFamily="34" charset="0"/>
                <a:cs typeface="Futura" panose="020B0602020204020303" pitchFamily="34" charset="-79"/>
              </a:rPr>
              <a:t>Una </a:t>
            </a:r>
            <a:r>
              <a:rPr lang="pt-BR" sz="3200" b="1" dirty="0" err="1">
                <a:solidFill>
                  <a:srgbClr val="7B7B7B"/>
                </a:solidFill>
                <a:latin typeface="Futura" panose="020B0602020204020303" pitchFamily="34" charset="-79"/>
                <a:ea typeface="Calibri" panose="020F0502020204030204" pitchFamily="34" charset="0"/>
                <a:cs typeface="Futura" panose="020B0602020204020303" pitchFamily="34" charset="-79"/>
              </a:rPr>
              <a:t>situación</a:t>
            </a:r>
            <a:r>
              <a:rPr lang="pt-BR" sz="3200" b="1" dirty="0">
                <a:solidFill>
                  <a:srgbClr val="7B7B7B"/>
                </a:solidFill>
                <a:latin typeface="Futura" panose="020B0602020204020303" pitchFamily="34" charset="-79"/>
                <a:ea typeface="Calibri" panose="020F0502020204030204" pitchFamily="34" charset="0"/>
                <a:cs typeface="Futura" panose="020B0602020204020303" pitchFamily="34" charset="-79"/>
              </a:rPr>
              <a:t> </a:t>
            </a:r>
            <a:endParaRPr lang="pt-BR" sz="3200" b="1" dirty="0">
              <a:solidFill>
                <a:srgbClr val="7B7B7B"/>
              </a:solidFill>
              <a:latin typeface="Futura" panose="020B0602020204020303" pitchFamily="34" charset="-79"/>
              <a:cs typeface="Futura" panose="020B0602020204020303" pitchFamily="34" charset="-79"/>
            </a:endParaRPr>
          </a:p>
        </p:txBody>
      </p:sp>
      <p:sp>
        <p:nvSpPr>
          <p:cNvPr id="15" name="Google Shape;108;p3">
            <a:extLst>
              <a:ext uri="{FF2B5EF4-FFF2-40B4-BE49-F238E27FC236}">
                <a16:creationId xmlns:a16="http://schemas.microsoft.com/office/drawing/2014/main" id="{1A8DDB63-170A-7FB0-5FEA-BF5BD799E7C2}"/>
              </a:ext>
            </a:extLst>
          </p:cNvPr>
          <p:cNvSpPr txBox="1">
            <a:spLocks/>
          </p:cNvSpPr>
          <p:nvPr/>
        </p:nvSpPr>
        <p:spPr>
          <a:xfrm>
            <a:off x="1108429" y="3061786"/>
            <a:ext cx="262665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2400" b="1" dirty="0">
                <a:solidFill>
                  <a:srgbClr val="7B7B7B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Elementos </a:t>
            </a:r>
            <a:r>
              <a:rPr lang="pt-BR" sz="2400" b="1" dirty="0" err="1">
                <a:solidFill>
                  <a:srgbClr val="7B7B7B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del</a:t>
            </a:r>
            <a:r>
              <a:rPr lang="pt-BR" sz="2400" b="1" dirty="0">
                <a:solidFill>
                  <a:srgbClr val="7B7B7B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  </a:t>
            </a:r>
          </a:p>
          <a:p>
            <a:pPr algn="ctr"/>
            <a:r>
              <a:rPr lang="pt-BR" sz="2400" b="1" dirty="0">
                <a:solidFill>
                  <a:srgbClr val="7B7B7B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LIDERAZGO</a:t>
            </a:r>
          </a:p>
        </p:txBody>
      </p:sp>
      <p:sp>
        <p:nvSpPr>
          <p:cNvPr id="23" name="Google Shape;108;p3">
            <a:extLst>
              <a:ext uri="{FF2B5EF4-FFF2-40B4-BE49-F238E27FC236}">
                <a16:creationId xmlns:a16="http://schemas.microsoft.com/office/drawing/2014/main" id="{FF3B909B-BBCC-16E0-AADE-7F9E1F6CE2F2}"/>
              </a:ext>
            </a:extLst>
          </p:cNvPr>
          <p:cNvSpPr txBox="1">
            <a:spLocks/>
          </p:cNvSpPr>
          <p:nvPr/>
        </p:nvSpPr>
        <p:spPr>
          <a:xfrm>
            <a:off x="4644132" y="3061786"/>
            <a:ext cx="268264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3200" b="1" dirty="0">
                <a:solidFill>
                  <a:srgbClr val="7B7B7B"/>
                </a:solidFill>
                <a:latin typeface="Futura" panose="020B0602020204020303" pitchFamily="34" charset="-79"/>
                <a:ea typeface="Calibri" panose="020F0502020204030204" pitchFamily="34" charset="0"/>
                <a:cs typeface="Futura" panose="020B0602020204020303" pitchFamily="34" charset="-79"/>
              </a:rPr>
              <a:t>Un grupo</a:t>
            </a:r>
            <a:endParaRPr lang="pt-BR" sz="3200" b="1" dirty="0">
              <a:solidFill>
                <a:srgbClr val="7B7B7B"/>
              </a:solidFill>
              <a:latin typeface="Futura" panose="020B0602020204020303" pitchFamily="34" charset="-79"/>
              <a:cs typeface="Futura" panose="020B06020202040203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318617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Clr>
                <a:srgbClr val="AC0000"/>
              </a:buClr>
              <a:buSzPts val="4400"/>
            </a:pPr>
            <a:r>
              <a:rPr lang="pt-BR" b="1" spc="-150" dirty="0">
                <a:solidFill>
                  <a:srgbClr val="AC0000"/>
                </a:solidFill>
                <a:latin typeface="Futura Md BT" panose="020B0602020204020303" pitchFamily="34" charset="0"/>
                <a:ea typeface="Montserrat Black"/>
                <a:cs typeface="Montserrat Black"/>
                <a:sym typeface="Montserrat Black"/>
              </a:rPr>
              <a:t>1. ¿</a:t>
            </a:r>
            <a:r>
              <a:rPr lang="pt-BR" b="1" spc="-150" dirty="0" err="1">
                <a:solidFill>
                  <a:srgbClr val="AC0000"/>
                </a:solidFill>
                <a:latin typeface="Futura Md BT" panose="020B0602020204020303" pitchFamily="34" charset="0"/>
                <a:ea typeface="Montserrat Black"/>
                <a:cs typeface="Montserrat Black"/>
                <a:sym typeface="Montserrat Black"/>
              </a:rPr>
              <a:t>Qué</a:t>
            </a:r>
            <a:r>
              <a:rPr lang="pt-BR" b="1" spc="-150" dirty="0">
                <a:solidFill>
                  <a:srgbClr val="AC0000"/>
                </a:solidFill>
                <a:latin typeface="Futura Md BT" panose="020B0602020204020303" pitchFamily="34" charset="0"/>
                <a:ea typeface="Montserrat Black"/>
                <a:cs typeface="Montserrat Black"/>
                <a:sym typeface="Montserrat Black"/>
              </a:rPr>
              <a:t> es </a:t>
            </a:r>
            <a:r>
              <a:rPr lang="pt-BR" b="1" spc="-150" dirty="0" err="1">
                <a:solidFill>
                  <a:srgbClr val="AC0000"/>
                </a:solidFill>
                <a:latin typeface="Futura Md BT" panose="020B0602020204020303" pitchFamily="34" charset="0"/>
                <a:ea typeface="Montserrat Black"/>
                <a:cs typeface="Montserrat Black"/>
                <a:sym typeface="Montserrat Black"/>
              </a:rPr>
              <a:t>liderazgo</a:t>
            </a:r>
            <a:r>
              <a:rPr lang="pt-BR" b="1" spc="-150" dirty="0">
                <a:solidFill>
                  <a:srgbClr val="AC0000"/>
                </a:solidFill>
                <a:latin typeface="Futura Md BT" panose="020B0602020204020303" pitchFamily="34" charset="0"/>
                <a:ea typeface="Montserrat Black"/>
                <a:cs typeface="Montserrat Black"/>
                <a:sym typeface="Montserrat Black"/>
              </a:rPr>
              <a:t>?</a:t>
            </a:r>
            <a:endParaRPr dirty="0">
              <a:solidFill>
                <a:srgbClr val="AC0000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pic>
        <p:nvPicPr>
          <p:cNvPr id="114" name="Google Shape;114;p3" descr="Forma, Ícone, Seta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2671023">
            <a:off x="10958329" y="-834601"/>
            <a:ext cx="2665983" cy="26659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3" descr="Ícone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77552" y="4562207"/>
            <a:ext cx="3290400" cy="329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3" descr="Uma imagem contendo Diagrama&#10;&#10;Descrição gerada automa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393951">
            <a:off x="-380505" y="4384256"/>
            <a:ext cx="1814191" cy="1814191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108;p3"/>
          <p:cNvSpPr txBox="1">
            <a:spLocks/>
          </p:cNvSpPr>
          <p:nvPr/>
        </p:nvSpPr>
        <p:spPr>
          <a:xfrm>
            <a:off x="1108429" y="3061786"/>
            <a:ext cx="262665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2400" b="1" dirty="0">
                <a:solidFill>
                  <a:srgbClr val="7B7B7B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Elementos </a:t>
            </a:r>
            <a:r>
              <a:rPr lang="pt-BR" sz="2400" b="1" dirty="0" err="1">
                <a:solidFill>
                  <a:srgbClr val="7B7B7B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del</a:t>
            </a:r>
            <a:r>
              <a:rPr lang="pt-BR" sz="2400" b="1" dirty="0">
                <a:solidFill>
                  <a:srgbClr val="7B7B7B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  </a:t>
            </a:r>
          </a:p>
          <a:p>
            <a:pPr algn="ctr"/>
            <a:r>
              <a:rPr lang="pt-BR" sz="2400" b="1" dirty="0">
                <a:solidFill>
                  <a:srgbClr val="7B7B7B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LIDERAZGO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50206" y="2181446"/>
            <a:ext cx="636538" cy="866775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50205" y="3325837"/>
            <a:ext cx="636538" cy="866775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50205" y="4487039"/>
            <a:ext cx="636538" cy="866775"/>
          </a:xfrm>
          <a:prstGeom prst="rect">
            <a:avLst/>
          </a:prstGeom>
        </p:spPr>
      </p:pic>
      <p:sp>
        <p:nvSpPr>
          <p:cNvPr id="20" name="Google Shape;108;p3"/>
          <p:cNvSpPr txBox="1">
            <a:spLocks/>
          </p:cNvSpPr>
          <p:nvPr/>
        </p:nvSpPr>
        <p:spPr>
          <a:xfrm>
            <a:off x="4644132" y="3061786"/>
            <a:ext cx="268264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3200" b="1" dirty="0">
                <a:solidFill>
                  <a:srgbClr val="AB0501"/>
                </a:solidFill>
                <a:latin typeface="Futura" panose="020B0602020204020303" pitchFamily="34" charset="-79"/>
                <a:ea typeface="Calibri" panose="020F0502020204030204" pitchFamily="34" charset="0"/>
                <a:cs typeface="Futura" panose="020B0602020204020303" pitchFamily="34" charset="-79"/>
              </a:rPr>
              <a:t>Un grupo</a:t>
            </a:r>
            <a:endParaRPr lang="pt-BR" sz="3200" b="1" dirty="0">
              <a:solidFill>
                <a:srgbClr val="AB0501"/>
              </a:solidFill>
              <a:latin typeface="Futura" panose="020B0602020204020303" pitchFamily="34" charset="-79"/>
              <a:cs typeface="Futura" panose="020B0602020204020303" pitchFamily="34" charset="-79"/>
            </a:endParaRPr>
          </a:p>
        </p:txBody>
      </p:sp>
      <p:sp>
        <p:nvSpPr>
          <p:cNvPr id="28" name="Google Shape;108;p3"/>
          <p:cNvSpPr txBox="1">
            <a:spLocks/>
          </p:cNvSpPr>
          <p:nvPr/>
        </p:nvSpPr>
        <p:spPr>
          <a:xfrm>
            <a:off x="7228519" y="2886546"/>
            <a:ext cx="3565018" cy="2134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s-ES" sz="2000" b="1" dirty="0">
                <a:solidFill>
                  <a:srgbClr val="AB0501"/>
                </a:solidFill>
                <a:latin typeface="Futura" panose="020B0602020204020303" pitchFamily="34" charset="-79"/>
                <a:ea typeface="Calibri" panose="020F0502020204030204" pitchFamily="34" charset="0"/>
                <a:cs typeface="Futura" panose="020B0602020204020303" pitchFamily="34" charset="-79"/>
              </a:rPr>
              <a:t>Que puede estar formado por muchas o pocas personas
</a:t>
            </a:r>
            <a:endParaRPr lang="pt-BR" sz="2000" b="1" dirty="0">
              <a:solidFill>
                <a:srgbClr val="AB0501"/>
              </a:solidFill>
              <a:latin typeface="Futura" panose="020B0602020204020303" pitchFamily="34" charset="-79"/>
              <a:cs typeface="Futura" panose="020B0602020204020303" pitchFamily="34" charset="-79"/>
            </a:endParaRPr>
          </a:p>
          <a:p>
            <a:pPr algn="r"/>
            <a:endParaRPr lang="pt-BR" sz="1600" b="1" dirty="0">
              <a:solidFill>
                <a:srgbClr val="AB0501"/>
              </a:solidFill>
              <a:latin typeface="Futura" panose="020B0602020204020303" pitchFamily="34" charset="-79"/>
              <a:ea typeface="Calibri" panose="020F0502020204030204" pitchFamily="34" charset="0"/>
              <a:cs typeface="Futura" panose="020B0602020204020303" pitchFamily="34" charset="-79"/>
            </a:endParaRPr>
          </a:p>
        </p:txBody>
      </p:sp>
      <p:sp>
        <p:nvSpPr>
          <p:cNvPr id="14" name="Google Shape;108;p3">
            <a:extLst>
              <a:ext uri="{FF2B5EF4-FFF2-40B4-BE49-F238E27FC236}">
                <a16:creationId xmlns:a16="http://schemas.microsoft.com/office/drawing/2014/main" id="{EAABF9DB-8609-71C6-2EC8-5A46459C5E90}"/>
              </a:ext>
            </a:extLst>
          </p:cNvPr>
          <p:cNvSpPr txBox="1">
            <a:spLocks/>
          </p:cNvSpPr>
          <p:nvPr/>
        </p:nvSpPr>
        <p:spPr>
          <a:xfrm>
            <a:off x="4644132" y="4257644"/>
            <a:ext cx="327548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3200" b="1" dirty="0">
                <a:solidFill>
                  <a:srgbClr val="7B7B7B"/>
                </a:solidFill>
                <a:latin typeface="Futura" panose="020B0602020204020303" pitchFamily="34" charset="-79"/>
                <a:ea typeface="Calibri" panose="020F0502020204030204" pitchFamily="34" charset="0"/>
                <a:cs typeface="Futura" panose="020B0602020204020303" pitchFamily="34" charset="-79"/>
              </a:rPr>
              <a:t>Una </a:t>
            </a:r>
            <a:r>
              <a:rPr lang="pt-BR" sz="3200" b="1" dirty="0" err="1">
                <a:solidFill>
                  <a:srgbClr val="7B7B7B"/>
                </a:solidFill>
                <a:latin typeface="Futura" panose="020B0602020204020303" pitchFamily="34" charset="-79"/>
                <a:ea typeface="Calibri" panose="020F0502020204030204" pitchFamily="34" charset="0"/>
                <a:cs typeface="Futura" panose="020B0602020204020303" pitchFamily="34" charset="-79"/>
              </a:rPr>
              <a:t>situación</a:t>
            </a:r>
            <a:r>
              <a:rPr lang="pt-BR" sz="3200" b="1" dirty="0">
                <a:solidFill>
                  <a:srgbClr val="7B7B7B"/>
                </a:solidFill>
                <a:latin typeface="Futura" panose="020B0602020204020303" pitchFamily="34" charset="-79"/>
                <a:ea typeface="Calibri" panose="020F0502020204030204" pitchFamily="34" charset="0"/>
                <a:cs typeface="Futura" panose="020B0602020204020303" pitchFamily="34" charset="-79"/>
              </a:rPr>
              <a:t> </a:t>
            </a:r>
            <a:endParaRPr lang="pt-BR" sz="3200" b="1" dirty="0">
              <a:solidFill>
                <a:srgbClr val="7B7B7B"/>
              </a:solidFill>
              <a:latin typeface="Futura" panose="020B0602020204020303" pitchFamily="34" charset="-79"/>
              <a:cs typeface="Futura" panose="020B0602020204020303" pitchFamily="34" charset="-79"/>
            </a:endParaRPr>
          </a:p>
        </p:txBody>
      </p:sp>
      <p:sp>
        <p:nvSpPr>
          <p:cNvPr id="15" name="Google Shape;108;p3">
            <a:extLst>
              <a:ext uri="{FF2B5EF4-FFF2-40B4-BE49-F238E27FC236}">
                <a16:creationId xmlns:a16="http://schemas.microsoft.com/office/drawing/2014/main" id="{1A404F74-AE8C-CF4A-0C9C-E43F1858D5B0}"/>
              </a:ext>
            </a:extLst>
          </p:cNvPr>
          <p:cNvSpPr txBox="1">
            <a:spLocks/>
          </p:cNvSpPr>
          <p:nvPr/>
        </p:nvSpPr>
        <p:spPr>
          <a:xfrm>
            <a:off x="4644134" y="1903040"/>
            <a:ext cx="217977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3200" b="1" dirty="0">
                <a:solidFill>
                  <a:srgbClr val="7B7B7B"/>
                </a:solidFill>
                <a:latin typeface="Futura" panose="020B0602020204020303" pitchFamily="34" charset="-79"/>
                <a:ea typeface="Calibri" panose="020F0502020204030204" pitchFamily="34" charset="0"/>
                <a:cs typeface="Futura" panose="020B0602020204020303" pitchFamily="34" charset="-79"/>
              </a:rPr>
              <a:t>Un líder</a:t>
            </a:r>
            <a:endParaRPr lang="pt-BR" sz="3200" b="1" dirty="0">
              <a:solidFill>
                <a:srgbClr val="7B7B7B"/>
              </a:solidFill>
              <a:latin typeface="Futura" panose="020B0602020204020303" pitchFamily="34" charset="-79"/>
              <a:cs typeface="Futura" panose="020B06020202040203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47256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Clr>
                <a:srgbClr val="AC0000"/>
              </a:buClr>
              <a:buSzPts val="4400"/>
            </a:pPr>
            <a:r>
              <a:rPr lang="pt-BR" b="1" spc="-150" dirty="0">
                <a:solidFill>
                  <a:srgbClr val="AC0000"/>
                </a:solidFill>
                <a:latin typeface="Futura Md BT" panose="020B0602020204020303" pitchFamily="34" charset="0"/>
                <a:ea typeface="Montserrat Black"/>
                <a:cs typeface="Montserrat Black"/>
                <a:sym typeface="Montserrat Black"/>
              </a:rPr>
              <a:t>1. ¿</a:t>
            </a:r>
            <a:r>
              <a:rPr lang="pt-BR" b="1" spc="-150" dirty="0" err="1">
                <a:solidFill>
                  <a:srgbClr val="AC0000"/>
                </a:solidFill>
                <a:latin typeface="Futura Md BT" panose="020B0602020204020303" pitchFamily="34" charset="0"/>
                <a:ea typeface="Montserrat Black"/>
                <a:cs typeface="Montserrat Black"/>
                <a:sym typeface="Montserrat Black"/>
              </a:rPr>
              <a:t>Qué</a:t>
            </a:r>
            <a:r>
              <a:rPr lang="pt-BR" b="1" spc="-150" dirty="0">
                <a:solidFill>
                  <a:srgbClr val="AC0000"/>
                </a:solidFill>
                <a:latin typeface="Futura Md BT" panose="020B0602020204020303" pitchFamily="34" charset="0"/>
                <a:ea typeface="Montserrat Black"/>
                <a:cs typeface="Montserrat Black"/>
                <a:sym typeface="Montserrat Black"/>
              </a:rPr>
              <a:t> es </a:t>
            </a:r>
            <a:r>
              <a:rPr lang="pt-BR" b="1" spc="-150" dirty="0" err="1">
                <a:solidFill>
                  <a:srgbClr val="AC0000"/>
                </a:solidFill>
                <a:latin typeface="Futura Md BT" panose="020B0602020204020303" pitchFamily="34" charset="0"/>
                <a:ea typeface="Montserrat Black"/>
                <a:cs typeface="Montserrat Black"/>
                <a:sym typeface="Montserrat Black"/>
              </a:rPr>
              <a:t>liderazgo</a:t>
            </a:r>
            <a:r>
              <a:rPr lang="pt-BR" b="1" spc="-150" dirty="0">
                <a:solidFill>
                  <a:srgbClr val="AC0000"/>
                </a:solidFill>
                <a:latin typeface="Futura Md BT" panose="020B0602020204020303" pitchFamily="34" charset="0"/>
                <a:ea typeface="Montserrat Black"/>
                <a:cs typeface="Montserrat Black"/>
                <a:sym typeface="Montserrat Black"/>
              </a:rPr>
              <a:t>?</a:t>
            </a:r>
            <a:endParaRPr dirty="0">
              <a:solidFill>
                <a:srgbClr val="AC0000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pic>
        <p:nvPicPr>
          <p:cNvPr id="114" name="Google Shape;114;p3" descr="Forma, Ícone, Seta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2671023">
            <a:off x="10958329" y="-834601"/>
            <a:ext cx="2665983" cy="26659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3" descr="Ícone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77552" y="4562207"/>
            <a:ext cx="3290400" cy="329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3" descr="Uma imagem contendo Diagrama&#10;&#10;Descrição gerada automa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393951">
            <a:off x="-380505" y="4384256"/>
            <a:ext cx="1814191" cy="1814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50206" y="2181446"/>
            <a:ext cx="636538" cy="866775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50205" y="3325837"/>
            <a:ext cx="636538" cy="866775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50205" y="4487039"/>
            <a:ext cx="636538" cy="866775"/>
          </a:xfrm>
          <a:prstGeom prst="rect">
            <a:avLst/>
          </a:prstGeom>
        </p:spPr>
      </p:pic>
      <p:sp>
        <p:nvSpPr>
          <p:cNvPr id="21" name="Google Shape;108;p3"/>
          <p:cNvSpPr txBox="1">
            <a:spLocks/>
          </p:cNvSpPr>
          <p:nvPr/>
        </p:nvSpPr>
        <p:spPr>
          <a:xfrm>
            <a:off x="4644132" y="4257644"/>
            <a:ext cx="327548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3200" b="1" dirty="0">
                <a:solidFill>
                  <a:srgbClr val="AB0501"/>
                </a:solidFill>
                <a:latin typeface="Futura" panose="020B0602020204020303" pitchFamily="34" charset="-79"/>
                <a:ea typeface="Calibri" panose="020F0502020204030204" pitchFamily="34" charset="0"/>
                <a:cs typeface="Futura" panose="020B0602020204020303" pitchFamily="34" charset="-79"/>
              </a:rPr>
              <a:t>Una </a:t>
            </a:r>
            <a:r>
              <a:rPr lang="pt-BR" sz="3200" b="1" dirty="0" err="1">
                <a:solidFill>
                  <a:srgbClr val="AB0501"/>
                </a:solidFill>
                <a:latin typeface="Futura" panose="020B0602020204020303" pitchFamily="34" charset="-79"/>
                <a:ea typeface="Calibri" panose="020F0502020204030204" pitchFamily="34" charset="0"/>
                <a:cs typeface="Futura" panose="020B0602020204020303" pitchFamily="34" charset="-79"/>
              </a:rPr>
              <a:t>situación</a:t>
            </a:r>
            <a:r>
              <a:rPr lang="pt-BR" sz="3200" b="1" dirty="0">
                <a:solidFill>
                  <a:srgbClr val="AB0501"/>
                </a:solidFill>
                <a:latin typeface="Futura" panose="020B0602020204020303" pitchFamily="34" charset="-79"/>
                <a:ea typeface="Calibri" panose="020F0502020204030204" pitchFamily="34" charset="0"/>
                <a:cs typeface="Futura" panose="020B0602020204020303" pitchFamily="34" charset="-79"/>
              </a:rPr>
              <a:t> </a:t>
            </a:r>
            <a:endParaRPr lang="pt-BR" sz="3200" b="1" dirty="0">
              <a:solidFill>
                <a:srgbClr val="AB0501"/>
              </a:solidFill>
              <a:latin typeface="Futura" panose="020B0602020204020303" pitchFamily="34" charset="-79"/>
              <a:cs typeface="Futura" panose="020B0602020204020303" pitchFamily="34" charset="-79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2DDC541C-59AA-4DF6-9C9E-52C143129C2D}"/>
              </a:ext>
            </a:extLst>
          </p:cNvPr>
          <p:cNvSpPr txBox="1"/>
          <p:nvPr/>
        </p:nvSpPr>
        <p:spPr>
          <a:xfrm>
            <a:off x="7732352" y="4266303"/>
            <a:ext cx="329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000" b="1" dirty="0">
                <a:solidFill>
                  <a:srgbClr val="AB0501"/>
                </a:solidFill>
                <a:latin typeface="Futura" panose="020B0602020204020303" pitchFamily="34" charset="-79"/>
                <a:ea typeface="Calibri" panose="020F0502020204030204" pitchFamily="34" charset="0"/>
                <a:cs typeface="Futura" panose="020B0602020204020303" pitchFamily="34" charset="-79"/>
              </a:rPr>
              <a:t>Cuál es la actividad o trabajo que debe realizar el grupo
</a:t>
            </a:r>
            <a:endParaRPr lang="pt-BR" sz="2000" b="1" dirty="0">
              <a:solidFill>
                <a:srgbClr val="AB0501"/>
              </a:solidFill>
              <a:latin typeface="Futura" panose="020B0602020204020303" pitchFamily="34" charset="-79"/>
              <a:cs typeface="Futura" panose="020B0602020204020303" pitchFamily="34" charset="-79"/>
            </a:endParaRPr>
          </a:p>
        </p:txBody>
      </p:sp>
      <p:sp>
        <p:nvSpPr>
          <p:cNvPr id="14" name="Google Shape;108;p3">
            <a:extLst>
              <a:ext uri="{FF2B5EF4-FFF2-40B4-BE49-F238E27FC236}">
                <a16:creationId xmlns:a16="http://schemas.microsoft.com/office/drawing/2014/main" id="{9279BC40-8F5B-1A01-AC42-969BE9AC493A}"/>
              </a:ext>
            </a:extLst>
          </p:cNvPr>
          <p:cNvSpPr txBox="1">
            <a:spLocks/>
          </p:cNvSpPr>
          <p:nvPr/>
        </p:nvSpPr>
        <p:spPr>
          <a:xfrm>
            <a:off x="4644134" y="1903040"/>
            <a:ext cx="217977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3200" b="1" dirty="0">
                <a:solidFill>
                  <a:srgbClr val="7B7B7B"/>
                </a:solidFill>
                <a:latin typeface="Futura" panose="020B0602020204020303" pitchFamily="34" charset="-79"/>
                <a:ea typeface="Calibri" panose="020F0502020204030204" pitchFamily="34" charset="0"/>
                <a:cs typeface="Futura" panose="020B0602020204020303" pitchFamily="34" charset="-79"/>
              </a:rPr>
              <a:t>Un líder</a:t>
            </a:r>
            <a:endParaRPr lang="pt-BR" sz="3200" b="1" dirty="0">
              <a:solidFill>
                <a:srgbClr val="7B7B7B"/>
              </a:solidFill>
              <a:latin typeface="Futura" panose="020B0602020204020303" pitchFamily="34" charset="-79"/>
              <a:cs typeface="Futura" panose="020B0602020204020303" pitchFamily="34" charset="-79"/>
            </a:endParaRPr>
          </a:p>
        </p:txBody>
      </p:sp>
      <p:sp>
        <p:nvSpPr>
          <p:cNvPr id="16" name="Google Shape;108;p3">
            <a:extLst>
              <a:ext uri="{FF2B5EF4-FFF2-40B4-BE49-F238E27FC236}">
                <a16:creationId xmlns:a16="http://schemas.microsoft.com/office/drawing/2014/main" id="{4749B8E1-DA3F-343C-1995-42372673232E}"/>
              </a:ext>
            </a:extLst>
          </p:cNvPr>
          <p:cNvSpPr txBox="1">
            <a:spLocks/>
          </p:cNvSpPr>
          <p:nvPr/>
        </p:nvSpPr>
        <p:spPr>
          <a:xfrm>
            <a:off x="1108429" y="3061786"/>
            <a:ext cx="262665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2400" b="1" dirty="0">
                <a:solidFill>
                  <a:srgbClr val="7B7B7B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Elementos </a:t>
            </a:r>
            <a:r>
              <a:rPr lang="pt-BR" sz="2400" b="1" dirty="0" err="1">
                <a:solidFill>
                  <a:srgbClr val="7B7B7B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del</a:t>
            </a:r>
            <a:r>
              <a:rPr lang="pt-BR" sz="2400" b="1" dirty="0">
                <a:solidFill>
                  <a:srgbClr val="7B7B7B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  </a:t>
            </a:r>
          </a:p>
          <a:p>
            <a:pPr algn="ctr"/>
            <a:r>
              <a:rPr lang="pt-BR" sz="2400" b="1" dirty="0">
                <a:solidFill>
                  <a:srgbClr val="7B7B7B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LIDERAZGO</a:t>
            </a:r>
          </a:p>
        </p:txBody>
      </p:sp>
      <p:sp>
        <p:nvSpPr>
          <p:cNvPr id="22" name="Google Shape;108;p3">
            <a:extLst>
              <a:ext uri="{FF2B5EF4-FFF2-40B4-BE49-F238E27FC236}">
                <a16:creationId xmlns:a16="http://schemas.microsoft.com/office/drawing/2014/main" id="{E483878E-42B9-C2D9-ECB2-D9D7E0A20A75}"/>
              </a:ext>
            </a:extLst>
          </p:cNvPr>
          <p:cNvSpPr txBox="1">
            <a:spLocks/>
          </p:cNvSpPr>
          <p:nvPr/>
        </p:nvSpPr>
        <p:spPr>
          <a:xfrm>
            <a:off x="4644132" y="3061786"/>
            <a:ext cx="268264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3200" b="1" dirty="0">
                <a:solidFill>
                  <a:srgbClr val="7B7B7B"/>
                </a:solidFill>
                <a:latin typeface="Futura" panose="020B0602020204020303" pitchFamily="34" charset="-79"/>
                <a:ea typeface="Calibri" panose="020F0502020204030204" pitchFamily="34" charset="0"/>
                <a:cs typeface="Futura" panose="020B0602020204020303" pitchFamily="34" charset="-79"/>
              </a:rPr>
              <a:t>Un grupo</a:t>
            </a:r>
            <a:endParaRPr lang="pt-BR" sz="3200" b="1" dirty="0">
              <a:solidFill>
                <a:srgbClr val="7B7B7B"/>
              </a:solidFill>
              <a:latin typeface="Futura" panose="020B0602020204020303" pitchFamily="34" charset="-79"/>
              <a:cs typeface="Futura" panose="020B06020202040203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670739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4" descr="Uma imagem contendo Diagrama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812552">
            <a:off x="10817408" y="315921"/>
            <a:ext cx="1814191" cy="1814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4" descr="Forma, Seta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4267028">
            <a:off x="6169053" y="4998567"/>
            <a:ext cx="3289300" cy="32893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tângulo 3"/>
          <p:cNvSpPr/>
          <p:nvPr/>
        </p:nvSpPr>
        <p:spPr>
          <a:xfrm>
            <a:off x="1433446" y="1905506"/>
            <a:ext cx="932510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s-ES" sz="2400" dirty="0">
                <a:latin typeface="Futura Bk BT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</a:t>
            </a:r>
            <a:r>
              <a:rPr lang="es-ES" sz="2400" b="1" dirty="0">
                <a:solidFill>
                  <a:srgbClr val="AB0501"/>
                </a:solidFill>
                <a:latin typeface="Futura Md BT" panose="020B06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buen líder</a:t>
            </a:r>
            <a:r>
              <a:rPr lang="es-ES" sz="2400" b="1" dirty="0">
                <a:solidFill>
                  <a:srgbClr val="FF0000"/>
                </a:solidFill>
                <a:latin typeface="Futura Md BT" panose="020B06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00" dirty="0">
                <a:latin typeface="Futura Bk BT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 alguien que sobresale en el grupo y lo </a:t>
            </a:r>
            <a:r>
              <a:rPr lang="es-ES" sz="2400" b="1" dirty="0">
                <a:solidFill>
                  <a:srgbClr val="AB0501"/>
                </a:solidFill>
                <a:latin typeface="Futura Md BT" panose="020B06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influencia</a:t>
            </a:r>
            <a:r>
              <a:rPr lang="es-ES" sz="2400" dirty="0">
                <a:solidFill>
                  <a:schemeClr val="tx1"/>
                </a:solidFill>
                <a:latin typeface="Futura Bk BT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s-ES" sz="2400" dirty="0">
                <a:latin typeface="Futura Bk BT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consiguiendo mantener a sus liderados </a:t>
            </a:r>
            <a:r>
              <a:rPr lang="es-ES" sz="2400" b="1" dirty="0">
                <a:solidFill>
                  <a:srgbClr val="AB0501"/>
                </a:solidFill>
                <a:latin typeface="Futura Md BT" panose="020B06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motivados y unidos</a:t>
            </a:r>
            <a:r>
              <a:rPr lang="es-ES" sz="2400" dirty="0">
                <a:solidFill>
                  <a:srgbClr val="AB0501"/>
                </a:solidFill>
                <a:latin typeface="Futura Md BT" panose="020B06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00" dirty="0">
                <a:latin typeface="Futura Bk BT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mientras se esfuerzan por lograr los objetivos propuestos.
 También es aquel que </a:t>
            </a:r>
            <a:r>
              <a:rPr lang="es-ES" sz="2400" b="1" dirty="0">
                <a:solidFill>
                  <a:srgbClr val="AB0501"/>
                </a:solidFill>
                <a:latin typeface="Futura Md BT" panose="020B06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identifica habilidades </a:t>
            </a:r>
            <a:r>
              <a:rPr lang="es-ES" sz="2400" dirty="0">
                <a:latin typeface="Futura Bk BT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competencias en su equipo para saber cómo distribuir las responsabilidades. 
"Los maestros lideran, los padres lideran.  Ellos</a:t>
            </a:r>
            <a:r>
              <a:rPr lang="es-ES" sz="2400" dirty="0">
                <a:latin typeface="Futura Md BT" panose="020B06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00" b="1" dirty="0">
                <a:solidFill>
                  <a:srgbClr val="AB0501"/>
                </a:solidFill>
                <a:latin typeface="Futura Md BT" panose="020B06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involucran</a:t>
            </a:r>
            <a:r>
              <a:rPr lang="es-ES" sz="2400" dirty="0">
                <a:solidFill>
                  <a:srgbClr val="AB0501"/>
                </a:solidFill>
                <a:latin typeface="Futura Md BT" panose="020B06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00" dirty="0">
                <a:latin typeface="Futura Bk BT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las personas, desarrollan talentos, contribuyen a modelar el futuro y a ofrecer resultados en el presente". (</a:t>
            </a:r>
            <a:r>
              <a:rPr lang="es-ES" sz="2400" dirty="0" err="1">
                <a:latin typeface="Futura Bk BT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Jucá</a:t>
            </a:r>
            <a:r>
              <a:rPr lang="es-ES" sz="2400" dirty="0">
                <a:latin typeface="Futura Bk BT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2013)</a:t>
            </a:r>
            <a:endParaRPr lang="pt-BR" sz="2400" dirty="0">
              <a:latin typeface="Futura Bk BT" panose="020B0502020204020303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0734">
            <a:off x="666964" y="201388"/>
            <a:ext cx="627943" cy="12758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"/>
          <p:cNvSpPr txBox="1">
            <a:spLocks noGrp="1"/>
          </p:cNvSpPr>
          <p:nvPr>
            <p:ph type="title"/>
          </p:nvPr>
        </p:nvSpPr>
        <p:spPr>
          <a:xfrm>
            <a:off x="978568" y="899533"/>
            <a:ext cx="4885116" cy="1149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Montserrat Black"/>
              <a:buNone/>
            </a:pPr>
            <a:r>
              <a:rPr lang="pt-BR" sz="3200" b="1" spc="-150" dirty="0">
                <a:solidFill>
                  <a:srgbClr val="C00000"/>
                </a:solidFill>
                <a:latin typeface="Futura Md BT" panose="020B0602020204020303" pitchFamily="34" charset="0"/>
                <a:ea typeface="Montserrat Black"/>
                <a:cs typeface="Montserrat Black"/>
                <a:sym typeface="Montserrat Black"/>
              </a:rPr>
              <a:t>2. Perfiles de</a:t>
            </a:r>
            <a:br>
              <a:rPr lang="pt-BR" sz="3200" b="1" spc="-150" dirty="0">
                <a:solidFill>
                  <a:srgbClr val="C00000"/>
                </a:solidFill>
                <a:latin typeface="Futura Md BT" panose="020B0602020204020303" pitchFamily="34" charset="0"/>
                <a:ea typeface="Montserrat Black"/>
                <a:cs typeface="Montserrat Black"/>
                <a:sym typeface="Montserrat Black"/>
              </a:rPr>
            </a:br>
            <a:r>
              <a:rPr lang="pt-BR" sz="3200" b="1" spc="-150" dirty="0" err="1">
                <a:solidFill>
                  <a:srgbClr val="C00000"/>
                </a:solidFill>
                <a:latin typeface="Futura Md BT" panose="020B0602020204020303" pitchFamily="34" charset="0"/>
                <a:ea typeface="Montserrat Black"/>
                <a:cs typeface="Montserrat Black"/>
                <a:sym typeface="Montserrat Black"/>
              </a:rPr>
              <a:t>liderazgo</a:t>
            </a:r>
            <a:endParaRPr b="1" spc="-150" dirty="0">
              <a:solidFill>
                <a:srgbClr val="C00000"/>
              </a:solidFill>
              <a:latin typeface="Futura Md BT" panose="020B0602020204020303" pitchFamily="34" charset="0"/>
            </a:endParaRPr>
          </a:p>
        </p:txBody>
      </p:sp>
      <p:pic>
        <p:nvPicPr>
          <p:cNvPr id="136" name="Google Shape;136;p5" descr="Ícone&#10;&#10;Descrição gerada automaticamente"/>
          <p:cNvPicPr preferRelativeResize="0"/>
          <p:nvPr/>
        </p:nvPicPr>
        <p:blipFill rotWithShape="1">
          <a:blip r:embed="rId3">
            <a:alphaModFix/>
          </a:blip>
          <a:srcRect l="30566" t="27790" r="43502" b="45109"/>
          <a:stretch/>
        </p:blipFill>
        <p:spPr>
          <a:xfrm>
            <a:off x="7021336" y="-602454"/>
            <a:ext cx="1152939" cy="12049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5" descr="Forma, Seta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8229014">
            <a:off x="-1217973" y="-1644650"/>
            <a:ext cx="3289300" cy="328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5" descr="Uma imagem contendo Diagrama&#10;&#10;Descrição gerada automa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151614" y="4947277"/>
            <a:ext cx="2965605" cy="296560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35;p5"/>
          <p:cNvSpPr txBox="1">
            <a:spLocks/>
          </p:cNvSpPr>
          <p:nvPr/>
        </p:nvSpPr>
        <p:spPr>
          <a:xfrm>
            <a:off x="2546975" y="2809917"/>
            <a:ext cx="3370126" cy="1149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lt1"/>
              </a:buClr>
              <a:buSzPts val="3200"/>
              <a:buFont typeface="Montserrat Black"/>
              <a:buNone/>
            </a:pPr>
            <a:r>
              <a:rPr lang="pt-BR" sz="2400" b="1" dirty="0">
                <a:solidFill>
                  <a:srgbClr val="7B7B7B"/>
                </a:solidFill>
                <a:latin typeface="Futura Md BT" panose="020B0602020204020303" pitchFamily="34" charset="0"/>
                <a:ea typeface="Montserrat Black"/>
                <a:cs typeface="Montserrat Black"/>
                <a:sym typeface="Montserrat Black"/>
              </a:rPr>
              <a:t>El Líder </a:t>
            </a:r>
            <a:r>
              <a:rPr lang="pt-BR" sz="2400" b="1" dirty="0">
                <a:solidFill>
                  <a:srgbClr val="7B7B7B"/>
                </a:solidFill>
                <a:latin typeface="Futura Md BT" panose="020B0602020204020303" pitchFamily="34" charset="0"/>
                <a:sym typeface="Montserrat Black"/>
              </a:rPr>
              <a:t>facilitador</a:t>
            </a:r>
            <a:endParaRPr lang="pt-BR" sz="2400" b="1" dirty="0">
              <a:solidFill>
                <a:srgbClr val="7B7B7B"/>
              </a:solidFill>
              <a:latin typeface="Futura Md BT" panose="020B0602020204020303" pitchFamily="34" charset="0"/>
            </a:endParaRPr>
          </a:p>
        </p:txBody>
      </p:sp>
      <p:sp>
        <p:nvSpPr>
          <p:cNvPr id="12" name="Google Shape;135;p5"/>
          <p:cNvSpPr txBox="1">
            <a:spLocks/>
          </p:cNvSpPr>
          <p:nvPr/>
        </p:nvSpPr>
        <p:spPr>
          <a:xfrm>
            <a:off x="5863684" y="1010432"/>
            <a:ext cx="5009211" cy="4748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ea typeface="Montserrat Black"/>
                <a:cs typeface="Montserrat Black"/>
                <a:sym typeface="Montserrat Black"/>
              </a:rPr>
              <a:t>Es humilde.</a:t>
            </a:r>
          </a:p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endParaRPr lang="pt-BR" sz="2400" b="1" dirty="0">
              <a:solidFill>
                <a:schemeClr val="bg1">
                  <a:lumMod val="85000"/>
                </a:schemeClr>
              </a:solidFill>
              <a:latin typeface="Futura Md BT" panose="020B0602020204020303" pitchFamily="34" charset="0"/>
              <a:ea typeface="Montserrat Black"/>
              <a:cs typeface="Montserrat Black"/>
              <a:sym typeface="Montserrat Black"/>
            </a:endParaRPr>
          </a:p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Fomenta </a:t>
            </a:r>
            <a:r>
              <a:rPr lang="pt-BR" sz="2400" b="1" dirty="0" err="1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la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 </a:t>
            </a:r>
            <a:r>
              <a:rPr lang="pt-BR" sz="2400" b="1" dirty="0" err="1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cooperación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.</a:t>
            </a:r>
          </a:p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endParaRPr lang="pt-BR" sz="2400" b="1" dirty="0">
              <a:solidFill>
                <a:schemeClr val="bg1">
                  <a:lumMod val="85000"/>
                </a:schemeClr>
              </a:solidFill>
              <a:latin typeface="Futura Md BT" panose="020B0602020204020303" pitchFamily="34" charset="0"/>
              <a:sym typeface="Montserrat Black"/>
            </a:endParaRPr>
          </a:p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Permite que </a:t>
            </a:r>
            <a:r>
              <a:rPr lang="pt-BR" sz="2400" b="1" dirty="0" err="1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los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 liderados </a:t>
            </a:r>
            <a:r>
              <a:rPr lang="pt-BR" sz="2400" b="1" dirty="0" err="1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participen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 de </a:t>
            </a:r>
            <a:r>
              <a:rPr lang="pt-BR" sz="2400" b="1" dirty="0" err="1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la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 toma de </a:t>
            </a:r>
            <a:r>
              <a:rPr lang="pt-BR" sz="2400" b="1" dirty="0" err="1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decisiones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.</a:t>
            </a:r>
          </a:p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endParaRPr lang="pt-BR" sz="2400" b="1" dirty="0">
              <a:solidFill>
                <a:schemeClr val="bg1">
                  <a:lumMod val="85000"/>
                </a:schemeClr>
              </a:solidFill>
              <a:latin typeface="Futura Md BT" panose="020B0602020204020303" pitchFamily="34" charset="0"/>
              <a:sym typeface="Montserrat Black"/>
            </a:endParaRPr>
          </a:p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r>
              <a:rPr lang="pt-BR" sz="2400" b="1" dirty="0" err="1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Promueve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 una </a:t>
            </a:r>
            <a:r>
              <a:rPr lang="pt-BR" sz="2400" b="1" dirty="0" err="1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comunicación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 fluida.</a:t>
            </a:r>
          </a:p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endParaRPr lang="pt-BR" sz="2400" b="1" dirty="0">
              <a:solidFill>
                <a:schemeClr val="bg1">
                  <a:lumMod val="85000"/>
                </a:schemeClr>
              </a:solidFill>
              <a:latin typeface="Futura Md BT" panose="020B0602020204020303" pitchFamily="34" charset="0"/>
              <a:sym typeface="Montserrat Black"/>
            </a:endParaRPr>
          </a:p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Busca compreender </a:t>
            </a:r>
            <a:r>
              <a:rPr lang="pt-BR" sz="2400" b="1" dirty="0" err="1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las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 características de </a:t>
            </a:r>
            <a:r>
              <a:rPr lang="pt-BR" sz="2400" b="1" dirty="0" err="1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los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 liderados.</a:t>
            </a:r>
          </a:p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endParaRPr lang="pt-BR" sz="2400" b="1" dirty="0">
              <a:solidFill>
                <a:schemeClr val="bg1">
                  <a:lumMod val="85000"/>
                </a:schemeClr>
              </a:solidFill>
              <a:latin typeface="Futura Md BT" panose="020B0602020204020303" pitchFamily="34" charset="0"/>
              <a:sym typeface="Montserrat Black"/>
            </a:endParaRPr>
          </a:p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r>
              <a:rPr lang="pt-BR" sz="2400" b="1" dirty="0" err="1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Hace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 que </a:t>
            </a:r>
            <a:r>
              <a:rPr lang="pt-BR" sz="2400" b="1" dirty="0" err="1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surjan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 talentos.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"/>
          <p:cNvSpPr txBox="1">
            <a:spLocks noGrp="1"/>
          </p:cNvSpPr>
          <p:nvPr>
            <p:ph type="title"/>
          </p:nvPr>
        </p:nvSpPr>
        <p:spPr>
          <a:xfrm>
            <a:off x="978568" y="899533"/>
            <a:ext cx="4885116" cy="1149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Clr>
                <a:schemeClr val="lt1"/>
              </a:buClr>
              <a:buSzPts val="3200"/>
            </a:pPr>
            <a:r>
              <a:rPr lang="pt-BR" sz="3200" b="1" spc="-150" dirty="0">
                <a:solidFill>
                  <a:srgbClr val="C00000"/>
                </a:solidFill>
                <a:latin typeface="Futura Md BT" panose="020B0602020204020303" pitchFamily="34" charset="0"/>
                <a:ea typeface="Montserrat Black"/>
                <a:cs typeface="Montserrat Black"/>
                <a:sym typeface="Montserrat Black"/>
              </a:rPr>
              <a:t>2. Perfiles de</a:t>
            </a:r>
            <a:br>
              <a:rPr lang="pt-BR" sz="3200" b="1" spc="-150" dirty="0">
                <a:solidFill>
                  <a:srgbClr val="C00000"/>
                </a:solidFill>
                <a:latin typeface="Futura Md BT" panose="020B0602020204020303" pitchFamily="34" charset="0"/>
                <a:ea typeface="Montserrat Black"/>
                <a:cs typeface="Montserrat Black"/>
                <a:sym typeface="Montserrat Black"/>
              </a:rPr>
            </a:br>
            <a:r>
              <a:rPr lang="pt-BR" sz="3200" b="1" spc="-150" dirty="0" err="1">
                <a:solidFill>
                  <a:srgbClr val="C00000"/>
                </a:solidFill>
                <a:latin typeface="Futura Md BT" panose="020B0602020204020303" pitchFamily="34" charset="0"/>
                <a:ea typeface="Montserrat Black"/>
                <a:cs typeface="Montserrat Black"/>
                <a:sym typeface="Montserrat Black"/>
              </a:rPr>
              <a:t>liderazgo</a:t>
            </a:r>
            <a:endParaRPr b="1" spc="-150" dirty="0">
              <a:solidFill>
                <a:srgbClr val="C00000"/>
              </a:solidFill>
              <a:latin typeface="Futura Md BT" panose="020B0602020204020303" pitchFamily="34" charset="0"/>
            </a:endParaRPr>
          </a:p>
        </p:txBody>
      </p:sp>
      <p:pic>
        <p:nvPicPr>
          <p:cNvPr id="136" name="Google Shape;136;p5" descr="Ícone&#10;&#10;Descrição gerada automaticamente"/>
          <p:cNvPicPr preferRelativeResize="0"/>
          <p:nvPr/>
        </p:nvPicPr>
        <p:blipFill rotWithShape="1">
          <a:blip r:embed="rId3">
            <a:alphaModFix/>
          </a:blip>
          <a:srcRect l="30566" t="27790" r="43502" b="45109"/>
          <a:stretch/>
        </p:blipFill>
        <p:spPr>
          <a:xfrm>
            <a:off x="7021336" y="-602454"/>
            <a:ext cx="1152939" cy="12049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5" descr="Forma, Seta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8229014">
            <a:off x="-1217973" y="-1644650"/>
            <a:ext cx="3289300" cy="328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5" descr="Uma imagem contendo Diagrama&#10;&#10;Descrição gerada automa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151614" y="4947277"/>
            <a:ext cx="2965605" cy="296560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35;p5"/>
          <p:cNvSpPr txBox="1">
            <a:spLocks/>
          </p:cNvSpPr>
          <p:nvPr/>
        </p:nvSpPr>
        <p:spPr>
          <a:xfrm>
            <a:off x="2546975" y="2809917"/>
            <a:ext cx="3370126" cy="1149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lt1"/>
              </a:buClr>
              <a:buSzPts val="3200"/>
              <a:buFont typeface="Montserrat Black"/>
              <a:buNone/>
            </a:pPr>
            <a:r>
              <a:rPr lang="pt-BR" sz="2400" b="1" dirty="0">
                <a:solidFill>
                  <a:srgbClr val="7B7B7B"/>
                </a:solidFill>
                <a:latin typeface="Futura Md BT" panose="020B0602020204020303" pitchFamily="34" charset="0"/>
                <a:ea typeface="Montserrat Black"/>
                <a:cs typeface="Montserrat Black"/>
                <a:sym typeface="Montserrat Black"/>
              </a:rPr>
              <a:t>El Líder </a:t>
            </a:r>
            <a:r>
              <a:rPr lang="pt-BR" sz="2400" b="1" dirty="0">
                <a:solidFill>
                  <a:srgbClr val="7B7B7B"/>
                </a:solidFill>
                <a:latin typeface="Futura Md BT" panose="020B0602020204020303" pitchFamily="34" charset="0"/>
                <a:sym typeface="Montserrat Black"/>
              </a:rPr>
              <a:t>facilitador</a:t>
            </a:r>
            <a:endParaRPr lang="pt-BR" sz="2400" b="1" dirty="0">
              <a:solidFill>
                <a:srgbClr val="7B7B7B"/>
              </a:solidFill>
              <a:latin typeface="Futura Md BT" panose="020B0602020204020303" pitchFamily="34" charset="0"/>
            </a:endParaRPr>
          </a:p>
        </p:txBody>
      </p:sp>
      <p:sp>
        <p:nvSpPr>
          <p:cNvPr id="12" name="Google Shape;135;p5"/>
          <p:cNvSpPr txBox="1">
            <a:spLocks/>
          </p:cNvSpPr>
          <p:nvPr/>
        </p:nvSpPr>
        <p:spPr>
          <a:xfrm>
            <a:off x="5863684" y="1010432"/>
            <a:ext cx="5009211" cy="4748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r>
              <a:rPr lang="pt-BR" sz="2400" b="1" dirty="0">
                <a:solidFill>
                  <a:srgbClr val="AB0501"/>
                </a:solidFill>
                <a:latin typeface="Futura Md BT" panose="020B0602020204020303" pitchFamily="34" charset="0"/>
                <a:ea typeface="Montserrat Black"/>
                <a:cs typeface="Montserrat Black"/>
                <a:sym typeface="Montserrat Black"/>
              </a:rPr>
              <a:t>Es humilde.</a:t>
            </a:r>
          </a:p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endParaRPr lang="pt-BR" sz="2400" b="1" dirty="0">
              <a:solidFill>
                <a:schemeClr val="bg1">
                  <a:lumMod val="85000"/>
                </a:schemeClr>
              </a:solidFill>
              <a:latin typeface="Futura Md BT" panose="020B0602020204020303" pitchFamily="34" charset="0"/>
              <a:ea typeface="Montserrat Black"/>
              <a:cs typeface="Montserrat Black"/>
              <a:sym typeface="Montserrat Black"/>
            </a:endParaRPr>
          </a:p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Fomenta </a:t>
            </a:r>
            <a:r>
              <a:rPr lang="pt-BR" sz="2400" b="1" dirty="0" err="1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la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 </a:t>
            </a:r>
            <a:r>
              <a:rPr lang="pt-BR" sz="2400" b="1" dirty="0" err="1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cooperación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.</a:t>
            </a:r>
          </a:p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endParaRPr lang="pt-BR" sz="2400" b="1" dirty="0">
              <a:solidFill>
                <a:schemeClr val="bg1">
                  <a:lumMod val="85000"/>
                </a:schemeClr>
              </a:solidFill>
              <a:latin typeface="Futura Md BT" panose="020B0602020204020303" pitchFamily="34" charset="0"/>
              <a:sym typeface="Montserrat Black"/>
            </a:endParaRPr>
          </a:p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Permite que </a:t>
            </a:r>
            <a:r>
              <a:rPr lang="pt-BR" sz="2400" b="1" dirty="0" err="1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los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 liderados </a:t>
            </a:r>
            <a:r>
              <a:rPr lang="pt-BR" sz="2400" b="1" dirty="0" err="1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participen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 de </a:t>
            </a:r>
            <a:r>
              <a:rPr lang="pt-BR" sz="2400" b="1" dirty="0" err="1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la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 toma de </a:t>
            </a:r>
            <a:r>
              <a:rPr lang="pt-BR" sz="2400" b="1" dirty="0" err="1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decisiones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.</a:t>
            </a:r>
          </a:p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endParaRPr lang="pt-BR" sz="2400" b="1" dirty="0">
              <a:solidFill>
                <a:schemeClr val="bg1">
                  <a:lumMod val="85000"/>
                </a:schemeClr>
              </a:solidFill>
              <a:latin typeface="Futura Md BT" panose="020B0602020204020303" pitchFamily="34" charset="0"/>
              <a:sym typeface="Montserrat Black"/>
            </a:endParaRPr>
          </a:p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r>
              <a:rPr lang="pt-BR" sz="2400" b="1" dirty="0" err="1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Promueve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 una </a:t>
            </a:r>
            <a:r>
              <a:rPr lang="pt-BR" sz="2400" b="1" dirty="0" err="1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comunicación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 fluida.</a:t>
            </a:r>
          </a:p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endParaRPr lang="pt-BR" sz="2400" b="1" dirty="0">
              <a:solidFill>
                <a:schemeClr val="bg1">
                  <a:lumMod val="85000"/>
                </a:schemeClr>
              </a:solidFill>
              <a:latin typeface="Futura Md BT" panose="020B0602020204020303" pitchFamily="34" charset="0"/>
              <a:sym typeface="Montserrat Black"/>
            </a:endParaRPr>
          </a:p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Busca compreender </a:t>
            </a:r>
            <a:r>
              <a:rPr lang="pt-BR" sz="2400" b="1" dirty="0" err="1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las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 características de </a:t>
            </a:r>
            <a:r>
              <a:rPr lang="pt-BR" sz="2400" b="1" dirty="0" err="1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los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 liderados.</a:t>
            </a:r>
          </a:p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endParaRPr lang="pt-BR" sz="2400" b="1" dirty="0">
              <a:solidFill>
                <a:schemeClr val="bg1">
                  <a:lumMod val="85000"/>
                </a:schemeClr>
              </a:solidFill>
              <a:latin typeface="Futura Md BT" panose="020B0602020204020303" pitchFamily="34" charset="0"/>
              <a:sym typeface="Montserrat Black"/>
            </a:endParaRPr>
          </a:p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r>
              <a:rPr lang="pt-BR" sz="2400" b="1" dirty="0" err="1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Hace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 que </a:t>
            </a:r>
            <a:r>
              <a:rPr lang="pt-BR" sz="2400" b="1" dirty="0" err="1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surjan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 talentos.</a:t>
            </a:r>
          </a:p>
        </p:txBody>
      </p:sp>
    </p:spTree>
    <p:extLst>
      <p:ext uri="{BB962C8B-B14F-4D97-AF65-F5344CB8AC3E}">
        <p14:creationId xmlns:p14="http://schemas.microsoft.com/office/powerpoint/2010/main" val="66655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9EA5E59716CA04482326D7D6394CBC5" ma:contentTypeVersion="14" ma:contentTypeDescription="Crie um novo documento." ma:contentTypeScope="" ma:versionID="18cf0dfb05e5ac73a83e9eb491dca666">
  <xsd:schema xmlns:xsd="http://www.w3.org/2001/XMLSchema" xmlns:xs="http://www.w3.org/2001/XMLSchema" xmlns:p="http://schemas.microsoft.com/office/2006/metadata/properties" xmlns:ns2="546f6921-c430-45e7-8b30-d6d9b86d8f0f" xmlns:ns3="364167a4-bc77-49ec-93f2-879d4481bae7" targetNamespace="http://schemas.microsoft.com/office/2006/metadata/properties" ma:root="true" ma:fieldsID="117a38b97da69106be42436d5f440fe6" ns2:_="" ns3:_="">
    <xsd:import namespace="546f6921-c430-45e7-8b30-d6d9b86d8f0f"/>
    <xsd:import namespace="364167a4-bc77-49ec-93f2-879d4481bae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6f6921-c430-45e7-8b30-d6d9b86d8f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Marcações de imagem" ma:readOnly="false" ma:fieldId="{5cf76f15-5ced-4ddc-b409-7134ff3c332f}" ma:taxonomyMulti="true" ma:sspId="8e8593b7-542e-4346-9e98-482410f851d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4167a4-bc77-49ec-93f2-879d4481bae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c6843a21-b43c-449c-ad71-8656eb5ff423}" ma:internalName="TaxCatchAll" ma:showField="CatchAllData" ma:web="364167a4-bc77-49ec-93f2-879d4481bae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46f6921-c430-45e7-8b30-d6d9b86d8f0f">
      <Terms xmlns="http://schemas.microsoft.com/office/infopath/2007/PartnerControls"/>
    </lcf76f155ced4ddcb4097134ff3c332f>
    <TaxCatchAll xmlns="364167a4-bc77-49ec-93f2-879d4481bae7" xsi:nil="true"/>
  </documentManagement>
</p:properties>
</file>

<file path=customXml/itemProps1.xml><?xml version="1.0" encoding="utf-8"?>
<ds:datastoreItem xmlns:ds="http://schemas.openxmlformats.org/officeDocument/2006/customXml" ds:itemID="{99584F9C-9ECF-4AC4-9F25-E31DC4FF0296}"/>
</file>

<file path=customXml/itemProps2.xml><?xml version="1.0" encoding="utf-8"?>
<ds:datastoreItem xmlns:ds="http://schemas.openxmlformats.org/officeDocument/2006/customXml" ds:itemID="{2553A8F1-2FA6-40BD-B122-413B05C4E620}"/>
</file>

<file path=customXml/itemProps3.xml><?xml version="1.0" encoding="utf-8"?>
<ds:datastoreItem xmlns:ds="http://schemas.openxmlformats.org/officeDocument/2006/customXml" ds:itemID="{F293E780-D00A-4843-8880-09BDB55B8CAB}"/>
</file>

<file path=docProps/app.xml><?xml version="1.0" encoding="utf-8"?>
<Properties xmlns="http://schemas.openxmlformats.org/officeDocument/2006/extended-properties" xmlns:vt="http://schemas.openxmlformats.org/officeDocument/2006/docPropsVTypes">
  <TotalTime>1581</TotalTime>
  <Words>1910</Words>
  <Application>Microsoft Macintosh PowerPoint</Application>
  <PresentationFormat>Widescreen</PresentationFormat>
  <Paragraphs>260</Paragraphs>
  <Slides>30</Slides>
  <Notes>30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9" baseType="lpstr">
      <vt:lpstr>Montserrat</vt:lpstr>
      <vt:lpstr>Montserrat Black</vt:lpstr>
      <vt:lpstr>Futura Bk BT</vt:lpstr>
      <vt:lpstr>Calibri</vt:lpstr>
      <vt:lpstr>Arial</vt:lpstr>
      <vt:lpstr>Montserrat ExtraBold</vt:lpstr>
      <vt:lpstr>Futura Md BT</vt:lpstr>
      <vt:lpstr>Futura</vt:lpstr>
      <vt:lpstr>Tema do Office</vt:lpstr>
      <vt:lpstr>Apresentação do PowerPoint</vt:lpstr>
      <vt:lpstr>Perfil de liderazgo</vt:lpstr>
      <vt:lpstr>1. ¿Qué es liderazgo?</vt:lpstr>
      <vt:lpstr>1. ¿Qué es liderazgo?</vt:lpstr>
      <vt:lpstr>1. ¿Qué es liderazgo?</vt:lpstr>
      <vt:lpstr>1. ¿Qué es liderazgo?</vt:lpstr>
      <vt:lpstr>Apresentação do PowerPoint</vt:lpstr>
      <vt:lpstr>2. Perfiles de liderazgo</vt:lpstr>
      <vt:lpstr>2. Perfiles de liderazgo</vt:lpstr>
      <vt:lpstr>2. Perfiles de liderazgo</vt:lpstr>
      <vt:lpstr>2. Perfiles de liderazgo</vt:lpstr>
      <vt:lpstr>2. Perfiles de liderazgo</vt:lpstr>
      <vt:lpstr>2. Perfiles de liderazgo</vt:lpstr>
      <vt:lpstr>2. Perfiles de liderazgo</vt:lpstr>
      <vt:lpstr>2. Perfiles de liderazgo</vt:lpstr>
      <vt:lpstr>2. Perfiles de liderazgo</vt:lpstr>
      <vt:lpstr>2. Perfiles de liderazgo</vt:lpstr>
      <vt:lpstr>2. Perfiles de liderazgo</vt:lpstr>
      <vt:lpstr>2. Perfiles de liderazgo</vt:lpstr>
      <vt:lpstr>2. Perfiles de liderazgo</vt:lpstr>
      <vt:lpstr>Existe un estrecho vínculo entre el liderazgo y la influencia. Cuando el líder da el ejemplo, se convierte en un modelo y crea en la mente de su equipo una visión de lo que se puede hacer, inspirándolos y motivándolos a entrar en acción. Este proceso se puede llevar a cabo en seis etapas: (Rodrigues, 2016)</vt:lpstr>
      <vt:lpstr>Apresentação do PowerPoint</vt:lpstr>
      <vt:lpstr>Apresentação do PowerPoint</vt:lpstr>
      <vt:lpstr>3. Peligros en el liderazgo cristiano</vt:lpstr>
      <vt:lpstr>3. Peligros en el liderazgo cristiano</vt:lpstr>
      <vt:lpstr>Apresentação do PowerPoint</vt:lpstr>
      <vt:lpstr>4. Jesús, el líder por excelencia</vt:lpstr>
      <vt:lpstr>4. Jesús, el líder por excelencia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DSA - Gerardo Tomasini</dc:creator>
  <cp:lastModifiedBy>RODRIGO CEZARE</cp:lastModifiedBy>
  <cp:revision>82</cp:revision>
  <dcterms:created xsi:type="dcterms:W3CDTF">2022-01-23T14:59:10Z</dcterms:created>
  <dcterms:modified xsi:type="dcterms:W3CDTF">2022-05-10T18:04:36Z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0x010100F9EA5E59716CA04482326D7D6394CBC5</vt:lpwstr>
  </property>
</Properties>
</file>