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embeddedFontLst>
    <p:embeddedFont>
      <p:font typeface="Montserrat Black"/>
      <p:bold r:id="rId31"/>
      <p:boldItalic r:id="rId32"/>
    </p:embeddedFont>
    <p:embeddedFont>
      <p:font typeface="Montserrat"/>
      <p:regular r:id="rId33"/>
      <p:bold r:id="rId34"/>
      <p:italic r:id="rId35"/>
      <p:boldItalic r:id="rId36"/>
    </p:embeddedFont>
    <p:embeddedFont>
      <p:font typeface="Montserrat Medium"/>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gzK6zmlOJO7VmPXM1FkJvfB2yX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Medium-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lack-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MontserratBlack-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MontserratMedium-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MontserratMedium-italic.fntdata"/><Relationship Id="rId16" Type="http://schemas.openxmlformats.org/officeDocument/2006/relationships/slide" Target="slides/slide12.xml"/><Relationship Id="rId38" Type="http://schemas.openxmlformats.org/officeDocument/2006/relationships/font" Target="fonts/MontserratMedium-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type="vertTitleAndTx">
  <p:cSld name="VERTICAL_TITLE_AND_VERTICAL_TEXT">
    <p:spTree>
      <p:nvGrpSpPr>
        <p:cNvPr id="78" name="Shape 78"/>
        <p:cNvGrpSpPr/>
        <p:nvPr/>
      </p:nvGrpSpPr>
      <p:grpSpPr>
        <a:xfrm>
          <a:off x="0" y="0"/>
          <a:ext cx="0" cy="0"/>
          <a:chOff x="0" y="0"/>
          <a:chExt cx="0" cy="0"/>
        </a:xfrm>
      </p:grpSpPr>
      <p:sp>
        <p:nvSpPr>
          <p:cNvPr id="79" name="Google Shape;79;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27" name="Shape 27"/>
        <p:cNvGrpSpPr/>
        <p:nvPr/>
      </p:nvGrpSpPr>
      <p:grpSpPr>
        <a:xfrm>
          <a:off x="0" y="0"/>
          <a:ext cx="0" cy="0"/>
          <a:chOff x="0" y="0"/>
          <a:chExt cx="0" cy="0"/>
        </a:xfrm>
      </p:grpSpPr>
      <p:sp>
        <p:nvSpPr>
          <p:cNvPr id="28" name="Google Shape;28;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33" name="Shape 33"/>
        <p:cNvGrpSpPr/>
        <p:nvPr/>
      </p:nvGrpSpPr>
      <p:grpSpPr>
        <a:xfrm>
          <a:off x="0" y="0"/>
          <a:ext cx="0" cy="0"/>
          <a:chOff x="0" y="0"/>
          <a:chExt cx="0" cy="0"/>
        </a:xfrm>
      </p:grpSpPr>
      <p:sp>
        <p:nvSpPr>
          <p:cNvPr id="34" name="Google Shape;3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0" name="Shape 40"/>
        <p:cNvGrpSpPr/>
        <p:nvPr/>
      </p:nvGrpSpPr>
      <p:grpSpPr>
        <a:xfrm>
          <a:off x="0" y="0"/>
          <a:ext cx="0" cy="0"/>
          <a:chOff x="0" y="0"/>
          <a:chExt cx="0" cy="0"/>
        </a:xfrm>
      </p:grpSpPr>
      <p:sp>
        <p:nvSpPr>
          <p:cNvPr id="41" name="Google Shape;41;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49" name="Shape 49"/>
        <p:cNvGrpSpPr/>
        <p:nvPr/>
      </p:nvGrpSpPr>
      <p:grpSpPr>
        <a:xfrm>
          <a:off x="0" y="0"/>
          <a:ext cx="0" cy="0"/>
          <a:chOff x="0" y="0"/>
          <a:chExt cx="0" cy="0"/>
        </a:xfrm>
      </p:grpSpPr>
      <p:sp>
        <p:nvSpPr>
          <p:cNvPr id="50" name="Google Shape;5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54" name="Shape 54"/>
        <p:cNvGrpSpPr/>
        <p:nvPr/>
      </p:nvGrpSpPr>
      <p:grpSpPr>
        <a:xfrm>
          <a:off x="0" y="0"/>
          <a:ext cx="0" cy="0"/>
          <a:chOff x="0" y="0"/>
          <a:chExt cx="0" cy="0"/>
        </a:xfrm>
      </p:grpSpPr>
      <p:sp>
        <p:nvSpPr>
          <p:cNvPr id="55" name="Google Shape;5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65" name="Shape 65"/>
        <p:cNvGrpSpPr/>
        <p:nvPr/>
      </p:nvGrpSpPr>
      <p:grpSpPr>
        <a:xfrm>
          <a:off x="0" y="0"/>
          <a:ext cx="0" cy="0"/>
          <a:chOff x="0" y="0"/>
          <a:chExt cx="0" cy="0"/>
        </a:xfrm>
      </p:grpSpPr>
      <p:sp>
        <p:nvSpPr>
          <p:cNvPr id="66" name="Google Shape;66;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6"/>
          <p:cNvSpPr/>
          <p:nvPr>
            <p:ph idx="2" type="pic"/>
          </p:nvPr>
        </p:nvSpPr>
        <p:spPr>
          <a:xfrm>
            <a:off x="5183188" y="987425"/>
            <a:ext cx="6172200" cy="4873625"/>
          </a:xfrm>
          <a:prstGeom prst="rect">
            <a:avLst/>
          </a:prstGeom>
          <a:noFill/>
          <a:ln>
            <a:noFill/>
          </a:ln>
        </p:spPr>
      </p:sp>
      <p:sp>
        <p:nvSpPr>
          <p:cNvPr id="68" name="Google Shape;68;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36.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38.png"/><Relationship Id="rId5" Type="http://schemas.openxmlformats.org/officeDocument/2006/relationships/image" Target="../media/image24.png"/><Relationship Id="rId6" Type="http://schemas.openxmlformats.org/officeDocument/2006/relationships/image" Target="../media/image8.png"/><Relationship Id="rId7" Type="http://schemas.openxmlformats.org/officeDocument/2006/relationships/image" Target="../media/image49.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42.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46.png"/><Relationship Id="rId5" Type="http://schemas.openxmlformats.org/officeDocument/2006/relationships/image" Target="../media/image24.png"/><Relationship Id="rId6" Type="http://schemas.openxmlformats.org/officeDocument/2006/relationships/image" Target="../media/image8.png"/><Relationship Id="rId7"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4.png"/><Relationship Id="rId5" Type="http://schemas.openxmlformats.org/officeDocument/2006/relationships/image" Target="../media/image39.png"/><Relationship Id="rId6" Type="http://schemas.openxmlformats.org/officeDocument/2006/relationships/image" Target="../media/image14.png"/><Relationship Id="rId7" Type="http://schemas.openxmlformats.org/officeDocument/2006/relationships/image" Target="../media/image49.png"/><Relationship Id="rId8"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45.png"/><Relationship Id="rId5" Type="http://schemas.openxmlformats.org/officeDocument/2006/relationships/image" Target="../media/image41.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18.png"/><Relationship Id="rId6"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49.png"/><Relationship Id="rId5" Type="http://schemas.openxmlformats.org/officeDocument/2006/relationships/image" Target="../media/image14.png"/><Relationship Id="rId6"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56.png"/><Relationship Id="rId5" Type="http://schemas.openxmlformats.org/officeDocument/2006/relationships/image" Target="../media/image52.png"/><Relationship Id="rId6" Type="http://schemas.openxmlformats.org/officeDocument/2006/relationships/image" Target="../media/image45.png"/><Relationship Id="rId7" Type="http://schemas.openxmlformats.org/officeDocument/2006/relationships/image" Target="../media/image8.png"/><Relationship Id="rId8"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33.png"/><Relationship Id="rId5" Type="http://schemas.openxmlformats.org/officeDocument/2006/relationships/image" Target="../media/image54.png"/><Relationship Id="rId6" Type="http://schemas.openxmlformats.org/officeDocument/2006/relationships/image" Target="../media/image8.png"/><Relationship Id="rId7" Type="http://schemas.openxmlformats.org/officeDocument/2006/relationships/image" Target="../media/image18.png"/><Relationship Id="rId8"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49.png"/><Relationship Id="rId5" Type="http://schemas.openxmlformats.org/officeDocument/2006/relationships/image" Target="../media/image18.png"/><Relationship Id="rId6"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24.png"/><Relationship Id="rId5" Type="http://schemas.openxmlformats.org/officeDocument/2006/relationships/image" Target="../media/image45.png"/><Relationship Id="rId6"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png"/><Relationship Id="rId4" Type="http://schemas.openxmlformats.org/officeDocument/2006/relationships/image" Target="../media/image14.png"/><Relationship Id="rId5" Type="http://schemas.openxmlformats.org/officeDocument/2006/relationships/image" Target="../media/image61.png"/><Relationship Id="rId6" Type="http://schemas.openxmlformats.org/officeDocument/2006/relationships/image" Target="../media/image49.png"/><Relationship Id="rId7" Type="http://schemas.openxmlformats.org/officeDocument/2006/relationships/image" Target="../media/image18.png"/><Relationship Id="rId8"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14.png"/><Relationship Id="rId5" Type="http://schemas.openxmlformats.org/officeDocument/2006/relationships/image" Target="../media/image58.png"/><Relationship Id="rId6" Type="http://schemas.openxmlformats.org/officeDocument/2006/relationships/image" Target="../media/image49.png"/><Relationship Id="rId7"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png"/><Relationship Id="rId11" Type="http://schemas.openxmlformats.org/officeDocument/2006/relationships/image" Target="../media/image8.png"/><Relationship Id="rId10" Type="http://schemas.openxmlformats.org/officeDocument/2006/relationships/image" Target="../media/image15.png"/><Relationship Id="rId12" Type="http://schemas.openxmlformats.org/officeDocument/2006/relationships/image" Target="../media/image14.png"/><Relationship Id="rId9"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4.png"/><Relationship Id="rId4" Type="http://schemas.openxmlformats.org/officeDocument/2006/relationships/image" Target="../media/image14.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4.png"/><Relationship Id="rId6" Type="http://schemas.openxmlformats.org/officeDocument/2006/relationships/image" Target="../media/image14.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8.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8.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26.png"/><Relationship Id="rId7" Type="http://schemas.openxmlformats.org/officeDocument/2006/relationships/image" Target="../media/image14.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type="title"/>
          </p:nvPr>
        </p:nvSpPr>
        <p:spPr>
          <a:xfrm>
            <a:off x="838200" y="365125"/>
            <a:ext cx="1008999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300"/>
              <a:buFont typeface="Montserrat Black"/>
              <a:buNone/>
            </a:pPr>
            <a:r>
              <a:rPr lang="es-ES" sz="3300">
                <a:solidFill>
                  <a:srgbClr val="AC0000"/>
                </a:solidFill>
                <a:latin typeface="Montserrat Black"/>
                <a:ea typeface="Montserrat Black"/>
                <a:cs typeface="Montserrat Black"/>
                <a:sym typeface="Montserrat Black"/>
              </a:rPr>
              <a:t>Guía para colorear la Palabra de Dios  mientras meditas en ella</a:t>
            </a:r>
            <a:r>
              <a:rPr lang="es-ES" sz="3600">
                <a:solidFill>
                  <a:srgbClr val="AC0000"/>
                </a:solidFill>
                <a:latin typeface="Montserrat Black"/>
                <a:ea typeface="Montserrat Black"/>
                <a:cs typeface="Montserrat Black"/>
                <a:sym typeface="Montserrat Black"/>
              </a:rPr>
              <a:t>. </a:t>
            </a:r>
            <a:endParaRPr sz="3600">
              <a:solidFill>
                <a:srgbClr val="AC0000"/>
              </a:solidFill>
              <a:latin typeface="Montserrat Black"/>
              <a:ea typeface="Montserrat Black"/>
              <a:cs typeface="Montserrat Black"/>
              <a:sym typeface="Montserrat Black"/>
            </a:endParaRPr>
          </a:p>
        </p:txBody>
      </p:sp>
      <p:sp>
        <p:nvSpPr>
          <p:cNvPr id="194" name="Google Shape;194;p10"/>
          <p:cNvSpPr txBox="1"/>
          <p:nvPr>
            <p:ph idx="1" type="body"/>
          </p:nvPr>
        </p:nvSpPr>
        <p:spPr>
          <a:xfrm>
            <a:off x="838200" y="1503103"/>
            <a:ext cx="10784531" cy="3877193"/>
          </a:xfrm>
          <a:prstGeom prst="rect">
            <a:avLst/>
          </a:prstGeom>
          <a:noFill/>
          <a:ln>
            <a:noFill/>
          </a:ln>
        </p:spPr>
        <p:txBody>
          <a:bodyPr anchorCtr="0" anchor="t" bIns="45700" lIns="91425" spcFirstLastPara="1" rIns="91425" wrap="square" tIns="45700">
            <a:normAutofit/>
          </a:bodyPr>
          <a:lstStyle/>
          <a:p>
            <a:pPr indent="-228600" lvl="0" marL="228600" rtl="0" algn="just">
              <a:lnSpc>
                <a:spcPct val="150000"/>
              </a:lnSpc>
              <a:spcBef>
                <a:spcPts val="0"/>
              </a:spcBef>
              <a:spcAft>
                <a:spcPts val="0"/>
              </a:spcAft>
              <a:buClr>
                <a:srgbClr val="000000"/>
              </a:buClr>
              <a:buSzPts val="1800"/>
              <a:buFont typeface="Noto Sans Symbols"/>
              <a:buChar char="⮚"/>
            </a:pPr>
            <a:r>
              <a:rPr b="0" i="0" lang="es-ES" sz="1800" u="none" strike="noStrike">
                <a:solidFill>
                  <a:srgbClr val="000000"/>
                </a:solidFill>
                <a:latin typeface="Montserrat"/>
                <a:ea typeface="Montserrat"/>
                <a:cs typeface="Montserrat"/>
                <a:sym typeface="Montserrat"/>
              </a:rPr>
              <a:t> </a:t>
            </a:r>
            <a:r>
              <a:rPr b="0" i="0" lang="es-ES" sz="1600" u="none" strike="noStrike">
                <a:solidFill>
                  <a:srgbClr val="000000"/>
                </a:solidFill>
                <a:latin typeface="Montserrat"/>
                <a:ea typeface="Montserrat"/>
                <a:cs typeface="Montserrat"/>
                <a:sym typeface="Montserrat"/>
              </a:rPr>
              <a:t>Pintar de </a:t>
            </a:r>
            <a:r>
              <a:rPr b="1" i="0" lang="es-ES" sz="1600" u="none" strike="noStrike">
                <a:solidFill>
                  <a:srgbClr val="660033"/>
                </a:solidFill>
                <a:latin typeface="Montserrat"/>
                <a:ea typeface="Montserrat"/>
                <a:cs typeface="Montserrat"/>
                <a:sym typeface="Montserrat"/>
              </a:rPr>
              <a:t>violeta </a:t>
            </a:r>
            <a:r>
              <a:rPr b="0" i="0" lang="es-ES" sz="1600" u="none" strike="noStrike">
                <a:solidFill>
                  <a:srgbClr val="660033"/>
                </a:solidFill>
                <a:latin typeface="Montserrat"/>
                <a:ea typeface="Montserrat"/>
                <a:cs typeface="Montserrat"/>
                <a:sym typeface="Montserrat"/>
              </a:rPr>
              <a:t>l</a:t>
            </a:r>
            <a:r>
              <a:rPr b="0" i="0" lang="es-ES" sz="1600" u="none" strike="noStrike">
                <a:solidFill>
                  <a:srgbClr val="000000"/>
                </a:solidFill>
                <a:latin typeface="Montserrat"/>
                <a:ea typeface="Montserrat"/>
                <a:cs typeface="Montserrat"/>
                <a:sym typeface="Montserrat"/>
              </a:rPr>
              <a:t>os textos de alabanza y exaltación </a:t>
            </a:r>
            <a:endParaRPr/>
          </a:p>
          <a:p>
            <a:pPr indent="0" lvl="0" marL="0" rtl="0" algn="just">
              <a:lnSpc>
                <a:spcPct val="150000"/>
              </a:lnSpc>
              <a:spcBef>
                <a:spcPts val="0"/>
              </a:spcBef>
              <a:spcAft>
                <a:spcPts val="0"/>
              </a:spcAft>
              <a:buClr>
                <a:srgbClr val="000000"/>
              </a:buClr>
              <a:buSzPts val="1600"/>
              <a:buNone/>
            </a:pPr>
            <a:r>
              <a:rPr lang="es-ES" sz="1600">
                <a:solidFill>
                  <a:srgbClr val="000000"/>
                </a:solidFill>
                <a:latin typeface="Montserrat"/>
                <a:ea typeface="Montserrat"/>
                <a:cs typeface="Montserrat"/>
                <a:sym typeface="Montserrat"/>
              </a:rPr>
              <a:t>    </a:t>
            </a:r>
            <a:r>
              <a:rPr b="0" i="0" lang="es-ES" sz="1600" u="none" strike="noStrike">
                <a:solidFill>
                  <a:srgbClr val="000000"/>
                </a:solidFill>
                <a:latin typeface="Montserrat"/>
                <a:ea typeface="Montserrat"/>
                <a:cs typeface="Montserrat"/>
                <a:sym typeface="Montserrat"/>
              </a:rPr>
              <a:t>al nombre de Dios.</a:t>
            </a:r>
            <a:endParaRPr/>
          </a:p>
          <a:p>
            <a:pPr indent="-228600" lvl="0" marL="228600" rtl="0" algn="just">
              <a:lnSpc>
                <a:spcPct val="150000"/>
              </a:lnSpc>
              <a:spcBef>
                <a:spcPts val="1000"/>
              </a:spcBef>
              <a:spcAft>
                <a:spcPts val="0"/>
              </a:spcAft>
              <a:buClr>
                <a:srgbClr val="000000"/>
              </a:buClr>
              <a:buSzPts val="1600"/>
              <a:buFont typeface="Noto Sans Symbols"/>
              <a:buChar char="⮚"/>
            </a:pPr>
            <a:r>
              <a:rPr b="0" i="0" lang="es-ES" sz="1600" u="none" strike="noStrike">
                <a:solidFill>
                  <a:srgbClr val="000000"/>
                </a:solidFill>
                <a:latin typeface="Montserrat"/>
                <a:ea typeface="Montserrat"/>
                <a:cs typeface="Montserrat"/>
                <a:sym typeface="Montserrat"/>
              </a:rPr>
              <a:t> Pintar de </a:t>
            </a:r>
            <a:r>
              <a:rPr b="1" i="0" lang="es-ES" sz="1600" u="none" strike="noStrike">
                <a:solidFill>
                  <a:srgbClr val="FF0000"/>
                </a:solidFill>
                <a:latin typeface="Montserrat"/>
                <a:ea typeface="Montserrat"/>
                <a:cs typeface="Montserrat"/>
                <a:sym typeface="Montserrat"/>
              </a:rPr>
              <a:t>rojo</a:t>
            </a:r>
            <a:r>
              <a:rPr b="0" i="0" lang="es-ES" sz="1600" u="none" strike="noStrike">
                <a:solidFill>
                  <a:srgbClr val="000000"/>
                </a:solidFill>
                <a:latin typeface="Montserrat"/>
                <a:ea typeface="Montserrat"/>
                <a:cs typeface="Montserrat"/>
                <a:sym typeface="Montserrat"/>
              </a:rPr>
              <a:t> los textos de gratitud.</a:t>
            </a:r>
            <a:endParaRPr/>
          </a:p>
          <a:p>
            <a:pPr indent="-228600" lvl="0" marL="228600" rtl="0" algn="just">
              <a:lnSpc>
                <a:spcPct val="150000"/>
              </a:lnSpc>
              <a:spcBef>
                <a:spcPts val="1000"/>
              </a:spcBef>
              <a:spcAft>
                <a:spcPts val="0"/>
              </a:spcAft>
              <a:buClr>
                <a:srgbClr val="000000"/>
              </a:buClr>
              <a:buSzPts val="1600"/>
              <a:buFont typeface="Noto Sans Symbols"/>
              <a:buChar char="⮚"/>
            </a:pPr>
            <a:r>
              <a:rPr b="0" i="0" lang="es-ES" sz="1600" u="none" strike="noStrike">
                <a:solidFill>
                  <a:srgbClr val="000000"/>
                </a:solidFill>
                <a:latin typeface="Montserrat"/>
                <a:ea typeface="Montserrat"/>
                <a:cs typeface="Montserrat"/>
                <a:sym typeface="Montserrat"/>
              </a:rPr>
              <a:t> Pintar de </a:t>
            </a:r>
            <a:r>
              <a:rPr b="1" i="0" lang="es-ES" sz="1600" u="none" strike="noStrike">
                <a:solidFill>
                  <a:srgbClr val="2F5496"/>
                </a:solidFill>
                <a:latin typeface="Montserrat"/>
                <a:ea typeface="Montserrat"/>
                <a:cs typeface="Montserrat"/>
                <a:sym typeface="Montserrat"/>
              </a:rPr>
              <a:t>azul l</a:t>
            </a:r>
            <a:r>
              <a:rPr b="0" i="0" lang="es-ES" sz="1600" u="none" strike="noStrike">
                <a:solidFill>
                  <a:srgbClr val="000000"/>
                </a:solidFill>
                <a:latin typeface="Montserrat"/>
                <a:ea typeface="Montserrat"/>
                <a:cs typeface="Montserrat"/>
                <a:sym typeface="Montserrat"/>
              </a:rPr>
              <a:t>os textos de confesión y arrepentimiento.</a:t>
            </a:r>
            <a:endParaRPr/>
          </a:p>
          <a:p>
            <a:pPr indent="-228600" lvl="0" marL="228600" rtl="0" algn="just">
              <a:lnSpc>
                <a:spcPct val="150000"/>
              </a:lnSpc>
              <a:spcBef>
                <a:spcPts val="1000"/>
              </a:spcBef>
              <a:spcAft>
                <a:spcPts val="0"/>
              </a:spcAft>
              <a:buClr>
                <a:srgbClr val="000000"/>
              </a:buClr>
              <a:buSzPts val="1600"/>
              <a:buFont typeface="Noto Sans Symbols"/>
              <a:buChar char="⮚"/>
            </a:pPr>
            <a:r>
              <a:rPr b="0" i="0" lang="es-ES" sz="1600" u="none" strike="noStrike">
                <a:solidFill>
                  <a:srgbClr val="000000"/>
                </a:solidFill>
                <a:latin typeface="Montserrat"/>
                <a:ea typeface="Montserrat"/>
                <a:cs typeface="Montserrat"/>
                <a:sym typeface="Montserrat"/>
              </a:rPr>
              <a:t> Pintar de </a:t>
            </a:r>
            <a:r>
              <a:rPr b="1" i="0" lang="es-ES" sz="1600" u="none" strike="noStrike">
                <a:solidFill>
                  <a:srgbClr val="FFC000"/>
                </a:solidFill>
                <a:latin typeface="Montserrat"/>
                <a:ea typeface="Montserrat"/>
                <a:cs typeface="Montserrat"/>
                <a:sym typeface="Montserrat"/>
              </a:rPr>
              <a:t>amarillo</a:t>
            </a:r>
            <a:r>
              <a:rPr b="0" i="0" lang="es-ES" sz="1600" u="none" strike="noStrike">
                <a:solidFill>
                  <a:srgbClr val="000000"/>
                </a:solidFill>
                <a:latin typeface="Montserrat"/>
                <a:ea typeface="Montserrat"/>
                <a:cs typeface="Montserrat"/>
                <a:sym typeface="Montserrat"/>
              </a:rPr>
              <a:t> los textos de entrega.</a:t>
            </a:r>
            <a:endParaRPr/>
          </a:p>
          <a:p>
            <a:pPr indent="-228600" lvl="0" marL="228600" rtl="0" algn="just">
              <a:lnSpc>
                <a:spcPct val="150000"/>
              </a:lnSpc>
              <a:spcBef>
                <a:spcPts val="1000"/>
              </a:spcBef>
              <a:spcAft>
                <a:spcPts val="0"/>
              </a:spcAft>
              <a:buClr>
                <a:srgbClr val="000000"/>
              </a:buClr>
              <a:buSzPts val="1600"/>
              <a:buFont typeface="Noto Sans Symbols"/>
              <a:buChar char="⮚"/>
            </a:pPr>
            <a:r>
              <a:rPr b="0" i="0" lang="es-ES" sz="1600" u="none" strike="noStrike">
                <a:solidFill>
                  <a:srgbClr val="000000"/>
                </a:solidFill>
                <a:latin typeface="Montserrat"/>
                <a:ea typeface="Montserrat"/>
                <a:cs typeface="Montserrat"/>
                <a:sym typeface="Montserrat"/>
              </a:rPr>
              <a:t> Pintar de </a:t>
            </a:r>
            <a:r>
              <a:rPr b="1" i="0" lang="es-ES" sz="1600" u="none" strike="noStrike">
                <a:solidFill>
                  <a:srgbClr val="00B050"/>
                </a:solidFill>
                <a:latin typeface="Montserrat"/>
                <a:ea typeface="Montserrat"/>
                <a:cs typeface="Montserrat"/>
                <a:sym typeface="Montserrat"/>
              </a:rPr>
              <a:t>verde</a:t>
            </a:r>
            <a:r>
              <a:rPr b="0" i="0" lang="es-ES" sz="1600" u="none" strike="noStrike">
                <a:solidFill>
                  <a:srgbClr val="000000"/>
                </a:solidFill>
                <a:latin typeface="Montserrat"/>
                <a:ea typeface="Montserrat"/>
                <a:cs typeface="Montserrat"/>
                <a:sym typeface="Montserrat"/>
              </a:rPr>
              <a:t> los textos con promesas.</a:t>
            </a:r>
            <a:endParaRPr/>
          </a:p>
          <a:p>
            <a:pPr indent="-228600" lvl="0" marL="228600" rtl="0" algn="l">
              <a:lnSpc>
                <a:spcPct val="150000"/>
              </a:lnSpc>
              <a:spcBef>
                <a:spcPts val="1000"/>
              </a:spcBef>
              <a:spcAft>
                <a:spcPts val="0"/>
              </a:spcAft>
              <a:buClr>
                <a:srgbClr val="000000"/>
              </a:buClr>
              <a:buSzPts val="1600"/>
              <a:buFont typeface="Noto Sans Symbols"/>
              <a:buChar char="⮚"/>
            </a:pPr>
            <a:r>
              <a:rPr b="0" i="0" lang="es-ES" sz="1600" u="none" strike="noStrike">
                <a:solidFill>
                  <a:srgbClr val="000000"/>
                </a:solidFill>
                <a:latin typeface="Montserrat"/>
                <a:ea typeface="Montserrat"/>
                <a:cs typeface="Montserrat"/>
                <a:sym typeface="Montserrat"/>
              </a:rPr>
              <a:t> Pintar de </a:t>
            </a:r>
            <a:r>
              <a:rPr b="1" i="0" lang="es-ES" sz="1600" u="none" strike="noStrike">
                <a:solidFill>
                  <a:srgbClr val="FF33CC"/>
                </a:solidFill>
                <a:latin typeface="Montserrat"/>
                <a:ea typeface="Montserrat"/>
                <a:cs typeface="Montserrat"/>
                <a:sym typeface="Montserrat"/>
              </a:rPr>
              <a:t>rosa</a:t>
            </a:r>
            <a:r>
              <a:rPr b="0" i="0" lang="es-ES" sz="1600" u="none" strike="noStrike">
                <a:solidFill>
                  <a:srgbClr val="000000"/>
                </a:solidFill>
                <a:latin typeface="Montserrat"/>
                <a:ea typeface="Montserrat"/>
                <a:cs typeface="Montserrat"/>
                <a:sym typeface="Montserrat"/>
              </a:rPr>
              <a:t> los textos de regocijo y alegría.</a:t>
            </a:r>
            <a:endParaRPr sz="16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800"/>
              <a:buNone/>
            </a:pPr>
            <a:r>
              <a:t/>
            </a:r>
            <a:endParaRPr/>
          </a:p>
        </p:txBody>
      </p:sp>
      <p:sp>
        <p:nvSpPr>
          <p:cNvPr id="195" name="Google Shape;195;p10"/>
          <p:cNvSpPr/>
          <p:nvPr/>
        </p:nvSpPr>
        <p:spPr>
          <a:xfrm>
            <a:off x="7097260" y="3758794"/>
            <a:ext cx="3957013" cy="264425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i="1" lang="es-ES" sz="1400">
                <a:solidFill>
                  <a:schemeClr val="dk1"/>
                </a:solidFill>
                <a:latin typeface="Calibri"/>
                <a:ea typeface="Calibri"/>
                <a:cs typeface="Calibri"/>
                <a:sym typeface="Calibri"/>
              </a:rPr>
              <a:t>Podemos permanecer activos en oración por medio de los encuentros diarios con Dios, agregando desafíos mensuales de oración (que pueden ser acciones relacionadas al tema estudiado en la Palabra de Dios, en la Lección de la Escuela Sabática o alguna actividad desarrollada en la iglesia), a fin de fortalecer el principio de que orar debe ser una práctica constante en la vida cristiana.</a:t>
            </a:r>
            <a:endParaRPr i="1" sz="1400">
              <a:solidFill>
                <a:schemeClr val="dk1"/>
              </a:solidFill>
              <a:latin typeface="Calibri"/>
              <a:ea typeface="Calibri"/>
              <a:cs typeface="Calibri"/>
              <a:sym typeface="Calibri"/>
            </a:endParaRPr>
          </a:p>
        </p:txBody>
      </p:sp>
      <p:pic>
        <p:nvPicPr>
          <p:cNvPr descr="Texto&#10;&#10;Descrição gerada automaticamente com confiança baixa" id="196" name="Google Shape;196;p10"/>
          <p:cNvPicPr preferRelativeResize="0"/>
          <p:nvPr/>
        </p:nvPicPr>
        <p:blipFill rotWithShape="1">
          <a:blip r:embed="rId3">
            <a:alphaModFix/>
          </a:blip>
          <a:srcRect b="80920" l="0" r="0" t="0"/>
          <a:stretch/>
        </p:blipFill>
        <p:spPr>
          <a:xfrm>
            <a:off x="6898308" y="3429000"/>
            <a:ext cx="4320912" cy="385200"/>
          </a:xfrm>
          <a:prstGeom prst="rect">
            <a:avLst/>
          </a:prstGeom>
          <a:noFill/>
          <a:ln>
            <a:noFill/>
          </a:ln>
        </p:spPr>
      </p:pic>
      <p:pic>
        <p:nvPicPr>
          <p:cNvPr descr="Logotipo&#10;&#10;Descrição gerada automaticamente" id="197" name="Google Shape;197;p10"/>
          <p:cNvPicPr preferRelativeResize="0"/>
          <p:nvPr/>
        </p:nvPicPr>
        <p:blipFill rotWithShape="1">
          <a:blip r:embed="rId4">
            <a:alphaModFix/>
          </a:blip>
          <a:srcRect b="0" l="0" r="0" t="0"/>
          <a:stretch/>
        </p:blipFill>
        <p:spPr>
          <a:xfrm>
            <a:off x="6806011" y="3772108"/>
            <a:ext cx="293657" cy="198417"/>
          </a:xfrm>
          <a:prstGeom prst="rect">
            <a:avLst/>
          </a:prstGeom>
          <a:noFill/>
          <a:ln>
            <a:noFill/>
          </a:ln>
        </p:spPr>
      </p:pic>
      <p:pic>
        <p:nvPicPr>
          <p:cNvPr descr="Ícone&#10;&#10;Descrição gerada automaticamente" id="198" name="Google Shape;198;p10"/>
          <p:cNvPicPr preferRelativeResize="0"/>
          <p:nvPr/>
        </p:nvPicPr>
        <p:blipFill rotWithShape="1">
          <a:blip r:embed="rId5">
            <a:alphaModFix/>
          </a:blip>
          <a:srcRect b="0" l="0" r="0" t="0"/>
          <a:stretch/>
        </p:blipFill>
        <p:spPr>
          <a:xfrm>
            <a:off x="7881659" y="860680"/>
            <a:ext cx="2354210" cy="2581020"/>
          </a:xfrm>
          <a:prstGeom prst="rect">
            <a:avLst/>
          </a:prstGeom>
          <a:noFill/>
          <a:ln>
            <a:noFill/>
          </a:ln>
        </p:spPr>
      </p:pic>
      <p:pic>
        <p:nvPicPr>
          <p:cNvPr descr="Ícone&#10;&#10;Descrição gerada automaticamente" id="199" name="Google Shape;199;p10"/>
          <p:cNvPicPr preferRelativeResize="0"/>
          <p:nvPr/>
        </p:nvPicPr>
        <p:blipFill rotWithShape="1">
          <a:blip r:embed="rId6">
            <a:alphaModFix/>
          </a:blip>
          <a:srcRect b="0" l="0" r="0" t="0"/>
          <a:stretch/>
        </p:blipFill>
        <p:spPr>
          <a:xfrm>
            <a:off x="3904468" y="-1314000"/>
            <a:ext cx="3290400" cy="3290400"/>
          </a:xfrm>
          <a:prstGeom prst="rect">
            <a:avLst/>
          </a:prstGeom>
          <a:noFill/>
          <a:ln>
            <a:noFill/>
          </a:ln>
        </p:spPr>
      </p:pic>
      <p:pic>
        <p:nvPicPr>
          <p:cNvPr descr="Uma imagem contendo Diagrama&#10;&#10;Descrição gerada automaticamente" id="200" name="Google Shape;200;p10"/>
          <p:cNvPicPr preferRelativeResize="0"/>
          <p:nvPr/>
        </p:nvPicPr>
        <p:blipFill rotWithShape="1">
          <a:blip r:embed="rId7">
            <a:alphaModFix/>
          </a:blip>
          <a:srcRect b="0" l="0" r="0" t="0"/>
          <a:stretch/>
        </p:blipFill>
        <p:spPr>
          <a:xfrm>
            <a:off x="-950634" y="4870168"/>
            <a:ext cx="3039806" cy="3039806"/>
          </a:xfrm>
          <a:prstGeom prst="rect">
            <a:avLst/>
          </a:prstGeom>
          <a:noFill/>
          <a:ln>
            <a:noFill/>
          </a:ln>
        </p:spPr>
      </p:pic>
      <p:pic>
        <p:nvPicPr>
          <p:cNvPr descr="Uma imagem contendo Ícone&#10;&#10;Descrição gerada automaticamente" id="201" name="Google Shape;201;p10"/>
          <p:cNvPicPr preferRelativeResize="0"/>
          <p:nvPr/>
        </p:nvPicPr>
        <p:blipFill rotWithShape="1">
          <a:blip r:embed="rId8">
            <a:alphaModFix/>
          </a:blip>
          <a:srcRect b="0" l="0" r="0" t="0"/>
          <a:stretch/>
        </p:blipFill>
        <p:spPr>
          <a:xfrm>
            <a:off x="10506739" y="397203"/>
            <a:ext cx="1115992" cy="1535989"/>
          </a:xfrm>
          <a:prstGeom prst="rect">
            <a:avLst/>
          </a:prstGeom>
          <a:noFill/>
          <a:ln>
            <a:noFill/>
          </a:ln>
        </p:spPr>
      </p:pic>
      <p:pic>
        <p:nvPicPr>
          <p:cNvPr descr="Logotipo&#10;&#10;Descrição gerada automaticamente" id="202" name="Google Shape;202;p10"/>
          <p:cNvPicPr preferRelativeResize="0"/>
          <p:nvPr/>
        </p:nvPicPr>
        <p:blipFill rotWithShape="1">
          <a:blip r:embed="rId4">
            <a:alphaModFix/>
          </a:blip>
          <a:srcRect b="0" l="0" r="0" t="0"/>
          <a:stretch/>
        </p:blipFill>
        <p:spPr>
          <a:xfrm rot="10800000">
            <a:off x="10089040" y="6215849"/>
            <a:ext cx="293657" cy="1984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ph type="title"/>
          </p:nvPr>
        </p:nvSpPr>
        <p:spPr>
          <a:xfrm>
            <a:off x="838200" y="365126"/>
            <a:ext cx="10344665" cy="130755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AC0000"/>
              </a:buClr>
              <a:buSzPts val="3200"/>
              <a:buFont typeface="Montserrat Black"/>
              <a:buNone/>
            </a:pPr>
            <a:r>
              <a:rPr b="1" lang="es-ES" sz="3200">
                <a:solidFill>
                  <a:srgbClr val="AC0000"/>
                </a:solidFill>
                <a:latin typeface="Montserrat Black"/>
                <a:ea typeface="Montserrat Black"/>
                <a:cs typeface="Montserrat Black"/>
                <a:sym typeface="Montserrat Black"/>
              </a:rPr>
              <a:t>2. Un líder en comunión con Dios necesita ser un hombre o una mujer que viva un estilo de vida cristiana adventista  </a:t>
            </a:r>
            <a:endParaRPr b="1" sz="3200">
              <a:solidFill>
                <a:srgbClr val="AC0000"/>
              </a:solidFill>
              <a:latin typeface="Montserrat Black"/>
              <a:ea typeface="Montserrat Black"/>
              <a:cs typeface="Montserrat Black"/>
              <a:sym typeface="Montserrat Black"/>
            </a:endParaRPr>
          </a:p>
        </p:txBody>
      </p:sp>
      <p:sp>
        <p:nvSpPr>
          <p:cNvPr id="208" name="Google Shape;208;p11"/>
          <p:cNvSpPr txBox="1"/>
          <p:nvPr>
            <p:ph idx="1" type="body"/>
          </p:nvPr>
        </p:nvSpPr>
        <p:spPr>
          <a:xfrm>
            <a:off x="528507" y="2079371"/>
            <a:ext cx="4875141" cy="184603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1800"/>
              <a:buNone/>
            </a:pPr>
            <a:r>
              <a:rPr lang="es-ES" sz="1800">
                <a:solidFill>
                  <a:srgbClr val="000000"/>
                </a:solidFill>
                <a:latin typeface="Montserrat"/>
                <a:ea typeface="Montserrat"/>
                <a:cs typeface="Montserrat"/>
                <a:sym typeface="Montserrat"/>
              </a:rPr>
              <a:t>Cuando reconocemos la importancia del sacrificio de Jesús en la cruz como el precio pagado por nuestra salvación, él nos invita a aceptar ese sacrificio de amor y a entregarle totalmente la vida, naciendo de nuevo (Juan 3:3-15).</a:t>
            </a:r>
            <a:endParaRPr sz="1800">
              <a:solidFill>
                <a:srgbClr val="000000"/>
              </a:solidFill>
              <a:latin typeface="Montserrat"/>
              <a:ea typeface="Montserrat"/>
              <a:cs typeface="Montserrat"/>
              <a:sym typeface="Montserrat"/>
            </a:endParaRPr>
          </a:p>
        </p:txBody>
      </p:sp>
      <p:sp>
        <p:nvSpPr>
          <p:cNvPr id="209" name="Google Shape;209;p11"/>
          <p:cNvSpPr txBox="1"/>
          <p:nvPr/>
        </p:nvSpPr>
        <p:spPr>
          <a:xfrm>
            <a:off x="6478660" y="1986726"/>
            <a:ext cx="4534500" cy="2031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rgbClr val="000000"/>
                </a:solidFill>
                <a:latin typeface="Montserrat"/>
                <a:ea typeface="Montserrat"/>
                <a:cs typeface="Montserrat"/>
                <a:sym typeface="Montserrat"/>
              </a:rPr>
              <a:t>En consecuencia, una vida renovada conduce al cristiano a un modelo elevado de comportamiento por medio de un estilo de vida que glorifique a Dios y que dé evidencia pública de la fe y el compromiso que tiene con Jesu</a:t>
            </a:r>
            <a:r>
              <a:rPr lang="es-ES" sz="1800">
                <a:latin typeface="Montserrat"/>
                <a:ea typeface="Montserrat"/>
                <a:cs typeface="Montserrat"/>
                <a:sym typeface="Montserrat"/>
              </a:rPr>
              <a:t>c</a:t>
            </a:r>
            <a:r>
              <a:rPr lang="es-ES" sz="1800">
                <a:solidFill>
                  <a:srgbClr val="000000"/>
                </a:solidFill>
                <a:latin typeface="Montserrat"/>
                <a:ea typeface="Montserrat"/>
                <a:cs typeface="Montserrat"/>
                <a:sym typeface="Montserrat"/>
              </a:rPr>
              <a:t>risto. </a:t>
            </a:r>
            <a:endParaRPr sz="1800">
              <a:solidFill>
                <a:srgbClr val="000000"/>
              </a:solidFill>
              <a:latin typeface="Montserrat"/>
              <a:ea typeface="Montserrat"/>
              <a:cs typeface="Montserrat"/>
              <a:sym typeface="Montserrat"/>
            </a:endParaRPr>
          </a:p>
        </p:txBody>
      </p:sp>
      <p:sp>
        <p:nvSpPr>
          <p:cNvPr id="210" name="Google Shape;210;p11"/>
          <p:cNvSpPr txBox="1"/>
          <p:nvPr/>
        </p:nvSpPr>
        <p:spPr>
          <a:xfrm>
            <a:off x="2332835" y="4465445"/>
            <a:ext cx="8093927" cy="21544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rgbClr val="000000"/>
                </a:solidFill>
                <a:latin typeface="Montserrat"/>
                <a:ea typeface="Montserrat"/>
                <a:cs typeface="Montserrat"/>
                <a:sym typeface="Montserrat"/>
              </a:rPr>
              <a:t>Hay dos principios bíblicos que fundamentan la importancia del estilo de vida cristiana adventista:</a:t>
            </a:r>
            <a:endParaRPr/>
          </a:p>
          <a:p>
            <a:pPr indent="0" lvl="0" marL="0" marR="0" rtl="0" algn="l">
              <a:spcBef>
                <a:spcPts val="0"/>
              </a:spcBef>
              <a:spcAft>
                <a:spcPts val="0"/>
              </a:spcAft>
              <a:buNone/>
            </a:pPr>
            <a:r>
              <a:rPr lang="es-ES" sz="1800">
                <a:solidFill>
                  <a:srgbClr val="000000"/>
                </a:solidFill>
                <a:latin typeface="Montserrat"/>
                <a:ea typeface="Montserrat"/>
                <a:cs typeface="Montserrat"/>
                <a:sym typeface="Montserrat"/>
              </a:rPr>
              <a:t> </a:t>
            </a:r>
            <a:endParaRPr/>
          </a:p>
          <a:p>
            <a:pPr indent="-342900" lvl="0" marL="342900" marR="0" rtl="0" algn="l">
              <a:spcBef>
                <a:spcPts val="0"/>
              </a:spcBef>
              <a:spcAft>
                <a:spcPts val="0"/>
              </a:spcAft>
              <a:buClr>
                <a:srgbClr val="000000"/>
              </a:buClr>
              <a:buSzPts val="1600"/>
              <a:buFont typeface="Calibri"/>
              <a:buAutoNum type="arabicPeriod"/>
            </a:pPr>
            <a:r>
              <a:rPr lang="es-ES" sz="1600">
                <a:solidFill>
                  <a:srgbClr val="000000"/>
                </a:solidFill>
                <a:latin typeface="Montserrat"/>
                <a:ea typeface="Montserrat"/>
                <a:cs typeface="Montserrat"/>
                <a:sym typeface="Montserrat"/>
              </a:rPr>
              <a:t>La restauración de la imagen de Dios en el ser humano (Gén. 1:26, 27; Gén. 3; Rom. 8:29; 1 Cor. 15:49; 2 Cor. 3:18; Efe. 4:22-24; Col. 3:8-10). </a:t>
            </a:r>
            <a:endParaRPr/>
          </a:p>
          <a:p>
            <a:pPr indent="-342900" lvl="0" marL="342900" marR="0" rtl="0" algn="l">
              <a:spcBef>
                <a:spcPts val="0"/>
              </a:spcBef>
              <a:spcAft>
                <a:spcPts val="0"/>
              </a:spcAft>
              <a:buClr>
                <a:srgbClr val="000000"/>
              </a:buClr>
              <a:buSzPts val="1600"/>
              <a:buFont typeface="Calibri"/>
              <a:buAutoNum type="arabicPeriod"/>
            </a:pPr>
            <a:r>
              <a:rPr lang="es-ES" sz="1600">
                <a:solidFill>
                  <a:srgbClr val="000000"/>
                </a:solidFill>
                <a:latin typeface="Montserrat"/>
                <a:ea typeface="Montserrat"/>
                <a:cs typeface="Montserrat"/>
                <a:sym typeface="Montserrat"/>
              </a:rPr>
              <a:t>La misión profética específica de la Iglesia Adventista del Séptimo Día en el tiempo del fin. (Isa. 40:1-5; Isa. 58:12; Mal. 4:4-6; Apoc. 14:6-12; Mat. 3:4; Mar. 1:6; Luc. 1:15).</a:t>
            </a:r>
            <a:endParaRPr/>
          </a:p>
        </p:txBody>
      </p:sp>
      <p:pic>
        <p:nvPicPr>
          <p:cNvPr descr="Imagem em preto e branco&#10;&#10;Descrição gerada automaticamente com confiança média" id="211" name="Google Shape;211;p11"/>
          <p:cNvPicPr preferRelativeResize="0"/>
          <p:nvPr/>
        </p:nvPicPr>
        <p:blipFill rotWithShape="1">
          <a:blip r:embed="rId3">
            <a:alphaModFix/>
          </a:blip>
          <a:srcRect b="0" l="0" r="0" t="0"/>
          <a:stretch/>
        </p:blipFill>
        <p:spPr>
          <a:xfrm>
            <a:off x="4933206" y="1806778"/>
            <a:ext cx="2325588" cy="2325588"/>
          </a:xfrm>
          <a:prstGeom prst="rect">
            <a:avLst/>
          </a:prstGeom>
          <a:noFill/>
          <a:ln>
            <a:noFill/>
          </a:ln>
        </p:spPr>
      </p:pic>
      <p:pic>
        <p:nvPicPr>
          <p:cNvPr descr="Ícone&#10;&#10;Descrição gerada automaticamente" id="212" name="Google Shape;212;p11"/>
          <p:cNvPicPr preferRelativeResize="0"/>
          <p:nvPr/>
        </p:nvPicPr>
        <p:blipFill rotWithShape="1">
          <a:blip r:embed="rId4">
            <a:alphaModFix/>
          </a:blip>
          <a:srcRect b="0" l="0" r="0" t="0"/>
          <a:stretch/>
        </p:blipFill>
        <p:spPr>
          <a:xfrm rot="-2771364">
            <a:off x="1954009" y="4294053"/>
            <a:ext cx="239881" cy="487377"/>
          </a:xfrm>
          <a:prstGeom prst="rect">
            <a:avLst/>
          </a:prstGeom>
          <a:noFill/>
          <a:ln>
            <a:noFill/>
          </a:ln>
        </p:spPr>
      </p:pic>
      <p:pic>
        <p:nvPicPr>
          <p:cNvPr descr="Forma, Seta&#10;&#10;Descrição gerada automaticamente" id="213" name="Google Shape;213;p11"/>
          <p:cNvPicPr preferRelativeResize="0"/>
          <p:nvPr/>
        </p:nvPicPr>
        <p:blipFill rotWithShape="1">
          <a:blip r:embed="rId5">
            <a:alphaModFix/>
          </a:blip>
          <a:srcRect b="0" l="0" r="0" t="0"/>
          <a:stretch/>
        </p:blipFill>
        <p:spPr>
          <a:xfrm rot="1993519">
            <a:off x="9859692" y="5575766"/>
            <a:ext cx="3289300" cy="3289300"/>
          </a:xfrm>
          <a:prstGeom prst="rect">
            <a:avLst/>
          </a:prstGeom>
          <a:noFill/>
          <a:ln>
            <a:noFill/>
          </a:ln>
        </p:spPr>
      </p:pic>
      <p:pic>
        <p:nvPicPr>
          <p:cNvPr descr="Ícone&#10;&#10;Descrição gerada automaticamente" id="214" name="Google Shape;214;p11"/>
          <p:cNvPicPr preferRelativeResize="0"/>
          <p:nvPr/>
        </p:nvPicPr>
        <p:blipFill rotWithShape="1">
          <a:blip r:embed="rId6">
            <a:alphaModFix/>
          </a:blip>
          <a:srcRect b="0" l="0" r="0" t="0"/>
          <a:stretch/>
        </p:blipFill>
        <p:spPr>
          <a:xfrm>
            <a:off x="8967777" y="-1447621"/>
            <a:ext cx="6240616" cy="6240616"/>
          </a:xfrm>
          <a:prstGeom prst="rect">
            <a:avLst/>
          </a:prstGeom>
          <a:noFill/>
          <a:ln>
            <a:noFill/>
          </a:ln>
        </p:spPr>
      </p:pic>
      <p:pic>
        <p:nvPicPr>
          <p:cNvPr descr="Forma, Ícone, Seta&#10;&#10;Descrição gerada automaticamente" id="215" name="Google Shape;215;p11"/>
          <p:cNvPicPr preferRelativeResize="0"/>
          <p:nvPr/>
        </p:nvPicPr>
        <p:blipFill rotWithShape="1">
          <a:blip r:embed="rId7">
            <a:alphaModFix/>
          </a:blip>
          <a:srcRect b="0" l="0" r="0" t="0"/>
          <a:stretch/>
        </p:blipFill>
        <p:spPr>
          <a:xfrm rot="10455957">
            <a:off x="-1742119" y="918878"/>
            <a:ext cx="2396404" cy="2396404"/>
          </a:xfrm>
          <a:prstGeom prst="rect">
            <a:avLst/>
          </a:prstGeom>
          <a:noFill/>
          <a:ln>
            <a:noFill/>
          </a:ln>
        </p:spPr>
      </p:pic>
      <p:pic>
        <p:nvPicPr>
          <p:cNvPr descr="Forma, Logotipo&#10;&#10;Descrição gerada automaticamente" id="216" name="Google Shape;216;p11"/>
          <p:cNvPicPr preferRelativeResize="0"/>
          <p:nvPr/>
        </p:nvPicPr>
        <p:blipFill rotWithShape="1">
          <a:blip r:embed="rId8">
            <a:alphaModFix/>
          </a:blip>
          <a:srcRect b="0" l="0" r="0" t="0"/>
          <a:stretch/>
        </p:blipFill>
        <p:spPr>
          <a:xfrm rot="851404">
            <a:off x="-28016" y="5694316"/>
            <a:ext cx="1592040" cy="12375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Ícone&#10;&#10;Descrição gerada automaticamente com confiança média" id="221" name="Google Shape;221;p12"/>
          <p:cNvPicPr preferRelativeResize="0"/>
          <p:nvPr/>
        </p:nvPicPr>
        <p:blipFill rotWithShape="1">
          <a:blip r:embed="rId3">
            <a:alphaModFix/>
          </a:blip>
          <a:srcRect b="0" l="0" r="0" t="0"/>
          <a:stretch/>
        </p:blipFill>
        <p:spPr>
          <a:xfrm>
            <a:off x="3894408" y="1538587"/>
            <a:ext cx="4403183" cy="1026529"/>
          </a:xfrm>
          <a:prstGeom prst="rect">
            <a:avLst/>
          </a:prstGeom>
          <a:noFill/>
          <a:ln>
            <a:noFill/>
          </a:ln>
        </p:spPr>
      </p:pic>
      <p:sp>
        <p:nvSpPr>
          <p:cNvPr id="222" name="Google Shape;222;p12"/>
          <p:cNvSpPr txBox="1"/>
          <p:nvPr>
            <p:ph idx="1" type="body"/>
          </p:nvPr>
        </p:nvSpPr>
        <p:spPr>
          <a:xfrm>
            <a:off x="410737" y="815321"/>
            <a:ext cx="11209638" cy="549741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1800"/>
              <a:buNone/>
            </a:pPr>
            <a:r>
              <a:rPr lang="es-ES" sz="1800">
                <a:solidFill>
                  <a:srgbClr val="000000"/>
                </a:solidFill>
                <a:latin typeface="Montserrat"/>
                <a:ea typeface="Montserrat"/>
                <a:cs typeface="Montserrat"/>
                <a:sym typeface="Montserrat"/>
              </a:rPr>
              <a:t>Es de especial importancia que el líder reafirme su compromiso con un estilo de vida cristiano que represente su llamado y su misión ante el mundo.</a:t>
            </a:r>
            <a:endParaRPr/>
          </a:p>
          <a:p>
            <a:pPr indent="0" lvl="0" marL="0" rtl="0" algn="l">
              <a:lnSpc>
                <a:spcPct val="90000"/>
              </a:lnSpc>
              <a:spcBef>
                <a:spcPts val="1000"/>
              </a:spcBef>
              <a:spcAft>
                <a:spcPts val="0"/>
              </a:spcAft>
              <a:buClr>
                <a:schemeClr val="dk1"/>
              </a:buClr>
              <a:buSzPts val="1800"/>
              <a:buNone/>
            </a:pPr>
            <a:r>
              <a:t/>
            </a:r>
            <a:endParaRPr sz="1800">
              <a:solidFill>
                <a:srgbClr val="000000"/>
              </a:solidFill>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t/>
            </a:r>
            <a:endParaRPr sz="2400">
              <a:solidFill>
                <a:srgbClr val="FF0000"/>
              </a:solidFill>
              <a:latin typeface="Montserrat Black"/>
              <a:ea typeface="Montserrat Black"/>
              <a:cs typeface="Montserrat Black"/>
              <a:sym typeface="Montserrat Black"/>
            </a:endParaRPr>
          </a:p>
          <a:p>
            <a:pPr indent="0" lvl="0" marL="0" rtl="0" algn="l">
              <a:lnSpc>
                <a:spcPct val="90000"/>
              </a:lnSpc>
              <a:spcBef>
                <a:spcPts val="1000"/>
              </a:spcBef>
              <a:spcAft>
                <a:spcPts val="0"/>
              </a:spcAft>
              <a:buClr>
                <a:schemeClr val="dk1"/>
              </a:buClr>
              <a:buSzPts val="1800"/>
              <a:buNone/>
            </a:pPr>
            <a:r>
              <a:t/>
            </a:r>
            <a:endParaRPr sz="1800">
              <a:solidFill>
                <a:srgbClr val="000000"/>
              </a:solidFill>
              <a:latin typeface="Montserrat"/>
              <a:ea typeface="Montserrat"/>
              <a:cs typeface="Montserrat"/>
              <a:sym typeface="Montserrat"/>
            </a:endParaRPr>
          </a:p>
          <a:p>
            <a:pPr indent="0" lvl="0" marL="0" rtl="0" algn="ctr">
              <a:lnSpc>
                <a:spcPct val="150000"/>
              </a:lnSpc>
              <a:spcBef>
                <a:spcPts val="1000"/>
              </a:spcBef>
              <a:spcAft>
                <a:spcPts val="0"/>
              </a:spcAft>
              <a:buClr>
                <a:srgbClr val="000000"/>
              </a:buClr>
              <a:buSzPts val="2000"/>
              <a:buNone/>
            </a:pPr>
            <a:r>
              <a:rPr lang="es-ES" sz="2000">
                <a:solidFill>
                  <a:srgbClr val="000000"/>
                </a:solidFill>
                <a:latin typeface="Montserrat"/>
                <a:ea typeface="Montserrat"/>
                <a:cs typeface="Montserrat"/>
                <a:sym typeface="Montserrat"/>
              </a:rPr>
              <a:t>Está orientada claramente en las Escrituras por el principio de la modestia y de la belleza interior, que implican el buen gusto con decoro.</a:t>
            </a:r>
            <a:endParaRPr/>
          </a:p>
          <a:p>
            <a:pPr indent="0" lvl="0" marL="0" rtl="0" algn="ctr">
              <a:lnSpc>
                <a:spcPct val="150000"/>
              </a:lnSpc>
              <a:spcBef>
                <a:spcPts val="1000"/>
              </a:spcBef>
              <a:spcAft>
                <a:spcPts val="0"/>
              </a:spcAft>
              <a:buClr>
                <a:srgbClr val="000000"/>
              </a:buClr>
              <a:buSzPts val="2000"/>
              <a:buNone/>
            </a:pPr>
            <a:r>
              <a:rPr lang="es-ES" sz="2000">
                <a:solidFill>
                  <a:srgbClr val="000000"/>
                </a:solidFill>
                <a:latin typeface="Montserrat"/>
                <a:ea typeface="Montserrat"/>
                <a:cs typeface="Montserrat"/>
                <a:sym typeface="Montserrat"/>
              </a:rPr>
              <a:t> </a:t>
            </a:r>
            <a:endParaRPr sz="2000">
              <a:solidFill>
                <a:srgbClr val="000000"/>
              </a:solidFill>
              <a:latin typeface="Montserrat"/>
              <a:ea typeface="Montserrat"/>
              <a:cs typeface="Montserrat"/>
              <a:sym typeface="Montserrat"/>
            </a:endParaRPr>
          </a:p>
          <a:p>
            <a:pPr indent="0" lvl="0" marL="0" rtl="0" algn="ctr">
              <a:lnSpc>
                <a:spcPct val="90000"/>
              </a:lnSpc>
              <a:spcBef>
                <a:spcPts val="1000"/>
              </a:spcBef>
              <a:spcAft>
                <a:spcPts val="0"/>
              </a:spcAft>
              <a:buClr>
                <a:srgbClr val="000000"/>
              </a:buClr>
              <a:buSzPts val="2000"/>
              <a:buNone/>
            </a:pPr>
            <a:r>
              <a:rPr b="0" i="0" lang="es-ES" sz="2000" u="none" strike="noStrike">
                <a:solidFill>
                  <a:srgbClr val="000000"/>
                </a:solidFill>
                <a:latin typeface="Montserrat"/>
                <a:ea typeface="Montserrat"/>
                <a:cs typeface="Montserrat"/>
                <a:sym typeface="Montserrat"/>
              </a:rPr>
              <a:t>Los Adventistas del Séptimo día creen que los principios</a:t>
            </a:r>
            <a:endParaRPr/>
          </a:p>
          <a:p>
            <a:pPr indent="0" lvl="0" marL="0" rtl="0" algn="ctr">
              <a:lnSpc>
                <a:spcPct val="90000"/>
              </a:lnSpc>
              <a:spcBef>
                <a:spcPts val="1000"/>
              </a:spcBef>
              <a:spcAft>
                <a:spcPts val="0"/>
              </a:spcAft>
              <a:buClr>
                <a:srgbClr val="000000"/>
              </a:buClr>
              <a:buSzPts val="2000"/>
              <a:buNone/>
            </a:pPr>
            <a:r>
              <a:rPr b="0" i="0" lang="es-ES" sz="2000" u="none" strike="noStrike">
                <a:solidFill>
                  <a:srgbClr val="000000"/>
                </a:solidFill>
                <a:latin typeface="Montserrat"/>
                <a:ea typeface="Montserrat"/>
                <a:cs typeface="Montserrat"/>
                <a:sym typeface="Montserrat"/>
              </a:rPr>
              <a:t> referentes al vestuario que aparecen 1 Timoteo 2:9, 10 y </a:t>
            </a:r>
            <a:endParaRPr/>
          </a:p>
          <a:p>
            <a:pPr indent="0" lvl="0" marL="0" rtl="0" algn="ctr">
              <a:lnSpc>
                <a:spcPct val="90000"/>
              </a:lnSpc>
              <a:spcBef>
                <a:spcPts val="1000"/>
              </a:spcBef>
              <a:spcAft>
                <a:spcPts val="0"/>
              </a:spcAft>
              <a:buClr>
                <a:srgbClr val="000000"/>
              </a:buClr>
              <a:buSzPts val="2000"/>
              <a:buNone/>
            </a:pPr>
            <a:r>
              <a:rPr b="0" i="0" lang="es-ES" sz="2000" u="none" strike="noStrike">
                <a:solidFill>
                  <a:srgbClr val="000000"/>
                </a:solidFill>
                <a:latin typeface="Montserrat"/>
                <a:ea typeface="Montserrat"/>
                <a:cs typeface="Montserrat"/>
                <a:sym typeface="Montserrat"/>
              </a:rPr>
              <a:t>1 Pedro 3:3, 4, con relación a las mujeres cristianas, </a:t>
            </a:r>
            <a:endParaRPr/>
          </a:p>
          <a:p>
            <a:pPr indent="0" lvl="0" marL="0" rtl="0" algn="ctr">
              <a:lnSpc>
                <a:spcPct val="90000"/>
              </a:lnSpc>
              <a:spcBef>
                <a:spcPts val="1000"/>
              </a:spcBef>
              <a:spcAft>
                <a:spcPts val="0"/>
              </a:spcAft>
              <a:buClr>
                <a:srgbClr val="000000"/>
              </a:buClr>
              <a:buSzPts val="2000"/>
              <a:buNone/>
            </a:pPr>
            <a:r>
              <a:rPr i="0" lang="es-ES" sz="2000" u="none" strike="noStrike">
                <a:solidFill>
                  <a:srgbClr val="000000"/>
                </a:solidFill>
                <a:latin typeface="Montserrat"/>
                <a:ea typeface="Montserrat"/>
                <a:cs typeface="Montserrat"/>
                <a:sym typeface="Montserrat"/>
              </a:rPr>
              <a:t>se aplican también a los hombres. </a:t>
            </a:r>
            <a:r>
              <a:rPr lang="es-ES" sz="2000">
                <a:latin typeface="Montserrat"/>
                <a:ea typeface="Montserrat"/>
                <a:cs typeface="Montserrat"/>
                <a:sym typeface="Montserrat"/>
              </a:rPr>
              <a:t> </a:t>
            </a:r>
            <a:endParaRPr sz="2000">
              <a:latin typeface="Montserrat"/>
              <a:ea typeface="Montserrat"/>
              <a:cs typeface="Montserrat"/>
              <a:sym typeface="Montserrat"/>
            </a:endParaRPr>
          </a:p>
        </p:txBody>
      </p:sp>
      <p:sp>
        <p:nvSpPr>
          <p:cNvPr id="223" name="Google Shape;223;p12"/>
          <p:cNvSpPr/>
          <p:nvPr/>
        </p:nvSpPr>
        <p:spPr>
          <a:xfrm>
            <a:off x="3344313" y="1611009"/>
            <a:ext cx="534248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s-ES" sz="2800" u="none" strike="noStrike">
                <a:solidFill>
                  <a:srgbClr val="AC0000"/>
                </a:solidFill>
                <a:latin typeface="Montserrat Black"/>
                <a:ea typeface="Montserrat Black"/>
                <a:cs typeface="Montserrat Black"/>
                <a:sym typeface="Montserrat Black"/>
              </a:rPr>
              <a:t>La vestimenta del cristiano</a:t>
            </a:r>
            <a:endParaRPr sz="2800">
              <a:solidFill>
                <a:srgbClr val="AC0000"/>
              </a:solidFill>
              <a:latin typeface="Montserrat Black"/>
              <a:ea typeface="Montserrat Black"/>
              <a:cs typeface="Montserrat Black"/>
              <a:sym typeface="Montserrat Black"/>
            </a:endParaRPr>
          </a:p>
        </p:txBody>
      </p:sp>
      <p:pic>
        <p:nvPicPr>
          <p:cNvPr descr="Forma, Ícone, Seta&#10;&#10;Descrição gerada automaticamente" id="224" name="Google Shape;224;p12"/>
          <p:cNvPicPr preferRelativeResize="0"/>
          <p:nvPr/>
        </p:nvPicPr>
        <p:blipFill rotWithShape="1">
          <a:blip r:embed="rId4">
            <a:alphaModFix/>
          </a:blip>
          <a:srcRect b="0" l="0" r="0" t="0"/>
          <a:stretch/>
        </p:blipFill>
        <p:spPr>
          <a:xfrm>
            <a:off x="11064023" y="-975438"/>
            <a:ext cx="3289300" cy="3289300"/>
          </a:xfrm>
          <a:prstGeom prst="rect">
            <a:avLst/>
          </a:prstGeom>
          <a:noFill/>
          <a:ln>
            <a:noFill/>
          </a:ln>
        </p:spPr>
      </p:pic>
      <p:pic>
        <p:nvPicPr>
          <p:cNvPr descr="Uma imagem contendo Ícone&#10;&#10;Descrição gerada automaticamente" id="225" name="Google Shape;225;p12"/>
          <p:cNvPicPr preferRelativeResize="0"/>
          <p:nvPr/>
        </p:nvPicPr>
        <p:blipFill rotWithShape="1">
          <a:blip r:embed="rId5">
            <a:alphaModFix/>
          </a:blip>
          <a:srcRect b="0" l="0" r="0" t="0"/>
          <a:stretch/>
        </p:blipFill>
        <p:spPr>
          <a:xfrm>
            <a:off x="-1697387" y="400476"/>
            <a:ext cx="4403183" cy="4403183"/>
          </a:xfrm>
          <a:prstGeom prst="rect">
            <a:avLst/>
          </a:prstGeom>
          <a:noFill/>
          <a:ln>
            <a:noFill/>
          </a:ln>
        </p:spPr>
      </p:pic>
      <p:pic>
        <p:nvPicPr>
          <p:cNvPr descr="Uma imagem contendo Diagrama&#10;&#10;Descrição gerada automaticamente" id="226" name="Google Shape;226;p12"/>
          <p:cNvPicPr preferRelativeResize="0"/>
          <p:nvPr/>
        </p:nvPicPr>
        <p:blipFill rotWithShape="1">
          <a:blip r:embed="rId6">
            <a:alphaModFix/>
          </a:blip>
          <a:srcRect b="0" l="0" r="0" t="0"/>
          <a:stretch/>
        </p:blipFill>
        <p:spPr>
          <a:xfrm>
            <a:off x="-386153" y="5950492"/>
            <a:ext cx="1708749" cy="1708749"/>
          </a:xfrm>
          <a:prstGeom prst="rect">
            <a:avLst/>
          </a:prstGeom>
          <a:noFill/>
          <a:ln>
            <a:noFill/>
          </a:ln>
        </p:spPr>
      </p:pic>
      <p:pic>
        <p:nvPicPr>
          <p:cNvPr id="227" name="Google Shape;227;p12"/>
          <p:cNvPicPr preferRelativeResize="0"/>
          <p:nvPr/>
        </p:nvPicPr>
        <p:blipFill rotWithShape="1">
          <a:blip r:embed="rId7">
            <a:alphaModFix/>
          </a:blip>
          <a:srcRect b="0" l="0" r="0" t="0"/>
          <a:stretch/>
        </p:blipFill>
        <p:spPr>
          <a:xfrm>
            <a:off x="6368541" y="3568430"/>
            <a:ext cx="5974337" cy="3289301"/>
          </a:xfrm>
          <a:prstGeom prst="rect">
            <a:avLst/>
          </a:prstGeom>
          <a:noFill/>
          <a:ln>
            <a:noFill/>
          </a:ln>
        </p:spPr>
      </p:pic>
      <p:pic>
        <p:nvPicPr>
          <p:cNvPr id="228" name="Google Shape;228;p12"/>
          <p:cNvPicPr preferRelativeResize="0"/>
          <p:nvPr/>
        </p:nvPicPr>
        <p:blipFill rotWithShape="1">
          <a:blip r:embed="rId8">
            <a:alphaModFix/>
          </a:blip>
          <a:srcRect b="0" l="0" r="0" t="0"/>
          <a:stretch/>
        </p:blipFill>
        <p:spPr>
          <a:xfrm>
            <a:off x="-95449" y="3734419"/>
            <a:ext cx="2330725" cy="25913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3"/>
          <p:cNvSpPr txBox="1"/>
          <p:nvPr>
            <p:ph type="title"/>
          </p:nvPr>
        </p:nvSpPr>
        <p:spPr>
          <a:xfrm>
            <a:off x="838200" y="1830012"/>
            <a:ext cx="10515600" cy="160420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600"/>
              <a:buFont typeface="Montserrat Black"/>
              <a:buNone/>
            </a:pPr>
            <a:r>
              <a:rPr lang="es-ES" sz="3600">
                <a:solidFill>
                  <a:srgbClr val="AC0000"/>
                </a:solidFill>
                <a:latin typeface="Montserrat Black"/>
                <a:ea typeface="Montserrat Black"/>
                <a:cs typeface="Montserrat Black"/>
                <a:sym typeface="Montserrat Black"/>
              </a:rPr>
              <a:t>¿Cuál sería una vestimenta apropiada para un líder de nuevas generaciones?</a:t>
            </a:r>
            <a:endParaRPr sz="3600">
              <a:solidFill>
                <a:srgbClr val="AC0000"/>
              </a:solidFill>
              <a:latin typeface="Montserrat Black"/>
              <a:ea typeface="Montserrat Black"/>
              <a:cs typeface="Montserrat Black"/>
              <a:sym typeface="Montserrat Black"/>
            </a:endParaRPr>
          </a:p>
        </p:txBody>
      </p:sp>
      <p:sp>
        <p:nvSpPr>
          <p:cNvPr id="234" name="Google Shape;234;p13"/>
          <p:cNvSpPr txBox="1"/>
          <p:nvPr>
            <p:ph idx="1" type="body"/>
          </p:nvPr>
        </p:nvSpPr>
        <p:spPr>
          <a:xfrm>
            <a:off x="838201" y="3356657"/>
            <a:ext cx="8049322" cy="2699351"/>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Vestirse de forma decente, modesta y aseada.</a:t>
            </a:r>
            <a:endParaRPr/>
          </a:p>
          <a:p>
            <a:pPr indent="-228600" lvl="0" marL="228600" rtl="0" algn="just">
              <a:lnSpc>
                <a:spcPct val="90000"/>
              </a:lnSpc>
              <a:spcBef>
                <a:spcPts val="10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Ropas sin telas transparentes, escotadas, cortas, mal abotonadas, arrugadas, ajustadas al cuerpo, etc.</a:t>
            </a:r>
            <a:endParaRPr/>
          </a:p>
        </p:txBody>
      </p:sp>
      <p:pic>
        <p:nvPicPr>
          <p:cNvPr descr="Logotipo&#10;&#10;Descrição gerada automaticamente" id="235" name="Google Shape;235;p13"/>
          <p:cNvPicPr preferRelativeResize="0"/>
          <p:nvPr/>
        </p:nvPicPr>
        <p:blipFill rotWithShape="1">
          <a:blip r:embed="rId3">
            <a:alphaModFix/>
          </a:blip>
          <a:srcRect b="0" l="0" r="0" t="0"/>
          <a:stretch/>
        </p:blipFill>
        <p:spPr>
          <a:xfrm>
            <a:off x="3020050" y="654447"/>
            <a:ext cx="473308" cy="319803"/>
          </a:xfrm>
          <a:prstGeom prst="rect">
            <a:avLst/>
          </a:prstGeom>
          <a:noFill/>
          <a:ln>
            <a:noFill/>
          </a:ln>
        </p:spPr>
      </p:pic>
      <p:sp>
        <p:nvSpPr>
          <p:cNvPr id="236" name="Google Shape;236;p13"/>
          <p:cNvSpPr/>
          <p:nvPr/>
        </p:nvSpPr>
        <p:spPr>
          <a:xfrm>
            <a:off x="3627863" y="814349"/>
            <a:ext cx="60960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s-ES" sz="1600">
                <a:solidFill>
                  <a:srgbClr val="000000"/>
                </a:solidFill>
                <a:latin typeface="Montserrat"/>
                <a:ea typeface="Montserrat"/>
                <a:cs typeface="Montserrat"/>
                <a:sym typeface="Montserrat"/>
              </a:rPr>
              <a:t>Vestirse de manera adecuada, con buen gusto, aseo y sin exagerar es una forma de presentarnos bien ante Dios y las personas. </a:t>
            </a:r>
            <a:endParaRPr i="1" sz="1600">
              <a:solidFill>
                <a:srgbClr val="000000"/>
              </a:solidFill>
              <a:latin typeface="Montserrat"/>
              <a:ea typeface="Montserrat"/>
              <a:cs typeface="Montserrat"/>
              <a:sym typeface="Montserrat"/>
            </a:endParaRPr>
          </a:p>
        </p:txBody>
      </p:sp>
      <p:pic>
        <p:nvPicPr>
          <p:cNvPr descr="Interface gráfica do usuário, Aplicativo&#10;&#10;Descrição gerada automaticamente" id="237" name="Google Shape;237;p13"/>
          <p:cNvPicPr preferRelativeResize="0"/>
          <p:nvPr/>
        </p:nvPicPr>
        <p:blipFill rotWithShape="1">
          <a:blip r:embed="rId4">
            <a:alphaModFix/>
          </a:blip>
          <a:srcRect b="0" l="0" r="0" t="0"/>
          <a:stretch/>
        </p:blipFill>
        <p:spPr>
          <a:xfrm>
            <a:off x="8813502" y="3119195"/>
            <a:ext cx="3629588" cy="3955627"/>
          </a:xfrm>
          <a:prstGeom prst="rect">
            <a:avLst/>
          </a:prstGeom>
          <a:noFill/>
          <a:ln>
            <a:noFill/>
          </a:ln>
        </p:spPr>
      </p:pic>
      <p:pic>
        <p:nvPicPr>
          <p:cNvPr descr="Forma, Seta&#10;&#10;Descrição gerada automaticamente" id="238" name="Google Shape;238;p13"/>
          <p:cNvPicPr preferRelativeResize="0"/>
          <p:nvPr/>
        </p:nvPicPr>
        <p:blipFill rotWithShape="1">
          <a:blip r:embed="rId5">
            <a:alphaModFix/>
          </a:blip>
          <a:srcRect b="0" l="0" r="0" t="0"/>
          <a:stretch/>
        </p:blipFill>
        <p:spPr>
          <a:xfrm rot="8540688">
            <a:off x="-1296477" y="4747174"/>
            <a:ext cx="2592955" cy="2592955"/>
          </a:xfrm>
          <a:prstGeom prst="rect">
            <a:avLst/>
          </a:prstGeom>
          <a:noFill/>
          <a:ln>
            <a:noFill/>
          </a:ln>
        </p:spPr>
      </p:pic>
      <p:pic>
        <p:nvPicPr>
          <p:cNvPr descr="Ícone&#10;&#10;Descrição gerada automaticamente" id="239" name="Google Shape;239;p13"/>
          <p:cNvPicPr preferRelativeResize="0"/>
          <p:nvPr/>
        </p:nvPicPr>
        <p:blipFill rotWithShape="1">
          <a:blip r:embed="rId6">
            <a:alphaModFix/>
          </a:blip>
          <a:srcRect b="0" l="0" r="0" t="0"/>
          <a:stretch/>
        </p:blipFill>
        <p:spPr>
          <a:xfrm>
            <a:off x="-1392587" y="-1889015"/>
            <a:ext cx="4725484" cy="4725484"/>
          </a:xfrm>
          <a:prstGeom prst="rect">
            <a:avLst/>
          </a:prstGeom>
          <a:noFill/>
          <a:ln>
            <a:noFill/>
          </a:ln>
        </p:spPr>
      </p:pic>
      <p:pic>
        <p:nvPicPr>
          <p:cNvPr descr="Forma, Logotipo&#10;&#10;Descrição gerada automaticamente" id="240" name="Google Shape;240;p13"/>
          <p:cNvPicPr preferRelativeResize="0"/>
          <p:nvPr/>
        </p:nvPicPr>
        <p:blipFill rotWithShape="1">
          <a:blip r:embed="rId7">
            <a:alphaModFix/>
          </a:blip>
          <a:srcRect b="0" l="0" r="0" t="0"/>
          <a:stretch/>
        </p:blipFill>
        <p:spPr>
          <a:xfrm rot="-898756">
            <a:off x="10553538" y="344399"/>
            <a:ext cx="1300833" cy="1011194"/>
          </a:xfrm>
          <a:prstGeom prst="rect">
            <a:avLst/>
          </a:prstGeom>
          <a:noFill/>
          <a:ln>
            <a:noFill/>
          </a:ln>
        </p:spPr>
      </p:pic>
      <p:pic>
        <p:nvPicPr>
          <p:cNvPr descr="Logotipo&#10;&#10;Descrição gerada automaticamente" id="241" name="Google Shape;241;p13"/>
          <p:cNvPicPr preferRelativeResize="0"/>
          <p:nvPr/>
        </p:nvPicPr>
        <p:blipFill rotWithShape="1">
          <a:blip r:embed="rId3">
            <a:alphaModFix/>
          </a:blip>
          <a:srcRect b="0" l="0" r="0" t="0"/>
          <a:stretch/>
        </p:blipFill>
        <p:spPr>
          <a:xfrm rot="10800000">
            <a:off x="7012563" y="1432649"/>
            <a:ext cx="473308" cy="319803"/>
          </a:xfrm>
          <a:prstGeom prst="rect">
            <a:avLst/>
          </a:prstGeom>
          <a:noFill/>
          <a:ln>
            <a:noFill/>
          </a:ln>
        </p:spPr>
      </p:pic>
      <p:sp>
        <p:nvSpPr>
          <p:cNvPr id="242" name="Google Shape;242;p13"/>
          <p:cNvSpPr txBox="1"/>
          <p:nvPr/>
        </p:nvSpPr>
        <p:spPr>
          <a:xfrm>
            <a:off x="838201" y="3884427"/>
            <a:ext cx="10515600" cy="160420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AC0000"/>
              </a:buClr>
              <a:buSzPts val="3600"/>
              <a:buFont typeface="Montserrat Black"/>
              <a:buNone/>
            </a:pPr>
            <a:r>
              <a:rPr lang="es-ES" sz="3600">
                <a:solidFill>
                  <a:srgbClr val="AC0000"/>
                </a:solidFill>
                <a:latin typeface="Montserrat Black"/>
                <a:ea typeface="Montserrat Black"/>
                <a:cs typeface="Montserrat Black"/>
                <a:sym typeface="Montserrat Black"/>
              </a:rPr>
              <a:t>Sugerencias: </a:t>
            </a:r>
            <a:endParaRPr sz="3600">
              <a:solidFill>
                <a:srgbClr val="AC0000"/>
              </a:solidFill>
              <a:latin typeface="Montserrat Black"/>
              <a:ea typeface="Montserrat Black"/>
              <a:cs typeface="Montserrat Black"/>
              <a:sym typeface="Montserrat Black"/>
            </a:endParaRPr>
          </a:p>
        </p:txBody>
      </p:sp>
      <p:sp>
        <p:nvSpPr>
          <p:cNvPr id="243" name="Google Shape;243;p13"/>
          <p:cNvSpPr txBox="1"/>
          <p:nvPr/>
        </p:nvSpPr>
        <p:spPr>
          <a:xfrm>
            <a:off x="847179" y="5097009"/>
            <a:ext cx="8049322" cy="2699351"/>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Elige ropas que te sientan bien y sean cómodas para realizar las actividades de la Escuela Sabática. </a:t>
            </a:r>
            <a:endParaRPr/>
          </a:p>
          <a:p>
            <a:pPr indent="-228600" lvl="0" marL="228600" marR="0" rtl="0" algn="just">
              <a:lnSpc>
                <a:spcPct val="90000"/>
              </a:lnSpc>
              <a:spcBef>
                <a:spcPts val="18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Es importante no usar, en el contexto de la ropa que utilizamos en las actividades diarias.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4"/>
          <p:cNvSpPr txBox="1"/>
          <p:nvPr>
            <p:ph type="title"/>
          </p:nvPr>
        </p:nvSpPr>
        <p:spPr>
          <a:xfrm>
            <a:off x="869106" y="95133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4300"/>
              <a:buFont typeface="Montserrat Black"/>
              <a:buNone/>
            </a:pPr>
            <a:r>
              <a:rPr lang="es-ES" sz="4300">
                <a:solidFill>
                  <a:srgbClr val="AC0000"/>
                </a:solidFill>
                <a:latin typeface="Montserrat Black"/>
                <a:ea typeface="Montserrat Black"/>
                <a:cs typeface="Montserrat Black"/>
                <a:sym typeface="Montserrat Black"/>
              </a:rPr>
              <a:t>Apariencia personal y adornos:</a:t>
            </a:r>
            <a:br>
              <a:rPr lang="es-ES" sz="4300">
                <a:solidFill>
                  <a:srgbClr val="AC0000"/>
                </a:solidFill>
                <a:latin typeface="Montserrat Black"/>
                <a:ea typeface="Montserrat Black"/>
                <a:cs typeface="Montserrat Black"/>
                <a:sym typeface="Montserrat Black"/>
              </a:rPr>
            </a:br>
            <a:endParaRPr sz="4300">
              <a:solidFill>
                <a:srgbClr val="AC0000"/>
              </a:solidFill>
              <a:latin typeface="Montserrat Black"/>
              <a:ea typeface="Montserrat Black"/>
              <a:cs typeface="Montserrat Black"/>
              <a:sym typeface="Montserrat Black"/>
            </a:endParaRPr>
          </a:p>
        </p:txBody>
      </p:sp>
      <p:pic>
        <p:nvPicPr>
          <p:cNvPr descr="Selo Tick1 com preenchimento sólido" id="249" name="Google Shape;249;p14"/>
          <p:cNvPicPr preferRelativeResize="0"/>
          <p:nvPr>
            <p:ph idx="1" type="body"/>
          </p:nvPr>
        </p:nvPicPr>
        <p:blipFill rotWithShape="1">
          <a:blip r:embed="rId3">
            <a:alphaModFix/>
          </a:blip>
          <a:srcRect b="0" l="0" r="0" t="0"/>
          <a:stretch/>
        </p:blipFill>
        <p:spPr>
          <a:xfrm>
            <a:off x="2373126" y="2024840"/>
            <a:ext cx="821449" cy="821449"/>
          </a:xfrm>
          <a:prstGeom prst="rect">
            <a:avLst/>
          </a:prstGeom>
          <a:noFill/>
          <a:ln>
            <a:noFill/>
          </a:ln>
        </p:spPr>
      </p:pic>
      <p:pic>
        <p:nvPicPr>
          <p:cNvPr descr="Selo cruz com preenchimento sólido" id="250" name="Google Shape;250;p14"/>
          <p:cNvPicPr preferRelativeResize="0"/>
          <p:nvPr/>
        </p:nvPicPr>
        <p:blipFill rotWithShape="1">
          <a:blip r:embed="rId4">
            <a:alphaModFix/>
          </a:blip>
          <a:srcRect b="0" l="0" r="0" t="0"/>
          <a:stretch/>
        </p:blipFill>
        <p:spPr>
          <a:xfrm>
            <a:off x="7675447" y="2051764"/>
            <a:ext cx="821450" cy="821450"/>
          </a:xfrm>
          <a:prstGeom prst="rect">
            <a:avLst/>
          </a:prstGeom>
          <a:noFill/>
          <a:ln>
            <a:noFill/>
          </a:ln>
        </p:spPr>
      </p:pic>
      <p:sp>
        <p:nvSpPr>
          <p:cNvPr id="251" name="Google Shape;251;p14"/>
          <p:cNvSpPr txBox="1"/>
          <p:nvPr/>
        </p:nvSpPr>
        <p:spPr>
          <a:xfrm>
            <a:off x="935781" y="3053117"/>
            <a:ext cx="4767647" cy="258532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Vestirse con modestia, decencia y buen criterio.</a:t>
            </a:r>
            <a:endParaRPr/>
          </a:p>
          <a:p>
            <a:pPr indent="-285750" lvl="0" marL="285750" marR="0" rtl="0" algn="l">
              <a:spcBef>
                <a:spcPts val="0"/>
              </a:spcBef>
              <a:spcAft>
                <a:spcPts val="0"/>
              </a:spcAft>
              <a:buClr>
                <a:srgbClr val="000000"/>
              </a:buClr>
              <a:buSzPts val="1800"/>
              <a:buFont typeface="Noto Sans Symbols"/>
              <a:buChar char="⮚"/>
            </a:pPr>
            <a:br>
              <a:rPr lang="es-ES" sz="1800">
                <a:solidFill>
                  <a:srgbClr val="000000"/>
                </a:solidFill>
                <a:latin typeface="Montserrat"/>
                <a:ea typeface="Montserrat"/>
                <a:cs typeface="Montserrat"/>
                <a:sym typeface="Montserrat"/>
              </a:rPr>
            </a:br>
            <a:r>
              <a:rPr lang="es-ES" sz="1800">
                <a:solidFill>
                  <a:srgbClr val="000000"/>
                </a:solidFill>
                <a:latin typeface="Montserrat"/>
                <a:ea typeface="Montserrat"/>
                <a:cs typeface="Montserrat"/>
                <a:sym typeface="Montserrat"/>
              </a:rPr>
              <a:t>Cultivar un espíritu manso y apacible que es de gran estima delante de Dios (1 Ped. 3:4). </a:t>
            </a:r>
            <a:endParaRPr/>
          </a:p>
          <a:p>
            <a:pPr indent="0" lvl="0" marL="0" marR="0" rtl="0" algn="l">
              <a:spcBef>
                <a:spcPts val="0"/>
              </a:spcBef>
              <a:spcAft>
                <a:spcPts val="0"/>
              </a:spcAft>
              <a:buNone/>
            </a:pPr>
            <a:br>
              <a:rPr lang="es-ES" sz="1800">
                <a:solidFill>
                  <a:schemeClr val="dk1"/>
                </a:solidFill>
                <a:latin typeface="Calibri"/>
                <a:ea typeface="Calibri"/>
                <a:cs typeface="Calibri"/>
                <a:sym typeface="Calibri"/>
              </a:rPr>
            </a:br>
            <a:br>
              <a:rPr lang="es-ES" sz="1800">
                <a:solidFill>
                  <a:schemeClr val="dk1"/>
                </a:solidFill>
                <a:latin typeface="Calibri"/>
                <a:ea typeface="Calibri"/>
                <a:cs typeface="Calibri"/>
                <a:sym typeface="Calibri"/>
              </a:rPr>
            </a:br>
            <a:r>
              <a:rPr lang="es-E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2" name="Google Shape;252;p14"/>
          <p:cNvSpPr txBox="1"/>
          <p:nvPr/>
        </p:nvSpPr>
        <p:spPr>
          <a:xfrm>
            <a:off x="5846830" y="3011443"/>
            <a:ext cx="4478683" cy="286232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Evitar la sensualidad provocativa tan común en la moda actual.</a:t>
            </a:r>
            <a:endParaRPr/>
          </a:p>
          <a:p>
            <a:pPr indent="-285750" lvl="0" marL="285750" marR="0" rtl="0" algn="l">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No ostentar “oro, perlas o piedras preciosas, o vestidos costosos” (1 Tim 2:9). </a:t>
            </a:r>
            <a:endParaRPr/>
          </a:p>
          <a:p>
            <a:pPr indent="-285750" lvl="0" marL="285750" marR="0" rtl="0" algn="l">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 No usar joyas y otros adornos, piercings  o tatuajes (Lev. 19:28). </a:t>
            </a:r>
            <a:br>
              <a:rPr lang="es-E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magem digital fictícia de personagem de desenho animado&#10;&#10;Descrição gerada automaticamente" id="253" name="Google Shape;253;p14"/>
          <p:cNvPicPr preferRelativeResize="0"/>
          <p:nvPr/>
        </p:nvPicPr>
        <p:blipFill rotWithShape="1">
          <a:blip r:embed="rId5">
            <a:alphaModFix/>
          </a:blip>
          <a:srcRect b="0" l="0" r="25171" t="35304"/>
          <a:stretch/>
        </p:blipFill>
        <p:spPr>
          <a:xfrm>
            <a:off x="-307225" y="4052703"/>
            <a:ext cx="2736889" cy="2862322"/>
          </a:xfrm>
          <a:prstGeom prst="rect">
            <a:avLst/>
          </a:prstGeom>
          <a:noFill/>
          <a:ln>
            <a:noFill/>
          </a:ln>
        </p:spPr>
      </p:pic>
      <p:pic>
        <p:nvPicPr>
          <p:cNvPr descr="Uma imagem contendo Diagrama&#10;&#10;Descrição gerada automaticamente" id="254" name="Google Shape;254;p14"/>
          <p:cNvPicPr preferRelativeResize="0"/>
          <p:nvPr/>
        </p:nvPicPr>
        <p:blipFill rotWithShape="1">
          <a:blip r:embed="rId6">
            <a:alphaModFix/>
          </a:blip>
          <a:srcRect b="0" l="0" r="0" t="0"/>
          <a:stretch/>
        </p:blipFill>
        <p:spPr>
          <a:xfrm rot="-616014">
            <a:off x="10056546" y="101028"/>
            <a:ext cx="2184291" cy="2184291"/>
          </a:xfrm>
          <a:prstGeom prst="rect">
            <a:avLst/>
          </a:prstGeom>
          <a:noFill/>
          <a:ln>
            <a:noFill/>
          </a:ln>
        </p:spPr>
      </p:pic>
      <p:pic>
        <p:nvPicPr>
          <p:cNvPr descr="Forma, Ícone, Seta&#10;&#10;Descrição gerada automaticamente" id="255" name="Google Shape;255;p14"/>
          <p:cNvPicPr preferRelativeResize="0"/>
          <p:nvPr/>
        </p:nvPicPr>
        <p:blipFill rotWithShape="1">
          <a:blip r:embed="rId7">
            <a:alphaModFix/>
          </a:blip>
          <a:srcRect b="0" l="0" r="0" t="0"/>
          <a:stretch/>
        </p:blipFill>
        <p:spPr>
          <a:xfrm rot="-9136186">
            <a:off x="-1645200" y="-1960826"/>
            <a:ext cx="3290400" cy="3290400"/>
          </a:xfrm>
          <a:prstGeom prst="rect">
            <a:avLst/>
          </a:prstGeom>
          <a:noFill/>
          <a:ln>
            <a:noFill/>
          </a:ln>
        </p:spPr>
      </p:pic>
      <p:pic>
        <p:nvPicPr>
          <p:cNvPr descr="Uma imagem contendo Ícone&#10;&#10;Descrição gerada automaticamente" id="256" name="Google Shape;256;p14"/>
          <p:cNvPicPr preferRelativeResize="0"/>
          <p:nvPr/>
        </p:nvPicPr>
        <p:blipFill rotWithShape="1">
          <a:blip r:embed="rId8">
            <a:alphaModFix/>
          </a:blip>
          <a:srcRect b="0" l="0" r="0" t="0"/>
          <a:stretch/>
        </p:blipFill>
        <p:spPr>
          <a:xfrm rot="-372468">
            <a:off x="10932588" y="5134096"/>
            <a:ext cx="1208590" cy="1663436"/>
          </a:xfrm>
          <a:prstGeom prst="rect">
            <a:avLst/>
          </a:prstGeom>
          <a:noFill/>
          <a:ln>
            <a:noFill/>
          </a:ln>
        </p:spPr>
      </p:pic>
      <p:pic>
        <p:nvPicPr>
          <p:cNvPr descr="Forma, Seta&#10;&#10;Descrição gerada automaticamente" id="257" name="Google Shape;257;p14"/>
          <p:cNvPicPr preferRelativeResize="0"/>
          <p:nvPr/>
        </p:nvPicPr>
        <p:blipFill rotWithShape="1">
          <a:blip r:embed="rId9">
            <a:alphaModFix/>
          </a:blip>
          <a:srcRect b="0" l="0" r="0" t="0"/>
          <a:stretch/>
        </p:blipFill>
        <p:spPr>
          <a:xfrm rot="4303946">
            <a:off x="3616967" y="5437665"/>
            <a:ext cx="2767743" cy="27677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5"/>
          <p:cNvSpPr txBox="1"/>
          <p:nvPr>
            <p:ph idx="1" type="body"/>
          </p:nvPr>
        </p:nvSpPr>
        <p:spPr>
          <a:xfrm>
            <a:off x="838200" y="683846"/>
            <a:ext cx="8619237" cy="5031154"/>
          </a:xfrm>
          <a:prstGeom prst="rect">
            <a:avLst/>
          </a:prstGeom>
          <a:noFill/>
          <a:ln>
            <a:noFill/>
          </a:ln>
        </p:spPr>
        <p:txBody>
          <a:bodyPr anchorCtr="0" anchor="t" bIns="45700" lIns="91425" spcFirstLastPara="1" rIns="91425" wrap="square" tIns="45700">
            <a:normAutofit fontScale="70000" lnSpcReduction="20000"/>
          </a:bodyPr>
          <a:lstStyle/>
          <a:p>
            <a:pPr indent="0" lvl="0" marL="228600" rtl="0" algn="just">
              <a:lnSpc>
                <a:spcPct val="150000"/>
              </a:lnSpc>
              <a:spcBef>
                <a:spcPts val="0"/>
              </a:spcBef>
              <a:spcAft>
                <a:spcPts val="0"/>
              </a:spcAft>
              <a:buClr>
                <a:schemeClr val="dk1"/>
              </a:buClr>
              <a:buSzPct val="100000"/>
              <a:buNone/>
            </a:pPr>
            <a:r>
              <a:rPr lang="es-ES">
                <a:latin typeface="Calibri"/>
                <a:ea typeface="Calibri"/>
                <a:cs typeface="Calibri"/>
                <a:sym typeface="Calibri"/>
              </a:rPr>
              <a:t>		</a:t>
            </a:r>
            <a:r>
              <a:rPr lang="es-ES" sz="2600">
                <a:solidFill>
                  <a:srgbClr val="000000"/>
                </a:solidFill>
                <a:latin typeface="Montserrat Medium"/>
                <a:ea typeface="Montserrat Medium"/>
                <a:cs typeface="Montserrat Medium"/>
                <a:sym typeface="Montserrat Medium"/>
              </a:rPr>
              <a:t>La búsqueda de autoestima y valorización social por medio del uso de joyas o adornos externos está en conflicto con la profunda experiencia cristiana que Dios desea para sus hijos e hijas.</a:t>
            </a:r>
            <a:r>
              <a:rPr lang="es-ES" sz="2300">
                <a:latin typeface="Montserrat Medium"/>
                <a:ea typeface="Montserrat Medium"/>
                <a:cs typeface="Montserrat Medium"/>
                <a:sym typeface="Montserrat Medium"/>
              </a:rPr>
              <a:t> </a:t>
            </a:r>
            <a:endParaRPr/>
          </a:p>
          <a:p>
            <a:pPr indent="0" lvl="0" marL="228600" rtl="0" algn="just">
              <a:lnSpc>
                <a:spcPct val="150000"/>
              </a:lnSpc>
              <a:spcBef>
                <a:spcPts val="1800"/>
              </a:spcBef>
              <a:spcAft>
                <a:spcPts val="0"/>
              </a:spcAft>
              <a:buClr>
                <a:schemeClr val="dk1"/>
              </a:buClr>
              <a:buSzPct val="100000"/>
              <a:buNone/>
            </a:pPr>
            <a:r>
              <a:t/>
            </a:r>
            <a:endParaRPr sz="2300">
              <a:latin typeface="Montserrat Medium"/>
              <a:ea typeface="Montserrat Medium"/>
              <a:cs typeface="Montserrat Medium"/>
              <a:sym typeface="Montserrat Medium"/>
            </a:endParaRPr>
          </a:p>
          <a:p>
            <a:pPr indent="-457200" lvl="0" marL="685800" rtl="0" algn="just">
              <a:lnSpc>
                <a:spcPct val="150000"/>
              </a:lnSpc>
              <a:spcBef>
                <a:spcPts val="1800"/>
              </a:spcBef>
              <a:spcAft>
                <a:spcPts val="0"/>
              </a:spcAft>
              <a:buClr>
                <a:srgbClr val="AC0000"/>
              </a:buClr>
              <a:buSzPct val="100000"/>
              <a:buFont typeface="Noto Sans Symbols"/>
              <a:buChar char="⮚"/>
            </a:pPr>
            <a:r>
              <a:rPr lang="es-ES" sz="2600">
                <a:solidFill>
                  <a:srgbClr val="AC0000"/>
                </a:solidFill>
                <a:latin typeface="Montserrat Black"/>
                <a:ea typeface="Montserrat Black"/>
                <a:cs typeface="Montserrat Black"/>
                <a:sym typeface="Montserrat Black"/>
              </a:rPr>
              <a:t>Por el contrario, somos valiosos porque fuimos:</a:t>
            </a:r>
            <a:endParaRPr sz="2600">
              <a:solidFill>
                <a:srgbClr val="AC0000"/>
              </a:solidFill>
              <a:latin typeface="Montserrat Black"/>
              <a:ea typeface="Montserrat Black"/>
              <a:cs typeface="Montserrat Black"/>
              <a:sym typeface="Montserrat Black"/>
            </a:endParaRPr>
          </a:p>
          <a:p>
            <a:pPr indent="-228600" lvl="0" marL="228600" rtl="0" algn="just">
              <a:lnSpc>
                <a:spcPct val="170000"/>
              </a:lnSpc>
              <a:spcBef>
                <a:spcPts val="1600"/>
              </a:spcBef>
              <a:spcAft>
                <a:spcPts val="0"/>
              </a:spcAft>
              <a:buClr>
                <a:srgbClr val="000000"/>
              </a:buClr>
              <a:buSzPct val="100000"/>
              <a:buFont typeface="Calibri"/>
              <a:buAutoNum type="arabicPeriod"/>
            </a:pPr>
            <a:r>
              <a:rPr lang="es-ES" sz="3400">
                <a:solidFill>
                  <a:srgbClr val="000000"/>
                </a:solidFill>
                <a:latin typeface="Montserrat"/>
                <a:ea typeface="Montserrat"/>
                <a:cs typeface="Montserrat"/>
                <a:sym typeface="Montserrat"/>
              </a:rPr>
              <a:t>Creados a imagen de Dios (Gén. 1:26,27). </a:t>
            </a:r>
            <a:endParaRPr/>
          </a:p>
          <a:p>
            <a:pPr indent="-228600" lvl="0" marL="228600" rtl="0" algn="just">
              <a:lnSpc>
                <a:spcPct val="170000"/>
              </a:lnSpc>
              <a:spcBef>
                <a:spcPts val="800"/>
              </a:spcBef>
              <a:spcAft>
                <a:spcPts val="0"/>
              </a:spcAft>
              <a:buClr>
                <a:srgbClr val="000000"/>
              </a:buClr>
              <a:buSzPct val="100000"/>
              <a:buFont typeface="Calibri"/>
              <a:buAutoNum type="arabicPeriod"/>
            </a:pPr>
            <a:r>
              <a:rPr lang="es-ES" sz="3400">
                <a:solidFill>
                  <a:srgbClr val="000000"/>
                </a:solidFill>
                <a:latin typeface="Montserrat"/>
                <a:ea typeface="Montserrat"/>
                <a:cs typeface="Montserrat"/>
                <a:sym typeface="Montserrat"/>
              </a:rPr>
              <a:t>Dotados de dones y talentos únicos (Mat. 25:14-29);</a:t>
            </a:r>
            <a:endParaRPr/>
          </a:p>
          <a:p>
            <a:pPr indent="-228600" lvl="0" marL="228600" rtl="0" algn="l">
              <a:lnSpc>
                <a:spcPct val="170000"/>
              </a:lnSpc>
              <a:spcBef>
                <a:spcPts val="800"/>
              </a:spcBef>
              <a:spcAft>
                <a:spcPts val="0"/>
              </a:spcAft>
              <a:buClr>
                <a:srgbClr val="000000"/>
              </a:buClr>
              <a:buSzPct val="100000"/>
              <a:buFont typeface="Calibri"/>
              <a:buAutoNum type="arabicPeriod"/>
            </a:pPr>
            <a:r>
              <a:rPr lang="es-ES" sz="3400">
                <a:solidFill>
                  <a:srgbClr val="000000"/>
                </a:solidFill>
                <a:latin typeface="Montserrat"/>
                <a:ea typeface="Montserrat"/>
                <a:cs typeface="Montserrat"/>
                <a:sym typeface="Montserrat"/>
              </a:rPr>
              <a:t>Rescatados del pecado por el precio más elevado del Universo: la preciosa sangre de Cristo (1 Cor. 6:20).</a:t>
            </a:r>
            <a:endParaRPr sz="3400">
              <a:solidFill>
                <a:srgbClr val="000000"/>
              </a:solidFill>
              <a:latin typeface="Montserrat"/>
              <a:ea typeface="Montserrat"/>
              <a:cs typeface="Montserrat"/>
              <a:sym typeface="Montserrat"/>
            </a:endParaRPr>
          </a:p>
          <a:p>
            <a:pPr indent="-104140" lvl="0" marL="228600" rtl="0" algn="l">
              <a:lnSpc>
                <a:spcPct val="90000"/>
              </a:lnSpc>
              <a:spcBef>
                <a:spcPts val="1000"/>
              </a:spcBef>
              <a:spcAft>
                <a:spcPts val="0"/>
              </a:spcAft>
              <a:buClr>
                <a:schemeClr val="dk1"/>
              </a:buClr>
              <a:buSzPct val="100000"/>
              <a:buNone/>
            </a:pPr>
            <a:r>
              <a:t/>
            </a:r>
            <a:endParaRPr/>
          </a:p>
        </p:txBody>
      </p:sp>
      <p:pic>
        <p:nvPicPr>
          <p:cNvPr descr="Logotipo&#10;&#10;Descrição gerada automaticamente" id="263" name="Google Shape;263;p15"/>
          <p:cNvPicPr preferRelativeResize="0"/>
          <p:nvPr/>
        </p:nvPicPr>
        <p:blipFill rotWithShape="1">
          <a:blip r:embed="rId3">
            <a:alphaModFix/>
          </a:blip>
          <a:srcRect b="0" l="0" r="0" t="0"/>
          <a:stretch/>
        </p:blipFill>
        <p:spPr>
          <a:xfrm>
            <a:off x="1123602" y="641347"/>
            <a:ext cx="360698" cy="243715"/>
          </a:xfrm>
          <a:prstGeom prst="rect">
            <a:avLst/>
          </a:prstGeom>
          <a:noFill/>
          <a:ln>
            <a:noFill/>
          </a:ln>
        </p:spPr>
      </p:pic>
      <p:pic>
        <p:nvPicPr>
          <p:cNvPr descr="Ícone&#10;&#10;Descrição gerada automaticamente" id="264" name="Google Shape;264;p15"/>
          <p:cNvPicPr preferRelativeResize="0"/>
          <p:nvPr/>
        </p:nvPicPr>
        <p:blipFill rotWithShape="1">
          <a:blip r:embed="rId4">
            <a:alphaModFix/>
          </a:blip>
          <a:srcRect b="0" l="0" r="0" t="0"/>
          <a:stretch/>
        </p:blipFill>
        <p:spPr>
          <a:xfrm rot="-555291">
            <a:off x="107453" y="5650068"/>
            <a:ext cx="1546942" cy="1202506"/>
          </a:xfrm>
          <a:prstGeom prst="rect">
            <a:avLst/>
          </a:prstGeom>
          <a:noFill/>
          <a:ln>
            <a:noFill/>
          </a:ln>
        </p:spPr>
      </p:pic>
      <p:pic>
        <p:nvPicPr>
          <p:cNvPr descr="Forma&#10;&#10;Descrição gerada automaticamente" id="265" name="Google Shape;265;p15"/>
          <p:cNvPicPr preferRelativeResize="0"/>
          <p:nvPr/>
        </p:nvPicPr>
        <p:blipFill rotWithShape="1">
          <a:blip r:embed="rId5">
            <a:alphaModFix/>
          </a:blip>
          <a:srcRect b="0" l="0" r="0" t="0"/>
          <a:stretch/>
        </p:blipFill>
        <p:spPr>
          <a:xfrm rot="-1878972">
            <a:off x="10647409" y="49056"/>
            <a:ext cx="1205736" cy="1641854"/>
          </a:xfrm>
          <a:prstGeom prst="rect">
            <a:avLst/>
          </a:prstGeom>
          <a:noFill/>
          <a:ln>
            <a:noFill/>
          </a:ln>
        </p:spPr>
      </p:pic>
      <p:pic>
        <p:nvPicPr>
          <p:cNvPr descr="Ícone&#10;&#10;Descrição gerada automaticamente" id="266" name="Google Shape;266;p15"/>
          <p:cNvPicPr preferRelativeResize="0"/>
          <p:nvPr/>
        </p:nvPicPr>
        <p:blipFill rotWithShape="1">
          <a:blip r:embed="rId6">
            <a:alphaModFix/>
          </a:blip>
          <a:srcRect b="0" l="0" r="0" t="0"/>
          <a:stretch/>
        </p:blipFill>
        <p:spPr>
          <a:xfrm>
            <a:off x="7452089" y="1614934"/>
            <a:ext cx="3289300" cy="3289300"/>
          </a:xfrm>
          <a:prstGeom prst="rect">
            <a:avLst/>
          </a:prstGeom>
          <a:noFill/>
          <a:ln>
            <a:noFill/>
          </a:ln>
        </p:spPr>
      </p:pic>
      <p:pic>
        <p:nvPicPr>
          <p:cNvPr descr="Forma, Seta&#10;&#10;Descrição gerada automaticamente" id="267" name="Google Shape;267;p15"/>
          <p:cNvPicPr preferRelativeResize="0"/>
          <p:nvPr/>
        </p:nvPicPr>
        <p:blipFill rotWithShape="1">
          <a:blip r:embed="rId7">
            <a:alphaModFix/>
          </a:blip>
          <a:srcRect b="0" l="0" r="0" t="0"/>
          <a:stretch/>
        </p:blipFill>
        <p:spPr>
          <a:xfrm rot="-8604480">
            <a:off x="-1215138" y="-1789343"/>
            <a:ext cx="3289300" cy="3289300"/>
          </a:xfrm>
          <a:prstGeom prst="rect">
            <a:avLst/>
          </a:prstGeom>
          <a:noFill/>
          <a:ln>
            <a:noFill/>
          </a:ln>
        </p:spPr>
      </p:pic>
      <p:pic>
        <p:nvPicPr>
          <p:cNvPr descr="Ícone&#10;&#10;Descrição gerada automaticamente" id="268" name="Google Shape;268;p15"/>
          <p:cNvPicPr preferRelativeResize="0"/>
          <p:nvPr/>
        </p:nvPicPr>
        <p:blipFill rotWithShape="1">
          <a:blip r:embed="rId6">
            <a:alphaModFix/>
          </a:blip>
          <a:srcRect b="0" l="0" r="0" t="0"/>
          <a:stretch/>
        </p:blipFill>
        <p:spPr>
          <a:xfrm>
            <a:off x="2974313" y="3799342"/>
            <a:ext cx="7042311" cy="7042311"/>
          </a:xfrm>
          <a:prstGeom prst="rect">
            <a:avLst/>
          </a:prstGeom>
          <a:noFill/>
          <a:ln>
            <a:noFill/>
          </a:ln>
        </p:spPr>
      </p:pic>
      <p:pic>
        <p:nvPicPr>
          <p:cNvPr descr="Logotipo&#10;&#10;Descrição gerada automaticamente" id="269" name="Google Shape;269;p15"/>
          <p:cNvPicPr preferRelativeResize="0"/>
          <p:nvPr/>
        </p:nvPicPr>
        <p:blipFill rotWithShape="1">
          <a:blip r:embed="rId3">
            <a:alphaModFix/>
          </a:blip>
          <a:srcRect b="0" l="0" r="0" t="0"/>
          <a:stretch/>
        </p:blipFill>
        <p:spPr>
          <a:xfrm rot="10800000">
            <a:off x="9096739" y="1844379"/>
            <a:ext cx="360698" cy="243715"/>
          </a:xfrm>
          <a:prstGeom prst="rect">
            <a:avLst/>
          </a:prstGeom>
          <a:noFill/>
          <a:ln>
            <a:noFill/>
          </a:ln>
        </p:spPr>
      </p:pic>
      <p:pic>
        <p:nvPicPr>
          <p:cNvPr id="270" name="Google Shape;270;p15"/>
          <p:cNvPicPr preferRelativeResize="0"/>
          <p:nvPr/>
        </p:nvPicPr>
        <p:blipFill rotWithShape="1">
          <a:blip r:embed="rId8">
            <a:alphaModFix/>
          </a:blip>
          <a:srcRect b="0" l="0" r="0" t="0"/>
          <a:stretch/>
        </p:blipFill>
        <p:spPr>
          <a:xfrm>
            <a:off x="5669753" y="2924174"/>
            <a:ext cx="9277602" cy="5218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Texto&#10;&#10;Descrição gerada automaticamente com confiança baixa" id="275" name="Google Shape;275;p16"/>
          <p:cNvPicPr preferRelativeResize="0"/>
          <p:nvPr/>
        </p:nvPicPr>
        <p:blipFill rotWithShape="1">
          <a:blip r:embed="rId3">
            <a:alphaModFix/>
          </a:blip>
          <a:srcRect b="0" l="0" r="0" t="0"/>
          <a:stretch/>
        </p:blipFill>
        <p:spPr>
          <a:xfrm>
            <a:off x="838200" y="409807"/>
            <a:ext cx="4457700" cy="2082800"/>
          </a:xfrm>
          <a:prstGeom prst="rect">
            <a:avLst/>
          </a:prstGeom>
          <a:noFill/>
          <a:ln>
            <a:noFill/>
          </a:ln>
        </p:spPr>
      </p:pic>
      <p:sp>
        <p:nvSpPr>
          <p:cNvPr id="276" name="Google Shape;276;p16"/>
          <p:cNvSpPr txBox="1"/>
          <p:nvPr>
            <p:ph type="title"/>
          </p:nvPr>
        </p:nvSpPr>
        <p:spPr>
          <a:xfrm>
            <a:off x="2330370" y="534652"/>
            <a:ext cx="3248628" cy="2082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4800"/>
              <a:buFont typeface="Montserrat Black"/>
              <a:buNone/>
            </a:pPr>
            <a:r>
              <a:rPr lang="es-ES" sz="4800">
                <a:solidFill>
                  <a:srgbClr val="AC0000"/>
                </a:solidFill>
                <a:latin typeface="Montserrat Black"/>
                <a:ea typeface="Montserrat Black"/>
                <a:cs typeface="Montserrat Black"/>
                <a:sym typeface="Montserrat Black"/>
              </a:rPr>
              <a:t>Gestos y postura</a:t>
            </a:r>
            <a:br>
              <a:rPr lang="es-ES" sz="2800">
                <a:solidFill>
                  <a:srgbClr val="AC0000"/>
                </a:solidFill>
                <a:latin typeface="Montserrat Black"/>
                <a:ea typeface="Montserrat Black"/>
                <a:cs typeface="Montserrat Black"/>
                <a:sym typeface="Montserrat Black"/>
              </a:rPr>
            </a:br>
            <a:endParaRPr sz="2800">
              <a:solidFill>
                <a:srgbClr val="AC0000"/>
              </a:solidFill>
              <a:latin typeface="Montserrat Black"/>
              <a:ea typeface="Montserrat Black"/>
              <a:cs typeface="Montserrat Black"/>
              <a:sym typeface="Montserrat Black"/>
            </a:endParaRPr>
          </a:p>
        </p:txBody>
      </p:sp>
      <p:sp>
        <p:nvSpPr>
          <p:cNvPr id="277" name="Google Shape;277;p16"/>
          <p:cNvSpPr txBox="1"/>
          <p:nvPr>
            <p:ph idx="1" type="body"/>
          </p:nvPr>
        </p:nvSpPr>
        <p:spPr>
          <a:xfrm>
            <a:off x="838200" y="2742296"/>
            <a:ext cx="6042586"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400"/>
              <a:buNone/>
            </a:pPr>
            <a:r>
              <a:rPr b="0" i="0" lang="es-ES" sz="2400" u="none" strike="noStrike">
                <a:solidFill>
                  <a:srgbClr val="000000"/>
                </a:solidFill>
                <a:latin typeface="Montserrat"/>
                <a:ea typeface="Montserrat"/>
                <a:cs typeface="Montserrat"/>
                <a:sym typeface="Montserrat"/>
              </a:rPr>
              <a:t>La enseñanza no se realiza solo por medio de palabras, sino también de los gestos, de la postura del cuerpo y de la voz, de la apariencia personal y de la ropa que cubre nuestro cuerpo. Por eso, es necesario que el líder se preocupe por esas cosas, para que contribuyan a alcanzar su objetivo y no sirvan de tropiezo en el cumplimiento de la preciosa misión que tiene.</a:t>
            </a:r>
            <a:endParaRPr sz="2400">
              <a:latin typeface="Montserrat"/>
              <a:ea typeface="Montserrat"/>
              <a:cs typeface="Montserrat"/>
              <a:sym typeface="Montserrat"/>
            </a:endParaRPr>
          </a:p>
        </p:txBody>
      </p:sp>
      <p:pic>
        <p:nvPicPr>
          <p:cNvPr descr="Ícone&#10;&#10;Descrição gerada automaticamente" id="278" name="Google Shape;278;p16"/>
          <p:cNvPicPr preferRelativeResize="0"/>
          <p:nvPr/>
        </p:nvPicPr>
        <p:blipFill rotWithShape="1">
          <a:blip r:embed="rId4">
            <a:alphaModFix/>
          </a:blip>
          <a:srcRect b="0" l="0" r="0" t="0"/>
          <a:stretch/>
        </p:blipFill>
        <p:spPr>
          <a:xfrm rot="-902633">
            <a:off x="10189286" y="-89969"/>
            <a:ext cx="2073498" cy="1611821"/>
          </a:xfrm>
          <a:prstGeom prst="rect">
            <a:avLst/>
          </a:prstGeom>
          <a:noFill/>
          <a:ln>
            <a:noFill/>
          </a:ln>
        </p:spPr>
      </p:pic>
      <p:pic>
        <p:nvPicPr>
          <p:cNvPr descr="Uma imagem contendo Ícone&#10;&#10;Descrição gerada automaticamente" id="279" name="Google Shape;279;p16"/>
          <p:cNvPicPr preferRelativeResize="0"/>
          <p:nvPr/>
        </p:nvPicPr>
        <p:blipFill rotWithShape="1">
          <a:blip r:embed="rId5">
            <a:alphaModFix/>
          </a:blip>
          <a:srcRect b="0" l="0" r="0" t="0"/>
          <a:stretch/>
        </p:blipFill>
        <p:spPr>
          <a:xfrm>
            <a:off x="5578998" y="-724462"/>
            <a:ext cx="4351338" cy="4351338"/>
          </a:xfrm>
          <a:prstGeom prst="rect">
            <a:avLst/>
          </a:prstGeom>
          <a:noFill/>
          <a:ln>
            <a:noFill/>
          </a:ln>
        </p:spPr>
      </p:pic>
      <p:pic>
        <p:nvPicPr>
          <p:cNvPr id="280" name="Google Shape;280;p16"/>
          <p:cNvPicPr preferRelativeResize="0"/>
          <p:nvPr/>
        </p:nvPicPr>
        <p:blipFill rotWithShape="1">
          <a:blip r:embed="rId6">
            <a:alphaModFix/>
          </a:blip>
          <a:srcRect b="0" l="0" r="0" t="0"/>
          <a:stretch/>
        </p:blipFill>
        <p:spPr>
          <a:xfrm>
            <a:off x="6614492" y="1347454"/>
            <a:ext cx="5577508" cy="55371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7"/>
          <p:cNvSpPr txBox="1"/>
          <p:nvPr>
            <p:ph type="title"/>
          </p:nvPr>
        </p:nvSpPr>
        <p:spPr>
          <a:xfrm>
            <a:off x="730702" y="64702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600"/>
              <a:buFont typeface="Montserrat Black"/>
              <a:buNone/>
            </a:pPr>
            <a:r>
              <a:rPr b="1" i="0" lang="es-ES" sz="3600" u="none" strike="noStrike">
                <a:solidFill>
                  <a:srgbClr val="AC0000"/>
                </a:solidFill>
                <a:latin typeface="Montserrat Black"/>
                <a:ea typeface="Montserrat Black"/>
                <a:cs typeface="Montserrat Black"/>
                <a:sym typeface="Montserrat Black"/>
              </a:rPr>
              <a:t>3</a:t>
            </a:r>
            <a:r>
              <a:rPr b="1" lang="es-ES" sz="3600">
                <a:solidFill>
                  <a:srgbClr val="AC0000"/>
                </a:solidFill>
                <a:latin typeface="Montserrat Black"/>
                <a:ea typeface="Montserrat Black"/>
                <a:cs typeface="Montserrat Black"/>
                <a:sym typeface="Montserrat Black"/>
              </a:rPr>
              <a:t>. Un líder en comunión con Dios necesita ser comprometido y puntual</a:t>
            </a:r>
            <a:endParaRPr b="1" sz="3600">
              <a:solidFill>
                <a:srgbClr val="AC0000"/>
              </a:solidFill>
              <a:latin typeface="Montserrat Black"/>
              <a:ea typeface="Montserrat Black"/>
              <a:cs typeface="Montserrat Black"/>
              <a:sym typeface="Montserrat Black"/>
            </a:endParaRPr>
          </a:p>
        </p:txBody>
      </p:sp>
      <p:sp>
        <p:nvSpPr>
          <p:cNvPr id="286" name="Google Shape;286;p17"/>
          <p:cNvSpPr txBox="1"/>
          <p:nvPr/>
        </p:nvSpPr>
        <p:spPr>
          <a:xfrm>
            <a:off x="597352" y="2041299"/>
            <a:ext cx="10242097" cy="3788088"/>
          </a:xfrm>
          <a:prstGeom prst="rect">
            <a:avLst/>
          </a:prstGeom>
          <a:noFill/>
          <a:ln>
            <a:noFill/>
          </a:ln>
        </p:spPr>
        <p:txBody>
          <a:bodyPr anchorCtr="0" anchor="t" bIns="45700" lIns="91425" spcFirstLastPara="1" rIns="91425" wrap="square" tIns="45700">
            <a:spAutoFit/>
          </a:bodyPr>
          <a:lstStyle/>
          <a:p>
            <a:pPr indent="449580" lvl="0" marL="0" marR="0" rtl="0" algn="just">
              <a:lnSpc>
                <a:spcPct val="150000"/>
              </a:lnSpc>
              <a:spcBef>
                <a:spcPts val="0"/>
              </a:spcBef>
              <a:spcAft>
                <a:spcPts val="0"/>
              </a:spcAft>
              <a:buNone/>
            </a:pPr>
            <a:r>
              <a:rPr lang="es-ES" sz="2000">
                <a:solidFill>
                  <a:srgbClr val="000000"/>
                </a:solidFill>
                <a:latin typeface="Montserrat"/>
                <a:ea typeface="Montserrat"/>
                <a:cs typeface="Montserrat"/>
                <a:sym typeface="Montserrat"/>
              </a:rPr>
              <a:t>Una de las formas de poner en práctica el compromiso asumido, es tener cuidado con la gestión del tiempo. Quién aprende a administrar el tiempo:</a:t>
            </a:r>
            <a:endParaRPr sz="2000">
              <a:solidFill>
                <a:srgbClr val="000000"/>
              </a:solidFill>
              <a:latin typeface="Montserrat"/>
              <a:ea typeface="Montserrat"/>
              <a:cs typeface="Montserrat"/>
              <a:sym typeface="Montserrat"/>
            </a:endParaRPr>
          </a:p>
          <a:p>
            <a:pPr indent="-342900" lvl="0" marL="342900" marR="0" rtl="0" algn="l">
              <a:lnSpc>
                <a:spcPct val="135000"/>
              </a:lnSpc>
              <a:spcBef>
                <a:spcPts val="16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Pone a Dios en primer lugar</a:t>
            </a:r>
            <a:endParaRPr/>
          </a:p>
          <a:p>
            <a:pPr indent="-342900" lvl="0" marL="342900" marR="0" rtl="0" algn="l">
              <a:lnSpc>
                <a:spcPct val="135000"/>
              </a:lnSpc>
              <a:spcBef>
                <a:spcPts val="8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Desarrolla dominio propio y disciplina</a:t>
            </a:r>
            <a:endParaRPr/>
          </a:p>
          <a:p>
            <a:pPr indent="-342900" lvl="0" marL="342900" marR="0" rtl="0" algn="l">
              <a:lnSpc>
                <a:spcPct val="135000"/>
              </a:lnSpc>
              <a:spcBef>
                <a:spcPts val="8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Tiene un mayor control de su vida</a:t>
            </a:r>
            <a:endParaRPr/>
          </a:p>
          <a:p>
            <a:pPr indent="-342900" lvl="0" marL="342900" marR="0" rtl="0" algn="l">
              <a:lnSpc>
                <a:spcPct val="135000"/>
              </a:lnSpc>
              <a:spcBef>
                <a:spcPts val="8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Tiene menos estrés porque hay menos imprevistos</a:t>
            </a:r>
            <a:endParaRPr/>
          </a:p>
          <a:p>
            <a:pPr indent="-342900" lvl="0" marL="342900" marR="0" rtl="0" algn="l">
              <a:lnSpc>
                <a:spcPct val="135000"/>
              </a:lnSpc>
              <a:spcBef>
                <a:spcPts val="8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Dispone de tiempo para aprender cosas nuevas</a:t>
            </a:r>
            <a:endParaRPr/>
          </a:p>
          <a:p>
            <a:pPr indent="-342900" lvl="0" marL="342900" marR="0" rtl="0" algn="l">
              <a:lnSpc>
                <a:spcPct val="135000"/>
              </a:lnSpc>
              <a:spcBef>
                <a:spcPts val="8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Cuida de su salud emocional</a:t>
            </a:r>
            <a:endParaRPr sz="2000">
              <a:solidFill>
                <a:srgbClr val="000000"/>
              </a:solidFill>
              <a:latin typeface="Montserrat"/>
              <a:ea typeface="Montserrat"/>
              <a:cs typeface="Montserrat"/>
              <a:sym typeface="Montserrat"/>
            </a:endParaRPr>
          </a:p>
        </p:txBody>
      </p:sp>
      <p:pic>
        <p:nvPicPr>
          <p:cNvPr descr="Desenho de personagem de desenho animado&#10;&#10;Descrição gerada automaticamente com confiança média" id="287" name="Google Shape;287;p17"/>
          <p:cNvPicPr preferRelativeResize="0"/>
          <p:nvPr/>
        </p:nvPicPr>
        <p:blipFill rotWithShape="1">
          <a:blip r:embed="rId3">
            <a:alphaModFix/>
          </a:blip>
          <a:srcRect b="0" l="0" r="0" t="0"/>
          <a:stretch/>
        </p:blipFill>
        <p:spPr>
          <a:xfrm>
            <a:off x="7343210" y="4294208"/>
            <a:ext cx="4938236" cy="3064451"/>
          </a:xfrm>
          <a:prstGeom prst="rect">
            <a:avLst/>
          </a:prstGeom>
          <a:noFill/>
          <a:ln>
            <a:noFill/>
          </a:ln>
        </p:spPr>
      </p:pic>
      <p:pic>
        <p:nvPicPr>
          <p:cNvPr descr="Forma, Ícone, Seta&#10;&#10;Descrição gerada automaticamente" id="288" name="Google Shape;288;p17"/>
          <p:cNvPicPr preferRelativeResize="0"/>
          <p:nvPr/>
        </p:nvPicPr>
        <p:blipFill rotWithShape="1">
          <a:blip r:embed="rId4">
            <a:alphaModFix/>
          </a:blip>
          <a:srcRect b="0" l="0" r="0" t="0"/>
          <a:stretch/>
        </p:blipFill>
        <p:spPr>
          <a:xfrm rot="-10321160">
            <a:off x="-1356926" y="-1119036"/>
            <a:ext cx="2428521" cy="2428521"/>
          </a:xfrm>
          <a:prstGeom prst="rect">
            <a:avLst/>
          </a:prstGeom>
          <a:noFill/>
          <a:ln>
            <a:noFill/>
          </a:ln>
        </p:spPr>
      </p:pic>
      <p:pic>
        <p:nvPicPr>
          <p:cNvPr descr="Uma imagem contendo Diagrama&#10;&#10;Descrição gerada automaticamente" id="289" name="Google Shape;289;p17"/>
          <p:cNvPicPr preferRelativeResize="0"/>
          <p:nvPr/>
        </p:nvPicPr>
        <p:blipFill rotWithShape="1">
          <a:blip r:embed="rId5">
            <a:alphaModFix/>
          </a:blip>
          <a:srcRect b="0" l="0" r="0" t="0"/>
          <a:stretch/>
        </p:blipFill>
        <p:spPr>
          <a:xfrm>
            <a:off x="-896075" y="5268261"/>
            <a:ext cx="2508975" cy="2508975"/>
          </a:xfrm>
          <a:prstGeom prst="rect">
            <a:avLst/>
          </a:prstGeom>
          <a:noFill/>
          <a:ln>
            <a:noFill/>
          </a:ln>
        </p:spPr>
      </p:pic>
      <p:pic>
        <p:nvPicPr>
          <p:cNvPr descr="Ícone&#10;&#10;Descrição gerada automaticamente" id="290" name="Google Shape;290;p17"/>
          <p:cNvPicPr preferRelativeResize="0"/>
          <p:nvPr/>
        </p:nvPicPr>
        <p:blipFill rotWithShape="1">
          <a:blip r:embed="rId6">
            <a:alphaModFix/>
          </a:blip>
          <a:srcRect b="0" l="0" r="0" t="0"/>
          <a:stretch/>
        </p:blipFill>
        <p:spPr>
          <a:xfrm rot="-902633">
            <a:off x="10811586" y="65870"/>
            <a:ext cx="2073498" cy="16118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8"/>
          <p:cNvSpPr txBox="1"/>
          <p:nvPr>
            <p:ph type="title"/>
          </p:nvPr>
        </p:nvSpPr>
        <p:spPr>
          <a:xfrm>
            <a:off x="838200" y="74708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2800"/>
              <a:buFont typeface="Montserrat Black"/>
              <a:buNone/>
            </a:pPr>
            <a:r>
              <a:rPr lang="es-ES" sz="2800">
                <a:solidFill>
                  <a:srgbClr val="AC0000"/>
                </a:solidFill>
                <a:latin typeface="Montserrat Black"/>
                <a:ea typeface="Montserrat Black"/>
                <a:cs typeface="Montserrat Black"/>
                <a:sym typeface="Montserrat Black"/>
              </a:rPr>
              <a:t>	  </a:t>
            </a:r>
            <a:r>
              <a:rPr lang="es-ES" sz="3600">
                <a:solidFill>
                  <a:srgbClr val="AC0000"/>
                </a:solidFill>
                <a:latin typeface="Montserrat Black"/>
                <a:ea typeface="Montserrat Black"/>
                <a:cs typeface="Montserrat Black"/>
                <a:sym typeface="Montserrat Black"/>
              </a:rPr>
              <a:t>Como tener un mejor manejo del tiempo para ser puntual</a:t>
            </a:r>
            <a:endParaRPr sz="3600">
              <a:solidFill>
                <a:srgbClr val="AC0000"/>
              </a:solidFill>
              <a:latin typeface="Montserrat Black"/>
              <a:ea typeface="Montserrat Black"/>
              <a:cs typeface="Montserrat Black"/>
              <a:sym typeface="Montserrat Black"/>
            </a:endParaRPr>
          </a:p>
        </p:txBody>
      </p:sp>
      <p:sp>
        <p:nvSpPr>
          <p:cNvPr id="296" name="Google Shape;296;p18"/>
          <p:cNvSpPr txBox="1"/>
          <p:nvPr>
            <p:ph idx="1" type="body"/>
          </p:nvPr>
        </p:nvSpPr>
        <p:spPr>
          <a:xfrm>
            <a:off x="838200" y="2207589"/>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 Programa todas las actividades de tu rutina. </a:t>
            </a:r>
            <a:endParaRPr/>
          </a:p>
          <a:p>
            <a:pPr indent="-228600" lvl="0" marL="228600" rtl="0" algn="l">
              <a:lnSpc>
                <a:spcPct val="90000"/>
              </a:lnSpc>
              <a:spcBef>
                <a:spcPts val="10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 Analiza cuanto tiempo te demoras para hacer cada una de ellas: hacer el culto por la mañana, preparar el desayuno, cambiarse, ayudar a los niños, ir hasta la iglesia, etc. </a:t>
            </a:r>
            <a:endParaRPr/>
          </a:p>
          <a:p>
            <a:pPr indent="-228600" lvl="0" marL="228600" rtl="0" algn="l">
              <a:lnSpc>
                <a:spcPct val="90000"/>
              </a:lnSpc>
              <a:spcBef>
                <a:spcPts val="10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 Piensa en la posibilidad de levantarte </a:t>
            </a:r>
            <a:r>
              <a:rPr lang="es-ES" sz="2000">
                <a:solidFill>
                  <a:srgbClr val="000000"/>
                </a:solidFill>
                <a:latin typeface="Montserrat"/>
                <a:ea typeface="Montserrat"/>
                <a:cs typeface="Montserrat"/>
                <a:sym typeface="Montserrat"/>
              </a:rPr>
              <a:t>más</a:t>
            </a:r>
            <a:r>
              <a:rPr lang="es-ES" sz="2000">
                <a:solidFill>
                  <a:srgbClr val="000000"/>
                </a:solidFill>
                <a:latin typeface="Montserrat"/>
                <a:ea typeface="Montserrat"/>
                <a:cs typeface="Montserrat"/>
                <a:sym typeface="Montserrat"/>
              </a:rPr>
              <a:t> temprano o realizar la menor cantidad de tareas si el tiempo no alcanza. </a:t>
            </a:r>
            <a:endParaRPr/>
          </a:p>
          <a:p>
            <a:pPr indent="-228600" lvl="0" marL="228600" rtl="0" algn="l">
              <a:lnSpc>
                <a:spcPct val="90000"/>
              </a:lnSpc>
              <a:spcBef>
                <a:spcPts val="1000"/>
              </a:spcBef>
              <a:spcAft>
                <a:spcPts val="0"/>
              </a:spcAft>
              <a:buClr>
                <a:srgbClr val="000000"/>
              </a:buClr>
              <a:buSzPts val="2000"/>
              <a:buFont typeface="Noto Sans Symbols"/>
              <a:buChar char="⮚"/>
            </a:pPr>
            <a:r>
              <a:rPr lang="es-ES" sz="2000">
                <a:solidFill>
                  <a:srgbClr val="000000"/>
                </a:solidFill>
                <a:latin typeface="Montserrat"/>
                <a:ea typeface="Montserrat"/>
                <a:cs typeface="Montserrat"/>
                <a:sym typeface="Montserrat"/>
              </a:rPr>
              <a:t> Otra sugerencia es dejar </a:t>
            </a:r>
            <a:r>
              <a:rPr lang="es-ES" sz="2000">
                <a:solidFill>
                  <a:srgbClr val="000000"/>
                </a:solidFill>
                <a:latin typeface="Montserrat"/>
                <a:ea typeface="Montserrat"/>
                <a:cs typeface="Montserrat"/>
                <a:sym typeface="Montserrat"/>
              </a:rPr>
              <a:t>más</a:t>
            </a:r>
            <a:r>
              <a:rPr lang="es-ES" sz="2000">
                <a:solidFill>
                  <a:srgbClr val="000000"/>
                </a:solidFill>
                <a:latin typeface="Montserrat"/>
                <a:ea typeface="Montserrat"/>
                <a:cs typeface="Montserrat"/>
                <a:sym typeface="Montserrat"/>
              </a:rPr>
              <a:t> cosas listas durante el viernes</a:t>
            </a:r>
            <a:endParaRPr/>
          </a:p>
          <a:p>
            <a:pPr indent="-101600" lvl="0" marL="228600" rtl="0" algn="l">
              <a:lnSpc>
                <a:spcPct val="90000"/>
              </a:lnSpc>
              <a:spcBef>
                <a:spcPts val="1000"/>
              </a:spcBef>
              <a:spcAft>
                <a:spcPts val="0"/>
              </a:spcAft>
              <a:buClr>
                <a:schemeClr val="dk1"/>
              </a:buClr>
              <a:buSzPts val="2000"/>
              <a:buFont typeface="Noto Sans Symbols"/>
              <a:buNone/>
            </a:pPr>
            <a:r>
              <a:t/>
            </a:r>
            <a:endParaRPr b="1" sz="2000">
              <a:solidFill>
                <a:srgbClr val="000000"/>
              </a:solidFill>
              <a:latin typeface="Montserrat"/>
              <a:ea typeface="Montserrat"/>
              <a:cs typeface="Montserrat"/>
              <a:sym typeface="Montserrat"/>
            </a:endParaRPr>
          </a:p>
          <a:p>
            <a:pPr indent="0" lvl="0" marL="0" rtl="0" algn="l">
              <a:lnSpc>
                <a:spcPct val="90000"/>
              </a:lnSpc>
              <a:spcBef>
                <a:spcPts val="1000"/>
              </a:spcBef>
              <a:spcAft>
                <a:spcPts val="0"/>
              </a:spcAft>
              <a:buClr>
                <a:srgbClr val="000000"/>
              </a:buClr>
              <a:buSzPts val="2000"/>
              <a:buNone/>
            </a:pPr>
            <a:r>
              <a:rPr b="1" lang="es-ES" sz="2000">
                <a:solidFill>
                  <a:srgbClr val="000000"/>
                </a:solidFill>
                <a:latin typeface="Montserrat"/>
                <a:ea typeface="Montserrat"/>
                <a:cs typeface="Montserrat"/>
                <a:sym typeface="Montserrat"/>
              </a:rPr>
              <a:t>    </a:t>
            </a:r>
            <a:r>
              <a:rPr b="1" lang="es-ES" sz="1600">
                <a:solidFill>
                  <a:srgbClr val="000000"/>
                </a:solidFill>
                <a:latin typeface="Montserrat"/>
                <a:ea typeface="Montserrat"/>
                <a:cs typeface="Montserrat"/>
                <a:sym typeface="Montserrat"/>
              </a:rPr>
              <a:t>Observación: ¡el maestro necesita estar antes de que los alumnos!</a:t>
            </a:r>
            <a:endParaRPr b="1" sz="1600">
              <a:solidFill>
                <a:srgbClr val="000000"/>
              </a:solidFill>
              <a:latin typeface="Montserrat"/>
              <a:ea typeface="Montserrat"/>
              <a:cs typeface="Montserrat"/>
              <a:sym typeface="Montserrat"/>
            </a:endParaRPr>
          </a:p>
        </p:txBody>
      </p:sp>
      <p:pic>
        <p:nvPicPr>
          <p:cNvPr descr="Logotipo&#10;&#10;Descrição gerada automaticamente" id="297" name="Google Shape;297;p18"/>
          <p:cNvPicPr preferRelativeResize="0"/>
          <p:nvPr/>
        </p:nvPicPr>
        <p:blipFill rotWithShape="1">
          <a:blip r:embed="rId3">
            <a:alphaModFix/>
          </a:blip>
          <a:srcRect b="0" l="0" r="0" t="0"/>
          <a:stretch/>
        </p:blipFill>
        <p:spPr>
          <a:xfrm>
            <a:off x="838207" y="589145"/>
            <a:ext cx="446638" cy="301782"/>
          </a:xfrm>
          <a:prstGeom prst="rect">
            <a:avLst/>
          </a:prstGeom>
          <a:noFill/>
          <a:ln>
            <a:noFill/>
          </a:ln>
        </p:spPr>
      </p:pic>
      <p:pic>
        <p:nvPicPr>
          <p:cNvPr descr="Ícone&#10;&#10;Descrição gerada automaticamente" id="298" name="Google Shape;298;p18"/>
          <p:cNvPicPr preferRelativeResize="0"/>
          <p:nvPr/>
        </p:nvPicPr>
        <p:blipFill rotWithShape="1">
          <a:blip r:embed="rId4">
            <a:alphaModFix/>
          </a:blip>
          <a:srcRect b="0" l="0" r="0" t="0"/>
          <a:stretch/>
        </p:blipFill>
        <p:spPr>
          <a:xfrm>
            <a:off x="11138369" y="262611"/>
            <a:ext cx="616058" cy="1251673"/>
          </a:xfrm>
          <a:prstGeom prst="rect">
            <a:avLst/>
          </a:prstGeom>
          <a:noFill/>
          <a:ln>
            <a:noFill/>
          </a:ln>
        </p:spPr>
      </p:pic>
      <p:pic>
        <p:nvPicPr>
          <p:cNvPr descr="Tela preta com letras brancas&#10;&#10;Descrição gerada automaticamente" id="299" name="Google Shape;299;p18"/>
          <p:cNvPicPr preferRelativeResize="0"/>
          <p:nvPr/>
        </p:nvPicPr>
        <p:blipFill rotWithShape="1">
          <a:blip r:embed="rId5">
            <a:alphaModFix/>
          </a:blip>
          <a:srcRect b="0" l="0" r="45313" t="0"/>
          <a:stretch/>
        </p:blipFill>
        <p:spPr>
          <a:xfrm flipH="1">
            <a:off x="8618791" y="-1717654"/>
            <a:ext cx="3210046" cy="8575654"/>
          </a:xfrm>
          <a:prstGeom prst="rect">
            <a:avLst/>
          </a:prstGeom>
          <a:noFill/>
          <a:ln>
            <a:noFill/>
          </a:ln>
        </p:spPr>
      </p:pic>
      <p:pic>
        <p:nvPicPr>
          <p:cNvPr descr="Ícone&#10;&#10;Descrição gerada automaticamente" id="300" name="Google Shape;300;p18"/>
          <p:cNvPicPr preferRelativeResize="0"/>
          <p:nvPr/>
        </p:nvPicPr>
        <p:blipFill rotWithShape="1">
          <a:blip r:embed="rId6">
            <a:alphaModFix/>
          </a:blip>
          <a:srcRect b="0" l="0" r="0" t="0"/>
          <a:stretch/>
        </p:blipFill>
        <p:spPr>
          <a:xfrm rot="1796942">
            <a:off x="-293105" y="5338628"/>
            <a:ext cx="2508848" cy="1950238"/>
          </a:xfrm>
          <a:prstGeom prst="rect">
            <a:avLst/>
          </a:prstGeom>
          <a:noFill/>
          <a:ln>
            <a:noFill/>
          </a:ln>
        </p:spPr>
      </p:pic>
      <p:pic>
        <p:nvPicPr>
          <p:cNvPr descr="Ícone&#10;&#10;Descrição gerada automaticamente" id="301" name="Google Shape;301;p18"/>
          <p:cNvPicPr preferRelativeResize="0"/>
          <p:nvPr/>
        </p:nvPicPr>
        <p:blipFill rotWithShape="1">
          <a:blip r:embed="rId7">
            <a:alphaModFix/>
          </a:blip>
          <a:srcRect b="0" l="0" r="0" t="0"/>
          <a:stretch/>
        </p:blipFill>
        <p:spPr>
          <a:xfrm>
            <a:off x="4622913" y="4383258"/>
            <a:ext cx="5655197" cy="5655197"/>
          </a:xfrm>
          <a:prstGeom prst="rect">
            <a:avLst/>
          </a:prstGeom>
          <a:noFill/>
          <a:ln>
            <a:noFill/>
          </a:ln>
        </p:spPr>
      </p:pic>
      <p:pic>
        <p:nvPicPr>
          <p:cNvPr descr="Forma, Seta&#10;&#10;Descrição gerada automaticamente" id="302" name="Google Shape;302;p18"/>
          <p:cNvPicPr preferRelativeResize="0"/>
          <p:nvPr/>
        </p:nvPicPr>
        <p:blipFill rotWithShape="1">
          <a:blip r:embed="rId8">
            <a:alphaModFix/>
          </a:blip>
          <a:srcRect b="0" l="0" r="0" t="0"/>
          <a:stretch/>
        </p:blipFill>
        <p:spPr>
          <a:xfrm rot="-7693629">
            <a:off x="-701128" y="-1013812"/>
            <a:ext cx="2027936" cy="2027936"/>
          </a:xfrm>
          <a:prstGeom prst="rect">
            <a:avLst/>
          </a:prstGeom>
          <a:noFill/>
          <a:ln>
            <a:noFill/>
          </a:ln>
        </p:spPr>
      </p:pic>
      <p:pic>
        <p:nvPicPr>
          <p:cNvPr descr="Logotipo&#10;&#10;Descrição gerada automaticamente" id="303" name="Google Shape;303;p18"/>
          <p:cNvPicPr preferRelativeResize="0"/>
          <p:nvPr/>
        </p:nvPicPr>
        <p:blipFill rotWithShape="1">
          <a:blip r:embed="rId3">
            <a:alphaModFix/>
          </a:blip>
          <a:srcRect b="0" l="0" r="0" t="0"/>
          <a:stretch/>
        </p:blipFill>
        <p:spPr>
          <a:xfrm rot="10800000">
            <a:off x="7041402" y="1687448"/>
            <a:ext cx="446638" cy="301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600"/>
              <a:buFont typeface="Montserrat Black"/>
              <a:buNone/>
            </a:pPr>
            <a:r>
              <a:rPr b="1" i="0" lang="es-ES" sz="3600" u="none" strike="noStrike">
                <a:solidFill>
                  <a:srgbClr val="AC0000"/>
                </a:solidFill>
                <a:latin typeface="Montserrat Black"/>
                <a:ea typeface="Montserrat Black"/>
                <a:cs typeface="Montserrat Black"/>
                <a:sym typeface="Montserrat Black"/>
              </a:rPr>
              <a:t>4</a:t>
            </a:r>
            <a:r>
              <a:rPr b="1" lang="es-ES" sz="3600">
                <a:solidFill>
                  <a:srgbClr val="AC0000"/>
                </a:solidFill>
                <a:latin typeface="Montserrat Black"/>
                <a:ea typeface="Montserrat Black"/>
                <a:cs typeface="Montserrat Black"/>
                <a:sym typeface="Montserrat Black"/>
              </a:rPr>
              <a:t>. Un líder en comunión con Dios necesita ser organizado y preparado</a:t>
            </a:r>
            <a:endParaRPr b="1" sz="3600">
              <a:solidFill>
                <a:srgbClr val="AC0000"/>
              </a:solidFill>
              <a:latin typeface="Montserrat Black"/>
              <a:ea typeface="Montserrat Black"/>
              <a:cs typeface="Montserrat Black"/>
              <a:sym typeface="Montserrat Black"/>
            </a:endParaRPr>
          </a:p>
        </p:txBody>
      </p:sp>
      <p:sp>
        <p:nvSpPr>
          <p:cNvPr id="309" name="Google Shape;309;p19"/>
          <p:cNvSpPr txBox="1"/>
          <p:nvPr/>
        </p:nvSpPr>
        <p:spPr>
          <a:xfrm>
            <a:off x="4630041" y="2062123"/>
            <a:ext cx="384802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rgbClr val="000000"/>
                </a:solidFill>
                <a:latin typeface="Montserrat Medium"/>
                <a:ea typeface="Montserrat Medium"/>
                <a:cs typeface="Montserrat Medium"/>
                <a:sym typeface="Montserrat Medium"/>
              </a:rPr>
              <a:t>La falta de organización da lugar a la improvisación</a:t>
            </a:r>
            <a:endParaRPr sz="1800">
              <a:solidFill>
                <a:srgbClr val="000000"/>
              </a:solidFill>
              <a:latin typeface="Montserrat Medium"/>
              <a:ea typeface="Montserrat Medium"/>
              <a:cs typeface="Montserrat Medium"/>
              <a:sym typeface="Montserrat Medium"/>
            </a:endParaRPr>
          </a:p>
        </p:txBody>
      </p:sp>
      <p:sp>
        <p:nvSpPr>
          <p:cNvPr id="310" name="Google Shape;310;p19"/>
          <p:cNvSpPr txBox="1"/>
          <p:nvPr/>
        </p:nvSpPr>
        <p:spPr>
          <a:xfrm>
            <a:off x="4486615" y="3485711"/>
            <a:ext cx="407308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rgbClr val="000000"/>
                </a:solidFill>
                <a:latin typeface="Montserrat Medium"/>
                <a:ea typeface="Montserrat Medium"/>
                <a:cs typeface="Montserrat Medium"/>
                <a:sym typeface="Montserrat Medium"/>
              </a:rPr>
              <a:t>La improvisación nos hace perder tiempo valioso de la clase</a:t>
            </a:r>
            <a:endParaRPr sz="1800">
              <a:solidFill>
                <a:srgbClr val="000000"/>
              </a:solidFill>
              <a:latin typeface="Montserrat Medium"/>
              <a:ea typeface="Montserrat Medium"/>
              <a:cs typeface="Montserrat Medium"/>
              <a:sym typeface="Montserrat Medium"/>
            </a:endParaRPr>
          </a:p>
        </p:txBody>
      </p:sp>
      <p:sp>
        <p:nvSpPr>
          <p:cNvPr id="311" name="Google Shape;311;p19"/>
          <p:cNvSpPr txBox="1"/>
          <p:nvPr/>
        </p:nvSpPr>
        <p:spPr>
          <a:xfrm>
            <a:off x="4345086" y="4870751"/>
            <a:ext cx="441793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rgbClr val="000000"/>
                </a:solidFill>
                <a:latin typeface="Montserrat Medium"/>
                <a:ea typeface="Montserrat Medium"/>
                <a:cs typeface="Montserrat Medium"/>
                <a:sym typeface="Montserrat Medium"/>
              </a:rPr>
              <a:t>Una clase desordenada promueve la irreverencia y la indisciplina</a:t>
            </a:r>
            <a:endParaRPr sz="1800">
              <a:solidFill>
                <a:srgbClr val="000000"/>
              </a:solidFill>
              <a:latin typeface="Montserrat Medium"/>
              <a:ea typeface="Montserrat Medium"/>
              <a:cs typeface="Montserrat Medium"/>
              <a:sym typeface="Montserrat Medium"/>
            </a:endParaRPr>
          </a:p>
        </p:txBody>
      </p:sp>
      <p:pic>
        <p:nvPicPr>
          <p:cNvPr descr="Ícone&#10;&#10;Descrição gerada automaticamente" id="312" name="Google Shape;312;p19"/>
          <p:cNvPicPr preferRelativeResize="0"/>
          <p:nvPr/>
        </p:nvPicPr>
        <p:blipFill rotWithShape="1">
          <a:blip r:embed="rId3">
            <a:alphaModFix/>
          </a:blip>
          <a:srcRect b="0" l="0" r="0" t="0"/>
          <a:stretch/>
        </p:blipFill>
        <p:spPr>
          <a:xfrm>
            <a:off x="838200" y="2428639"/>
            <a:ext cx="2650676" cy="2665484"/>
          </a:xfrm>
          <a:prstGeom prst="rect">
            <a:avLst/>
          </a:prstGeom>
          <a:noFill/>
          <a:ln>
            <a:noFill/>
          </a:ln>
        </p:spPr>
      </p:pic>
      <p:sp>
        <p:nvSpPr>
          <p:cNvPr id="313" name="Google Shape;313;p19"/>
          <p:cNvSpPr txBox="1"/>
          <p:nvPr/>
        </p:nvSpPr>
        <p:spPr>
          <a:xfrm>
            <a:off x="980258" y="3500498"/>
            <a:ext cx="28273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3200">
                <a:solidFill>
                  <a:schemeClr val="lt1"/>
                </a:solidFill>
                <a:latin typeface="Montserrat Medium"/>
                <a:ea typeface="Montserrat Medium"/>
                <a:cs typeface="Montserrat Medium"/>
                <a:sym typeface="Montserrat Medium"/>
              </a:rPr>
              <a:t>ATENCIÓN</a:t>
            </a:r>
            <a:endParaRPr/>
          </a:p>
        </p:txBody>
      </p:sp>
      <p:pic>
        <p:nvPicPr>
          <p:cNvPr descr="Imagem em preto e branco&#10;&#10;Descrição gerada automaticamente com confiança média" id="314" name="Google Shape;314;p19"/>
          <p:cNvPicPr preferRelativeResize="0"/>
          <p:nvPr/>
        </p:nvPicPr>
        <p:blipFill rotWithShape="1">
          <a:blip r:embed="rId4">
            <a:alphaModFix/>
          </a:blip>
          <a:srcRect b="0" l="0" r="0" t="0"/>
          <a:stretch/>
        </p:blipFill>
        <p:spPr>
          <a:xfrm rot="5400000">
            <a:off x="5700832" y="2452247"/>
            <a:ext cx="1644650" cy="1644650"/>
          </a:xfrm>
          <a:prstGeom prst="rect">
            <a:avLst/>
          </a:prstGeom>
          <a:noFill/>
          <a:ln>
            <a:noFill/>
          </a:ln>
        </p:spPr>
      </p:pic>
      <p:pic>
        <p:nvPicPr>
          <p:cNvPr descr="Imagem em preto e branco&#10;&#10;Descrição gerada automaticamente com confiança média" id="315" name="Google Shape;315;p19"/>
          <p:cNvPicPr preferRelativeResize="0"/>
          <p:nvPr/>
        </p:nvPicPr>
        <p:blipFill rotWithShape="1">
          <a:blip r:embed="rId4">
            <a:alphaModFix/>
          </a:blip>
          <a:srcRect b="0" l="0" r="0" t="0"/>
          <a:stretch/>
        </p:blipFill>
        <p:spPr>
          <a:xfrm rot="5400000">
            <a:off x="5731728" y="3796596"/>
            <a:ext cx="1644650" cy="1644650"/>
          </a:xfrm>
          <a:prstGeom prst="rect">
            <a:avLst/>
          </a:prstGeom>
          <a:noFill/>
          <a:ln>
            <a:noFill/>
          </a:ln>
        </p:spPr>
      </p:pic>
      <p:pic>
        <p:nvPicPr>
          <p:cNvPr descr="Interface gráfica do usuário, Aplicativo, Ícone&#10;&#10;Descrição gerada automaticamente" id="316" name="Google Shape;316;p19"/>
          <p:cNvPicPr preferRelativeResize="0"/>
          <p:nvPr/>
        </p:nvPicPr>
        <p:blipFill rotWithShape="1">
          <a:blip r:embed="rId5">
            <a:alphaModFix/>
          </a:blip>
          <a:srcRect b="0" l="0" r="0" t="0"/>
          <a:stretch/>
        </p:blipFill>
        <p:spPr>
          <a:xfrm>
            <a:off x="9917738" y="975819"/>
            <a:ext cx="2274262" cy="5428263"/>
          </a:xfrm>
          <a:prstGeom prst="rect">
            <a:avLst/>
          </a:prstGeom>
          <a:noFill/>
          <a:ln>
            <a:noFill/>
          </a:ln>
        </p:spPr>
      </p:pic>
      <p:pic>
        <p:nvPicPr>
          <p:cNvPr descr="Ícone&#10;&#10;Descrição gerada automaticamente" id="317" name="Google Shape;317;p19"/>
          <p:cNvPicPr preferRelativeResize="0"/>
          <p:nvPr/>
        </p:nvPicPr>
        <p:blipFill rotWithShape="1">
          <a:blip r:embed="rId6">
            <a:alphaModFix/>
          </a:blip>
          <a:srcRect b="0" l="0" r="0" t="0"/>
          <a:stretch/>
        </p:blipFill>
        <p:spPr>
          <a:xfrm>
            <a:off x="-1658660" y="-1466318"/>
            <a:ext cx="3961560" cy="3961560"/>
          </a:xfrm>
          <a:prstGeom prst="rect">
            <a:avLst/>
          </a:prstGeom>
          <a:noFill/>
          <a:ln>
            <a:noFill/>
          </a:ln>
        </p:spPr>
      </p:pic>
      <p:pic>
        <p:nvPicPr>
          <p:cNvPr descr="Uma imagem contendo Ícone&#10;&#10;Descrição gerada automaticamente" id="318" name="Google Shape;318;p19"/>
          <p:cNvPicPr preferRelativeResize="0"/>
          <p:nvPr/>
        </p:nvPicPr>
        <p:blipFill rotWithShape="1">
          <a:blip r:embed="rId7">
            <a:alphaModFix/>
          </a:blip>
          <a:srcRect b="0" l="0" r="0" t="0"/>
          <a:stretch/>
        </p:blipFill>
        <p:spPr>
          <a:xfrm>
            <a:off x="5342825" y="4053769"/>
            <a:ext cx="6840392" cy="6840392"/>
          </a:xfrm>
          <a:prstGeom prst="rect">
            <a:avLst/>
          </a:prstGeom>
          <a:noFill/>
          <a:ln>
            <a:noFill/>
          </a:ln>
        </p:spPr>
      </p:pic>
      <p:pic>
        <p:nvPicPr>
          <p:cNvPr descr="Uma imagem contendo Diagrama&#10;&#10;Descrição gerada automaticamente" id="319" name="Google Shape;319;p19"/>
          <p:cNvPicPr preferRelativeResize="0"/>
          <p:nvPr/>
        </p:nvPicPr>
        <p:blipFill rotWithShape="1">
          <a:blip r:embed="rId8">
            <a:alphaModFix/>
          </a:blip>
          <a:srcRect b="0" l="0" r="0" t="0"/>
          <a:stretch/>
        </p:blipFill>
        <p:spPr>
          <a:xfrm rot="-344107">
            <a:off x="-698307" y="5062411"/>
            <a:ext cx="2437305" cy="24373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4000"/>
              <a:buFont typeface="Montserrat Black"/>
              <a:buNone/>
            </a:pPr>
            <a:r>
              <a:rPr lang="es-ES" sz="4000">
                <a:solidFill>
                  <a:srgbClr val="AC0000"/>
                </a:solidFill>
                <a:latin typeface="Montserrat Black"/>
                <a:ea typeface="Montserrat Black"/>
                <a:cs typeface="Montserrat Black"/>
                <a:sym typeface="Montserrat Black"/>
              </a:rPr>
              <a:t>Participo del Ministerio Infantil, ¿y ahora?</a:t>
            </a:r>
            <a:endParaRPr sz="4000">
              <a:solidFill>
                <a:srgbClr val="AC0000"/>
              </a:solidFill>
              <a:latin typeface="Montserrat Black"/>
              <a:ea typeface="Montserrat Black"/>
              <a:cs typeface="Montserrat Black"/>
              <a:sym typeface="Montserrat Black"/>
            </a:endParaRPr>
          </a:p>
        </p:txBody>
      </p:sp>
      <p:sp>
        <p:nvSpPr>
          <p:cNvPr id="95" name="Google Shape;95;p2"/>
          <p:cNvSpPr txBox="1"/>
          <p:nvPr>
            <p:ph idx="1" type="body"/>
          </p:nvPr>
        </p:nvSpPr>
        <p:spPr>
          <a:xfrm>
            <a:off x="838200" y="1869838"/>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83838"/>
              </a:buClr>
              <a:buSzPts val="4000"/>
              <a:buNone/>
            </a:pPr>
            <a:r>
              <a:rPr b="1" lang="es-ES" sz="4000">
                <a:solidFill>
                  <a:srgbClr val="383838"/>
                </a:solidFill>
              </a:rPr>
              <a:t>¡Felicitaciones!</a:t>
            </a:r>
            <a:endParaRPr/>
          </a:p>
          <a:p>
            <a:pPr indent="0" lvl="0" marL="0" rtl="0" algn="l">
              <a:lnSpc>
                <a:spcPct val="90000"/>
              </a:lnSpc>
              <a:spcBef>
                <a:spcPts val="1000"/>
              </a:spcBef>
              <a:spcAft>
                <a:spcPts val="0"/>
              </a:spcAft>
              <a:buClr>
                <a:schemeClr val="dk1"/>
              </a:buClr>
              <a:buSzPts val="2400"/>
              <a:buNone/>
            </a:pPr>
            <a:r>
              <a:t/>
            </a:r>
            <a:endParaRPr sz="2400">
              <a:solidFill>
                <a:srgbClr val="000000"/>
              </a:solidFill>
              <a:latin typeface="Montserrat"/>
              <a:ea typeface="Montserrat"/>
              <a:cs typeface="Montserrat"/>
              <a:sym typeface="Montserrat"/>
            </a:endParaRPr>
          </a:p>
          <a:p>
            <a:pPr indent="0" lvl="0" marL="0" rtl="0" algn="l">
              <a:lnSpc>
                <a:spcPct val="90000"/>
              </a:lnSpc>
              <a:spcBef>
                <a:spcPts val="1000"/>
              </a:spcBef>
              <a:spcAft>
                <a:spcPts val="0"/>
              </a:spcAft>
              <a:buClr>
                <a:srgbClr val="000000"/>
              </a:buClr>
              <a:buSzPts val="2400"/>
              <a:buNone/>
            </a:pPr>
            <a:r>
              <a:rPr lang="es-ES" sz="2400">
                <a:solidFill>
                  <a:srgbClr val="000000"/>
                </a:solidFill>
                <a:latin typeface="Montserrat"/>
                <a:ea typeface="Montserrat"/>
                <a:cs typeface="Montserrat"/>
                <a:sym typeface="Montserrat"/>
              </a:rPr>
              <a:t>Es una gran responsabilidad y un privilegio ser un instrumento en la causa de ganar almas para Cristo.</a:t>
            </a:r>
            <a:endParaRPr/>
          </a:p>
          <a:p>
            <a:pPr indent="0" lvl="0" marL="0" rtl="0" algn="l">
              <a:lnSpc>
                <a:spcPct val="90000"/>
              </a:lnSpc>
              <a:spcBef>
                <a:spcPts val="1000"/>
              </a:spcBef>
              <a:spcAft>
                <a:spcPts val="0"/>
              </a:spcAft>
              <a:buClr>
                <a:srgbClr val="000000"/>
              </a:buClr>
              <a:buSzPts val="2400"/>
              <a:buNone/>
            </a:pPr>
            <a:br>
              <a:rPr lang="es-ES" sz="2400">
                <a:solidFill>
                  <a:srgbClr val="000000"/>
                </a:solidFill>
                <a:latin typeface="Montserrat"/>
                <a:ea typeface="Montserrat"/>
                <a:cs typeface="Montserrat"/>
                <a:sym typeface="Montserrat"/>
              </a:rPr>
            </a:br>
            <a:br>
              <a:rPr lang="es-ES" sz="2400">
                <a:solidFill>
                  <a:srgbClr val="000000"/>
                </a:solidFill>
                <a:latin typeface="Montserrat"/>
                <a:ea typeface="Montserrat"/>
                <a:cs typeface="Montserrat"/>
                <a:sym typeface="Montserrat"/>
              </a:rPr>
            </a:br>
            <a:r>
              <a:rPr lang="es-ES" sz="2400">
                <a:solidFill>
                  <a:srgbClr val="000000"/>
                </a:solidFill>
                <a:latin typeface="Montserrat"/>
                <a:ea typeface="Montserrat"/>
                <a:cs typeface="Montserrat"/>
                <a:sym typeface="Montserrat"/>
              </a:rPr>
              <a:t>Por eso,  es necesario fortalecer primero tu </a:t>
            </a:r>
            <a:r>
              <a:rPr b="1" lang="es-ES" sz="2400">
                <a:solidFill>
                  <a:srgbClr val="000000"/>
                </a:solidFill>
                <a:latin typeface="Montserrat"/>
                <a:ea typeface="Montserrat"/>
                <a:cs typeface="Montserrat"/>
                <a:sym typeface="Montserrat"/>
              </a:rPr>
              <a:t>devoción personal </a:t>
            </a:r>
            <a:r>
              <a:rPr lang="es-ES" sz="2400">
                <a:solidFill>
                  <a:srgbClr val="000000"/>
                </a:solidFill>
                <a:latin typeface="Montserrat"/>
                <a:ea typeface="Montserrat"/>
                <a:cs typeface="Montserrat"/>
                <a:sym typeface="Montserrat"/>
              </a:rPr>
              <a:t>para ser un </a:t>
            </a:r>
            <a:r>
              <a:rPr b="1" lang="es-ES" sz="2400">
                <a:solidFill>
                  <a:srgbClr val="000000"/>
                </a:solidFill>
                <a:latin typeface="Montserrat"/>
                <a:ea typeface="Montserrat"/>
                <a:cs typeface="Montserrat"/>
                <a:sym typeface="Montserrat"/>
              </a:rPr>
              <a:t>modelo cristiano </a:t>
            </a:r>
            <a:r>
              <a:rPr lang="es-ES" sz="2400">
                <a:solidFill>
                  <a:srgbClr val="000000"/>
                </a:solidFill>
                <a:latin typeface="Montserrat"/>
                <a:ea typeface="Montserrat"/>
                <a:cs typeface="Montserrat"/>
                <a:sym typeface="Montserrat"/>
              </a:rPr>
              <a:t>que </a:t>
            </a:r>
            <a:r>
              <a:rPr b="1" lang="es-ES" sz="2400">
                <a:solidFill>
                  <a:srgbClr val="000000"/>
                </a:solidFill>
                <a:latin typeface="Montserrat"/>
                <a:ea typeface="Montserrat"/>
                <a:cs typeface="Montserrat"/>
                <a:sym typeface="Montserrat"/>
              </a:rPr>
              <a:t>represente a Cristo</a:t>
            </a:r>
            <a:r>
              <a:rPr lang="es-ES" sz="2400">
                <a:solidFill>
                  <a:srgbClr val="000000"/>
                </a:solidFill>
                <a:latin typeface="Montserrat"/>
                <a:ea typeface="Montserrat"/>
                <a:cs typeface="Montserrat"/>
                <a:sym typeface="Montserrat"/>
              </a:rPr>
              <a:t>, y de esa forma conducir a los pequeñitos a las buenas nuevas de la salvación.</a:t>
            </a:r>
            <a:endParaRPr sz="2400">
              <a:solidFill>
                <a:srgbClr val="000000"/>
              </a:solidFill>
              <a:latin typeface="Montserrat"/>
              <a:ea typeface="Montserrat"/>
              <a:cs typeface="Montserrat"/>
              <a:sym typeface="Montserrat"/>
            </a:endParaRPr>
          </a:p>
        </p:txBody>
      </p:sp>
      <p:pic>
        <p:nvPicPr>
          <p:cNvPr descr="Desenho de uma pessoa&#10;&#10;Descrição gerada automaticamente com confiança média" id="96" name="Google Shape;96;p2"/>
          <p:cNvPicPr preferRelativeResize="0"/>
          <p:nvPr/>
        </p:nvPicPr>
        <p:blipFill rotWithShape="1">
          <a:blip r:embed="rId3">
            <a:alphaModFix/>
          </a:blip>
          <a:srcRect b="0" l="0" r="0" t="0"/>
          <a:stretch/>
        </p:blipFill>
        <p:spPr>
          <a:xfrm flipH="1" rot="974310">
            <a:off x="10564461" y="1005512"/>
            <a:ext cx="1426664" cy="1640226"/>
          </a:xfrm>
          <a:prstGeom prst="rect">
            <a:avLst/>
          </a:prstGeom>
          <a:noFill/>
          <a:ln>
            <a:noFill/>
          </a:ln>
        </p:spPr>
      </p:pic>
      <p:pic>
        <p:nvPicPr>
          <p:cNvPr descr="Ícone&#10;&#10;Descrição gerada automaticamente" id="97" name="Google Shape;97;p2"/>
          <p:cNvPicPr preferRelativeResize="0"/>
          <p:nvPr/>
        </p:nvPicPr>
        <p:blipFill rotWithShape="1">
          <a:blip r:embed="rId4">
            <a:alphaModFix/>
          </a:blip>
          <a:srcRect b="0" l="0" r="0" t="0"/>
          <a:stretch/>
        </p:blipFill>
        <p:spPr>
          <a:xfrm>
            <a:off x="7272608" y="512236"/>
            <a:ext cx="3289300" cy="3289300"/>
          </a:xfrm>
          <a:prstGeom prst="rect">
            <a:avLst/>
          </a:prstGeom>
          <a:noFill/>
          <a:ln>
            <a:noFill/>
          </a:ln>
        </p:spPr>
      </p:pic>
      <p:pic>
        <p:nvPicPr>
          <p:cNvPr descr="Forma, Logotipo&#10;&#10;Descrição gerada automaticamente" id="98" name="Google Shape;98;p2"/>
          <p:cNvPicPr preferRelativeResize="0"/>
          <p:nvPr/>
        </p:nvPicPr>
        <p:blipFill rotWithShape="1">
          <a:blip r:embed="rId5">
            <a:alphaModFix/>
          </a:blip>
          <a:srcRect b="0" l="0" r="0" t="0"/>
          <a:stretch/>
        </p:blipFill>
        <p:spPr>
          <a:xfrm rot="-1328938">
            <a:off x="10546359" y="5711716"/>
            <a:ext cx="1667065" cy="1295882"/>
          </a:xfrm>
          <a:prstGeom prst="rect">
            <a:avLst/>
          </a:prstGeom>
          <a:noFill/>
          <a:ln>
            <a:noFill/>
          </a:ln>
        </p:spPr>
      </p:pic>
      <p:pic>
        <p:nvPicPr>
          <p:cNvPr descr="Uma imagem contendo Diagrama&#10;&#10;Descrição gerada automaticamente" id="99" name="Google Shape;99;p2"/>
          <p:cNvPicPr preferRelativeResize="0"/>
          <p:nvPr/>
        </p:nvPicPr>
        <p:blipFill rotWithShape="1">
          <a:blip r:embed="rId6">
            <a:alphaModFix/>
          </a:blip>
          <a:srcRect b="0" l="0" r="0" t="0"/>
          <a:stretch/>
        </p:blipFill>
        <p:spPr>
          <a:xfrm rot="608956">
            <a:off x="-1094018" y="4962456"/>
            <a:ext cx="2476770" cy="24767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200"/>
              <a:buFont typeface="Montserrat Black"/>
              <a:buNone/>
            </a:pPr>
            <a:r>
              <a:rPr lang="es-ES" sz="3200">
                <a:solidFill>
                  <a:srgbClr val="AC0000"/>
                </a:solidFill>
                <a:latin typeface="Montserrat Black"/>
                <a:ea typeface="Montserrat Black"/>
                <a:cs typeface="Montserrat Black"/>
                <a:sym typeface="Montserrat Black"/>
              </a:rPr>
              <a:t>¿Cómo facilitar la organización de la clase</a:t>
            </a:r>
            <a:r>
              <a:rPr b="0" i="0" lang="es-ES" sz="3200" u="none" strike="noStrike">
                <a:solidFill>
                  <a:srgbClr val="AC0000"/>
                </a:solidFill>
                <a:latin typeface="Montserrat Black"/>
                <a:ea typeface="Montserrat Black"/>
                <a:cs typeface="Montserrat Black"/>
                <a:sym typeface="Montserrat Black"/>
              </a:rPr>
              <a:t>?</a:t>
            </a:r>
            <a:endParaRPr sz="3200">
              <a:solidFill>
                <a:srgbClr val="AC0000"/>
              </a:solidFill>
              <a:latin typeface="Montserrat Black"/>
              <a:ea typeface="Montserrat Black"/>
              <a:cs typeface="Montserrat Black"/>
              <a:sym typeface="Montserrat Black"/>
            </a:endParaRPr>
          </a:p>
        </p:txBody>
      </p:sp>
      <p:sp>
        <p:nvSpPr>
          <p:cNvPr id="325" name="Google Shape;325;p20"/>
          <p:cNvSpPr txBox="1"/>
          <p:nvPr>
            <p:ph idx="1" type="body"/>
          </p:nvPr>
        </p:nvSpPr>
        <p:spPr>
          <a:xfrm>
            <a:off x="838200" y="1690688"/>
            <a:ext cx="893445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5000"/>
              </a:lnSpc>
              <a:spcBef>
                <a:spcPts val="0"/>
              </a:spcBef>
              <a:spcAft>
                <a:spcPts val="0"/>
              </a:spcAft>
              <a:buClr>
                <a:srgbClr val="000000"/>
              </a:buClr>
              <a:buSzPts val="2000"/>
              <a:buFont typeface="Noto Sans Symbols"/>
              <a:buChar char="⮚"/>
            </a:pPr>
            <a:r>
              <a:rPr b="0" i="0" lang="es-ES" sz="2000" u="none" strike="noStrike">
                <a:solidFill>
                  <a:srgbClr val="000000"/>
                </a:solidFill>
                <a:latin typeface="Montserrat"/>
                <a:ea typeface="Montserrat"/>
                <a:cs typeface="Montserrat"/>
                <a:sym typeface="Montserrat"/>
              </a:rPr>
              <a:t> Comienza el sábado anterior: haz una lista de los materiales y objetos que necesitarás para los diferentes momentos de la Escuela Sabática. </a:t>
            </a:r>
            <a:br>
              <a:rPr b="0" i="0" lang="es-ES" sz="2000" u="none" strike="noStrike">
                <a:solidFill>
                  <a:srgbClr val="000000"/>
                </a:solidFill>
                <a:latin typeface="Montserrat"/>
                <a:ea typeface="Montserrat"/>
                <a:cs typeface="Montserrat"/>
                <a:sym typeface="Montserrat"/>
              </a:rPr>
            </a:br>
            <a:r>
              <a:rPr b="0" i="0" lang="es-ES" sz="2000" u="none" strike="noStrike">
                <a:solidFill>
                  <a:srgbClr val="000000"/>
                </a:solidFill>
                <a:latin typeface="Montserrat"/>
                <a:ea typeface="Montserrat"/>
                <a:cs typeface="Montserrat"/>
                <a:sym typeface="Montserrat"/>
              </a:rPr>
              <a:t> </a:t>
            </a:r>
            <a:endParaRPr/>
          </a:p>
          <a:p>
            <a:pPr indent="-228600" lvl="0" marL="228600" rtl="0" algn="l">
              <a:lnSpc>
                <a:spcPct val="95000"/>
              </a:lnSpc>
              <a:spcBef>
                <a:spcPts val="0"/>
              </a:spcBef>
              <a:spcAft>
                <a:spcPts val="0"/>
              </a:spcAft>
              <a:buClr>
                <a:srgbClr val="000000"/>
              </a:buClr>
              <a:buSzPts val="2000"/>
              <a:buFont typeface="Noto Sans Symbols"/>
              <a:buChar char="⮚"/>
            </a:pPr>
            <a:r>
              <a:rPr b="0" i="0" lang="es-ES" sz="2000" u="none" strike="noStrike">
                <a:solidFill>
                  <a:srgbClr val="000000"/>
                </a:solidFill>
                <a:latin typeface="Montserrat"/>
                <a:ea typeface="Montserrat"/>
                <a:cs typeface="Montserrat"/>
                <a:sym typeface="Montserrat"/>
              </a:rPr>
              <a:t> Pide ayuda y delega actividades para aliviar la sobrecarga de responsabilidades. </a:t>
            </a:r>
            <a:br>
              <a:rPr b="0" i="0" lang="es-ES" sz="2000" u="none" strike="noStrike">
                <a:solidFill>
                  <a:srgbClr val="000000"/>
                </a:solidFill>
                <a:latin typeface="Montserrat"/>
                <a:ea typeface="Montserrat"/>
                <a:cs typeface="Montserrat"/>
                <a:sym typeface="Montserrat"/>
              </a:rPr>
            </a:br>
            <a:endParaRPr b="0" i="0" sz="2000" u="none" strike="noStrike">
              <a:solidFill>
                <a:srgbClr val="000000"/>
              </a:solidFill>
              <a:latin typeface="Montserrat"/>
              <a:ea typeface="Montserrat"/>
              <a:cs typeface="Montserrat"/>
              <a:sym typeface="Montserrat"/>
            </a:endParaRPr>
          </a:p>
          <a:p>
            <a:pPr indent="-228600" lvl="0" marL="228600" rtl="0" algn="l">
              <a:lnSpc>
                <a:spcPct val="95000"/>
              </a:lnSpc>
              <a:spcBef>
                <a:spcPts val="0"/>
              </a:spcBef>
              <a:spcAft>
                <a:spcPts val="0"/>
              </a:spcAft>
              <a:buClr>
                <a:srgbClr val="000000"/>
              </a:buClr>
              <a:buSzPts val="2000"/>
              <a:buFont typeface="Noto Sans Symbols"/>
              <a:buChar char="⮚"/>
            </a:pPr>
            <a:r>
              <a:rPr b="0" i="0" lang="es-ES" sz="2000" u="none" strike="noStrike">
                <a:solidFill>
                  <a:srgbClr val="000000"/>
                </a:solidFill>
                <a:latin typeface="Montserrat"/>
                <a:ea typeface="Montserrat"/>
                <a:cs typeface="Montserrat"/>
                <a:sym typeface="Montserrat"/>
              </a:rPr>
              <a:t> Organiza actividades lúdicas, interesantes y creativas. Los niños aprenden más cuando interactúan con el aprendizaje. </a:t>
            </a:r>
            <a:br>
              <a:rPr b="0" i="0" lang="es-ES" sz="2000" u="none" strike="noStrike">
                <a:solidFill>
                  <a:srgbClr val="000000"/>
                </a:solidFill>
                <a:latin typeface="Montserrat"/>
                <a:ea typeface="Montserrat"/>
                <a:cs typeface="Montserrat"/>
                <a:sym typeface="Montserrat"/>
              </a:rPr>
            </a:br>
            <a:endParaRPr b="0" i="0" sz="2000" u="none" strike="noStrike">
              <a:solidFill>
                <a:srgbClr val="000000"/>
              </a:solidFill>
              <a:latin typeface="Montserrat"/>
              <a:ea typeface="Montserrat"/>
              <a:cs typeface="Montserrat"/>
              <a:sym typeface="Montserrat"/>
            </a:endParaRPr>
          </a:p>
          <a:p>
            <a:pPr indent="-228600" lvl="0" marL="228600" rtl="0" algn="l">
              <a:lnSpc>
                <a:spcPct val="95000"/>
              </a:lnSpc>
              <a:spcBef>
                <a:spcPts val="0"/>
              </a:spcBef>
              <a:spcAft>
                <a:spcPts val="0"/>
              </a:spcAft>
              <a:buClr>
                <a:srgbClr val="000000"/>
              </a:buClr>
              <a:buSzPts val="2000"/>
              <a:buFont typeface="Noto Sans Symbols"/>
              <a:buChar char="⮚"/>
            </a:pPr>
            <a:r>
              <a:rPr b="0" i="0" lang="es-ES" sz="2000" u="none" strike="noStrike">
                <a:solidFill>
                  <a:srgbClr val="000000"/>
                </a:solidFill>
                <a:latin typeface="Montserrat"/>
                <a:ea typeface="Montserrat"/>
                <a:cs typeface="Montserrat"/>
                <a:sym typeface="Montserrat"/>
              </a:rPr>
              <a:t> Estudia de antemano lo que necesita ser enseñado. No leas la historia, es menos atractiva para los niños y rápidamente pierden la atención.</a:t>
            </a:r>
            <a:endParaRPr b="0" i="0" sz="2000" u="none" strike="noStrike">
              <a:solidFill>
                <a:srgbClr val="000000"/>
              </a:solidFill>
              <a:latin typeface="Montserrat"/>
              <a:ea typeface="Montserrat"/>
              <a:cs typeface="Montserrat"/>
              <a:sym typeface="Montserrat"/>
            </a:endParaRPr>
          </a:p>
        </p:txBody>
      </p:sp>
      <p:pic>
        <p:nvPicPr>
          <p:cNvPr descr="Desenho de personagem de desenho animado&#10;&#10;Descrição gerada automaticamente com confiança média" id="326" name="Google Shape;326;p20"/>
          <p:cNvPicPr preferRelativeResize="0"/>
          <p:nvPr/>
        </p:nvPicPr>
        <p:blipFill rotWithShape="1">
          <a:blip r:embed="rId3">
            <a:alphaModFix/>
          </a:blip>
          <a:srcRect b="0" l="0" r="0" t="0"/>
          <a:stretch/>
        </p:blipFill>
        <p:spPr>
          <a:xfrm>
            <a:off x="9248172" y="2912007"/>
            <a:ext cx="2974387" cy="4136322"/>
          </a:xfrm>
          <a:prstGeom prst="rect">
            <a:avLst/>
          </a:prstGeom>
          <a:noFill/>
          <a:ln>
            <a:noFill/>
          </a:ln>
        </p:spPr>
      </p:pic>
      <p:pic>
        <p:nvPicPr>
          <p:cNvPr descr="Forma, Ícone, Seta&#10;&#10;Descrição gerada automaticamente" id="327" name="Google Shape;327;p20"/>
          <p:cNvPicPr preferRelativeResize="0"/>
          <p:nvPr/>
        </p:nvPicPr>
        <p:blipFill rotWithShape="1">
          <a:blip r:embed="rId4">
            <a:alphaModFix/>
          </a:blip>
          <a:srcRect b="0" l="0" r="0" t="0"/>
          <a:stretch/>
        </p:blipFill>
        <p:spPr>
          <a:xfrm>
            <a:off x="11092242" y="-231495"/>
            <a:ext cx="2756723" cy="2756723"/>
          </a:xfrm>
          <a:prstGeom prst="rect">
            <a:avLst/>
          </a:prstGeom>
          <a:noFill/>
          <a:ln>
            <a:noFill/>
          </a:ln>
        </p:spPr>
      </p:pic>
      <p:pic>
        <p:nvPicPr>
          <p:cNvPr descr="Uma imagem contendo Ícone&#10;&#10;Descrição gerada automaticamente" id="328" name="Google Shape;328;p20"/>
          <p:cNvPicPr preferRelativeResize="0"/>
          <p:nvPr/>
        </p:nvPicPr>
        <p:blipFill rotWithShape="1">
          <a:blip r:embed="rId5">
            <a:alphaModFix/>
          </a:blip>
          <a:srcRect b="0" l="0" r="0" t="0"/>
          <a:stretch/>
        </p:blipFill>
        <p:spPr>
          <a:xfrm>
            <a:off x="8344303" y="-916560"/>
            <a:ext cx="3289300" cy="3289300"/>
          </a:xfrm>
          <a:prstGeom prst="rect">
            <a:avLst/>
          </a:prstGeom>
          <a:noFill/>
          <a:ln>
            <a:noFill/>
          </a:ln>
        </p:spPr>
      </p:pic>
      <p:pic>
        <p:nvPicPr>
          <p:cNvPr descr="Forma, Logotipo&#10;&#10;Descrição gerada automaticamente" id="329" name="Google Shape;329;p20"/>
          <p:cNvPicPr preferRelativeResize="0"/>
          <p:nvPr/>
        </p:nvPicPr>
        <p:blipFill rotWithShape="1">
          <a:blip r:embed="rId6">
            <a:alphaModFix/>
          </a:blip>
          <a:srcRect b="0" l="0" r="0" t="0"/>
          <a:stretch/>
        </p:blipFill>
        <p:spPr>
          <a:xfrm rot="-449106">
            <a:off x="-66465" y="5621074"/>
            <a:ext cx="1956203" cy="15206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4000"/>
              <a:buFont typeface="Montserrat Black"/>
              <a:buNone/>
            </a:pPr>
            <a:r>
              <a:rPr b="1" lang="es-ES" sz="4000">
                <a:solidFill>
                  <a:srgbClr val="AC0000"/>
                </a:solidFill>
                <a:latin typeface="Montserrat Black"/>
                <a:ea typeface="Montserrat Black"/>
                <a:cs typeface="Montserrat Black"/>
                <a:sym typeface="Montserrat Black"/>
              </a:rPr>
              <a:t>5. Misión y voluntariado</a:t>
            </a:r>
            <a:br>
              <a:rPr lang="es-ES" sz="2800">
                <a:solidFill>
                  <a:srgbClr val="AC0000"/>
                </a:solidFill>
                <a:latin typeface="Montserrat Black"/>
                <a:ea typeface="Montserrat Black"/>
                <a:cs typeface="Montserrat Black"/>
                <a:sym typeface="Montserrat Black"/>
              </a:rPr>
            </a:br>
            <a:endParaRPr sz="2800">
              <a:solidFill>
                <a:srgbClr val="AC0000"/>
              </a:solidFill>
              <a:latin typeface="Montserrat Black"/>
              <a:ea typeface="Montserrat Black"/>
              <a:cs typeface="Montserrat Black"/>
              <a:sym typeface="Montserrat Black"/>
            </a:endParaRPr>
          </a:p>
        </p:txBody>
      </p:sp>
      <p:sp>
        <p:nvSpPr>
          <p:cNvPr id="335" name="Google Shape;335;p21"/>
          <p:cNvSpPr txBox="1"/>
          <p:nvPr>
            <p:ph idx="1" type="body"/>
          </p:nvPr>
        </p:nvSpPr>
        <p:spPr>
          <a:xfrm>
            <a:off x="838200" y="1253331"/>
            <a:ext cx="9801225" cy="115420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0000"/>
              </a:buClr>
              <a:buSzPts val="2400"/>
              <a:buFont typeface="Noto Sans Symbols"/>
              <a:buChar char="⮚"/>
            </a:pPr>
            <a:r>
              <a:rPr b="0" i="0" lang="es-ES" sz="2400" u="none" strike="noStrike">
                <a:solidFill>
                  <a:srgbClr val="000000"/>
                </a:solidFill>
                <a:latin typeface="Montserrat"/>
                <a:ea typeface="Montserrat"/>
                <a:cs typeface="Montserrat"/>
                <a:sym typeface="Montserrat"/>
              </a:rPr>
              <a:t> Las actividades y los desafíos de la Escuela Sabática deben llevar a los pequeños a </a:t>
            </a:r>
            <a:r>
              <a:rPr b="1" i="0" lang="es-ES" sz="2400" u="sng">
                <a:solidFill>
                  <a:srgbClr val="000000"/>
                </a:solidFill>
                <a:latin typeface="Montserrat"/>
                <a:ea typeface="Montserrat"/>
                <a:cs typeface="Montserrat"/>
                <a:sym typeface="Montserrat"/>
              </a:rPr>
              <a:t>pensar y actuar en favor del prójimo</a:t>
            </a:r>
            <a:r>
              <a:rPr b="0" i="0" lang="es-ES" sz="2400" u="none" strike="noStrike">
                <a:solidFill>
                  <a:srgbClr val="000000"/>
                </a:solidFill>
                <a:latin typeface="Montserrat"/>
                <a:ea typeface="Montserrat"/>
                <a:cs typeface="Montserrat"/>
                <a:sym typeface="Montserrat"/>
              </a:rPr>
              <a:t>, alentándolos a descubrir las necesidades de las personas y mostrar interés por ellas.</a:t>
            </a:r>
            <a:endParaRPr sz="2400">
              <a:latin typeface="Montserrat"/>
              <a:ea typeface="Montserrat"/>
              <a:cs typeface="Montserrat"/>
              <a:sym typeface="Montserrat"/>
            </a:endParaRPr>
          </a:p>
        </p:txBody>
      </p:sp>
      <p:pic>
        <p:nvPicPr>
          <p:cNvPr descr="Imagem digital fictícia de personagem de desenho animado&#10;&#10;Descrição gerada automaticamente com confiança média" id="336" name="Google Shape;336;p21"/>
          <p:cNvPicPr preferRelativeResize="0"/>
          <p:nvPr/>
        </p:nvPicPr>
        <p:blipFill rotWithShape="1">
          <a:blip r:embed="rId3">
            <a:alphaModFix/>
          </a:blip>
          <a:srcRect b="0" l="0" r="0" t="0"/>
          <a:stretch/>
        </p:blipFill>
        <p:spPr>
          <a:xfrm>
            <a:off x="4731947" y="2561569"/>
            <a:ext cx="6936459" cy="4296431"/>
          </a:xfrm>
          <a:prstGeom prst="rect">
            <a:avLst/>
          </a:prstGeom>
          <a:noFill/>
          <a:ln>
            <a:noFill/>
          </a:ln>
        </p:spPr>
      </p:pic>
      <p:pic>
        <p:nvPicPr>
          <p:cNvPr descr="Ícone&#10;&#10;Descrição gerada automaticamente" id="337" name="Google Shape;337;p21"/>
          <p:cNvPicPr preferRelativeResize="0"/>
          <p:nvPr/>
        </p:nvPicPr>
        <p:blipFill rotWithShape="1">
          <a:blip r:embed="rId4">
            <a:alphaModFix/>
          </a:blip>
          <a:srcRect b="0" l="0" r="0" t="0"/>
          <a:stretch/>
        </p:blipFill>
        <p:spPr>
          <a:xfrm>
            <a:off x="-3179725" y="1253331"/>
            <a:ext cx="6114194" cy="6114194"/>
          </a:xfrm>
          <a:prstGeom prst="rect">
            <a:avLst/>
          </a:prstGeom>
          <a:noFill/>
          <a:ln>
            <a:noFill/>
          </a:ln>
        </p:spPr>
      </p:pic>
      <p:pic>
        <p:nvPicPr>
          <p:cNvPr descr="Forma, Seta&#10;&#10;Descrição gerada automaticamente" id="338" name="Google Shape;338;p21"/>
          <p:cNvPicPr preferRelativeResize="0"/>
          <p:nvPr/>
        </p:nvPicPr>
        <p:blipFill rotWithShape="1">
          <a:blip r:embed="rId5">
            <a:alphaModFix/>
          </a:blip>
          <a:srcRect b="0" l="0" r="0" t="0"/>
          <a:stretch/>
        </p:blipFill>
        <p:spPr>
          <a:xfrm rot="-886246">
            <a:off x="10423525" y="-540611"/>
            <a:ext cx="3289300" cy="3289300"/>
          </a:xfrm>
          <a:prstGeom prst="rect">
            <a:avLst/>
          </a:prstGeom>
          <a:noFill/>
          <a:ln>
            <a:noFill/>
          </a:ln>
        </p:spPr>
      </p:pic>
      <p:pic>
        <p:nvPicPr>
          <p:cNvPr descr="Uma imagem contendo Diagrama&#10;&#10;Descrição gerada automaticamente" id="339" name="Google Shape;339;p21"/>
          <p:cNvPicPr preferRelativeResize="0"/>
          <p:nvPr/>
        </p:nvPicPr>
        <p:blipFill rotWithShape="1">
          <a:blip r:embed="rId6">
            <a:alphaModFix/>
          </a:blip>
          <a:srcRect b="0" l="0" r="0" t="0"/>
          <a:stretch/>
        </p:blipFill>
        <p:spPr>
          <a:xfrm>
            <a:off x="-896075" y="4756525"/>
            <a:ext cx="3029675" cy="3029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22"/>
          <p:cNvSpPr txBox="1"/>
          <p:nvPr>
            <p:ph idx="1" type="body"/>
          </p:nvPr>
        </p:nvSpPr>
        <p:spPr>
          <a:xfrm>
            <a:off x="838200" y="798653"/>
            <a:ext cx="11014276" cy="150470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AC0000"/>
              </a:buClr>
              <a:buSzPts val="3600"/>
              <a:buNone/>
            </a:pPr>
            <a:r>
              <a:rPr lang="es-ES" sz="3600">
                <a:solidFill>
                  <a:srgbClr val="AC0000"/>
                </a:solidFill>
                <a:latin typeface="Montserrat Black"/>
                <a:ea typeface="Montserrat Black"/>
                <a:cs typeface="Montserrat Black"/>
                <a:sym typeface="Montserrat Black"/>
              </a:rPr>
              <a:t> Los niños pueden ser incentivados a:</a:t>
            </a:r>
            <a:endParaRPr sz="3600">
              <a:solidFill>
                <a:srgbClr val="AC0000"/>
              </a:solidFill>
              <a:latin typeface="Montserrat Black"/>
              <a:ea typeface="Montserrat Black"/>
              <a:cs typeface="Montserrat Black"/>
              <a:sym typeface="Montserrat Black"/>
            </a:endParaRPr>
          </a:p>
        </p:txBody>
      </p:sp>
      <p:pic>
        <p:nvPicPr>
          <p:cNvPr descr="Imagem digital fictícia de personagem de desenho animado&#10;&#10;Descrição gerada automaticamente" id="345" name="Google Shape;345;p22"/>
          <p:cNvPicPr preferRelativeResize="0"/>
          <p:nvPr/>
        </p:nvPicPr>
        <p:blipFill rotWithShape="1">
          <a:blip r:embed="rId3">
            <a:alphaModFix/>
          </a:blip>
          <a:srcRect b="0" l="0" r="0" t="0"/>
          <a:stretch/>
        </p:blipFill>
        <p:spPr>
          <a:xfrm>
            <a:off x="9039743" y="4000420"/>
            <a:ext cx="3028807" cy="2857580"/>
          </a:xfrm>
          <a:prstGeom prst="rect">
            <a:avLst/>
          </a:prstGeom>
          <a:noFill/>
          <a:ln>
            <a:noFill/>
          </a:ln>
        </p:spPr>
      </p:pic>
      <p:sp>
        <p:nvSpPr>
          <p:cNvPr id="346" name="Google Shape;346;p22"/>
          <p:cNvSpPr/>
          <p:nvPr/>
        </p:nvSpPr>
        <p:spPr>
          <a:xfrm>
            <a:off x="838198" y="1551007"/>
            <a:ext cx="8502571" cy="378565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400"/>
              <a:buFont typeface="Noto Sans Symbols"/>
              <a:buChar char="⮚"/>
            </a:pPr>
            <a:r>
              <a:rPr b="0" i="0" lang="es-ES" sz="2400" u="none" strike="noStrike">
                <a:solidFill>
                  <a:srgbClr val="000000"/>
                </a:solidFill>
                <a:latin typeface="Montserrat"/>
                <a:ea typeface="Montserrat"/>
                <a:cs typeface="Montserrat"/>
                <a:sym typeface="Montserrat"/>
              </a:rPr>
              <a:t> Frecuentar y llevar amigos a la clase de Escuela Sabática</a:t>
            </a:r>
            <a:endParaRPr/>
          </a:p>
          <a:p>
            <a:pPr indent="-285750" lvl="0" marL="285750" marR="0" rtl="0" algn="l">
              <a:spcBef>
                <a:spcPts val="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R</a:t>
            </a:r>
            <a:r>
              <a:rPr b="0" i="0" lang="es-ES" sz="2400" u="none" strike="noStrike">
                <a:solidFill>
                  <a:srgbClr val="000000"/>
                </a:solidFill>
                <a:latin typeface="Montserrat"/>
                <a:ea typeface="Montserrat"/>
                <a:cs typeface="Montserrat"/>
                <a:sym typeface="Montserrat"/>
              </a:rPr>
              <a:t>ealizar visitas a otros niños o adultos</a:t>
            </a:r>
            <a:endParaRPr/>
          </a:p>
          <a:p>
            <a:pPr indent="-285750" lvl="0" marL="285750" marR="0" rtl="0" algn="l">
              <a:spcBef>
                <a:spcPts val="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C</a:t>
            </a:r>
            <a:r>
              <a:rPr b="0" i="0" lang="es-ES" sz="2400" u="none" strike="noStrike">
                <a:solidFill>
                  <a:srgbClr val="000000"/>
                </a:solidFill>
                <a:latin typeface="Montserrat"/>
                <a:ea typeface="Montserrat"/>
                <a:cs typeface="Montserrat"/>
                <a:sym typeface="Montserrat"/>
              </a:rPr>
              <a:t>ompartir lo aprendido en la Escuela Sabática a través de cartas, notas, dibujos, etc. </a:t>
            </a:r>
            <a:endParaRPr/>
          </a:p>
          <a:p>
            <a:pPr indent="-285750" lvl="0" marL="285750" marR="0" rtl="0" algn="l">
              <a:spcBef>
                <a:spcPts val="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I</a:t>
            </a:r>
            <a:r>
              <a:rPr b="0" i="0" lang="es-ES" sz="2400" u="none" strike="noStrike">
                <a:solidFill>
                  <a:srgbClr val="000000"/>
                </a:solidFill>
                <a:latin typeface="Montserrat"/>
                <a:ea typeface="Montserrat"/>
                <a:cs typeface="Montserrat"/>
                <a:sym typeface="Montserrat"/>
              </a:rPr>
              <a:t>nvitar a amigos para actividades lúdicas que ayudarán a compartir verdades espirituales aprendidas en la iglesia</a:t>
            </a:r>
            <a:endParaRPr sz="2400">
              <a:solidFill>
                <a:srgbClr val="000000"/>
              </a:solidFill>
              <a:latin typeface="Montserrat"/>
              <a:ea typeface="Montserrat"/>
              <a:cs typeface="Montserrat"/>
              <a:sym typeface="Montserrat"/>
            </a:endParaRPr>
          </a:p>
          <a:p>
            <a:pPr indent="-285750" lvl="0" marL="285750" marR="0" rtl="0" algn="l">
              <a:spcBef>
                <a:spcPts val="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I</a:t>
            </a:r>
            <a:r>
              <a:rPr b="0" i="0" lang="es-ES" sz="2400" u="none" strike="noStrike">
                <a:solidFill>
                  <a:srgbClr val="000000"/>
                </a:solidFill>
                <a:latin typeface="Montserrat"/>
                <a:ea typeface="Montserrat"/>
                <a:cs typeface="Montserrat"/>
                <a:sym typeface="Montserrat"/>
              </a:rPr>
              <a:t>nvitar a amigos a almorzar, cenar o merendar en casa</a:t>
            </a:r>
            <a:endParaRPr b="0" i="0" sz="2400" u="none" strike="noStrike">
              <a:solidFill>
                <a:srgbClr val="000000"/>
              </a:solidFill>
              <a:latin typeface="Montserrat"/>
              <a:ea typeface="Montserrat"/>
              <a:cs typeface="Montserrat"/>
              <a:sym typeface="Montserrat"/>
            </a:endParaRPr>
          </a:p>
        </p:txBody>
      </p:sp>
      <p:pic>
        <p:nvPicPr>
          <p:cNvPr descr="Forma, Seta&#10;&#10;Descrição gerada automaticamente" id="347" name="Google Shape;347;p22"/>
          <p:cNvPicPr preferRelativeResize="0"/>
          <p:nvPr/>
        </p:nvPicPr>
        <p:blipFill rotWithShape="1">
          <a:blip r:embed="rId4">
            <a:alphaModFix/>
          </a:blip>
          <a:srcRect b="0" l="0" r="0" t="0"/>
          <a:stretch/>
        </p:blipFill>
        <p:spPr>
          <a:xfrm rot="-3989789">
            <a:off x="10635853" y="-972560"/>
            <a:ext cx="2433247" cy="2433247"/>
          </a:xfrm>
          <a:prstGeom prst="rect">
            <a:avLst/>
          </a:prstGeom>
          <a:noFill/>
          <a:ln>
            <a:noFill/>
          </a:ln>
        </p:spPr>
      </p:pic>
      <p:pic>
        <p:nvPicPr>
          <p:cNvPr descr="Ícone&#10;&#10;Descrição gerada automaticamente" id="348" name="Google Shape;348;p22"/>
          <p:cNvPicPr preferRelativeResize="0"/>
          <p:nvPr/>
        </p:nvPicPr>
        <p:blipFill rotWithShape="1">
          <a:blip r:embed="rId5">
            <a:alphaModFix/>
          </a:blip>
          <a:srcRect b="0" l="0" r="0" t="0"/>
          <a:stretch/>
        </p:blipFill>
        <p:spPr>
          <a:xfrm rot="-616575">
            <a:off x="107674" y="5452678"/>
            <a:ext cx="1756032" cy="1365040"/>
          </a:xfrm>
          <a:prstGeom prst="rect">
            <a:avLst/>
          </a:prstGeom>
          <a:noFill/>
          <a:ln>
            <a:noFill/>
          </a:ln>
        </p:spPr>
      </p:pic>
      <p:pic>
        <p:nvPicPr>
          <p:cNvPr descr="Uma imagem contendo Ícone&#10;&#10;Descrição gerada automaticamente" id="349" name="Google Shape;349;p22"/>
          <p:cNvPicPr preferRelativeResize="0"/>
          <p:nvPr/>
        </p:nvPicPr>
        <p:blipFill rotWithShape="1">
          <a:blip r:embed="rId6">
            <a:alphaModFix/>
          </a:blip>
          <a:srcRect b="0" l="0" r="0" t="0"/>
          <a:stretch/>
        </p:blipFill>
        <p:spPr>
          <a:xfrm>
            <a:off x="-658960" y="-1345246"/>
            <a:ext cx="3289300" cy="3289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3"/>
          <p:cNvSpPr txBox="1"/>
          <p:nvPr>
            <p:ph idx="1" type="body"/>
          </p:nvPr>
        </p:nvSpPr>
        <p:spPr>
          <a:xfrm>
            <a:off x="763929" y="762994"/>
            <a:ext cx="9096763" cy="5332011"/>
          </a:xfrm>
          <a:prstGeom prst="rect">
            <a:avLst/>
          </a:prstGeom>
          <a:noFill/>
          <a:ln>
            <a:noFill/>
          </a:ln>
        </p:spPr>
        <p:txBody>
          <a:bodyPr anchorCtr="0" anchor="t" bIns="45700" lIns="91425" spcFirstLastPara="1" rIns="91425" wrap="square" tIns="45700">
            <a:noAutofit/>
          </a:bodyPr>
          <a:lstStyle/>
          <a:p>
            <a:pPr indent="-228600" lvl="0" marL="228600" rtl="0" algn="l">
              <a:lnSpc>
                <a:spcPct val="122727"/>
              </a:lnSpc>
              <a:spcBef>
                <a:spcPts val="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A</a:t>
            </a:r>
            <a:r>
              <a:rPr b="0" i="0" lang="es-ES" sz="2200" u="none" strike="noStrike">
                <a:solidFill>
                  <a:srgbClr val="000000"/>
                </a:solidFill>
                <a:latin typeface="Montserrat"/>
                <a:ea typeface="Montserrat"/>
                <a:cs typeface="Montserrat"/>
                <a:sym typeface="Montserrat"/>
              </a:rPr>
              <a:t>yudar a los compañeros de escuela que tienen dificultades de aprendizaje</a:t>
            </a:r>
            <a:endParaRPr/>
          </a:p>
          <a:p>
            <a:pPr indent="-228600" lvl="0" marL="228600" rtl="0" algn="l">
              <a:lnSpc>
                <a:spcPct val="122727"/>
              </a:lnSpc>
              <a:spcBef>
                <a:spcPts val="100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T</a:t>
            </a:r>
            <a:r>
              <a:rPr b="0" i="0" lang="es-ES" sz="2200" u="none" strike="noStrike">
                <a:solidFill>
                  <a:srgbClr val="000000"/>
                </a:solidFill>
                <a:latin typeface="Montserrat"/>
                <a:ea typeface="Montserrat"/>
                <a:cs typeface="Montserrat"/>
                <a:sym typeface="Montserrat"/>
              </a:rPr>
              <a:t>ener un grupo pequeño para enseñar a la gente acerca de la Biblia</a:t>
            </a:r>
            <a:endParaRPr/>
          </a:p>
          <a:p>
            <a:pPr indent="-228600" lvl="0" marL="228600" rtl="0" algn="l">
              <a:lnSpc>
                <a:spcPct val="122727"/>
              </a:lnSpc>
              <a:spcBef>
                <a:spcPts val="100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D</a:t>
            </a:r>
            <a:r>
              <a:rPr b="0" i="0" lang="es-ES" sz="2200" u="none" strike="noStrike">
                <a:solidFill>
                  <a:srgbClr val="000000"/>
                </a:solidFill>
                <a:latin typeface="Montserrat"/>
                <a:ea typeface="Montserrat"/>
                <a:cs typeface="Montserrat"/>
                <a:sym typeface="Montserrat"/>
              </a:rPr>
              <a:t>ar estudios bíblicos, utilizando proyectos y materiales puestos a disposición por el Ministerio Infantil</a:t>
            </a:r>
            <a:endParaRPr/>
          </a:p>
          <a:p>
            <a:pPr indent="-228600" lvl="0" marL="228600" rtl="0" algn="l">
              <a:lnSpc>
                <a:spcPct val="122727"/>
              </a:lnSpc>
              <a:spcBef>
                <a:spcPts val="100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C</a:t>
            </a:r>
            <a:r>
              <a:rPr b="0" i="0" lang="es-ES" sz="2200" u="none" strike="noStrike">
                <a:solidFill>
                  <a:srgbClr val="000000"/>
                </a:solidFill>
                <a:latin typeface="Montserrat"/>
                <a:ea typeface="Montserrat"/>
                <a:cs typeface="Montserrat"/>
                <a:sym typeface="Montserrat"/>
              </a:rPr>
              <a:t>ooperar con las acciones sociales desarrolladas por la iglesia</a:t>
            </a:r>
            <a:endParaRPr/>
          </a:p>
          <a:p>
            <a:pPr indent="-228600" lvl="0" marL="228600" rtl="0" algn="l">
              <a:lnSpc>
                <a:spcPct val="122727"/>
              </a:lnSpc>
              <a:spcBef>
                <a:spcPts val="100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R</a:t>
            </a:r>
            <a:r>
              <a:rPr b="0" i="0" lang="es-ES" sz="2200" u="none" strike="noStrike">
                <a:solidFill>
                  <a:srgbClr val="000000"/>
                </a:solidFill>
                <a:latin typeface="Montserrat"/>
                <a:ea typeface="Montserrat"/>
                <a:cs typeface="Montserrat"/>
                <a:sym typeface="Montserrat"/>
              </a:rPr>
              <a:t>ealizar las actividades de servicio sugeridas en el Manual de cada clase de la escuela sabática</a:t>
            </a:r>
            <a:endParaRPr/>
          </a:p>
          <a:p>
            <a:pPr indent="-228600" lvl="0" marL="228600" rtl="0" algn="l">
              <a:lnSpc>
                <a:spcPct val="122727"/>
              </a:lnSpc>
              <a:spcBef>
                <a:spcPts val="1000"/>
              </a:spcBef>
              <a:spcAft>
                <a:spcPts val="0"/>
              </a:spcAft>
              <a:buClr>
                <a:srgbClr val="000000"/>
              </a:buClr>
              <a:buSzPts val="2200"/>
              <a:buFont typeface="Noto Sans Symbols"/>
              <a:buChar char="⮚"/>
            </a:pPr>
            <a:r>
              <a:rPr lang="es-ES" sz="2200">
                <a:solidFill>
                  <a:srgbClr val="000000"/>
                </a:solidFill>
                <a:latin typeface="Montserrat"/>
                <a:ea typeface="Montserrat"/>
                <a:cs typeface="Montserrat"/>
                <a:sym typeface="Montserrat"/>
              </a:rPr>
              <a:t> U</a:t>
            </a:r>
            <a:r>
              <a:rPr b="0" i="0" lang="es-ES" sz="2200" u="none" strike="noStrike">
                <a:solidFill>
                  <a:srgbClr val="000000"/>
                </a:solidFill>
                <a:latin typeface="Montserrat"/>
                <a:ea typeface="Montserrat"/>
                <a:cs typeface="Montserrat"/>
                <a:sym typeface="Montserrat"/>
              </a:rPr>
              <a:t>sar el momento de culto familiar para desarrollar habilidades misioneras.</a:t>
            </a:r>
            <a:endParaRPr b="0" i="0" sz="2200" u="none" strike="noStrike">
              <a:solidFill>
                <a:srgbClr val="000000"/>
              </a:solidFill>
              <a:latin typeface="Montserrat"/>
              <a:ea typeface="Montserrat"/>
              <a:cs typeface="Montserrat"/>
              <a:sym typeface="Montserrat"/>
            </a:endParaRPr>
          </a:p>
        </p:txBody>
      </p:sp>
      <p:pic>
        <p:nvPicPr>
          <p:cNvPr descr="Forma, Ícone, Seta&#10;&#10;Descrição gerada automaticamente" id="355" name="Google Shape;355;p23"/>
          <p:cNvPicPr preferRelativeResize="0"/>
          <p:nvPr/>
        </p:nvPicPr>
        <p:blipFill rotWithShape="1">
          <a:blip r:embed="rId3">
            <a:alphaModFix/>
          </a:blip>
          <a:srcRect b="0" l="0" r="0" t="0"/>
          <a:stretch/>
        </p:blipFill>
        <p:spPr>
          <a:xfrm rot="-8632281">
            <a:off x="-1718920" y="-1644650"/>
            <a:ext cx="3289300" cy="3289300"/>
          </a:xfrm>
          <a:prstGeom prst="rect">
            <a:avLst/>
          </a:prstGeom>
          <a:noFill/>
          <a:ln>
            <a:noFill/>
          </a:ln>
        </p:spPr>
      </p:pic>
      <p:pic>
        <p:nvPicPr>
          <p:cNvPr descr="Uma imagem contendo Ícone&#10;&#10;Descrição gerada automaticamente" id="356" name="Google Shape;356;p23"/>
          <p:cNvPicPr preferRelativeResize="0"/>
          <p:nvPr/>
        </p:nvPicPr>
        <p:blipFill rotWithShape="1">
          <a:blip r:embed="rId4">
            <a:alphaModFix/>
          </a:blip>
          <a:srcRect b="0" l="0" r="0" t="0"/>
          <a:stretch/>
        </p:blipFill>
        <p:spPr>
          <a:xfrm>
            <a:off x="-1577573" y="4687165"/>
            <a:ext cx="4831546" cy="4831546"/>
          </a:xfrm>
          <a:prstGeom prst="rect">
            <a:avLst/>
          </a:prstGeom>
          <a:noFill/>
          <a:ln>
            <a:noFill/>
          </a:ln>
        </p:spPr>
      </p:pic>
      <p:pic>
        <p:nvPicPr>
          <p:cNvPr descr="Uma imagem contendo Diagrama&#10;&#10;Descrição gerada automaticamente" id="357" name="Google Shape;357;p23"/>
          <p:cNvPicPr preferRelativeResize="0"/>
          <p:nvPr/>
        </p:nvPicPr>
        <p:blipFill rotWithShape="1">
          <a:blip r:embed="rId5">
            <a:alphaModFix/>
          </a:blip>
          <a:srcRect b="0" l="0" r="0" t="0"/>
          <a:stretch/>
        </p:blipFill>
        <p:spPr>
          <a:xfrm>
            <a:off x="10099312" y="-409536"/>
            <a:ext cx="2508975" cy="2508975"/>
          </a:xfrm>
          <a:prstGeom prst="rect">
            <a:avLst/>
          </a:prstGeom>
          <a:noFill/>
          <a:ln>
            <a:noFill/>
          </a:ln>
        </p:spPr>
      </p:pic>
      <p:pic>
        <p:nvPicPr>
          <p:cNvPr id="358" name="Google Shape;358;p23"/>
          <p:cNvPicPr preferRelativeResize="0"/>
          <p:nvPr/>
        </p:nvPicPr>
        <p:blipFill rotWithShape="1">
          <a:blip r:embed="rId6">
            <a:alphaModFix/>
          </a:blip>
          <a:srcRect b="0" l="0" r="0" t="0"/>
          <a:stretch/>
        </p:blipFill>
        <p:spPr>
          <a:xfrm>
            <a:off x="6985767" y="3640673"/>
            <a:ext cx="6892032" cy="33316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Forma&#10;&#10;Descrição gerada automaticamente" id="363" name="Google Shape;363;p24"/>
          <p:cNvPicPr preferRelativeResize="0"/>
          <p:nvPr/>
        </p:nvPicPr>
        <p:blipFill rotWithShape="1">
          <a:blip r:embed="rId3">
            <a:alphaModFix/>
          </a:blip>
          <a:srcRect b="0" l="0" r="0" t="0"/>
          <a:stretch/>
        </p:blipFill>
        <p:spPr>
          <a:xfrm>
            <a:off x="232875" y="895700"/>
            <a:ext cx="6919655" cy="3663600"/>
          </a:xfrm>
          <a:prstGeom prst="rect">
            <a:avLst/>
          </a:prstGeom>
          <a:noFill/>
          <a:ln>
            <a:noFill/>
          </a:ln>
        </p:spPr>
      </p:pic>
      <p:sp>
        <p:nvSpPr>
          <p:cNvPr id="364" name="Google Shape;364;p24"/>
          <p:cNvSpPr txBox="1"/>
          <p:nvPr>
            <p:ph idx="1" type="body"/>
          </p:nvPr>
        </p:nvSpPr>
        <p:spPr>
          <a:xfrm>
            <a:off x="462630" y="1524419"/>
            <a:ext cx="6460144" cy="318194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2000"/>
              <a:buNone/>
            </a:pPr>
            <a:r>
              <a:rPr b="0" i="0" lang="es-ES" sz="2000" u="none" strike="noStrike">
                <a:solidFill>
                  <a:srgbClr val="000000"/>
                </a:solidFill>
                <a:latin typeface="Montserrat"/>
                <a:ea typeface="Montserrat"/>
                <a:cs typeface="Montserrat"/>
                <a:sym typeface="Montserrat"/>
              </a:rPr>
              <a:t>“Sin mí—dice Cristo, “nada podéis hacer”. Entonces, ¿de qué valor sería la enseñanza de uno que por experiencia personal no sabe nada del poder de Cristo? Sería una gran inconsecuencia insistir en que tal persona enseñase una clase en la escuela sabática, pero es aún peor permitir que una clase esté bajo la influencia de un maestro cuyo comportamiento y manera de vestir nieguen al Salvador a quien profesa servir” (WHITE, COES, p. 104).</a:t>
            </a:r>
            <a:endParaRPr sz="2000">
              <a:latin typeface="Montserrat"/>
              <a:ea typeface="Montserrat"/>
              <a:cs typeface="Montserrat"/>
              <a:sym typeface="Montserrat"/>
            </a:endParaRPr>
          </a:p>
        </p:txBody>
      </p:sp>
      <p:pic>
        <p:nvPicPr>
          <p:cNvPr descr="Uma imagem contendo Diagrama&#10;&#10;Descrição gerada automaticamente" id="365" name="Google Shape;365;p24"/>
          <p:cNvPicPr preferRelativeResize="0"/>
          <p:nvPr/>
        </p:nvPicPr>
        <p:blipFill rotWithShape="1">
          <a:blip r:embed="rId4">
            <a:alphaModFix/>
          </a:blip>
          <a:srcRect b="0" l="0" r="0" t="0"/>
          <a:stretch/>
        </p:blipFill>
        <p:spPr>
          <a:xfrm rot="-432609">
            <a:off x="-829449" y="4755988"/>
            <a:ext cx="3345002" cy="3345002"/>
          </a:xfrm>
          <a:prstGeom prst="rect">
            <a:avLst/>
          </a:prstGeom>
          <a:noFill/>
          <a:ln>
            <a:noFill/>
          </a:ln>
        </p:spPr>
      </p:pic>
      <p:pic>
        <p:nvPicPr>
          <p:cNvPr descr="Desenho de personagem de desenho animado&#10;&#10;Descrição gerada automaticamente com confiança média" id="366" name="Google Shape;366;p24"/>
          <p:cNvPicPr preferRelativeResize="0"/>
          <p:nvPr/>
        </p:nvPicPr>
        <p:blipFill rotWithShape="1">
          <a:blip r:embed="rId5">
            <a:alphaModFix/>
          </a:blip>
          <a:srcRect b="0" l="0" r="0" t="0"/>
          <a:stretch/>
        </p:blipFill>
        <p:spPr>
          <a:xfrm>
            <a:off x="7637530" y="1256259"/>
            <a:ext cx="4321595" cy="5327948"/>
          </a:xfrm>
          <a:prstGeom prst="rect">
            <a:avLst/>
          </a:prstGeom>
          <a:noFill/>
          <a:ln>
            <a:noFill/>
          </a:ln>
        </p:spPr>
      </p:pic>
      <p:pic>
        <p:nvPicPr>
          <p:cNvPr descr="Forma, Ícone, Seta&#10;&#10;Descrição gerada automaticamente" id="367" name="Google Shape;367;p24"/>
          <p:cNvPicPr preferRelativeResize="0"/>
          <p:nvPr/>
        </p:nvPicPr>
        <p:blipFill rotWithShape="1">
          <a:blip r:embed="rId6">
            <a:alphaModFix/>
          </a:blip>
          <a:srcRect b="0" l="0" r="0" t="0"/>
          <a:stretch/>
        </p:blipFill>
        <p:spPr>
          <a:xfrm rot="-3079299">
            <a:off x="10313925" y="-1480100"/>
            <a:ext cx="3290400" cy="3290400"/>
          </a:xfrm>
          <a:prstGeom prst="rect">
            <a:avLst/>
          </a:prstGeom>
          <a:noFill/>
          <a:ln>
            <a:noFill/>
          </a:ln>
        </p:spPr>
      </p:pic>
      <p:pic>
        <p:nvPicPr>
          <p:cNvPr descr="Uma imagem contendo Ícone&#10;&#10;Descrição gerada automaticamente" id="368" name="Google Shape;368;p24"/>
          <p:cNvPicPr preferRelativeResize="0"/>
          <p:nvPr/>
        </p:nvPicPr>
        <p:blipFill rotWithShape="1">
          <a:blip r:embed="rId7">
            <a:alphaModFix/>
          </a:blip>
          <a:srcRect b="0" l="0" r="0" t="0"/>
          <a:stretch/>
        </p:blipFill>
        <p:spPr>
          <a:xfrm>
            <a:off x="3006490" y="4424932"/>
            <a:ext cx="4146039" cy="4146039"/>
          </a:xfrm>
          <a:prstGeom prst="rect">
            <a:avLst/>
          </a:prstGeom>
          <a:noFill/>
          <a:ln>
            <a:noFill/>
          </a:ln>
        </p:spPr>
      </p:pic>
      <p:pic>
        <p:nvPicPr>
          <p:cNvPr descr="Ícone&#10;&#10;Descrição gerada automaticamente" id="369" name="Google Shape;369;p24"/>
          <p:cNvPicPr preferRelativeResize="0"/>
          <p:nvPr/>
        </p:nvPicPr>
        <p:blipFill rotWithShape="1">
          <a:blip r:embed="rId8">
            <a:alphaModFix/>
          </a:blip>
          <a:srcRect b="0" l="0" r="0" t="0"/>
          <a:stretch/>
        </p:blipFill>
        <p:spPr>
          <a:xfrm>
            <a:off x="3071316" y="4147692"/>
            <a:ext cx="6114194" cy="61141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25"/>
          <p:cNvSpPr txBox="1"/>
          <p:nvPr>
            <p:ph idx="1" type="body"/>
          </p:nvPr>
        </p:nvSpPr>
        <p:spPr>
          <a:xfrm>
            <a:off x="5691220" y="854075"/>
            <a:ext cx="5763638" cy="46622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0000"/>
              </a:buClr>
              <a:buSzPts val="2400"/>
              <a:buNone/>
            </a:pPr>
            <a:r>
              <a:rPr b="0" i="0" lang="es-ES" sz="2400" u="none" strike="noStrike">
                <a:solidFill>
                  <a:srgbClr val="000000"/>
                </a:solidFill>
                <a:latin typeface="Montserrat"/>
                <a:ea typeface="Montserrat"/>
                <a:cs typeface="Montserrat"/>
                <a:sym typeface="Montserrat"/>
              </a:rPr>
              <a:t>…de mantener viva la llama del discipulado y la misión es dedicar tiempo a estar junto con el niño, trabajar con él y enseñarle también por tu ejemplo. El interés debe centrarse en acompañar y contribuir a su autonomía y participación en la familia, la sociedad y en la iglesia.</a:t>
            </a:r>
            <a:endParaRPr sz="2400">
              <a:latin typeface="Montserrat"/>
              <a:ea typeface="Montserrat"/>
              <a:cs typeface="Montserrat"/>
              <a:sym typeface="Montserrat"/>
            </a:endParaRPr>
          </a:p>
        </p:txBody>
      </p:sp>
      <p:pic>
        <p:nvPicPr>
          <p:cNvPr descr="Uma imagem contendo Ícone&#10;&#10;Descrição gerada automaticamente" id="375" name="Google Shape;375;p25"/>
          <p:cNvPicPr preferRelativeResize="0"/>
          <p:nvPr/>
        </p:nvPicPr>
        <p:blipFill rotWithShape="1">
          <a:blip r:embed="rId3">
            <a:alphaModFix/>
          </a:blip>
          <a:srcRect b="0" l="0" r="0" t="0"/>
          <a:stretch/>
        </p:blipFill>
        <p:spPr>
          <a:xfrm>
            <a:off x="838200" y="177800"/>
            <a:ext cx="4724400" cy="6502400"/>
          </a:xfrm>
          <a:prstGeom prst="rect">
            <a:avLst/>
          </a:prstGeom>
          <a:noFill/>
          <a:ln>
            <a:noFill/>
          </a:ln>
        </p:spPr>
      </p:pic>
      <p:sp>
        <p:nvSpPr>
          <p:cNvPr id="376" name="Google Shape;376;p25"/>
          <p:cNvSpPr txBox="1"/>
          <p:nvPr/>
        </p:nvSpPr>
        <p:spPr>
          <a:xfrm>
            <a:off x="1627643" y="1412112"/>
            <a:ext cx="301236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4000">
                <a:solidFill>
                  <a:schemeClr val="lt1"/>
                </a:solidFill>
                <a:latin typeface="Montserrat Black"/>
                <a:ea typeface="Montserrat Black"/>
                <a:cs typeface="Montserrat Black"/>
                <a:sym typeface="Montserrat Black"/>
              </a:rPr>
              <a:t>LA MEJOR</a:t>
            </a:r>
            <a:endParaRPr/>
          </a:p>
        </p:txBody>
      </p:sp>
      <p:sp>
        <p:nvSpPr>
          <p:cNvPr id="377" name="Google Shape;377;p25"/>
          <p:cNvSpPr txBox="1"/>
          <p:nvPr/>
        </p:nvSpPr>
        <p:spPr>
          <a:xfrm>
            <a:off x="1513880" y="3571592"/>
            <a:ext cx="31053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4000">
                <a:solidFill>
                  <a:schemeClr val="lt1"/>
                </a:solidFill>
                <a:latin typeface="Montserrat Black"/>
                <a:ea typeface="Montserrat Black"/>
                <a:cs typeface="Montserrat Black"/>
                <a:sym typeface="Montserrat Black"/>
              </a:rPr>
              <a:t>MANERA...</a:t>
            </a:r>
            <a:endParaRPr/>
          </a:p>
        </p:txBody>
      </p:sp>
      <p:pic>
        <p:nvPicPr>
          <p:cNvPr descr="Uma imagem contendo Diagrama&#10;&#10;Descrição gerada automaticamente" id="378" name="Google Shape;378;p25"/>
          <p:cNvPicPr preferRelativeResize="0"/>
          <p:nvPr/>
        </p:nvPicPr>
        <p:blipFill rotWithShape="1">
          <a:blip r:embed="rId4">
            <a:alphaModFix/>
          </a:blip>
          <a:srcRect b="0" l="0" r="0" t="0"/>
          <a:stretch/>
        </p:blipFill>
        <p:spPr>
          <a:xfrm rot="-432609">
            <a:off x="-1166664" y="5007699"/>
            <a:ext cx="3345002" cy="3345002"/>
          </a:xfrm>
          <a:prstGeom prst="rect">
            <a:avLst/>
          </a:prstGeom>
          <a:noFill/>
          <a:ln>
            <a:noFill/>
          </a:ln>
        </p:spPr>
      </p:pic>
      <p:pic>
        <p:nvPicPr>
          <p:cNvPr id="379" name="Google Shape;379;p25"/>
          <p:cNvPicPr preferRelativeResize="0"/>
          <p:nvPr/>
        </p:nvPicPr>
        <p:blipFill rotWithShape="1">
          <a:blip r:embed="rId5">
            <a:alphaModFix/>
          </a:blip>
          <a:srcRect b="0" l="0" r="0" t="0"/>
          <a:stretch/>
        </p:blipFill>
        <p:spPr>
          <a:xfrm>
            <a:off x="5921948" y="3868965"/>
            <a:ext cx="6446266" cy="4482467"/>
          </a:xfrm>
          <a:prstGeom prst="rect">
            <a:avLst/>
          </a:prstGeom>
          <a:noFill/>
          <a:ln>
            <a:noFill/>
          </a:ln>
        </p:spPr>
      </p:pic>
      <p:pic>
        <p:nvPicPr>
          <p:cNvPr descr="Forma, Ícone, Seta&#10;&#10;Descrição gerada automaticamente" id="380" name="Google Shape;380;p25"/>
          <p:cNvPicPr preferRelativeResize="0"/>
          <p:nvPr/>
        </p:nvPicPr>
        <p:blipFill rotWithShape="1">
          <a:blip r:embed="rId6">
            <a:alphaModFix/>
          </a:blip>
          <a:srcRect b="0" l="0" r="0" t="0"/>
          <a:stretch/>
        </p:blipFill>
        <p:spPr>
          <a:xfrm rot="-3079299">
            <a:off x="10546799" y="-1975399"/>
            <a:ext cx="3290400" cy="3290400"/>
          </a:xfrm>
          <a:prstGeom prst="rect">
            <a:avLst/>
          </a:prstGeom>
          <a:noFill/>
          <a:ln>
            <a:noFill/>
          </a:ln>
        </p:spPr>
      </p:pic>
      <p:pic>
        <p:nvPicPr>
          <p:cNvPr descr="Ícone&#10;&#10;Descrição gerada automaticamente" id="381" name="Google Shape;381;p25"/>
          <p:cNvPicPr preferRelativeResize="0"/>
          <p:nvPr/>
        </p:nvPicPr>
        <p:blipFill rotWithShape="1">
          <a:blip r:embed="rId7">
            <a:alphaModFix/>
          </a:blip>
          <a:srcRect b="0" l="0" r="0" t="0"/>
          <a:stretch/>
        </p:blipFill>
        <p:spPr>
          <a:xfrm>
            <a:off x="4021753" y="-1549265"/>
            <a:ext cx="3947983" cy="39479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2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Forma&#10;&#10;Descrição gerada automaticamente" id="104" name="Google Shape;104;p3"/>
          <p:cNvPicPr preferRelativeResize="0"/>
          <p:nvPr/>
        </p:nvPicPr>
        <p:blipFill rotWithShape="1">
          <a:blip r:embed="rId3">
            <a:alphaModFix/>
          </a:blip>
          <a:srcRect b="0" l="0" r="0" t="0"/>
          <a:stretch/>
        </p:blipFill>
        <p:spPr>
          <a:xfrm>
            <a:off x="8811981" y="2059229"/>
            <a:ext cx="2146294" cy="1503161"/>
          </a:xfrm>
          <a:prstGeom prst="rect">
            <a:avLst/>
          </a:prstGeom>
          <a:noFill/>
          <a:ln>
            <a:noFill/>
          </a:ln>
        </p:spPr>
      </p:pic>
      <p:pic>
        <p:nvPicPr>
          <p:cNvPr descr="Forma&#10;&#10;Descrição gerada automaticamente" id="105" name="Google Shape;105;p3"/>
          <p:cNvPicPr preferRelativeResize="0"/>
          <p:nvPr/>
        </p:nvPicPr>
        <p:blipFill rotWithShape="1">
          <a:blip r:embed="rId4">
            <a:alphaModFix/>
          </a:blip>
          <a:srcRect b="0" l="0" r="0" t="0"/>
          <a:stretch/>
        </p:blipFill>
        <p:spPr>
          <a:xfrm>
            <a:off x="6234329" y="4499285"/>
            <a:ext cx="2146294" cy="1503161"/>
          </a:xfrm>
          <a:prstGeom prst="rect">
            <a:avLst/>
          </a:prstGeom>
          <a:noFill/>
          <a:ln>
            <a:noFill/>
          </a:ln>
        </p:spPr>
      </p:pic>
      <p:pic>
        <p:nvPicPr>
          <p:cNvPr descr="Forma&#10;&#10;Descrição gerada automaticamente" id="106" name="Google Shape;106;p3"/>
          <p:cNvPicPr preferRelativeResize="0"/>
          <p:nvPr/>
        </p:nvPicPr>
        <p:blipFill rotWithShape="1">
          <a:blip r:embed="rId5">
            <a:alphaModFix/>
          </a:blip>
          <a:srcRect b="0" l="0" r="0" t="0"/>
          <a:stretch/>
        </p:blipFill>
        <p:spPr>
          <a:xfrm>
            <a:off x="978925" y="2501383"/>
            <a:ext cx="2544435" cy="1782000"/>
          </a:xfrm>
          <a:prstGeom prst="rect">
            <a:avLst/>
          </a:prstGeom>
          <a:noFill/>
          <a:ln>
            <a:noFill/>
          </a:ln>
        </p:spPr>
      </p:pic>
      <p:pic>
        <p:nvPicPr>
          <p:cNvPr descr="Forma, Seta&#10;&#10;Descrição gerada automaticamente" id="107" name="Google Shape;107;p3"/>
          <p:cNvPicPr preferRelativeResize="0"/>
          <p:nvPr/>
        </p:nvPicPr>
        <p:blipFill rotWithShape="1">
          <a:blip r:embed="rId6">
            <a:alphaModFix/>
          </a:blip>
          <a:srcRect b="0" l="0" r="0" t="0"/>
          <a:stretch/>
        </p:blipFill>
        <p:spPr>
          <a:xfrm>
            <a:off x="5086022" y="1849537"/>
            <a:ext cx="1918805" cy="1979187"/>
          </a:xfrm>
          <a:prstGeom prst="rect">
            <a:avLst/>
          </a:prstGeom>
          <a:noFill/>
          <a:ln>
            <a:noFill/>
          </a:ln>
        </p:spPr>
      </p:pic>
      <p:sp>
        <p:nvSpPr>
          <p:cNvPr id="108" name="Google Shape;10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4400"/>
              <a:buFont typeface="Montserrat Black"/>
              <a:buNone/>
            </a:pPr>
            <a:r>
              <a:rPr lang="es-ES">
                <a:solidFill>
                  <a:srgbClr val="AC0000"/>
                </a:solidFill>
                <a:latin typeface="Montserrat Black"/>
                <a:ea typeface="Montserrat Black"/>
                <a:cs typeface="Montserrat Black"/>
                <a:sym typeface="Montserrat Black"/>
              </a:rPr>
              <a:t>Tu vida espiritual no puede estar desatendida porque solo</a:t>
            </a:r>
            <a:endParaRPr>
              <a:solidFill>
                <a:srgbClr val="AC0000"/>
              </a:solidFill>
              <a:latin typeface="Montserrat Black"/>
              <a:ea typeface="Montserrat Black"/>
              <a:cs typeface="Montserrat Black"/>
              <a:sym typeface="Montserrat Black"/>
            </a:endParaRPr>
          </a:p>
        </p:txBody>
      </p:sp>
      <p:sp>
        <p:nvSpPr>
          <p:cNvPr id="109" name="Google Shape;109;p3"/>
          <p:cNvSpPr txBox="1"/>
          <p:nvPr>
            <p:ph idx="1" type="body"/>
          </p:nvPr>
        </p:nvSpPr>
        <p:spPr>
          <a:xfrm>
            <a:off x="5223857" y="2599289"/>
            <a:ext cx="1929714" cy="1642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s-ES">
                <a:solidFill>
                  <a:schemeClr val="lt1"/>
                </a:solidFill>
                <a:latin typeface="Montserrat"/>
                <a:ea typeface="Montserrat"/>
                <a:cs typeface="Montserrat"/>
                <a:sym typeface="Montserrat"/>
              </a:rPr>
              <a:t>Cristo es</a:t>
            </a:r>
            <a:endParaRPr/>
          </a:p>
        </p:txBody>
      </p:sp>
      <p:sp>
        <p:nvSpPr>
          <p:cNvPr id="110" name="Google Shape;110;p3"/>
          <p:cNvSpPr txBox="1"/>
          <p:nvPr/>
        </p:nvSpPr>
        <p:spPr>
          <a:xfrm>
            <a:off x="6096000" y="4792492"/>
            <a:ext cx="2422953" cy="164203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Montserrat"/>
                <a:ea typeface="Montserrat"/>
                <a:cs typeface="Montserrat"/>
                <a:sym typeface="Montserrat"/>
              </a:rPr>
              <a:t>Fuente de autoridad divina</a:t>
            </a:r>
            <a:endParaRPr/>
          </a:p>
        </p:txBody>
      </p:sp>
      <p:sp>
        <p:nvSpPr>
          <p:cNvPr id="111" name="Google Shape;111;p3"/>
          <p:cNvSpPr txBox="1"/>
          <p:nvPr/>
        </p:nvSpPr>
        <p:spPr>
          <a:xfrm>
            <a:off x="8888425" y="2455546"/>
            <a:ext cx="2072927" cy="164203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Montserrat"/>
                <a:ea typeface="Montserrat"/>
                <a:cs typeface="Montserrat"/>
                <a:sym typeface="Montserrat"/>
              </a:rPr>
              <a:t>Fuente de poder</a:t>
            </a:r>
            <a:endParaRPr b="0" i="0" sz="2400" u="none" cap="none" strike="noStrike">
              <a:solidFill>
                <a:schemeClr val="dk1"/>
              </a:solidFill>
              <a:latin typeface="Montserrat"/>
              <a:ea typeface="Montserrat"/>
              <a:cs typeface="Montserrat"/>
              <a:sym typeface="Montserrat"/>
            </a:endParaRPr>
          </a:p>
        </p:txBody>
      </p:sp>
      <p:sp>
        <p:nvSpPr>
          <p:cNvPr id="112" name="Google Shape;112;p3"/>
          <p:cNvSpPr txBox="1"/>
          <p:nvPr/>
        </p:nvSpPr>
        <p:spPr>
          <a:xfrm>
            <a:off x="925267" y="2890856"/>
            <a:ext cx="2677369" cy="13430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b="0" i="0" lang="es-ES" sz="2400" u="none" cap="none" strike="noStrike">
                <a:solidFill>
                  <a:schemeClr val="dk1"/>
                </a:solidFill>
                <a:latin typeface="Montserrat"/>
                <a:ea typeface="Montserrat"/>
                <a:cs typeface="Montserrat"/>
                <a:sym typeface="Montserrat"/>
              </a:rPr>
              <a:t> Fuente de conocimiento de la Biblia</a:t>
            </a:r>
            <a:endParaRPr b="0" i="0" sz="2400" u="none" cap="none" strike="noStrike">
              <a:solidFill>
                <a:schemeClr val="dk1"/>
              </a:solidFill>
              <a:latin typeface="Montserrat"/>
              <a:ea typeface="Montserrat"/>
              <a:cs typeface="Montserrat"/>
              <a:sym typeface="Montserrat"/>
            </a:endParaRPr>
          </a:p>
        </p:txBody>
      </p:sp>
      <p:sp>
        <p:nvSpPr>
          <p:cNvPr id="113" name="Google Shape;113;p3"/>
          <p:cNvSpPr txBox="1"/>
          <p:nvPr/>
        </p:nvSpPr>
        <p:spPr>
          <a:xfrm>
            <a:off x="588061" y="6322219"/>
            <a:ext cx="118254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ES" sz="1800" u="none" cap="none" strike="noStrike">
                <a:solidFill>
                  <a:srgbClr val="000000"/>
                </a:solidFill>
                <a:latin typeface="Calibri"/>
                <a:ea typeface="Calibri"/>
                <a:cs typeface="Calibri"/>
                <a:sym typeface="Calibri"/>
              </a:rPr>
              <a:t>Necesitamos afirmar nuestra comprensión primero en lo que SOMOS, y después, en consecuencia, en lo que HACEMOS. </a:t>
            </a:r>
            <a:endParaRPr sz="1800">
              <a:solidFill>
                <a:schemeClr val="dk1"/>
              </a:solidFill>
              <a:latin typeface="Calibri"/>
              <a:ea typeface="Calibri"/>
              <a:cs typeface="Calibri"/>
              <a:sym typeface="Calibri"/>
            </a:endParaRPr>
          </a:p>
        </p:txBody>
      </p:sp>
      <p:pic>
        <p:nvPicPr>
          <p:cNvPr descr="Forma, Ícone, Seta&#10;&#10;Descrição gerada automaticamente" id="114" name="Google Shape;114;p3"/>
          <p:cNvPicPr preferRelativeResize="0"/>
          <p:nvPr/>
        </p:nvPicPr>
        <p:blipFill rotWithShape="1">
          <a:blip r:embed="rId7">
            <a:alphaModFix/>
          </a:blip>
          <a:srcRect b="0" l="0" r="0" t="0"/>
          <a:stretch/>
        </p:blipFill>
        <p:spPr>
          <a:xfrm rot="-2671023">
            <a:off x="10958329" y="-834601"/>
            <a:ext cx="2665983" cy="2665983"/>
          </a:xfrm>
          <a:prstGeom prst="rect">
            <a:avLst/>
          </a:prstGeom>
          <a:noFill/>
          <a:ln>
            <a:noFill/>
          </a:ln>
        </p:spPr>
      </p:pic>
      <p:pic>
        <p:nvPicPr>
          <p:cNvPr descr="Imagem em preto e branco&#10;&#10;Descrição gerada automaticamente com confiança média" id="115" name="Google Shape;115;p3"/>
          <p:cNvPicPr preferRelativeResize="0"/>
          <p:nvPr/>
        </p:nvPicPr>
        <p:blipFill rotWithShape="1">
          <a:blip r:embed="rId8">
            <a:alphaModFix/>
          </a:blip>
          <a:srcRect b="0" l="0" r="0" t="0"/>
          <a:stretch/>
        </p:blipFill>
        <p:spPr>
          <a:xfrm>
            <a:off x="6500770" y="1166159"/>
            <a:ext cx="3289300" cy="3289300"/>
          </a:xfrm>
          <a:prstGeom prst="rect">
            <a:avLst/>
          </a:prstGeom>
          <a:noFill/>
          <a:ln>
            <a:noFill/>
          </a:ln>
        </p:spPr>
      </p:pic>
      <p:pic>
        <p:nvPicPr>
          <p:cNvPr descr="Imagem em preto e branco&#10;&#10;Descrição gerada automaticamente com confiança média" id="116" name="Google Shape;116;p3"/>
          <p:cNvPicPr preferRelativeResize="0"/>
          <p:nvPr/>
        </p:nvPicPr>
        <p:blipFill rotWithShape="1">
          <a:blip r:embed="rId9">
            <a:alphaModFix/>
          </a:blip>
          <a:srcRect b="0" l="0" r="0" t="0"/>
          <a:stretch/>
        </p:blipFill>
        <p:spPr>
          <a:xfrm rot="3879925">
            <a:off x="5749218" y="3274448"/>
            <a:ext cx="2063494" cy="2063494"/>
          </a:xfrm>
          <a:prstGeom prst="rect">
            <a:avLst/>
          </a:prstGeom>
          <a:noFill/>
          <a:ln>
            <a:noFill/>
          </a:ln>
        </p:spPr>
      </p:pic>
      <p:pic>
        <p:nvPicPr>
          <p:cNvPr descr="Imagem em preto e branco&#10;&#10;Descrição gerada automaticamente com confiança média" id="117" name="Google Shape;117;p3"/>
          <p:cNvPicPr preferRelativeResize="0"/>
          <p:nvPr/>
        </p:nvPicPr>
        <p:blipFill rotWithShape="1">
          <a:blip r:embed="rId10">
            <a:alphaModFix/>
          </a:blip>
          <a:srcRect b="0" l="0" r="0" t="0"/>
          <a:stretch/>
        </p:blipFill>
        <p:spPr>
          <a:xfrm rot="10644271">
            <a:off x="2455585" y="1267695"/>
            <a:ext cx="3208947" cy="3208947"/>
          </a:xfrm>
          <a:prstGeom prst="rect">
            <a:avLst/>
          </a:prstGeom>
          <a:noFill/>
          <a:ln>
            <a:noFill/>
          </a:ln>
        </p:spPr>
      </p:pic>
      <p:pic>
        <p:nvPicPr>
          <p:cNvPr descr="Ícone&#10;&#10;Descrição gerada automaticamente" id="118" name="Google Shape;118;p3"/>
          <p:cNvPicPr preferRelativeResize="0"/>
          <p:nvPr/>
        </p:nvPicPr>
        <p:blipFill rotWithShape="1">
          <a:blip r:embed="rId11">
            <a:alphaModFix/>
          </a:blip>
          <a:srcRect b="0" l="0" r="0" t="0"/>
          <a:stretch/>
        </p:blipFill>
        <p:spPr>
          <a:xfrm>
            <a:off x="9966228" y="3930931"/>
            <a:ext cx="3290400" cy="3290400"/>
          </a:xfrm>
          <a:prstGeom prst="rect">
            <a:avLst/>
          </a:prstGeom>
          <a:noFill/>
          <a:ln>
            <a:noFill/>
          </a:ln>
        </p:spPr>
      </p:pic>
      <p:pic>
        <p:nvPicPr>
          <p:cNvPr descr="Uma imagem contendo Diagrama&#10;&#10;Descrição gerada automaticamente" id="119" name="Google Shape;119;p3"/>
          <p:cNvPicPr preferRelativeResize="0"/>
          <p:nvPr/>
        </p:nvPicPr>
        <p:blipFill rotWithShape="1">
          <a:blip r:embed="rId12">
            <a:alphaModFix/>
          </a:blip>
          <a:srcRect b="0" l="0" r="0" t="0"/>
          <a:stretch/>
        </p:blipFill>
        <p:spPr>
          <a:xfrm rot="1393951">
            <a:off x="-380505" y="4384256"/>
            <a:ext cx="1814191" cy="18141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txBox="1"/>
          <p:nvPr>
            <p:ph type="title"/>
          </p:nvPr>
        </p:nvSpPr>
        <p:spPr>
          <a:xfrm>
            <a:off x="467497" y="560236"/>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AC0000"/>
              </a:buClr>
              <a:buSzPct val="100000"/>
              <a:buFont typeface="Montserrat Black"/>
              <a:buNone/>
            </a:pPr>
            <a:r>
              <a:rPr lang="es-ES" sz="3600">
                <a:solidFill>
                  <a:srgbClr val="AC0000"/>
                </a:solidFill>
                <a:latin typeface="Montserrat Black"/>
                <a:ea typeface="Montserrat Black"/>
                <a:cs typeface="Montserrat Black"/>
                <a:sym typeface="Montserrat Black"/>
              </a:rPr>
              <a:t>1. 1 Un líder en comunión con Dios necesita ser amigo de la Biblia</a:t>
            </a:r>
            <a:br>
              <a:rPr lang="es-ES"/>
            </a:br>
            <a:endParaRPr/>
          </a:p>
        </p:txBody>
      </p:sp>
      <p:sp>
        <p:nvSpPr>
          <p:cNvPr id="125" name="Google Shape;125;p4"/>
          <p:cNvSpPr txBox="1"/>
          <p:nvPr>
            <p:ph idx="1" type="body"/>
          </p:nvPr>
        </p:nvSpPr>
        <p:spPr>
          <a:xfrm>
            <a:off x="467497" y="1658837"/>
            <a:ext cx="4461341" cy="33448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83838"/>
              </a:buClr>
              <a:buSzPts val="2000"/>
              <a:buNone/>
            </a:pPr>
            <a:r>
              <a:rPr b="1" lang="es-ES" sz="2000">
                <a:solidFill>
                  <a:srgbClr val="383838"/>
                </a:solidFill>
                <a:latin typeface="Montserrat Medium"/>
                <a:ea typeface="Montserrat Medium"/>
                <a:cs typeface="Montserrat Medium"/>
                <a:sym typeface="Montserrat Medium"/>
              </a:rPr>
              <a:t>¿Cuál es la importancia de reservar un tiempo diario para la comunión?</a:t>
            </a:r>
            <a:endParaRPr/>
          </a:p>
          <a:p>
            <a:pPr indent="0" lvl="0" marL="0" rtl="0" algn="l">
              <a:lnSpc>
                <a:spcPct val="90000"/>
              </a:lnSpc>
              <a:spcBef>
                <a:spcPts val="1000"/>
              </a:spcBef>
              <a:spcAft>
                <a:spcPts val="0"/>
              </a:spcAft>
              <a:buClr>
                <a:schemeClr val="dk1"/>
              </a:buClr>
              <a:buSzPts val="2000"/>
              <a:buNone/>
            </a:pPr>
            <a:r>
              <a:t/>
            </a:r>
            <a:endParaRPr b="1" sz="2000">
              <a:solidFill>
                <a:srgbClr val="383838"/>
              </a:solidFill>
              <a:latin typeface="Montserrat Medium"/>
              <a:ea typeface="Montserrat Medium"/>
              <a:cs typeface="Montserrat Medium"/>
              <a:sym typeface="Montserrat Medium"/>
            </a:endParaRPr>
          </a:p>
          <a:p>
            <a:pPr indent="0" lvl="0" marL="0" rtl="0" algn="just">
              <a:lnSpc>
                <a:spcPct val="15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Para demostrar devoción a Dios.</a:t>
            </a:r>
            <a:endParaRPr/>
          </a:p>
          <a:p>
            <a:pPr indent="0" lvl="0" marL="0" rtl="0" algn="just">
              <a:lnSpc>
                <a:spcPct val="15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Para obtener su dirección.</a:t>
            </a:r>
            <a:endParaRPr/>
          </a:p>
          <a:p>
            <a:pPr indent="0" lvl="0" marL="0" rtl="0" algn="just">
              <a:lnSpc>
                <a:spcPct val="15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Para tener alegría en él.</a:t>
            </a:r>
            <a:endParaRPr/>
          </a:p>
          <a:p>
            <a:pPr indent="0" lvl="0" marL="0" rtl="0" algn="just">
              <a:lnSpc>
                <a:spcPct val="150000"/>
              </a:lnSpc>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Para ser transformados por él.</a:t>
            </a:r>
            <a:endParaRPr/>
          </a:p>
        </p:txBody>
      </p:sp>
      <p:sp>
        <p:nvSpPr>
          <p:cNvPr id="126" name="Google Shape;126;p4"/>
          <p:cNvSpPr txBox="1"/>
          <p:nvPr/>
        </p:nvSpPr>
        <p:spPr>
          <a:xfrm>
            <a:off x="5278245" y="1501081"/>
            <a:ext cx="6311700" cy="4771500"/>
          </a:xfrm>
          <a:prstGeom prst="rect">
            <a:avLst/>
          </a:prstGeom>
          <a:noFill/>
          <a:ln>
            <a:noFill/>
          </a:ln>
        </p:spPr>
        <p:txBody>
          <a:bodyPr anchorCtr="0" anchor="t" bIns="45700" lIns="91425" spcFirstLastPara="1" rIns="91425" wrap="square" tIns="45700">
            <a:spAutoFit/>
          </a:bodyPr>
          <a:lstStyle/>
          <a:p>
            <a:pPr indent="446405" lvl="0" marL="0" marR="0" rtl="0" algn="just">
              <a:lnSpc>
                <a:spcPct val="150000"/>
              </a:lnSpc>
              <a:spcBef>
                <a:spcPts val="0"/>
              </a:spcBef>
              <a:spcAft>
                <a:spcPts val="0"/>
              </a:spcAft>
              <a:buNone/>
            </a:pPr>
            <a:r>
              <a:rPr b="1" lang="es-ES" sz="2000">
                <a:solidFill>
                  <a:srgbClr val="383838"/>
                </a:solidFill>
                <a:latin typeface="Montserrat Medium"/>
                <a:ea typeface="Montserrat Medium"/>
                <a:cs typeface="Montserrat Medium"/>
                <a:sym typeface="Montserrat Medium"/>
              </a:rPr>
              <a:t>¿Y cómo podemos lograrlo?</a:t>
            </a:r>
            <a:endParaRPr/>
          </a:p>
          <a:p>
            <a:pPr indent="-285750" lvl="0" marL="285750" marR="0" rtl="0" algn="l">
              <a:spcBef>
                <a:spcPts val="16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Se puede comenzar dedicando quince minutos por día e ir agregando tiempo de acuerdo a cómo se forma el hábito. </a:t>
            </a:r>
            <a:endParaRPr/>
          </a:p>
          <a:p>
            <a:pPr indent="-285750" lvl="0" marL="285750" marR="0" rtl="0" algn="l">
              <a:spcBef>
                <a:spcPts val="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Elegir un lugar adecuado también es importante, sin ruidos o interferencias durante la comunión.</a:t>
            </a:r>
            <a:endParaRPr/>
          </a:p>
          <a:p>
            <a:pPr indent="-285750" lvl="0" marL="285750" marR="0" rtl="0" algn="l">
              <a:spcBef>
                <a:spcPts val="8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Reunir y utilizar algunos materiales para el momento de encuentro con la Palabra de Dios.</a:t>
            </a:r>
            <a:endParaRPr/>
          </a:p>
          <a:p>
            <a:pPr indent="-285750" lvl="0" marL="285750" marR="0" rtl="0" algn="l">
              <a:spcBef>
                <a:spcPts val="8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Tener actitudes correctas, de reverencia y devoción, con atención enfocada y pensamientos dirigidos a las cosas del Cielo.</a:t>
            </a:r>
            <a:endParaRPr/>
          </a:p>
          <a:p>
            <a:pPr indent="-285750" lvl="0" marL="285750" marR="0" rtl="0" algn="l">
              <a:spcBef>
                <a:spcPts val="8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Realizar una lectura reflexiva.</a:t>
            </a:r>
            <a:endParaRPr/>
          </a:p>
          <a:p>
            <a:pPr indent="-285750" lvl="0" marL="285750" marR="0" rtl="0" algn="l">
              <a:spcBef>
                <a:spcPts val="800"/>
              </a:spcBef>
              <a:spcAft>
                <a:spcPts val="0"/>
              </a:spcAft>
              <a:buClr>
                <a:srgbClr val="000000"/>
              </a:buClr>
              <a:buSzPts val="1800"/>
              <a:buFont typeface="Noto Sans Symbols"/>
              <a:buChar char="⮚"/>
            </a:pPr>
            <a:r>
              <a:rPr lang="es-ES" sz="1800">
                <a:solidFill>
                  <a:srgbClr val="000000"/>
                </a:solidFill>
                <a:latin typeface="Montserrat"/>
                <a:ea typeface="Montserrat"/>
                <a:cs typeface="Montserrat"/>
                <a:sym typeface="Montserrat"/>
              </a:rPr>
              <a:t>Sintetizar y escribir un título acerca del estudio realizado. </a:t>
            </a:r>
            <a:endParaRPr/>
          </a:p>
        </p:txBody>
      </p:sp>
      <p:pic>
        <p:nvPicPr>
          <p:cNvPr descr="Desenho de pessoa com relógio no topo&#10;&#10;Descrição gerada automaticamente com confiança baixa" id="127" name="Google Shape;127;p4"/>
          <p:cNvPicPr preferRelativeResize="0"/>
          <p:nvPr/>
        </p:nvPicPr>
        <p:blipFill rotWithShape="1">
          <a:blip r:embed="rId3">
            <a:alphaModFix/>
          </a:blip>
          <a:srcRect b="0" l="0" r="0" t="0"/>
          <a:stretch/>
        </p:blipFill>
        <p:spPr>
          <a:xfrm>
            <a:off x="467497" y="4613969"/>
            <a:ext cx="3867854" cy="2378187"/>
          </a:xfrm>
          <a:prstGeom prst="rect">
            <a:avLst/>
          </a:prstGeom>
          <a:noFill/>
          <a:ln>
            <a:noFill/>
          </a:ln>
        </p:spPr>
      </p:pic>
      <p:pic>
        <p:nvPicPr>
          <p:cNvPr descr="Uma imagem contendo Diagrama&#10;&#10;Descrição gerada automaticamente" id="128" name="Google Shape;128;p4"/>
          <p:cNvPicPr preferRelativeResize="0"/>
          <p:nvPr/>
        </p:nvPicPr>
        <p:blipFill rotWithShape="1">
          <a:blip r:embed="rId4">
            <a:alphaModFix/>
          </a:blip>
          <a:srcRect b="0" l="0" r="0" t="0"/>
          <a:stretch/>
        </p:blipFill>
        <p:spPr>
          <a:xfrm rot="-812552">
            <a:off x="10817408" y="315921"/>
            <a:ext cx="1814191" cy="1814191"/>
          </a:xfrm>
          <a:prstGeom prst="rect">
            <a:avLst/>
          </a:prstGeom>
          <a:noFill/>
          <a:ln>
            <a:noFill/>
          </a:ln>
        </p:spPr>
      </p:pic>
      <p:pic>
        <p:nvPicPr>
          <p:cNvPr descr="Forma, Seta&#10;&#10;Descrição gerada automaticamente" id="129" name="Google Shape;129;p4"/>
          <p:cNvPicPr preferRelativeResize="0"/>
          <p:nvPr/>
        </p:nvPicPr>
        <p:blipFill rotWithShape="1">
          <a:blip r:embed="rId5">
            <a:alphaModFix/>
          </a:blip>
          <a:srcRect b="0" l="0" r="0" t="0"/>
          <a:stretch/>
        </p:blipFill>
        <p:spPr>
          <a:xfrm rot="4267028">
            <a:off x="6169051" y="5800674"/>
            <a:ext cx="3289300" cy="3289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descr="Forma&#10;&#10;Descrição gerada automaticamente" id="134" name="Google Shape;134;p5"/>
          <p:cNvPicPr preferRelativeResize="0"/>
          <p:nvPr/>
        </p:nvPicPr>
        <p:blipFill rotWithShape="1">
          <a:blip r:embed="rId3">
            <a:alphaModFix/>
          </a:blip>
          <a:srcRect b="0" l="0" r="0" t="0"/>
          <a:stretch/>
        </p:blipFill>
        <p:spPr>
          <a:xfrm>
            <a:off x="2506074" y="539133"/>
            <a:ext cx="7177950" cy="1204907"/>
          </a:xfrm>
          <a:prstGeom prst="rect">
            <a:avLst/>
          </a:prstGeom>
          <a:noFill/>
          <a:ln>
            <a:noFill/>
          </a:ln>
        </p:spPr>
      </p:pic>
      <p:sp>
        <p:nvSpPr>
          <p:cNvPr id="135" name="Google Shape;135;p5"/>
          <p:cNvSpPr txBox="1"/>
          <p:nvPr>
            <p:ph type="title"/>
          </p:nvPr>
        </p:nvSpPr>
        <p:spPr>
          <a:xfrm>
            <a:off x="2842692" y="573651"/>
            <a:ext cx="6598382" cy="114971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Montserrat Black"/>
              <a:buNone/>
            </a:pPr>
            <a:r>
              <a:rPr lang="es-ES" sz="3200">
                <a:solidFill>
                  <a:schemeClr val="lt1"/>
                </a:solidFill>
                <a:latin typeface="Montserrat Black"/>
                <a:ea typeface="Montserrat Black"/>
                <a:cs typeface="Montserrat Black"/>
                <a:sym typeface="Montserrat Black"/>
              </a:rPr>
              <a:t>Estudiar y memorizar la Palabra de Dios ayuda a:</a:t>
            </a:r>
            <a:endParaRPr sz="3200">
              <a:solidFill>
                <a:schemeClr val="lt1"/>
              </a:solidFill>
              <a:latin typeface="Montserrat Black"/>
              <a:ea typeface="Montserrat Black"/>
              <a:cs typeface="Montserrat Black"/>
              <a:sym typeface="Montserrat Black"/>
            </a:endParaRPr>
          </a:p>
        </p:txBody>
      </p:sp>
      <p:pic>
        <p:nvPicPr>
          <p:cNvPr descr="Ícone&#10;&#10;Descrição gerada automaticamente" id="136" name="Google Shape;136;p5"/>
          <p:cNvPicPr preferRelativeResize="0"/>
          <p:nvPr/>
        </p:nvPicPr>
        <p:blipFill rotWithShape="1">
          <a:blip r:embed="rId4">
            <a:alphaModFix/>
          </a:blip>
          <a:srcRect b="45109" l="30566" r="43502" t="27790"/>
          <a:stretch/>
        </p:blipFill>
        <p:spPr>
          <a:xfrm>
            <a:off x="7021336" y="-602454"/>
            <a:ext cx="1152939" cy="1204907"/>
          </a:xfrm>
          <a:prstGeom prst="rect">
            <a:avLst/>
          </a:prstGeom>
          <a:noFill/>
          <a:ln>
            <a:noFill/>
          </a:ln>
        </p:spPr>
      </p:pic>
      <p:pic>
        <p:nvPicPr>
          <p:cNvPr descr="Forma, Seta&#10;&#10;Descrição gerada automaticamente" id="137" name="Google Shape;137;p5"/>
          <p:cNvPicPr preferRelativeResize="0"/>
          <p:nvPr/>
        </p:nvPicPr>
        <p:blipFill rotWithShape="1">
          <a:blip r:embed="rId5">
            <a:alphaModFix/>
          </a:blip>
          <a:srcRect b="0" l="0" r="0" t="0"/>
          <a:stretch/>
        </p:blipFill>
        <p:spPr>
          <a:xfrm rot="-8229014">
            <a:off x="-1217973" y="-1644650"/>
            <a:ext cx="3289300" cy="3289300"/>
          </a:xfrm>
          <a:prstGeom prst="rect">
            <a:avLst/>
          </a:prstGeom>
          <a:noFill/>
          <a:ln>
            <a:noFill/>
          </a:ln>
        </p:spPr>
      </p:pic>
      <p:sp>
        <p:nvSpPr>
          <p:cNvPr id="138" name="Google Shape;138;p5"/>
          <p:cNvSpPr txBox="1"/>
          <p:nvPr>
            <p:ph idx="1" type="body"/>
          </p:nvPr>
        </p:nvSpPr>
        <p:spPr>
          <a:xfrm>
            <a:off x="1633658" y="1788372"/>
            <a:ext cx="6732505" cy="5880079"/>
          </a:xfrm>
          <a:prstGeom prst="rect">
            <a:avLst/>
          </a:prstGeom>
          <a:noFill/>
          <a:ln>
            <a:noFill/>
          </a:ln>
        </p:spPr>
        <p:txBody>
          <a:bodyPr anchorCtr="0" anchor="t" bIns="45700" lIns="91425" spcFirstLastPara="1" rIns="91425" wrap="square" tIns="45700">
            <a:normAutofit/>
          </a:bodyPr>
          <a:lstStyle/>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Testificar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Tener fuerza espiritual Resistir la tentación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Tomar decisiones sensatas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Sentir paz y ánimo, aun en situaciones difíciles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Comprender las orientaciones divinas para la  vida en general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Discernir la voluntad de Dios y tener más capacidad para cumplirla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Desarrollar una mente más fuerte y saludable espiritualmente </a:t>
            </a:r>
            <a:endParaRPr/>
          </a:p>
          <a:p>
            <a:pPr indent="-228600" lvl="0" marL="228600" rtl="0" algn="l">
              <a:lnSpc>
                <a:spcPct val="135000"/>
              </a:lnSpc>
              <a:spcBef>
                <a:spcPts val="0"/>
              </a:spcBef>
              <a:spcAft>
                <a:spcPts val="0"/>
              </a:spcAft>
              <a:buClr>
                <a:schemeClr val="dk1"/>
              </a:buClr>
              <a:buSzPts val="2000"/>
              <a:buFont typeface="Noto Sans Symbols"/>
              <a:buChar char="⮚"/>
            </a:pPr>
            <a:r>
              <a:rPr lang="es-ES" sz="2000">
                <a:latin typeface="Montserrat"/>
                <a:ea typeface="Montserrat"/>
                <a:cs typeface="Montserrat"/>
                <a:sym typeface="Montserrat"/>
              </a:rPr>
              <a:t> Entender la importancia de una vida pura y santificada</a:t>
            </a:r>
            <a:endParaRPr sz="2000">
              <a:latin typeface="Montserrat"/>
              <a:ea typeface="Montserrat"/>
              <a:cs typeface="Montserrat"/>
              <a:sym typeface="Montserrat"/>
            </a:endParaRPr>
          </a:p>
        </p:txBody>
      </p:sp>
      <p:pic>
        <p:nvPicPr>
          <p:cNvPr descr="Uma imagem contendo Diagrama&#10;&#10;Descrição gerada automaticamente" id="139" name="Google Shape;139;p5"/>
          <p:cNvPicPr preferRelativeResize="0"/>
          <p:nvPr/>
        </p:nvPicPr>
        <p:blipFill rotWithShape="1">
          <a:blip r:embed="rId6">
            <a:alphaModFix/>
          </a:blip>
          <a:srcRect b="0" l="0" r="0" t="0"/>
          <a:stretch/>
        </p:blipFill>
        <p:spPr>
          <a:xfrm>
            <a:off x="-903246" y="4861414"/>
            <a:ext cx="2965605" cy="2965605"/>
          </a:xfrm>
          <a:prstGeom prst="rect">
            <a:avLst/>
          </a:prstGeom>
          <a:noFill/>
          <a:ln>
            <a:noFill/>
          </a:ln>
        </p:spPr>
      </p:pic>
      <p:pic>
        <p:nvPicPr>
          <p:cNvPr id="140" name="Google Shape;140;p5"/>
          <p:cNvPicPr preferRelativeResize="0"/>
          <p:nvPr/>
        </p:nvPicPr>
        <p:blipFill rotWithShape="1">
          <a:blip r:embed="rId7">
            <a:alphaModFix/>
          </a:blip>
          <a:srcRect b="0" l="0" r="0" t="0"/>
          <a:stretch/>
        </p:blipFill>
        <p:spPr>
          <a:xfrm flipH="1">
            <a:off x="5932729" y="2085117"/>
            <a:ext cx="7845998" cy="48098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ph type="title"/>
          </p:nvPr>
        </p:nvSpPr>
        <p:spPr>
          <a:xfrm>
            <a:off x="838200" y="140496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600"/>
              <a:buFont typeface="Montserrat Black"/>
              <a:buNone/>
            </a:pPr>
            <a:r>
              <a:rPr lang="es-ES" sz="3600">
                <a:solidFill>
                  <a:srgbClr val="AC0000"/>
                </a:solidFill>
                <a:latin typeface="Montserrat Black"/>
                <a:ea typeface="Montserrat Black"/>
                <a:cs typeface="Montserrat Black"/>
                <a:sym typeface="Montserrat Black"/>
              </a:rPr>
              <a:t>Al meditar en los textos bíblicos es importante responder preguntas como:</a:t>
            </a:r>
            <a:endParaRPr sz="3600">
              <a:solidFill>
                <a:srgbClr val="AC0000"/>
              </a:solidFill>
              <a:latin typeface="Montserrat Black"/>
              <a:ea typeface="Montserrat Black"/>
              <a:cs typeface="Montserrat Black"/>
              <a:sym typeface="Montserrat Black"/>
            </a:endParaRPr>
          </a:p>
        </p:txBody>
      </p:sp>
      <p:sp>
        <p:nvSpPr>
          <p:cNvPr id="146" name="Google Shape;146;p6"/>
          <p:cNvSpPr txBox="1"/>
          <p:nvPr>
            <p:ph idx="1" type="body"/>
          </p:nvPr>
        </p:nvSpPr>
        <p:spPr>
          <a:xfrm>
            <a:off x="838199" y="2814055"/>
            <a:ext cx="9912179" cy="4351338"/>
          </a:xfrm>
          <a:prstGeom prst="rect">
            <a:avLst/>
          </a:prstGeom>
          <a:noFill/>
          <a:ln>
            <a:noFill/>
          </a:ln>
        </p:spPr>
        <p:txBody>
          <a:bodyPr anchorCtr="0" anchor="t" bIns="45700" lIns="91425" spcFirstLastPara="1" rIns="91425" wrap="square" tIns="45700">
            <a:normAutofit/>
          </a:bodyPr>
          <a:lstStyle/>
          <a:p>
            <a:pPr indent="-457200" lvl="0" marL="624205" rtl="0" algn="l">
              <a:lnSpc>
                <a:spcPct val="90000"/>
              </a:lnSpc>
              <a:spcBef>
                <a:spcPts val="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¿Qué me enseña este texto sobre Dios?</a:t>
            </a:r>
            <a:endParaRPr/>
          </a:p>
          <a:p>
            <a:pPr indent="-457200" lvl="0" marL="624205" rtl="0" algn="l">
              <a:lnSpc>
                <a:spcPct val="90000"/>
              </a:lnSpc>
              <a:spcBef>
                <a:spcPts val="100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¿Qué me enseña este texto sobre las situaciones o personajes?</a:t>
            </a:r>
            <a:endParaRPr/>
          </a:p>
          <a:p>
            <a:pPr indent="-457200" lvl="0" marL="624205" rtl="0" algn="l">
              <a:lnSpc>
                <a:spcPct val="90000"/>
              </a:lnSpc>
              <a:spcBef>
                <a:spcPts val="100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¿Qué le dice este texto a mi corazón?</a:t>
            </a:r>
            <a:endParaRPr/>
          </a:p>
          <a:p>
            <a:pPr indent="-457200" lvl="0" marL="624205" rtl="0" algn="l">
              <a:lnSpc>
                <a:spcPct val="90000"/>
              </a:lnSpc>
              <a:spcBef>
                <a:spcPts val="100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¿Qué debo hacer a partir de lo que aprendí?</a:t>
            </a:r>
            <a:endParaRPr/>
          </a:p>
          <a:p>
            <a:pPr indent="0" lvl="0" marL="0" rtl="0" algn="l">
              <a:lnSpc>
                <a:spcPct val="90000"/>
              </a:lnSpc>
              <a:spcBef>
                <a:spcPts val="1000"/>
              </a:spcBef>
              <a:spcAft>
                <a:spcPts val="0"/>
              </a:spcAft>
              <a:buClr>
                <a:schemeClr val="dk1"/>
              </a:buClr>
              <a:buSzPts val="2800"/>
              <a:buNone/>
            </a:pPr>
            <a:br>
              <a:rPr lang="es-ES"/>
            </a:br>
            <a:endParaRPr/>
          </a:p>
        </p:txBody>
      </p:sp>
      <p:pic>
        <p:nvPicPr>
          <p:cNvPr descr="Gráfico&#10;&#10;Descrição gerada automaticamente com confiança média" id="147" name="Google Shape;147;p6"/>
          <p:cNvPicPr preferRelativeResize="0"/>
          <p:nvPr/>
        </p:nvPicPr>
        <p:blipFill rotWithShape="1">
          <a:blip r:embed="rId3">
            <a:alphaModFix/>
          </a:blip>
          <a:srcRect b="0" l="0" r="0" t="0"/>
          <a:stretch/>
        </p:blipFill>
        <p:spPr>
          <a:xfrm>
            <a:off x="9415714" y="2321750"/>
            <a:ext cx="5401343" cy="5401343"/>
          </a:xfrm>
          <a:prstGeom prst="rect">
            <a:avLst/>
          </a:prstGeom>
          <a:noFill/>
          <a:ln>
            <a:noFill/>
          </a:ln>
        </p:spPr>
      </p:pic>
      <p:pic>
        <p:nvPicPr>
          <p:cNvPr descr="Logotipo&#10;&#10;Descrição gerada automaticamente" id="148" name="Google Shape;148;p6"/>
          <p:cNvPicPr preferRelativeResize="0"/>
          <p:nvPr/>
        </p:nvPicPr>
        <p:blipFill rotWithShape="1">
          <a:blip r:embed="rId4">
            <a:alphaModFix/>
          </a:blip>
          <a:srcRect b="0" l="0" r="0" t="0"/>
          <a:stretch/>
        </p:blipFill>
        <p:spPr>
          <a:xfrm>
            <a:off x="838200" y="688587"/>
            <a:ext cx="939800" cy="635000"/>
          </a:xfrm>
          <a:prstGeom prst="rect">
            <a:avLst/>
          </a:prstGeom>
          <a:noFill/>
          <a:ln>
            <a:noFill/>
          </a:ln>
        </p:spPr>
      </p:pic>
      <p:pic>
        <p:nvPicPr>
          <p:cNvPr descr="Forma, Seta&#10;&#10;Descrição gerada automaticamente" id="149" name="Google Shape;149;p6"/>
          <p:cNvPicPr preferRelativeResize="0"/>
          <p:nvPr/>
        </p:nvPicPr>
        <p:blipFill rotWithShape="1">
          <a:blip r:embed="rId5">
            <a:alphaModFix/>
          </a:blip>
          <a:srcRect b="0" l="0" r="0" t="0"/>
          <a:stretch/>
        </p:blipFill>
        <p:spPr>
          <a:xfrm rot="-3644755">
            <a:off x="9842964" y="-1169832"/>
            <a:ext cx="3289300" cy="3289300"/>
          </a:xfrm>
          <a:prstGeom prst="rect">
            <a:avLst/>
          </a:prstGeom>
          <a:noFill/>
          <a:ln>
            <a:noFill/>
          </a:ln>
        </p:spPr>
      </p:pic>
      <p:pic>
        <p:nvPicPr>
          <p:cNvPr descr="Uma imagem contendo Ícone&#10;&#10;Descrição gerada automaticamente" id="150" name="Google Shape;150;p6"/>
          <p:cNvPicPr preferRelativeResize="0"/>
          <p:nvPr/>
        </p:nvPicPr>
        <p:blipFill rotWithShape="1">
          <a:blip r:embed="rId6">
            <a:alphaModFix/>
          </a:blip>
          <a:srcRect b="0" l="0" r="0" t="0"/>
          <a:stretch/>
        </p:blipFill>
        <p:spPr>
          <a:xfrm>
            <a:off x="7687711" y="4237533"/>
            <a:ext cx="3289300" cy="3289300"/>
          </a:xfrm>
          <a:prstGeom prst="rect">
            <a:avLst/>
          </a:prstGeom>
          <a:noFill/>
          <a:ln>
            <a:noFill/>
          </a:ln>
        </p:spPr>
      </p:pic>
      <p:pic>
        <p:nvPicPr>
          <p:cNvPr descr="Ícone&#10;&#10;Descrição gerada automaticamente" id="151" name="Google Shape;151;p6"/>
          <p:cNvPicPr preferRelativeResize="0"/>
          <p:nvPr/>
        </p:nvPicPr>
        <p:blipFill rotWithShape="1">
          <a:blip r:embed="rId7">
            <a:alphaModFix/>
          </a:blip>
          <a:srcRect b="0" l="0" r="0" t="0"/>
          <a:stretch/>
        </p:blipFill>
        <p:spPr>
          <a:xfrm rot="-934899">
            <a:off x="-111979" y="5681115"/>
            <a:ext cx="1900357" cy="14772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Uma imagem contendo Ícone&#10;&#10;Descrição gerada automaticamente" id="156" name="Google Shape;156;p7"/>
          <p:cNvPicPr preferRelativeResize="0"/>
          <p:nvPr/>
        </p:nvPicPr>
        <p:blipFill rotWithShape="1">
          <a:blip r:embed="rId3">
            <a:alphaModFix/>
          </a:blip>
          <a:srcRect b="0" l="0" r="0" t="0"/>
          <a:stretch/>
        </p:blipFill>
        <p:spPr>
          <a:xfrm>
            <a:off x="-3185204" y="-2115934"/>
            <a:ext cx="7502757" cy="7502757"/>
          </a:xfrm>
          <a:prstGeom prst="rect">
            <a:avLst/>
          </a:prstGeom>
          <a:noFill/>
          <a:ln>
            <a:noFill/>
          </a:ln>
        </p:spPr>
      </p:pic>
      <p:pic>
        <p:nvPicPr>
          <p:cNvPr descr="Ícone&#10;&#10;Descrição gerada automaticamente com confiança média" id="157" name="Google Shape;157;p7"/>
          <p:cNvPicPr preferRelativeResize="0"/>
          <p:nvPr/>
        </p:nvPicPr>
        <p:blipFill rotWithShape="1">
          <a:blip r:embed="rId4">
            <a:alphaModFix/>
          </a:blip>
          <a:srcRect b="0" l="0" r="0" t="0"/>
          <a:stretch/>
        </p:blipFill>
        <p:spPr>
          <a:xfrm>
            <a:off x="3551262" y="658380"/>
            <a:ext cx="5089476" cy="812797"/>
          </a:xfrm>
          <a:prstGeom prst="rect">
            <a:avLst/>
          </a:prstGeom>
          <a:noFill/>
          <a:ln>
            <a:noFill/>
          </a:ln>
        </p:spPr>
      </p:pic>
      <p:sp>
        <p:nvSpPr>
          <p:cNvPr id="158" name="Google Shape;158;p7"/>
          <p:cNvSpPr txBox="1"/>
          <p:nvPr>
            <p:ph idx="1" type="body"/>
          </p:nvPr>
        </p:nvSpPr>
        <p:spPr>
          <a:xfrm>
            <a:off x="1012133" y="2417452"/>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600"/>
              <a:buFont typeface="Noto Sans Symbols"/>
              <a:buChar char="⮚"/>
            </a:pPr>
            <a:r>
              <a:rPr b="1" lang="es-ES" sz="2600" u="sng">
                <a:solidFill>
                  <a:srgbClr val="000000"/>
                </a:solidFill>
                <a:latin typeface="Montserrat"/>
                <a:ea typeface="Montserrat"/>
                <a:cs typeface="Montserrat"/>
                <a:sym typeface="Montserrat"/>
              </a:rPr>
              <a:t> Tú necesitas estudiar</a:t>
            </a:r>
            <a:r>
              <a:rPr lang="es-ES" sz="2600">
                <a:solidFill>
                  <a:srgbClr val="000000"/>
                </a:solidFill>
                <a:latin typeface="Montserrat"/>
                <a:ea typeface="Montserrat"/>
                <a:cs typeface="Montserrat"/>
                <a:sym typeface="Montserrat"/>
              </a:rPr>
              <a:t> la Lección de Escuela Sabática de los adultos, porque es la herramienta de estudio de la Biblia que está adecuada a tu edad.</a:t>
            </a:r>
            <a:endParaRPr/>
          </a:p>
          <a:p>
            <a:pPr indent="-228600" lvl="0" marL="228600" rtl="0" algn="l">
              <a:lnSpc>
                <a:spcPct val="90000"/>
              </a:lnSpc>
              <a:spcBef>
                <a:spcPts val="1000"/>
              </a:spcBef>
              <a:spcAft>
                <a:spcPts val="0"/>
              </a:spcAft>
              <a:buClr>
                <a:srgbClr val="000000"/>
              </a:buClr>
              <a:buSzPts val="2600"/>
              <a:buFont typeface="Noto Sans Symbols"/>
              <a:buChar char="⮚"/>
            </a:pPr>
            <a:r>
              <a:rPr b="1" lang="es-ES" sz="2600" u="sng">
                <a:solidFill>
                  <a:srgbClr val="000000"/>
                </a:solidFill>
                <a:latin typeface="Montserrat"/>
                <a:ea typeface="Montserrat"/>
                <a:cs typeface="Montserrat"/>
                <a:sym typeface="Montserrat"/>
              </a:rPr>
              <a:t> No debes conformarte </a:t>
            </a:r>
            <a:r>
              <a:rPr lang="es-ES" sz="2600">
                <a:solidFill>
                  <a:srgbClr val="000000"/>
                </a:solidFill>
                <a:latin typeface="Montserrat"/>
                <a:ea typeface="Montserrat"/>
                <a:cs typeface="Montserrat"/>
                <a:sym typeface="Montserrat"/>
              </a:rPr>
              <a:t>con la lección que preparas y estudias para enseñar a los niños de tu clase, porque lo que alimenta a los niños no es suficiente para tu robustez espiritual. </a:t>
            </a:r>
            <a:endParaRPr/>
          </a:p>
          <a:p>
            <a:pPr indent="-228600" lvl="0" marL="228600" rtl="0" algn="l">
              <a:lnSpc>
                <a:spcPct val="90000"/>
              </a:lnSpc>
              <a:spcBef>
                <a:spcPts val="1000"/>
              </a:spcBef>
              <a:spcAft>
                <a:spcPts val="0"/>
              </a:spcAft>
              <a:buClr>
                <a:srgbClr val="000000"/>
              </a:buClr>
              <a:buSzPts val="2600"/>
              <a:buFont typeface="Noto Sans Symbols"/>
              <a:buChar char="⮚"/>
            </a:pPr>
            <a:r>
              <a:rPr b="1" lang="es-ES" sz="2600" u="sng">
                <a:solidFill>
                  <a:srgbClr val="000000"/>
                </a:solidFill>
                <a:latin typeface="Montserrat"/>
                <a:ea typeface="Montserrat"/>
                <a:cs typeface="Montserrat"/>
                <a:sym typeface="Montserrat"/>
              </a:rPr>
              <a:t> Acompaña el estudio de la lección bíblica con el Espíritu de Profecía </a:t>
            </a:r>
            <a:r>
              <a:rPr lang="es-ES" sz="2600">
                <a:solidFill>
                  <a:srgbClr val="000000"/>
                </a:solidFill>
                <a:latin typeface="Montserrat"/>
                <a:ea typeface="Montserrat"/>
                <a:cs typeface="Montserrat"/>
                <a:sym typeface="Montserrat"/>
              </a:rPr>
              <a:t>sugerido en el manual de tu clase, para profundizar en los detalles y el conocimiento de la historia.</a:t>
            </a:r>
            <a:endParaRPr sz="2600">
              <a:solidFill>
                <a:srgbClr val="000000"/>
              </a:solidFill>
              <a:latin typeface="Montserrat"/>
              <a:ea typeface="Montserrat"/>
              <a:cs typeface="Montserrat"/>
              <a:sym typeface="Montserrat"/>
            </a:endParaRPr>
          </a:p>
        </p:txBody>
      </p:sp>
      <p:sp>
        <p:nvSpPr>
          <p:cNvPr id="159" name="Google Shape;159;p7"/>
          <p:cNvSpPr/>
          <p:nvPr/>
        </p:nvSpPr>
        <p:spPr>
          <a:xfrm>
            <a:off x="3572834" y="1401789"/>
            <a:ext cx="4830265"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0">
                <a:solidFill>
                  <a:srgbClr val="AC0000"/>
                </a:solidFill>
                <a:latin typeface="Montserrat Black"/>
                <a:ea typeface="Montserrat Black"/>
                <a:cs typeface="Montserrat Black"/>
                <a:sym typeface="Montserrat Black"/>
              </a:rPr>
              <a:t>¡Atención!</a:t>
            </a:r>
            <a:endParaRPr/>
          </a:p>
        </p:txBody>
      </p:sp>
      <p:pic>
        <p:nvPicPr>
          <p:cNvPr descr="Forma, Seta&#10;&#10;Descrição gerada automaticamente" id="160" name="Google Shape;160;p7"/>
          <p:cNvPicPr preferRelativeResize="0"/>
          <p:nvPr/>
        </p:nvPicPr>
        <p:blipFill rotWithShape="1">
          <a:blip r:embed="rId5">
            <a:alphaModFix/>
          </a:blip>
          <a:srcRect b="0" l="0" r="0" t="0"/>
          <a:stretch/>
        </p:blipFill>
        <p:spPr>
          <a:xfrm rot="1693191">
            <a:off x="10071566" y="5319286"/>
            <a:ext cx="3289300" cy="3289300"/>
          </a:xfrm>
          <a:prstGeom prst="rect">
            <a:avLst/>
          </a:prstGeom>
          <a:noFill/>
          <a:ln>
            <a:noFill/>
          </a:ln>
        </p:spPr>
      </p:pic>
      <p:pic>
        <p:nvPicPr>
          <p:cNvPr descr="Ícone&#10;&#10;Descrição gerada automaticamente" id="161" name="Google Shape;161;p7"/>
          <p:cNvPicPr preferRelativeResize="0"/>
          <p:nvPr/>
        </p:nvPicPr>
        <p:blipFill rotWithShape="1">
          <a:blip r:embed="rId6">
            <a:alphaModFix/>
          </a:blip>
          <a:srcRect b="0" l="0" r="0" t="0"/>
          <a:stretch/>
        </p:blipFill>
        <p:spPr>
          <a:xfrm>
            <a:off x="-1303768" y="5124140"/>
            <a:ext cx="3289300" cy="3289300"/>
          </a:xfrm>
          <a:prstGeom prst="rect">
            <a:avLst/>
          </a:prstGeom>
          <a:noFill/>
          <a:ln>
            <a:noFill/>
          </a:ln>
        </p:spPr>
      </p:pic>
      <p:pic>
        <p:nvPicPr>
          <p:cNvPr descr="Uma imagem contendo Diagrama&#10;&#10;Descrição gerada automaticamente" id="162" name="Google Shape;162;p7"/>
          <p:cNvPicPr preferRelativeResize="0"/>
          <p:nvPr/>
        </p:nvPicPr>
        <p:blipFill rotWithShape="1">
          <a:blip r:embed="rId7">
            <a:alphaModFix/>
          </a:blip>
          <a:srcRect b="0" l="0" r="0" t="0"/>
          <a:stretch/>
        </p:blipFill>
        <p:spPr>
          <a:xfrm>
            <a:off x="10668000" y="-835970"/>
            <a:ext cx="2307629" cy="2307629"/>
          </a:xfrm>
          <a:prstGeom prst="rect">
            <a:avLst/>
          </a:prstGeom>
          <a:noFill/>
          <a:ln>
            <a:noFill/>
          </a:ln>
        </p:spPr>
      </p:pic>
      <p:sp>
        <p:nvSpPr>
          <p:cNvPr id="163" name="Google Shape;163;p7"/>
          <p:cNvSpPr/>
          <p:nvPr/>
        </p:nvSpPr>
        <p:spPr>
          <a:xfrm>
            <a:off x="4659100" y="710835"/>
            <a:ext cx="483026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4000">
                <a:solidFill>
                  <a:srgbClr val="AC0000"/>
                </a:solidFill>
                <a:latin typeface="Montserrat Black"/>
                <a:ea typeface="Montserrat Black"/>
                <a:cs typeface="Montserrat Black"/>
                <a:sym typeface="Montserrat Black"/>
              </a:rPr>
              <a:t>Maestro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2800"/>
              <a:buFont typeface="Montserrat Black"/>
              <a:buNone/>
            </a:pPr>
            <a:r>
              <a:rPr lang="es-ES" sz="2800">
                <a:solidFill>
                  <a:srgbClr val="AC0000"/>
                </a:solidFill>
                <a:latin typeface="Montserrat Black"/>
                <a:ea typeface="Montserrat Black"/>
                <a:cs typeface="Montserrat Black"/>
                <a:sym typeface="Montserrat Black"/>
              </a:rPr>
              <a:t>1.2 Un líder en comunión con Dios tiene que ser dedicado a la oración </a:t>
            </a:r>
            <a:endParaRPr sz="2800">
              <a:solidFill>
                <a:srgbClr val="AC0000"/>
              </a:solidFill>
              <a:latin typeface="Montserrat Black"/>
              <a:ea typeface="Montserrat Black"/>
              <a:cs typeface="Montserrat Black"/>
              <a:sym typeface="Montserrat Black"/>
            </a:endParaRPr>
          </a:p>
        </p:txBody>
      </p:sp>
      <p:sp>
        <p:nvSpPr>
          <p:cNvPr id="169" name="Google Shape;169;p8"/>
          <p:cNvSpPr txBox="1"/>
          <p:nvPr>
            <p:ph idx="1" type="body"/>
          </p:nvPr>
        </p:nvSpPr>
        <p:spPr>
          <a:xfrm>
            <a:off x="838200" y="1781020"/>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 El estudio de la Palabra de Dios no puede realizarse </a:t>
            </a:r>
            <a:r>
              <a:rPr b="1" lang="es-ES">
                <a:solidFill>
                  <a:srgbClr val="000000"/>
                </a:solidFill>
                <a:latin typeface="Montserrat"/>
                <a:ea typeface="Montserrat"/>
                <a:cs typeface="Montserrat"/>
                <a:sym typeface="Montserrat"/>
              </a:rPr>
              <a:t>sin solicitar la iluminación del Espíritu Santo.</a:t>
            </a:r>
            <a:r>
              <a:rPr lang="es-ES">
                <a:solidFill>
                  <a:srgbClr val="000000"/>
                </a:solidFill>
                <a:latin typeface="Montserrat"/>
                <a:ea typeface="Montserrat"/>
                <a:cs typeface="Montserrat"/>
                <a:sym typeface="Montserrat"/>
              </a:rPr>
              <a:t> </a:t>
            </a:r>
            <a:endParaRPr/>
          </a:p>
          <a:p>
            <a:pPr indent="-228600" lvl="0" marL="228600" rtl="0" algn="l">
              <a:lnSpc>
                <a:spcPct val="90000"/>
              </a:lnSpc>
              <a:spcBef>
                <a:spcPts val="100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 Los momentos de oración tienen que ser </a:t>
            </a:r>
            <a:r>
              <a:rPr b="1" lang="es-ES">
                <a:solidFill>
                  <a:srgbClr val="000000"/>
                </a:solidFill>
                <a:latin typeface="Montserrat"/>
                <a:ea typeface="Montserrat"/>
                <a:cs typeface="Montserrat"/>
                <a:sym typeface="Montserrat"/>
              </a:rPr>
              <a:t>continuos.</a:t>
            </a:r>
            <a:endParaRPr/>
          </a:p>
          <a:p>
            <a:pPr indent="-228600" lvl="0" marL="228600" rtl="0" algn="l">
              <a:lnSpc>
                <a:spcPct val="90000"/>
              </a:lnSpc>
              <a:spcBef>
                <a:spcPts val="1000"/>
              </a:spcBef>
              <a:spcAft>
                <a:spcPts val="0"/>
              </a:spcAft>
              <a:buClr>
                <a:srgbClr val="000000"/>
              </a:buClr>
              <a:buSzPts val="2800"/>
              <a:buFont typeface="Noto Sans Symbols"/>
              <a:buChar char="⮚"/>
            </a:pPr>
            <a:r>
              <a:rPr lang="es-ES">
                <a:solidFill>
                  <a:srgbClr val="000000"/>
                </a:solidFill>
                <a:latin typeface="Montserrat"/>
                <a:ea typeface="Montserrat"/>
                <a:cs typeface="Montserrat"/>
                <a:sym typeface="Montserrat"/>
              </a:rPr>
              <a:t> Utiliza himnos y músicas para complementar el momento de adoración. </a:t>
            </a:r>
            <a:endParaRPr/>
          </a:p>
          <a:p>
            <a:pPr indent="0" lvl="0" marL="0" rtl="0" algn="l">
              <a:lnSpc>
                <a:spcPct val="90000"/>
              </a:lnSpc>
              <a:spcBef>
                <a:spcPts val="1000"/>
              </a:spcBef>
              <a:spcAft>
                <a:spcPts val="0"/>
              </a:spcAft>
              <a:buClr>
                <a:schemeClr val="dk1"/>
              </a:buClr>
              <a:buSzPts val="2800"/>
              <a:buNone/>
            </a:pPr>
            <a:r>
              <a:t/>
            </a:r>
            <a:endParaRPr/>
          </a:p>
        </p:txBody>
      </p:sp>
      <p:pic>
        <p:nvPicPr>
          <p:cNvPr descr="Ícone&#10;&#10;Descrição gerada automaticamente" id="170" name="Google Shape;170;p8"/>
          <p:cNvPicPr preferRelativeResize="0"/>
          <p:nvPr/>
        </p:nvPicPr>
        <p:blipFill rotWithShape="1">
          <a:blip r:embed="rId3">
            <a:alphaModFix/>
          </a:blip>
          <a:srcRect b="0" l="0" r="0" t="0"/>
          <a:stretch/>
        </p:blipFill>
        <p:spPr>
          <a:xfrm>
            <a:off x="50549" y="4090693"/>
            <a:ext cx="3612995" cy="2767307"/>
          </a:xfrm>
          <a:prstGeom prst="rect">
            <a:avLst/>
          </a:prstGeom>
          <a:noFill/>
          <a:ln>
            <a:noFill/>
          </a:ln>
        </p:spPr>
      </p:pic>
      <p:sp>
        <p:nvSpPr>
          <p:cNvPr id="171" name="Google Shape;171;p8"/>
          <p:cNvSpPr/>
          <p:nvPr/>
        </p:nvSpPr>
        <p:spPr>
          <a:xfrm>
            <a:off x="4915141" y="4522119"/>
            <a:ext cx="6287062"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s-ES" sz="1800">
                <a:solidFill>
                  <a:srgbClr val="000000"/>
                </a:solidFill>
                <a:latin typeface="Montserrat"/>
                <a:ea typeface="Montserrat"/>
                <a:cs typeface="Montserrat"/>
                <a:sym typeface="Montserrat"/>
              </a:rPr>
              <a:t>Un espíritu de oración constante debe exhalar de la vida del cristiano. Nunca debe cortar la relación con el cielo [...]. Pablo trabajaba ‘de noche y de día’ (1 Tes. 2:9), y también oraba ‘de noche y de día (1 Tes. 3:10).</a:t>
            </a:r>
            <a:endParaRPr i="1" sz="1800">
              <a:solidFill>
                <a:srgbClr val="000000"/>
              </a:solidFill>
              <a:latin typeface="Montserrat"/>
              <a:ea typeface="Montserrat"/>
              <a:cs typeface="Montserrat"/>
              <a:sym typeface="Montserrat"/>
            </a:endParaRPr>
          </a:p>
        </p:txBody>
      </p:sp>
      <p:pic>
        <p:nvPicPr>
          <p:cNvPr descr="Logotipo&#10;&#10;Descrição gerada automaticamente" id="172" name="Google Shape;172;p8"/>
          <p:cNvPicPr preferRelativeResize="0"/>
          <p:nvPr/>
        </p:nvPicPr>
        <p:blipFill rotWithShape="1">
          <a:blip r:embed="rId4">
            <a:alphaModFix/>
          </a:blip>
          <a:srcRect b="0" l="0" r="0" t="0"/>
          <a:stretch/>
        </p:blipFill>
        <p:spPr>
          <a:xfrm>
            <a:off x="4763544" y="4431787"/>
            <a:ext cx="303193" cy="204860"/>
          </a:xfrm>
          <a:prstGeom prst="rect">
            <a:avLst/>
          </a:prstGeom>
          <a:noFill/>
          <a:ln>
            <a:noFill/>
          </a:ln>
        </p:spPr>
      </p:pic>
      <p:pic>
        <p:nvPicPr>
          <p:cNvPr descr="Forma, Seta&#10;&#10;Descrição gerada automaticamente" id="173" name="Google Shape;173;p8"/>
          <p:cNvPicPr preferRelativeResize="0"/>
          <p:nvPr/>
        </p:nvPicPr>
        <p:blipFill rotWithShape="1">
          <a:blip r:embed="rId5">
            <a:alphaModFix/>
          </a:blip>
          <a:srcRect b="0" l="0" r="0" t="0"/>
          <a:stretch/>
        </p:blipFill>
        <p:spPr>
          <a:xfrm>
            <a:off x="10997116" y="-144966"/>
            <a:ext cx="2129728" cy="2129728"/>
          </a:xfrm>
          <a:prstGeom prst="rect">
            <a:avLst/>
          </a:prstGeom>
          <a:noFill/>
          <a:ln>
            <a:noFill/>
          </a:ln>
        </p:spPr>
      </p:pic>
      <p:pic>
        <p:nvPicPr>
          <p:cNvPr descr="Ícone&#10;&#10;Descrição gerada automaticamente" id="174" name="Google Shape;174;p8"/>
          <p:cNvPicPr preferRelativeResize="0"/>
          <p:nvPr/>
        </p:nvPicPr>
        <p:blipFill rotWithShape="1">
          <a:blip r:embed="rId6">
            <a:alphaModFix/>
          </a:blip>
          <a:srcRect b="0" l="0" r="0" t="0"/>
          <a:stretch/>
        </p:blipFill>
        <p:spPr>
          <a:xfrm>
            <a:off x="-1280377" y="365125"/>
            <a:ext cx="3289300" cy="3289300"/>
          </a:xfrm>
          <a:prstGeom prst="rect">
            <a:avLst/>
          </a:prstGeom>
          <a:noFill/>
          <a:ln>
            <a:noFill/>
          </a:ln>
        </p:spPr>
      </p:pic>
      <p:pic>
        <p:nvPicPr>
          <p:cNvPr descr="Forma, Logotipo&#10;&#10;Descrição gerada automaticamente" id="175" name="Google Shape;175;p8"/>
          <p:cNvPicPr preferRelativeResize="0"/>
          <p:nvPr/>
        </p:nvPicPr>
        <p:blipFill rotWithShape="1">
          <a:blip r:embed="rId7">
            <a:alphaModFix/>
          </a:blip>
          <a:srcRect b="0" l="0" r="0" t="0"/>
          <a:stretch/>
        </p:blipFill>
        <p:spPr>
          <a:xfrm rot="-980162">
            <a:off x="10567598" y="5711561"/>
            <a:ext cx="2010213" cy="1562626"/>
          </a:xfrm>
          <a:prstGeom prst="rect">
            <a:avLst/>
          </a:prstGeom>
          <a:noFill/>
          <a:ln>
            <a:noFill/>
          </a:ln>
        </p:spPr>
      </p:pic>
      <p:pic>
        <p:nvPicPr>
          <p:cNvPr descr="Logotipo&#10;&#10;Descrição gerada automaticamente" id="176" name="Google Shape;176;p8"/>
          <p:cNvPicPr preferRelativeResize="0"/>
          <p:nvPr/>
        </p:nvPicPr>
        <p:blipFill rotWithShape="1">
          <a:blip r:embed="rId4">
            <a:alphaModFix/>
          </a:blip>
          <a:srcRect b="0" l="0" r="0" t="0"/>
          <a:stretch/>
        </p:blipFill>
        <p:spPr>
          <a:xfrm rot="10800000">
            <a:off x="11050607" y="5512490"/>
            <a:ext cx="303193" cy="2048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9"/>
          <p:cNvSpPr txBox="1"/>
          <p:nvPr>
            <p:ph type="title"/>
          </p:nvPr>
        </p:nvSpPr>
        <p:spPr>
          <a:xfrm>
            <a:off x="1676400" y="40599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AC0000"/>
              </a:buClr>
              <a:buSzPts val="3600"/>
              <a:buFont typeface="Montserrat Black"/>
              <a:buNone/>
            </a:pPr>
            <a:r>
              <a:rPr lang="es-ES" sz="3600">
                <a:solidFill>
                  <a:srgbClr val="AC0000"/>
                </a:solidFill>
                <a:latin typeface="Montserrat Black"/>
                <a:ea typeface="Montserrat Black"/>
                <a:cs typeface="Montserrat Black"/>
                <a:sym typeface="Montserrat Black"/>
              </a:rPr>
              <a:t>¿Qué es la oración? </a:t>
            </a:r>
            <a:br>
              <a:rPr b="0" i="0" lang="es-ES" sz="1800" u="none" strike="noStrike">
                <a:solidFill>
                  <a:srgbClr val="000000"/>
                </a:solidFill>
                <a:latin typeface="Calibri"/>
                <a:ea typeface="Calibri"/>
                <a:cs typeface="Calibri"/>
                <a:sym typeface="Calibri"/>
              </a:rPr>
            </a:br>
            <a:r>
              <a:rPr lang="es-ES" sz="2000"/>
              <a:t>Por Donna Berchthold (1993, p. 15)</a:t>
            </a:r>
            <a:endParaRPr sz="2000"/>
          </a:p>
        </p:txBody>
      </p:sp>
      <p:sp>
        <p:nvSpPr>
          <p:cNvPr id="182" name="Google Shape;182;p9"/>
          <p:cNvSpPr txBox="1"/>
          <p:nvPr>
            <p:ph idx="1" type="body"/>
          </p:nvPr>
        </p:nvSpPr>
        <p:spPr>
          <a:xfrm>
            <a:off x="984592" y="173665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un sentimiento de la</a:t>
            </a:r>
            <a:endParaRPr/>
          </a:p>
          <a:p>
            <a:pPr indent="0" lvl="0" marL="0" rtl="0" algn="just">
              <a:lnSpc>
                <a:spcPct val="90000"/>
              </a:lnSpc>
              <a:spcBef>
                <a:spcPts val="0"/>
              </a:spcBef>
              <a:spcAft>
                <a:spcPts val="0"/>
              </a:spcAft>
              <a:buClr>
                <a:srgbClr val="000000"/>
              </a:buClr>
              <a:buSzPts val="2400"/>
              <a:buNone/>
            </a:pPr>
            <a:r>
              <a:rPr lang="es-ES" sz="2400">
                <a:solidFill>
                  <a:srgbClr val="000000"/>
                </a:solidFill>
                <a:latin typeface="Montserrat"/>
                <a:ea typeface="Montserrat"/>
                <a:cs typeface="Montserrat"/>
                <a:sym typeface="Montserrat"/>
              </a:rPr>
              <a:t>   presencia de Dios.</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poder y alegría ilimitados.</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comunión con Dios.</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abrir el corazón a Dios.</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diálogo (conversar y escuchar).</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en mí es un hábito.</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la vida de mi alma.</a:t>
            </a:r>
            <a:endParaRPr/>
          </a:p>
          <a:p>
            <a:pPr indent="-228600" lvl="0" marL="228600" rtl="0" algn="just">
              <a:lnSpc>
                <a:spcPct val="90000"/>
              </a:lnSpc>
              <a:spcBef>
                <a:spcPts val="1000"/>
              </a:spcBef>
              <a:spcAft>
                <a:spcPts val="0"/>
              </a:spcAft>
              <a:buClr>
                <a:srgbClr val="000000"/>
              </a:buClr>
              <a:buSzPts val="2400"/>
              <a:buFont typeface="Noto Sans Symbols"/>
              <a:buChar char="⮚"/>
            </a:pPr>
            <a:r>
              <a:rPr lang="es-ES" sz="2400">
                <a:solidFill>
                  <a:srgbClr val="000000"/>
                </a:solidFill>
                <a:latin typeface="Montserrat"/>
                <a:ea typeface="Montserrat"/>
                <a:cs typeface="Montserrat"/>
                <a:sym typeface="Montserrat"/>
              </a:rPr>
              <a:t> La oración es buenas nuevas.</a:t>
            </a:r>
            <a:endParaRPr/>
          </a:p>
        </p:txBody>
      </p:sp>
      <p:pic>
        <p:nvPicPr>
          <p:cNvPr descr="Forma&#10;&#10;Descrição gerada automaticamente" id="183" name="Google Shape;183;p9"/>
          <p:cNvPicPr preferRelativeResize="0"/>
          <p:nvPr/>
        </p:nvPicPr>
        <p:blipFill rotWithShape="1">
          <a:blip r:embed="rId3">
            <a:alphaModFix/>
          </a:blip>
          <a:srcRect b="0" l="0" r="0" t="0"/>
          <a:stretch/>
        </p:blipFill>
        <p:spPr>
          <a:xfrm rot="523960">
            <a:off x="901101" y="629862"/>
            <a:ext cx="644653" cy="877825"/>
          </a:xfrm>
          <a:prstGeom prst="rect">
            <a:avLst/>
          </a:prstGeom>
          <a:noFill/>
          <a:ln>
            <a:noFill/>
          </a:ln>
        </p:spPr>
      </p:pic>
      <p:pic>
        <p:nvPicPr>
          <p:cNvPr descr="Uma imagem contendo Ícone&#10;&#10;Descrição gerada automaticamente" id="184" name="Google Shape;184;p9"/>
          <p:cNvPicPr preferRelativeResize="0"/>
          <p:nvPr/>
        </p:nvPicPr>
        <p:blipFill rotWithShape="1">
          <a:blip r:embed="rId4">
            <a:alphaModFix/>
          </a:blip>
          <a:srcRect b="0" l="0" r="0" t="0"/>
          <a:stretch/>
        </p:blipFill>
        <p:spPr>
          <a:xfrm>
            <a:off x="6592759" y="1731556"/>
            <a:ext cx="3561413" cy="3561413"/>
          </a:xfrm>
          <a:prstGeom prst="rect">
            <a:avLst/>
          </a:prstGeom>
          <a:noFill/>
          <a:ln>
            <a:noFill/>
          </a:ln>
        </p:spPr>
      </p:pic>
      <p:pic>
        <p:nvPicPr>
          <p:cNvPr descr="Ícone&#10;&#10;Descrição gerada automaticamente" id="185" name="Google Shape;185;p9"/>
          <p:cNvPicPr preferRelativeResize="0"/>
          <p:nvPr/>
        </p:nvPicPr>
        <p:blipFill rotWithShape="1">
          <a:blip r:embed="rId5">
            <a:alphaModFix/>
          </a:blip>
          <a:srcRect b="0" l="0" r="0" t="0"/>
          <a:stretch/>
        </p:blipFill>
        <p:spPr>
          <a:xfrm>
            <a:off x="-2865913" y="-2655220"/>
            <a:ext cx="6385447" cy="6385447"/>
          </a:xfrm>
          <a:prstGeom prst="rect">
            <a:avLst/>
          </a:prstGeom>
          <a:noFill/>
          <a:ln>
            <a:noFill/>
          </a:ln>
        </p:spPr>
      </p:pic>
      <p:pic>
        <p:nvPicPr>
          <p:cNvPr descr="Ícone&#10;&#10;Descrição gerada automaticamente com confiança média" id="186" name="Google Shape;186;p9"/>
          <p:cNvPicPr preferRelativeResize="0"/>
          <p:nvPr/>
        </p:nvPicPr>
        <p:blipFill rotWithShape="1">
          <a:blip r:embed="rId6">
            <a:alphaModFix/>
          </a:blip>
          <a:srcRect b="0" l="0" r="0" t="0"/>
          <a:stretch/>
        </p:blipFill>
        <p:spPr>
          <a:xfrm rot="-320054">
            <a:off x="137072" y="5417112"/>
            <a:ext cx="1129330" cy="1554347"/>
          </a:xfrm>
          <a:prstGeom prst="rect">
            <a:avLst/>
          </a:prstGeom>
          <a:noFill/>
          <a:ln>
            <a:noFill/>
          </a:ln>
        </p:spPr>
      </p:pic>
      <p:pic>
        <p:nvPicPr>
          <p:cNvPr descr="Uma imagem contendo Diagrama&#10;&#10;Descrição gerada automaticamente" id="187" name="Google Shape;187;p9"/>
          <p:cNvPicPr preferRelativeResize="0"/>
          <p:nvPr/>
        </p:nvPicPr>
        <p:blipFill rotWithShape="1">
          <a:blip r:embed="rId7">
            <a:alphaModFix/>
          </a:blip>
          <a:srcRect b="0" l="0" r="0" t="0"/>
          <a:stretch/>
        </p:blipFill>
        <p:spPr>
          <a:xfrm>
            <a:off x="10717576" y="-1517214"/>
            <a:ext cx="3360162" cy="3360162"/>
          </a:xfrm>
          <a:prstGeom prst="rect">
            <a:avLst/>
          </a:prstGeom>
          <a:noFill/>
          <a:ln>
            <a:noFill/>
          </a:ln>
        </p:spPr>
      </p:pic>
      <p:pic>
        <p:nvPicPr>
          <p:cNvPr descr="Desenho de personagem de desenho animado&#10;&#10;Descrição gerada automaticamente" id="188" name="Google Shape;188;p9"/>
          <p:cNvPicPr preferRelativeResize="0"/>
          <p:nvPr/>
        </p:nvPicPr>
        <p:blipFill rotWithShape="1">
          <a:blip r:embed="rId8">
            <a:alphaModFix/>
          </a:blip>
          <a:srcRect b="0" l="0" r="0" t="0"/>
          <a:stretch/>
        </p:blipFill>
        <p:spPr>
          <a:xfrm flipH="1">
            <a:off x="7081646" y="1152000"/>
            <a:ext cx="5880943" cy="58685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2022-01-23T14:59:10Z</dcterms:created>
  <dc:creator>DSA - Gerardo Tomasini</dc:creator>
</cp:coreProperties>
</file>