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authors.xml" ContentType="application/vnd.ms-powerpoint.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9" r:id="rId32"/>
    <p:sldId id="287" r:id="rId33"/>
    <p:sldId id="288" r:id="rId34"/>
    <p:sldId id="290" r:id="rId35"/>
    <p:sldId id="291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44E"/>
    <a:srgbClr val="0E3527"/>
    <a:srgbClr val="461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5"/>
    <p:restoredTop sz="94694"/>
  </p:normalViewPr>
  <p:slideViewPr>
    <p:cSldViewPr snapToGrid="0">
      <p:cViewPr varScale="1">
        <p:scale>
          <a:sx n="87" d="100"/>
          <a:sy n="87" d="100"/>
        </p:scale>
        <p:origin x="20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F674C-1BF7-FFEC-BCEE-68AAC1072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D7591E-FBEF-729E-FD03-8A66F8D58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6B14-776F-D295-2526-F034197A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5CBC05-7FCC-7DBD-FC2C-6081D2EF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308496-C89A-F1C0-01A6-AD03AAE2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048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552F4-AD3F-CD66-2843-93E6B76B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B23D50-FF7C-C10D-DA07-2CF2820B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12765F0-AF68-96F6-B7A5-65E5803E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A8FAE4D-6778-31A9-FAD4-BFEC49E2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84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1FD746-CE81-9587-BE48-3B7852834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AE8FF1C-4BA5-4AB4-4933-7B7CF178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E00B45-C434-007D-8D06-74D54655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17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02969-8DEE-A073-AE89-6C2AF656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B74850-9CBC-03E0-9115-6EE4CD541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27E879-2330-675A-54F9-20DE02FC3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CFF29F-7098-C275-92C8-1B4B07F1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22FE95-E24F-282C-34FC-ADFC48F9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3A07FC-B21B-BBFF-04E3-2A17177D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662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EAF35-8CCB-9466-9E04-4DA622A9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05C164B-090B-0022-4085-77FEA1BE6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A9C7D5-1DD4-85DD-3397-6630DB0B7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151C8A-C4AB-60FB-4FC8-36F7CE7E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D66E12-C90A-0E32-D010-0F2435A4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20E296-17F9-AD9B-0325-3C09203F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443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B7BB8-9BDF-F4DE-A421-9D4232F5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14E5AC-3C01-9040-9406-B103324F3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8405EA-69F4-8A2B-5FA8-A2414E60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503FCB-27C2-1154-8FC2-7FE5CDC8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B3AFB9-4EDF-E1ED-EB0D-F6B36D68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654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2B58E6-E5AD-47CF-4D40-2686DDF8C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52C41D-AD52-0BEC-4A51-330875C3C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0A461C-67D9-9444-C787-DF103762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0E546-0E69-C37C-8301-AD556F4D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B5C58D-66B6-B390-1886-16F2E20C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3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1FD746-CE81-9587-BE48-3B7852834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AE8FF1C-4BA5-4AB4-4933-7B7CF178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E00B45-C434-007D-8D06-74D54655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3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74D54-4D36-3899-9155-82034EE2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72557-3970-D6F7-3A20-C574C68F8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EBB5C3-BEC4-A6D0-6663-D644B991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4948A3-6CDB-6763-9CAE-2420F01D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DD7F32-87EA-DE23-CF94-AA8F7173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16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72557-3970-D6F7-3A20-C574C68F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2"/>
            <a:ext cx="5029384" cy="5545137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0" indent="0" algn="ctr">
              <a:buNone/>
              <a:defRPr sz="2800" b="1" cap="all" baseline="0"/>
            </a:lvl2pPr>
            <a:lvl3pPr marL="230400" indent="-228600" algn="ctr">
              <a:spcBef>
                <a:spcPts val="1500"/>
              </a:spcBef>
              <a:buFont typeface="Arial" panose="020B0604020202020204" pitchFamily="34" charset="0"/>
              <a:buChar char="–"/>
              <a:defRPr sz="1800"/>
            </a:lvl3pPr>
            <a:lvl4pPr marL="0" indent="0" algn="ctr">
              <a:lnSpc>
                <a:spcPct val="100000"/>
              </a:lnSpc>
              <a:buNone/>
              <a:defRPr sz="2400" b="0" i="1">
                <a:latin typeface="Georgia" panose="02040502050405020303" pitchFamily="18" charset="0"/>
              </a:defRPr>
            </a:lvl4pPr>
            <a:lvl5pPr marL="1800" indent="0" algn="ctr">
              <a:buNone/>
              <a:defRPr sz="4400" b="1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1582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72557-3970-D6F7-3A20-C574C68F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2"/>
            <a:ext cx="4837998" cy="5545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7000"/>
                    </a:prstClr>
                  </a:outerShdw>
                </a:effectLst>
              </a:defRPr>
            </a:lvl1pPr>
            <a:lvl2pPr marL="0" indent="0" algn="ctr">
              <a:buNone/>
              <a:defRPr sz="2800" b="1" cap="all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7000"/>
                    </a:prstClr>
                  </a:outerShdw>
                </a:effectLst>
              </a:defRPr>
            </a:lvl2pPr>
            <a:lvl3pPr marL="230400" indent="-228600" algn="ctr">
              <a:spcBef>
                <a:spcPts val="15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7000"/>
                    </a:prstClr>
                  </a:outerShdw>
                </a:effectLst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7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7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8528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72557-3970-D6F7-3A20-C574C68F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735" y="1181429"/>
            <a:ext cx="4818529" cy="4643998"/>
          </a:xfrm>
          <a:solidFill>
            <a:schemeClr val="bg1">
              <a:alpha val="82673"/>
            </a:schemeClr>
          </a:solidFill>
          <a:effectLst>
            <a:softEdge rad="121297"/>
          </a:effectLst>
        </p:spPr>
        <p:txBody>
          <a:bodyPr lIns="360000" tIns="360000" rIns="360000" bIns="360000" anchor="ctr"/>
          <a:lstStyle>
            <a:lvl1pPr marL="0" indent="0" algn="ctr">
              <a:lnSpc>
                <a:spcPct val="150000"/>
              </a:lnSpc>
              <a:buNone/>
              <a:defRPr sz="3600" b="0" i="1">
                <a:latin typeface="Georgia" panose="02040502050405020303" pitchFamily="18" charset="0"/>
              </a:defRPr>
            </a:lvl1pPr>
            <a:lvl2pPr marL="0" indent="0" algn="ctr">
              <a:buNone/>
              <a:defRPr b="1" cap="all" baseline="0"/>
            </a:lvl2pPr>
            <a:lvl3pPr marL="230400" indent="-228600" algn="ctr">
              <a:spcBef>
                <a:spcPts val="1500"/>
              </a:spcBef>
              <a:buFont typeface="Arial" panose="020B0604020202020204" pitchFamily="34" charset="0"/>
              <a:buChar char="–"/>
              <a:defRPr sz="1800"/>
            </a:lvl3pPr>
            <a:lvl4pPr marL="0" indent="0" algn="ctr">
              <a:lnSpc>
                <a:spcPct val="100000"/>
              </a:lnSpc>
              <a:buNone/>
              <a:defRPr sz="2400" b="0" i="1">
                <a:latin typeface="Georgia" panose="02040502050405020303" pitchFamily="18" charset="0"/>
              </a:defRPr>
            </a:lvl4pPr>
            <a:lvl5pPr marL="230400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418165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F666B-7BDF-935C-27AC-FFFC3882C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499892"/>
            <a:ext cx="10483702" cy="1858215"/>
          </a:xfrm>
          <a:solidFill>
            <a:schemeClr val="bg1">
              <a:alpha val="45000"/>
            </a:schemeClr>
          </a:solidFill>
        </p:spPr>
        <p:txBody>
          <a:bodyPr anchor="ctr">
            <a:normAutofit/>
          </a:bodyPr>
          <a:lstStyle>
            <a:lvl1pPr algn="ctr">
              <a:defRPr sz="9600" b="1"/>
            </a:lvl1pPr>
          </a:lstStyle>
          <a:p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89040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7313D-0F75-3DAC-4A20-C2E4190E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A9235E-28D2-1A11-2BB9-349A47AEE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4EE657-47FF-A3C7-DC83-B91B4383A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148BA1-91FC-05B5-1432-D6D4474C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FFDB86-BA2B-F8A0-ED8D-A717C681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20BA5D-A11C-1A38-04DC-B1C52B6C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67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2465D-FDA1-2399-0B2D-C4F32860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878B2D-B35F-7EDC-57BD-B24BB0A70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3D67D8-8BB4-86CD-E17A-4B811F8E4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4AB526-AB43-BB3D-8CFC-D7BFC0BD5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F516FD-A813-2CE8-2089-9A128890D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4FD284-53E9-1E02-812B-154D657F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69777-193C-724B-8942-F4BCFBE3265C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2B7A2F9-1483-5453-AB0A-C1246914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8F073BA-CFCA-475D-F931-74FB70C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80E9E-7111-9249-8919-B9F0B2BC8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46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5177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A0FAE15-697A-F5A4-93E6-7F0FDEE1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13"/>
            <a:ext cx="105156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5C3253-09E9-E7CC-D5BF-B901939EF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4493"/>
            <a:ext cx="10515600" cy="4252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4AA3B632-81E8-DA5F-7496-2C7B5B30236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15000" y="6548710"/>
            <a:ext cx="762000" cy="2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3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5F21F60-31C2-8276-8699-C6E9A7E721F6}"/>
              </a:ext>
            </a:extLst>
          </p:cNvPr>
          <p:cNvSpPr/>
          <p:nvPr/>
        </p:nvSpPr>
        <p:spPr>
          <a:xfrm flipH="1">
            <a:off x="5567916" y="0"/>
            <a:ext cx="6624084" cy="6858000"/>
          </a:xfrm>
          <a:prstGeom prst="rect">
            <a:avLst/>
          </a:prstGeom>
          <a:gradFill>
            <a:gsLst>
              <a:gs pos="71000">
                <a:schemeClr val="bg1">
                  <a:alpha val="85698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409439-12B3-46B6-A892-B6B8F5359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768" y="656432"/>
            <a:ext cx="5114445" cy="5545136"/>
          </a:xfrm>
        </p:spPr>
        <p:txBody>
          <a:bodyPr/>
          <a:lstStyle/>
          <a:p>
            <a:pPr lvl="1"/>
            <a:r>
              <a:rPr lang="pt-BR" dirty="0"/>
              <a:t>II – Certeza da Providência</a:t>
            </a:r>
          </a:p>
          <a:p>
            <a:r>
              <a:rPr lang="pt-BR" dirty="0"/>
              <a:t>Elias estava consciente de sua missão e de que Deus estava ao seu lado. Essa certeza advinha do fato de o Senhor não o ter abandonado em nenhuma circunstância, mesmo nas mais difíceis e desafiadoras.</a:t>
            </a:r>
          </a:p>
        </p:txBody>
      </p:sp>
    </p:spTree>
    <p:extLst>
      <p:ext uri="{BB962C8B-B14F-4D97-AF65-F5344CB8AC3E}">
        <p14:creationId xmlns:p14="http://schemas.microsoft.com/office/powerpoint/2010/main" val="11640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19834-F137-88E9-F421-7A2C7BCD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 Reis 17:2-6 e 8-24</a:t>
            </a:r>
          </a:p>
        </p:txBody>
      </p:sp>
    </p:spTree>
    <p:extLst>
      <p:ext uri="{BB962C8B-B14F-4D97-AF65-F5344CB8AC3E}">
        <p14:creationId xmlns:p14="http://schemas.microsoft.com/office/powerpoint/2010/main" val="41124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10D21E-1B10-4932-5BD3-C5680C81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Mas quando é que o Senhor desampara Seus filhos? Nunca!</a:t>
            </a:r>
          </a:p>
        </p:txBody>
      </p:sp>
    </p:spTree>
    <p:extLst>
      <p:ext uri="{BB962C8B-B14F-4D97-AF65-F5344CB8AC3E}">
        <p14:creationId xmlns:p14="http://schemas.microsoft.com/office/powerpoint/2010/main" val="22655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B9862-76E1-EB13-3424-EAB5940F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Reis 17:12</a:t>
            </a:r>
          </a:p>
        </p:txBody>
      </p:sp>
    </p:spTree>
    <p:extLst>
      <p:ext uri="{BB962C8B-B14F-4D97-AF65-F5344CB8AC3E}">
        <p14:creationId xmlns:p14="http://schemas.microsoft.com/office/powerpoint/2010/main" val="13898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C60C52-2D4F-C718-A5C1-F8339E91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2"/>
            <a:ext cx="4327635" cy="5545137"/>
          </a:xfrm>
        </p:spPr>
        <p:txBody>
          <a:bodyPr/>
          <a:lstStyle/>
          <a:p>
            <a:r>
              <a:rPr lang="pt-BR" dirty="0"/>
              <a:t>Nosso Deus é maravilhoso! E estar à Sua disposição para o cumprimento da missão é crer que Sua providência será dispensada a nós em qualquer circunstância que Ele julgar necessária.</a:t>
            </a:r>
          </a:p>
        </p:txBody>
      </p:sp>
    </p:spTree>
    <p:extLst>
      <p:ext uri="{BB962C8B-B14F-4D97-AF65-F5344CB8AC3E}">
        <p14:creationId xmlns:p14="http://schemas.microsoft.com/office/powerpoint/2010/main" val="25035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882D9-07EC-5A16-E2E4-2A4BDD7D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Reis 17:17, 18</a:t>
            </a:r>
          </a:p>
        </p:txBody>
      </p:sp>
    </p:spTree>
    <p:extLst>
      <p:ext uri="{BB962C8B-B14F-4D97-AF65-F5344CB8AC3E}">
        <p14:creationId xmlns:p14="http://schemas.microsoft.com/office/powerpoint/2010/main" val="39532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F0F39A-8BA3-AA94-7D50-F1F6E869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866" y="1107001"/>
            <a:ext cx="4818529" cy="4643998"/>
          </a:xfrm>
        </p:spPr>
        <p:txBody>
          <a:bodyPr/>
          <a:lstStyle/>
          <a:p>
            <a:r>
              <a:rPr lang="pt-BR" dirty="0"/>
              <a:t>Nem sempre é fácil. Às vezes, não entendemos o que o Céu está preparando ou permitindo. No processo de obediência à vontade divina, a missão parece seguir rumos inimagináveis.</a:t>
            </a:r>
          </a:p>
        </p:txBody>
      </p:sp>
    </p:spTree>
    <p:extLst>
      <p:ext uri="{BB962C8B-B14F-4D97-AF65-F5344CB8AC3E}">
        <p14:creationId xmlns:p14="http://schemas.microsoft.com/office/powerpoint/2010/main" val="11521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84E96-ADE7-C4DD-3C23-F0D886DB2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684" y="1107001"/>
            <a:ext cx="4818529" cy="4643998"/>
          </a:xfrm>
        </p:spPr>
        <p:txBody>
          <a:bodyPr/>
          <a:lstStyle/>
          <a:p>
            <a:r>
              <a:rPr lang="pt-BR" dirty="0"/>
              <a:t>Como entender? Você já passou por circunstâncias semelhantes a essas? Dor? Doença? Morte?</a:t>
            </a:r>
          </a:p>
        </p:txBody>
      </p:sp>
    </p:spTree>
    <p:extLst>
      <p:ext uri="{BB962C8B-B14F-4D97-AF65-F5344CB8AC3E}">
        <p14:creationId xmlns:p14="http://schemas.microsoft.com/office/powerpoint/2010/main" val="38808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6E52D4-A488-5290-FF3F-5459944EB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58" y="831352"/>
            <a:ext cx="5191842" cy="5195296"/>
          </a:xfrm>
          <a:solidFill>
            <a:schemeClr val="bg1">
              <a:alpha val="37000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“Nisto conheço agora que tu és homem de Deus e que a palavra do Senhor na tua boca é verdade” </a:t>
            </a:r>
          </a:p>
          <a:p>
            <a:r>
              <a:rPr lang="pt-BR" sz="1800" dirty="0">
                <a:latin typeface="Aptos (corpo)"/>
              </a:rPr>
              <a:t>(1 Reis 17:24).</a:t>
            </a:r>
          </a:p>
        </p:txBody>
      </p:sp>
    </p:spTree>
    <p:extLst>
      <p:ext uri="{BB962C8B-B14F-4D97-AF65-F5344CB8AC3E}">
        <p14:creationId xmlns:p14="http://schemas.microsoft.com/office/powerpoint/2010/main" val="32615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774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09F11A-F385-75FC-7750-1CA75AD2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782" y="1797510"/>
            <a:ext cx="5450436" cy="3262980"/>
          </a:xfrm>
        </p:spPr>
        <p:txBody>
          <a:bodyPr/>
          <a:lstStyle/>
          <a:p>
            <a:pPr lvl="1"/>
            <a:r>
              <a:rPr lang="pt-BR" dirty="0"/>
              <a:t>III – Proclamação da Verdade </a:t>
            </a:r>
          </a:p>
          <a:p>
            <a:r>
              <a:rPr lang="pt-BR" dirty="0"/>
              <a:t>Verdade. Eis uma propriedade que precisava ser resgatada pela missão de Elias!</a:t>
            </a:r>
          </a:p>
        </p:txBody>
      </p:sp>
    </p:spTree>
    <p:extLst>
      <p:ext uri="{BB962C8B-B14F-4D97-AF65-F5344CB8AC3E}">
        <p14:creationId xmlns:p14="http://schemas.microsoft.com/office/powerpoint/2010/main" val="1863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56CFEE-6026-1A46-3C61-80A3A4C7E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991"/>
            <a:ext cx="9144000" cy="2387600"/>
          </a:xfrm>
        </p:spPr>
        <p:txBody>
          <a:bodyPr/>
          <a:lstStyle/>
          <a:p>
            <a:r>
              <a:rPr lang="pt-BR" dirty="0"/>
              <a:t>MISSÃO E ADORAÇÃO</a:t>
            </a:r>
            <a:br>
              <a:rPr lang="pt-BR" dirty="0"/>
            </a:br>
            <a:r>
              <a:rPr lang="pt-BR" dirty="0"/>
              <a:t>AGORA É A SUA VEZ!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E4F40AA-0F57-EBED-F9B2-46C6C61E9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889"/>
            <a:ext cx="9144000" cy="417069"/>
          </a:xfrm>
        </p:spPr>
        <p:txBody>
          <a:bodyPr>
            <a:normAutofit lnSpcReduction="10000"/>
          </a:bodyPr>
          <a:lstStyle/>
          <a:p>
            <a:r>
              <a:rPr lang="pt-BR" dirty="0"/>
              <a:t>SORAYA CUNHA COUTO VITAL</a:t>
            </a:r>
          </a:p>
        </p:txBody>
      </p:sp>
    </p:spTree>
    <p:extLst>
      <p:ext uri="{BB962C8B-B14F-4D97-AF65-F5344CB8AC3E}">
        <p14:creationId xmlns:p14="http://schemas.microsoft.com/office/powerpoint/2010/main" val="11248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3AD8D-A015-5737-22BB-C6ECFF4F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Reis 18:1, 2</a:t>
            </a:r>
          </a:p>
        </p:txBody>
      </p:sp>
    </p:spTree>
    <p:extLst>
      <p:ext uri="{BB962C8B-B14F-4D97-AF65-F5344CB8AC3E}">
        <p14:creationId xmlns:p14="http://schemas.microsoft.com/office/powerpoint/2010/main" val="24374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27736F-A886-BE72-0798-2711B0A50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666" y="4763386"/>
            <a:ext cx="9182464" cy="1402464"/>
          </a:xfrm>
        </p:spPr>
        <p:txBody>
          <a:bodyPr>
            <a:normAutofit fontScale="92500" lnSpcReduction="10000"/>
          </a:bodyPr>
          <a:lstStyle/>
          <a:p>
            <a:pPr lvl="4"/>
            <a:r>
              <a:rPr lang="pt-BR" dirty="0">
                <a:effectLst>
                  <a:outerShdw blurRad="50800" dist="38100" dir="5400000" sx="98715" sy="98715" algn="t" rotWithShape="0">
                    <a:prstClr val="black"/>
                  </a:outerShdw>
                </a:effectLst>
              </a:rPr>
              <a:t>Elias desejava provar quem é o Deus verdadeiro!</a:t>
            </a:r>
          </a:p>
        </p:txBody>
      </p:sp>
    </p:spTree>
    <p:extLst>
      <p:ext uri="{BB962C8B-B14F-4D97-AF65-F5344CB8AC3E}">
        <p14:creationId xmlns:p14="http://schemas.microsoft.com/office/powerpoint/2010/main" val="11963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F2BB9C-622A-DB22-9E86-5AC95827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6707" y="1010093"/>
            <a:ext cx="3675506" cy="4390032"/>
          </a:xfrm>
        </p:spPr>
        <p:txBody>
          <a:bodyPr/>
          <a:lstStyle/>
          <a:p>
            <a:pPr lvl="1"/>
            <a:r>
              <a:rPr lang="pt-BR" dirty="0"/>
              <a:t>Não há como adorar, seguir ou servir a dois senhores.</a:t>
            </a:r>
          </a:p>
        </p:txBody>
      </p:sp>
    </p:spTree>
    <p:extLst>
      <p:ext uri="{BB962C8B-B14F-4D97-AF65-F5344CB8AC3E}">
        <p14:creationId xmlns:p14="http://schemas.microsoft.com/office/powerpoint/2010/main" val="30836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C5F6108-D1BF-1CC4-FBFC-D32D607D10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">
                <a:srgbClr val="0E3527">
                  <a:alpha val="7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268B9F-6F5D-56FA-D416-EBDE7D2A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3"/>
            <a:ext cx="4391431" cy="5461110"/>
          </a:xfrm>
        </p:spPr>
        <p:txBody>
          <a:bodyPr/>
          <a:lstStyle/>
          <a:p>
            <a:pPr lvl="4"/>
            <a:r>
              <a:rPr lang="pt-BR" dirty="0"/>
              <a:t>Deus não divide Sua adoração com ninguém!</a:t>
            </a:r>
          </a:p>
        </p:txBody>
      </p:sp>
    </p:spTree>
    <p:extLst>
      <p:ext uri="{BB962C8B-B14F-4D97-AF65-F5344CB8AC3E}">
        <p14:creationId xmlns:p14="http://schemas.microsoft.com/office/powerpoint/2010/main" val="23224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E723BE-0794-8B7E-512B-7342207B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67" y="1245225"/>
            <a:ext cx="5925098" cy="464399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“Responde-me, Senhor, responde-me, para que este povo saiba que tu, Senhor, és Deus e que a ti fizeste retroceder o coração deles” </a:t>
            </a:r>
            <a:r>
              <a:rPr lang="pt-BR" sz="1500" dirty="0">
                <a:latin typeface="Aptos (corpo)"/>
              </a:rPr>
              <a:t>(1 Reis 18:37).</a:t>
            </a:r>
          </a:p>
        </p:txBody>
      </p:sp>
    </p:spTree>
    <p:extLst>
      <p:ext uri="{BB962C8B-B14F-4D97-AF65-F5344CB8AC3E}">
        <p14:creationId xmlns:p14="http://schemas.microsoft.com/office/powerpoint/2010/main" val="7478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2BD6C5-9912-717B-0A0E-223B2136F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há como vacilar entre a luz e as trevas. Para Ele, qualquer devoção difusa ou distante do “Assim diz o Senhor” é ofensiva, inaceitável e está longe da verdade.</a:t>
            </a:r>
          </a:p>
        </p:txBody>
      </p:sp>
    </p:spTree>
    <p:extLst>
      <p:ext uri="{BB962C8B-B14F-4D97-AF65-F5344CB8AC3E}">
        <p14:creationId xmlns:p14="http://schemas.microsoft.com/office/powerpoint/2010/main" val="9619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DEEB4-9809-C37F-E02E-87335B8D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4561367"/>
            <a:ext cx="10512425" cy="1604483"/>
          </a:xfrm>
        </p:spPr>
        <p:txBody>
          <a:bodyPr>
            <a:normAutofit fontScale="70000" lnSpcReduction="20000"/>
          </a:bodyPr>
          <a:lstStyle/>
          <a:p>
            <a:pPr lvl="4"/>
            <a:r>
              <a:rPr lang="pt-BR" dirty="0"/>
              <a:t>Os principais aspectos que caracterizavam a adoração a Baal são cada vez mais comuns em nossos dias.</a:t>
            </a:r>
          </a:p>
        </p:txBody>
      </p:sp>
    </p:spTree>
    <p:extLst>
      <p:ext uri="{BB962C8B-B14F-4D97-AF65-F5344CB8AC3E}">
        <p14:creationId xmlns:p14="http://schemas.microsoft.com/office/powerpoint/2010/main" val="3043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30D920-9D7A-4D86-0F4C-E37DD11C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684" y="1107001"/>
            <a:ext cx="4818529" cy="4643998"/>
          </a:xfrm>
        </p:spPr>
        <p:txBody>
          <a:bodyPr/>
          <a:lstStyle/>
          <a:p>
            <a:r>
              <a:rPr lang="pt-BR" dirty="0"/>
              <a:t>Não é raro encontrarmos aqueles que estão exaustos, lutando com seus próprios e inúteis esforços, porque não creem na provisão do Mantenedor.</a:t>
            </a:r>
          </a:p>
        </p:txBody>
      </p:sp>
    </p:spTree>
    <p:extLst>
      <p:ext uri="{BB962C8B-B14F-4D97-AF65-F5344CB8AC3E}">
        <p14:creationId xmlns:p14="http://schemas.microsoft.com/office/powerpoint/2010/main" val="9040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9A79E4-495C-C5F6-5A0B-344DAD70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46" y="620713"/>
            <a:ext cx="10522167" cy="2535865"/>
          </a:xfrm>
        </p:spPr>
        <p:txBody>
          <a:bodyPr>
            <a:normAutofit/>
          </a:bodyPr>
          <a:lstStyle/>
          <a:p>
            <a:pPr lvl="4"/>
            <a:r>
              <a:rPr lang="pt-BR" dirty="0"/>
              <a:t>O tempo em que vivemos também tem colocado em xeque a verdade absoluta.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1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3B809-715E-332B-5497-2313CC3A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3"/>
            <a:ext cx="4423328" cy="5545137"/>
          </a:xfrm>
        </p:spPr>
        <p:txBody>
          <a:bodyPr/>
          <a:lstStyle/>
          <a:p>
            <a:r>
              <a:rPr lang="pt-BR" dirty="0"/>
              <a:t>Diante do que essa palavra verdadeira apresenta, podemos afirmar que o exemplo de Elias e sua missão é apropriado para os cristãos remanescentes de hoje?</a:t>
            </a:r>
          </a:p>
        </p:txBody>
      </p:sp>
    </p:spTree>
    <p:extLst>
      <p:ext uri="{BB962C8B-B14F-4D97-AF65-F5344CB8AC3E}">
        <p14:creationId xmlns:p14="http://schemas.microsoft.com/office/powerpoint/2010/main" val="31427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F925A6B-91D7-150E-C481-19DC39CA62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rgbClr val="461C07">
                  <a:alpha val="73000"/>
                </a:srgbClr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CC89CD-9BA9-2304-0C21-B21FAC2AA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Elias cultivava uma vida de fé e oração, que sustentava um ministério reservado à luta pela preservação e/ou regeneração da adoração ao verdadeiro Senhor.</a:t>
            </a:r>
          </a:p>
        </p:txBody>
      </p:sp>
    </p:spTree>
    <p:extLst>
      <p:ext uri="{BB962C8B-B14F-4D97-AF65-F5344CB8AC3E}">
        <p14:creationId xmlns:p14="http://schemas.microsoft.com/office/powerpoint/2010/main" val="3453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48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4A354A-BC55-38EB-46AC-02B0BF01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167" y="1659894"/>
            <a:ext cx="8187068" cy="4643998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“Os adventistas acreditam ser […] um movimento profético com a missão de preparar um povo em todas as partes da Terra para o aparecimento de Cristo. Consideram-se coletivamente o cumprimento do prometido Elias em Malaquias 4:5 e 6, enviado por Deus para ‘restaurar todas as coisas’”</a:t>
            </a:r>
          </a:p>
          <a:p>
            <a:pPr marL="1800" lvl="2" indent="0">
              <a:buNone/>
            </a:pPr>
            <a:r>
              <a:rPr lang="pt-BR" dirty="0"/>
              <a:t>(</a:t>
            </a:r>
            <a:r>
              <a:rPr lang="pt-BR" i="1" dirty="0"/>
              <a:t>Tratado de Teologia Adventista do Sétimo Dia</a:t>
            </a:r>
            <a:r>
              <a:rPr lang="pt-BR" dirty="0"/>
              <a:t>, p. 981). </a:t>
            </a:r>
          </a:p>
        </p:txBody>
      </p:sp>
    </p:spTree>
    <p:extLst>
      <p:ext uri="{BB962C8B-B14F-4D97-AF65-F5344CB8AC3E}">
        <p14:creationId xmlns:p14="http://schemas.microsoft.com/office/powerpoint/2010/main" val="23956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C6500-7919-7B22-0B3E-58057DEA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2"/>
            <a:ext cx="4540286" cy="5545138"/>
          </a:xfrm>
        </p:spPr>
        <p:txBody>
          <a:bodyPr/>
          <a:lstStyle/>
          <a:p>
            <a:r>
              <a:rPr lang="pt-BR" dirty="0"/>
              <a:t>Eu e você somos os remanescentes, os que, assim como Elias, receberam um ministério reservado à luta pela preservação e/ou regeneração da adoração ao verdadeiro Senhor. </a:t>
            </a:r>
          </a:p>
          <a:p>
            <a:pPr lvl="1"/>
            <a:r>
              <a:rPr lang="pt-BR" dirty="0"/>
              <a:t>Essa é a nossa missão! A quem seguimos? </a:t>
            </a:r>
          </a:p>
        </p:txBody>
      </p:sp>
    </p:spTree>
    <p:extLst>
      <p:ext uri="{BB962C8B-B14F-4D97-AF65-F5344CB8AC3E}">
        <p14:creationId xmlns:p14="http://schemas.microsoft.com/office/powerpoint/2010/main" val="31011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C4798-B862-8D73-69F6-E659BF6336E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34744E">
                  <a:alpha val="0"/>
                </a:srgbClr>
              </a:gs>
              <a:gs pos="100000">
                <a:srgbClr val="34744E">
                  <a:alpha val="8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85FFD7-6230-7785-54AE-888E2FA06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4294520"/>
            <a:ext cx="10512425" cy="1871330"/>
          </a:xfrm>
        </p:spPr>
        <p:txBody>
          <a:bodyPr>
            <a:normAutofit fontScale="92500" lnSpcReduction="20000"/>
          </a:bodyPr>
          <a:lstStyle/>
          <a:p>
            <a:pPr lvl="4"/>
            <a:r>
              <a:rPr lang="pt-BR" dirty="0"/>
              <a:t>devemos nos empenhar em preparar o caminho para o segundo advento de Jesus.</a:t>
            </a:r>
          </a:p>
        </p:txBody>
      </p:sp>
    </p:spTree>
    <p:extLst>
      <p:ext uri="{BB962C8B-B14F-4D97-AF65-F5344CB8AC3E}">
        <p14:creationId xmlns:p14="http://schemas.microsoft.com/office/powerpoint/2010/main" val="39978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C5E47E-8FA8-3EBD-5557-766CF16B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2"/>
            <a:ext cx="6209598" cy="5545137"/>
          </a:xfrm>
        </p:spPr>
        <p:txBody>
          <a:bodyPr/>
          <a:lstStyle/>
          <a:p>
            <a:pPr lvl="1"/>
            <a:r>
              <a:rPr lang="pt-BR" dirty="0"/>
              <a:t>Hoje, em tempo de iminente apostasia mundial, Deus convoca Seus mensageiros para proclamar Suas verdades no espírito e no poder de Elias.</a:t>
            </a:r>
          </a:p>
        </p:txBody>
      </p:sp>
    </p:spTree>
    <p:extLst>
      <p:ext uri="{BB962C8B-B14F-4D97-AF65-F5344CB8AC3E}">
        <p14:creationId xmlns:p14="http://schemas.microsoft.com/office/powerpoint/2010/main" val="7413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CCAC8B-3FF8-C130-B614-109FE85C4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4"/>
            <a:ext cx="10512424" cy="2569054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Aproprie-se da missão restauradora que o Senhor tem para você! Agora é a sua vez.</a:t>
            </a:r>
          </a:p>
        </p:txBody>
      </p:sp>
    </p:spTree>
    <p:extLst>
      <p:ext uri="{BB962C8B-B14F-4D97-AF65-F5344CB8AC3E}">
        <p14:creationId xmlns:p14="http://schemas.microsoft.com/office/powerpoint/2010/main" val="4000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3A64DEF-9178-54EA-4302-9E0E2AA9F4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">
                <a:srgbClr val="0E3527">
                  <a:alpha val="7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DEBBE9-9870-2473-08A2-8432FEDF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03" y="1107001"/>
            <a:ext cx="4818529" cy="4643998"/>
          </a:xfrm>
        </p:spPr>
        <p:txBody>
          <a:bodyPr/>
          <a:lstStyle/>
          <a:p>
            <a:pPr lvl="4"/>
            <a:r>
              <a:rPr lang="pt-BR" dirty="0"/>
              <a:t>Adoração é a submissão completa a Deus.</a:t>
            </a:r>
          </a:p>
        </p:txBody>
      </p:sp>
    </p:spTree>
    <p:extLst>
      <p:ext uri="{BB962C8B-B14F-4D97-AF65-F5344CB8AC3E}">
        <p14:creationId xmlns:p14="http://schemas.microsoft.com/office/powerpoint/2010/main" val="11316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5239AAF-19AA-DEDA-E147-1FAA5E5F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Reis 17:1</a:t>
            </a:r>
          </a:p>
        </p:txBody>
      </p:sp>
    </p:spTree>
    <p:extLst>
      <p:ext uri="{BB962C8B-B14F-4D97-AF65-F5344CB8AC3E}">
        <p14:creationId xmlns:p14="http://schemas.microsoft.com/office/powerpoint/2010/main" val="42404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0DE766D-ECB7-14D3-3D4F-316A8D8DED03}"/>
              </a:ext>
            </a:extLst>
          </p:cNvPr>
          <p:cNvSpPr/>
          <p:nvPr/>
        </p:nvSpPr>
        <p:spPr>
          <a:xfrm>
            <a:off x="0" y="0"/>
            <a:ext cx="6624084" cy="6858000"/>
          </a:xfrm>
          <a:prstGeom prst="rect">
            <a:avLst/>
          </a:prstGeom>
          <a:gradFill>
            <a:gsLst>
              <a:gs pos="71000">
                <a:schemeClr val="bg1">
                  <a:alpha val="85698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3D870F-EEE3-AA74-2175-3B61A2353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107000"/>
            <a:ext cx="4306370" cy="4794069"/>
          </a:xfrm>
        </p:spPr>
        <p:txBody>
          <a:bodyPr/>
          <a:lstStyle/>
          <a:p>
            <a:pPr lvl="1"/>
            <a:r>
              <a:rPr lang="pt-BR" dirty="0" err="1"/>
              <a:t>I</a:t>
            </a:r>
            <a:r>
              <a:rPr lang="pt-BR" dirty="0"/>
              <a:t> – Confiança na Palavra</a:t>
            </a:r>
          </a:p>
          <a:p>
            <a:r>
              <a:rPr lang="pt-BR" dirty="0"/>
              <a:t>Elias, firmado em sua fé no poder da palavra do Senhor, aceitou a arriscada missão de levar a Acabe (rei de Israel) a mensagem de que o juízo de Deus viria sobre aquele território.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6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895A66-1A0C-4C37-211E-2978A35B6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885" y="1287754"/>
            <a:ext cx="4818529" cy="4643998"/>
          </a:xfrm>
        </p:spPr>
        <p:txBody>
          <a:bodyPr/>
          <a:lstStyle/>
          <a:p>
            <a:pPr lvl="1"/>
            <a:r>
              <a:rPr lang="pt-BR" dirty="0"/>
              <a:t>O verdadeiro e efetivo cumprimento da missão não pode acontecer sem o devido alicerce.</a:t>
            </a:r>
          </a:p>
        </p:txBody>
      </p:sp>
    </p:spTree>
    <p:extLst>
      <p:ext uri="{BB962C8B-B14F-4D97-AF65-F5344CB8AC3E}">
        <p14:creationId xmlns:p14="http://schemas.microsoft.com/office/powerpoint/2010/main" val="42268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512DAF-363F-FE55-3A6A-D5BB997EB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620714"/>
            <a:ext cx="4487124" cy="5545136"/>
          </a:xfrm>
        </p:spPr>
        <p:txBody>
          <a:bodyPr/>
          <a:lstStyle/>
          <a:p>
            <a:r>
              <a:rPr lang="pt-BR" dirty="0"/>
              <a:t>O profeta de Israel aceitou sem reservas a autoridade do Senhor, compreendendo que Sua palavra trazia a vontade divina em relação ao povo que estava em declínio espiritual.</a:t>
            </a:r>
          </a:p>
        </p:txBody>
      </p:sp>
    </p:spTree>
    <p:extLst>
      <p:ext uri="{BB962C8B-B14F-4D97-AF65-F5344CB8AC3E}">
        <p14:creationId xmlns:p14="http://schemas.microsoft.com/office/powerpoint/2010/main" val="19239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D76B02-B382-8466-3604-C5D6993E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594" y="1190847"/>
            <a:ext cx="4887619" cy="4306185"/>
          </a:xfrm>
        </p:spPr>
        <p:txBody>
          <a:bodyPr/>
          <a:lstStyle/>
          <a:p>
            <a:r>
              <a:rPr lang="pt-BR" dirty="0"/>
              <a:t>Como está sua confiança na Palavra do Senhor? Seus ouvidos têm discernido o som de Sua voz? Você tem mantido relacionamento sólido com Ele, a ponto de identificar o vocabulário do Céu?</a:t>
            </a:r>
          </a:p>
        </p:txBody>
      </p:sp>
    </p:spTree>
    <p:extLst>
      <p:ext uri="{BB962C8B-B14F-4D97-AF65-F5344CB8AC3E}">
        <p14:creationId xmlns:p14="http://schemas.microsoft.com/office/powerpoint/2010/main" val="5251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5B9EA-EA90-4E40-8EDD-956ED0972D17}"/>
</file>

<file path=customXml/itemProps2.xml><?xml version="1.0" encoding="utf-8"?>
<ds:datastoreItem xmlns:ds="http://schemas.openxmlformats.org/officeDocument/2006/customXml" ds:itemID="{FBC5927C-7A12-4B13-9D73-F7A370B9CE91}"/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726</Words>
  <Application>Microsoft Macintosh PowerPoint</Application>
  <PresentationFormat>Widescreen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Aptos</vt:lpstr>
      <vt:lpstr>Aptos (corpo)</vt:lpstr>
      <vt:lpstr>Aptos Display</vt:lpstr>
      <vt:lpstr>Arial</vt:lpstr>
      <vt:lpstr>Georgia</vt:lpstr>
      <vt:lpstr>Tema do Office</vt:lpstr>
      <vt:lpstr>Apresentação do PowerPoint</vt:lpstr>
      <vt:lpstr>MISSÃO E ADORAÇÃO AGORA É A SUA VEZ!</vt:lpstr>
      <vt:lpstr>Apresentação do PowerPoint</vt:lpstr>
      <vt:lpstr>Apresentação do PowerPoint</vt:lpstr>
      <vt:lpstr>1 Reis 17:1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Reis 17:2-6 e 8-24</vt:lpstr>
      <vt:lpstr>Apresentação do PowerPoint</vt:lpstr>
      <vt:lpstr>1 Reis 17:12</vt:lpstr>
      <vt:lpstr>Apresentação do PowerPoint</vt:lpstr>
      <vt:lpstr>1 Reis 17:17, 18</vt:lpstr>
      <vt:lpstr>Apresentação do PowerPoint</vt:lpstr>
      <vt:lpstr>Apresentação do PowerPoint</vt:lpstr>
      <vt:lpstr>Apresentação do PowerPoint</vt:lpstr>
      <vt:lpstr>Apresentação do PowerPoint</vt:lpstr>
      <vt:lpstr>1 Reis 18:1,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5</cp:revision>
  <dcterms:created xsi:type="dcterms:W3CDTF">2024-08-22T12:40:48Z</dcterms:created>
  <dcterms:modified xsi:type="dcterms:W3CDTF">2024-09-11T17:05:45Z</dcterms:modified>
</cp:coreProperties>
</file>