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4" r:id="rId12"/>
    <p:sldId id="266" r:id="rId13"/>
    <p:sldId id="267" r:id="rId14"/>
    <p:sldId id="268" r:id="rId15"/>
    <p:sldId id="269" r:id="rId16"/>
    <p:sldId id="270" r:id="rId17"/>
    <p:sldId id="283" r:id="rId18"/>
    <p:sldId id="284" r:id="rId19"/>
    <p:sldId id="285" r:id="rId20"/>
    <p:sldId id="286" r:id="rId21"/>
    <p:sldId id="287" r:id="rId22"/>
    <p:sldId id="288" r:id="rId23"/>
    <p:sldId id="295" r:id="rId24"/>
    <p:sldId id="296" r:id="rId25"/>
    <p:sldId id="297" r:id="rId26"/>
    <p:sldId id="298" r:id="rId27"/>
    <p:sldId id="299" r:id="rId28"/>
    <p:sldId id="300" r:id="rId29"/>
    <p:sldId id="308" r:id="rId30"/>
    <p:sldId id="309" r:id="rId31"/>
    <p:sldId id="310" r:id="rId32"/>
    <p:sldId id="311" r:id="rId33"/>
    <p:sldId id="312" r:id="rId34"/>
    <p:sldId id="313" r:id="rId35"/>
    <p:sldId id="315" r:id="rId36"/>
    <p:sldId id="316" r:id="rId37"/>
    <p:sldId id="317" r:id="rId38"/>
    <p:sldId id="318" r:id="rId39"/>
    <p:sldId id="319" r:id="rId40"/>
    <p:sldId id="320" r:id="rId41"/>
    <p:sldId id="306" r:id="rId42"/>
    <p:sldId id="322" r:id="rId43"/>
    <p:sldId id="324" r:id="rId44"/>
    <p:sldId id="325" r:id="rId45"/>
    <p:sldId id="326" r:id="rId46"/>
    <p:sldId id="327" r:id="rId47"/>
    <p:sldId id="328" r:id="rId48"/>
    <p:sldId id="323" r:id="rId49"/>
    <p:sldId id="329" r:id="rId50"/>
    <p:sldId id="330" r:id="rId51"/>
    <p:sldId id="331" r:id="rId52"/>
    <p:sldId id="332" r:id="rId53"/>
    <p:sldId id="333" r:id="rId54"/>
    <p:sldId id="334" r:id="rId55"/>
    <p:sldId id="321" r:id="rId56"/>
    <p:sldId id="307" r:id="rId57"/>
    <p:sldId id="302" r:id="rId58"/>
    <p:sldId id="303" r:id="rId59"/>
    <p:sldId id="304" r:id="rId60"/>
    <p:sldId id="305" r:id="rId61"/>
    <p:sldId id="335" r:id="rId62"/>
    <p:sldId id="336" r:id="rId63"/>
    <p:sldId id="337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480"/>
    <a:srgbClr val="DF7D55"/>
    <a:srgbClr val="AF5032"/>
    <a:srgbClr val="398978"/>
    <a:srgbClr val="D8E3DD"/>
    <a:srgbClr val="F6E4DA"/>
    <a:srgbClr val="F4EBDC"/>
    <a:srgbClr val="F9A24C"/>
    <a:srgbClr val="21B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127" autoAdjust="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A5877-28D0-4401-B873-31D812B463C4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FF756-DAAA-4469-8BC6-92BEFCF20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87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3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Entendemos que o seu ministério vai além de receber um visitante ou integrar uma equipe de recepção. O campo é mais vasto e toda a igreja deve ser atrativa, receptiva e acolhedora.</a:t>
            </a:r>
          </a:p>
          <a:p>
            <a:pPr algn="just"/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últimos dois anos, o Ministério da Recepção passou por adaptações por conta da pandemia que enfrentamos e muitas mudanças vão permanecer.</a:t>
            </a:r>
          </a:p>
          <a:p>
            <a:pPr algn="just"/>
            <a:r>
              <a:rPr lang="pt-B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Entretanto, a essência continua: Devemos amar, acolher, atender e acompanhar.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33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site do Ministério da Recepção traz conteúdos para o líder e integrantes das equipes. Você pode acessar agora através desse QR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também está disponível no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planner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69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melhor parâmetro para analisar a recepção da igreja é a autopercepção, que se faz com observação sem paixão. Isso quer dizer que devemos estar dispostos a criticar nosso trabalho para desenvolver algo melhor. Há uma pesquisa que aponta que 80% dos que trabalham com atendimento acreditam que fazem bem feito, contra 8% dos que são atendidos. Utilize as ferramentas de Análise da Igreja e a de Planejamento Trimestral que você encontra no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Planner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fazer o RX do Ministério da Recepção na sua congregação.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44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olhos do convidado trarão as primeiras sensações ao convidado. A linguagem corporal é a primeira a enviar mensagens. Cuide para que o ambiente e o comportamento dos recepcionistas sejam coerentes com o comportamento acolhedor da sua igreja.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26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 da autoavaliação, é importante ter a avaliação de quem foi atendido, afinal, se estamos passando uma mensagem precisamos conferir se o receptor desta mensagem está nos compreendendo. 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Tão logo verificar que a pessoa já faz parte da igreja, peça a ela que tire um tempo para falar com sinceridade os pontos positivos e negativos na experiência de recepção que ela vivenciou. É importante fazer isso logo, para que as memórias estejam “frescas”. 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pode fazer isso de forma impressa ou com formulários eletrônicos. Veja o que perguntar.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419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Existem milhares de pessoas acompanhando as programações da igreja através da internet. O número cresceu após a pandemia e tende a permanecer alto, seja pela preferência de algumas pessoas, ou pela necessidade, quando pessoas que não conseguem se deslocar até um templo podem ser atendidas virtualmente. </a:t>
            </a:r>
          </a:p>
          <a:p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Realizar um trabalho do Ministério de Recepção no meio digital é extremamente necessário.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519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preciso ser muito cuidadoso ao abordar um internauta e realizar o convite para encontros presenciais, como visitas individuais, estudos bíblicos ou mesmo participação em programas da igreja. Há um número cada vez mais crescente de pessoas que preferem o contato digital. O que precisa ser feito é capacitar as equipes para assumir um ministério digital eficiente.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FF756-DAAA-4469-8BC6-92BEFCF2061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52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1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2D30E-DB7C-4E5A-9667-5D26AE38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A18911-574F-47FA-A8F5-859E235F6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606D94-C20D-4952-8FC2-0A476EDFA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16B5E5-691D-47A8-AECB-4E5DD429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15CA67-513B-4DA5-845E-1FEF7664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63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7F1ACB-E2EE-4427-9483-13F0850BC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7ED336-C5D9-4056-920C-89484B180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0CA3A7-FE8F-4BB7-AA82-D75859D4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58E275-71BD-47C9-A046-561075B6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05B5C5-7A1A-4D3B-A54A-5E18031C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78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1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33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0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D8847-387C-490F-8E74-12D12130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726C33-86B1-44DA-A29C-B9236EB8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F74B61C-668F-48B5-89A6-AB43463E5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4CBCC6F-107E-48D4-A162-245CAA2B7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DABBB2E-57C3-4CB8-8A06-F928A74E0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4C1A1BC-DD1D-4843-8CB1-ED826E6A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6325AB3-ECE9-4855-8378-D4109C19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9575B9C-4B67-4B47-A277-32D9FE8A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72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EEDE8-6F10-482A-A16F-B6E4A81D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E0EE8F-6E2F-4630-9304-3B47657C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F05CC9-9B2C-434A-ACBC-9623A764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C0FE1B-EBA1-4134-92B1-57ADFE79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20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3431695-5AED-4B7D-894A-E2879DF4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859A272-5D3A-4DFB-8977-2E16AD02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667395-E3E5-4451-B039-B4C53902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54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B9C06-7B4C-472F-85C8-EB3DA89C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00390D-DCB9-4BCB-87B3-9556726F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4CC81C7-B3E5-40E0-B387-F26D7DBE0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284513-BB9C-4A78-814B-483F6429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91D4FB-58B7-4023-9696-88A29447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FAE54F-8B50-4DE3-9B7D-4063E0D4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69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6910A-37AC-4206-AD84-D6289A8B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53F0521-1893-44EA-93FD-96EBBAE2B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E665AC-E542-40B3-8AF4-FC43DA68F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FC0577-C714-40BC-93CF-5FCC7D07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A9736A-8CA2-4A2B-8F8D-0535DAFA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96069B-FAAE-4E1A-96C7-6C7E4B91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4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192F92-45FC-4FC5-B3C9-7E467A24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DC48AA-52C2-4CE4-AAD8-85950D131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E43544-F903-462C-9BDE-1609D7F96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4E4CC-017A-4991-B4A4-867CEFB2ED4E}" type="datetimeFigureOut">
              <a:rPr lang="pt-BR" smtClean="0"/>
              <a:t>06/11/2022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A2552D-F263-479B-99C2-99D705E3D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90CD24-B9ED-4F39-8C53-AE9F5E02B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7FBB-D1C2-4551-ADCE-C2D7C8D6A2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78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0F03F0-222C-9ECA-CBE3-A277DC0F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45" y="3032759"/>
            <a:ext cx="7016510" cy="7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75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FCB7A2-4589-1608-047D-A53A4DA9DD20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B4FC63-9CF5-7DC4-43CC-AD9BF19712D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MATERIAIS DE APOIO</a:t>
            </a:r>
          </a:p>
        </p:txBody>
      </p:sp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5A1E9C6-B247-137F-F213-D0C12F0C5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15" y="1008474"/>
            <a:ext cx="3560474" cy="48973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461BB9-DA71-5777-BDAB-4BFB26C12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26407"/>
            <a:ext cx="4654305" cy="378867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78A5B827-3879-D096-6A8E-4AE6DBD60CDD}"/>
              </a:ext>
            </a:extLst>
          </p:cNvPr>
          <p:cNvSpPr/>
          <p:nvPr/>
        </p:nvSpPr>
        <p:spPr>
          <a:xfrm>
            <a:off x="2836987" y="6093783"/>
            <a:ext cx="1646523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73E1F7-C8AD-42BB-01A1-DC752D0FE495}"/>
              </a:ext>
            </a:extLst>
          </p:cNvPr>
          <p:cNvSpPr txBox="1"/>
          <p:nvPr/>
        </p:nvSpPr>
        <p:spPr>
          <a:xfrm>
            <a:off x="2836987" y="6133204"/>
            <a:ext cx="1646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PLANNER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CAA3C2B-A8F2-4630-0D86-92AA05689136}"/>
              </a:ext>
            </a:extLst>
          </p:cNvPr>
          <p:cNvSpPr/>
          <p:nvPr/>
        </p:nvSpPr>
        <p:spPr>
          <a:xfrm>
            <a:off x="5355489" y="6054362"/>
            <a:ext cx="63257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A50E42-A930-BCCE-4485-840701D39855}"/>
              </a:ext>
            </a:extLst>
          </p:cNvPr>
          <p:cNvSpPr txBox="1"/>
          <p:nvPr/>
        </p:nvSpPr>
        <p:spPr>
          <a:xfrm>
            <a:off x="5355489" y="6093783"/>
            <a:ext cx="6325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www.adventistas.org/pt/mulher/projeto/ministerio-de-recepcao-igreja-acolhedora</a:t>
            </a:r>
          </a:p>
        </p:txBody>
      </p:sp>
    </p:spTree>
    <p:extLst>
      <p:ext uri="{BB962C8B-B14F-4D97-AF65-F5344CB8AC3E}">
        <p14:creationId xmlns:p14="http://schemas.microsoft.com/office/powerpoint/2010/main" val="38245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FCB7A2-4589-1608-047D-A53A4DA9DD20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B4FC63-9CF5-7DC4-43CC-AD9BF19712D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MATERIAIS DE APOIO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FE029C-560F-FBA4-E962-9EE19D5B9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191" y="1605920"/>
            <a:ext cx="4654305" cy="3788672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C40EDF8-A297-AD61-5001-F151E955685F}"/>
              </a:ext>
            </a:extLst>
          </p:cNvPr>
          <p:cNvCxnSpPr>
            <a:cxnSpLocks/>
          </p:cNvCxnSpPr>
          <p:nvPr/>
        </p:nvCxnSpPr>
        <p:spPr>
          <a:xfrm flipH="1">
            <a:off x="6366030" y="3429000"/>
            <a:ext cx="1784057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agem 14" descr="Código QR&#10;&#10;Descrição gerada automaticamente">
            <a:extLst>
              <a:ext uri="{FF2B5EF4-FFF2-40B4-BE49-F238E27FC236}">
                <a16:creationId xmlns:a16="http://schemas.microsoft.com/office/drawing/2014/main" id="{3AD29BE6-A186-81F2-C9A4-D4F22386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22" y="2327013"/>
            <a:ext cx="2422169" cy="245167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4D300FD-6885-5751-66A0-831D8865DD06}"/>
              </a:ext>
            </a:extLst>
          </p:cNvPr>
          <p:cNvSpPr/>
          <p:nvPr/>
        </p:nvSpPr>
        <p:spPr>
          <a:xfrm>
            <a:off x="8929674" y="5078172"/>
            <a:ext cx="1646523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BB498A-59B7-6F99-ECA2-71214B89EAA5}"/>
              </a:ext>
            </a:extLst>
          </p:cNvPr>
          <p:cNvSpPr txBox="1"/>
          <p:nvPr/>
        </p:nvSpPr>
        <p:spPr>
          <a:xfrm>
            <a:off x="8929674" y="5117593"/>
            <a:ext cx="1646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008015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EB6B285-362D-DF67-3A99-C4C747F31C83}"/>
              </a:ext>
            </a:extLst>
          </p:cNvPr>
          <p:cNvSpPr/>
          <p:nvPr/>
        </p:nvSpPr>
        <p:spPr>
          <a:xfrm>
            <a:off x="2534347" y="1193622"/>
            <a:ext cx="153620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F5F48A-0BC9-DB88-B17E-59C54925E0CD}"/>
              </a:ext>
            </a:extLst>
          </p:cNvPr>
          <p:cNvSpPr txBox="1"/>
          <p:nvPr/>
        </p:nvSpPr>
        <p:spPr>
          <a:xfrm>
            <a:off x="2534347" y="1233043"/>
            <a:ext cx="15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COORDENADOR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0BA56E-1BB0-52CA-F552-C3B07E3D10B1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09902C-78EA-0CEC-52A0-31158BFCB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389" y="1253293"/>
            <a:ext cx="254887" cy="20854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F5EC5B8-B775-F873-E92E-2D0D8B2F577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7573DD-9240-1749-7231-9E92C57C74D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DE RECEPÇÃO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6CA813-00F0-8521-B736-D7648CDC1C1B}"/>
              </a:ext>
            </a:extLst>
          </p:cNvPr>
          <p:cNvSpPr txBox="1"/>
          <p:nvPr/>
        </p:nvSpPr>
        <p:spPr>
          <a:xfrm>
            <a:off x="2522136" y="1683190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 as iniciativas desenvolvidas pelo Ministério da Recepção.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Escolhe a equipe e divulga as escalas mensais.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Envia os cartões digitais para os membros, para que sejam encaminhados para amigos e visitantes.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 a capacitação com a equipe e a igreja, implantando projetos que resultem em uma igreja acolhedora.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6504FF7-3A77-6D3E-3E72-F038FF31B11B}"/>
              </a:ext>
            </a:extLst>
          </p:cNvPr>
          <p:cNvSpPr/>
          <p:nvPr/>
        </p:nvSpPr>
        <p:spPr>
          <a:xfrm>
            <a:off x="2429666" y="1808831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58B3FC6-DE76-A4E1-5F00-D450E3F7D48D}"/>
              </a:ext>
            </a:extLst>
          </p:cNvPr>
          <p:cNvSpPr/>
          <p:nvPr/>
        </p:nvSpPr>
        <p:spPr>
          <a:xfrm>
            <a:off x="2429666" y="2219414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242C7FF-61E7-C7C8-13EF-FD76A9E6C3C5}"/>
              </a:ext>
            </a:extLst>
          </p:cNvPr>
          <p:cNvSpPr/>
          <p:nvPr/>
        </p:nvSpPr>
        <p:spPr>
          <a:xfrm>
            <a:off x="2440732" y="265151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7070B40-464A-9265-E062-E92B31BD736B}"/>
              </a:ext>
            </a:extLst>
          </p:cNvPr>
          <p:cNvSpPr/>
          <p:nvPr/>
        </p:nvSpPr>
        <p:spPr>
          <a:xfrm>
            <a:off x="2440732" y="307371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14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67657E-6EB9-A2B2-FE01-3A681C24A973}"/>
              </a:ext>
            </a:extLst>
          </p:cNvPr>
          <p:cNvSpPr/>
          <p:nvPr/>
        </p:nvSpPr>
        <p:spPr>
          <a:xfrm>
            <a:off x="2534347" y="1193622"/>
            <a:ext cx="153620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ABECC8-E920-2C82-9DAD-8F951B66CCC8}"/>
              </a:ext>
            </a:extLst>
          </p:cNvPr>
          <p:cNvSpPr txBox="1"/>
          <p:nvPr/>
        </p:nvSpPr>
        <p:spPr>
          <a:xfrm>
            <a:off x="2534347" y="1233043"/>
            <a:ext cx="15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COORDENADOR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4C65D20-EC3B-6863-7667-C3C64C0B7072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AAD5F6-01F8-1800-75F7-642180106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389" y="1253293"/>
            <a:ext cx="254887" cy="20854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702A2A3-15CC-B5C2-639C-20E8D38E524F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E98BD8-1EB7-DD40-BE8B-394D9D65D0D5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DE RECEPÇÃO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9A3EAD-D2FE-CC1B-2745-6EBC6C80D2DB}"/>
              </a:ext>
            </a:extLst>
          </p:cNvPr>
          <p:cNvSpPr txBox="1"/>
          <p:nvPr/>
        </p:nvSpPr>
        <p:spPr>
          <a:xfrm>
            <a:off x="2522136" y="1683190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 as iniciativas desenvolvidas pelo Ministério da Recepção.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Escolhe a equipe e divulga as escalas mensais.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Envia os cartões digitais para os membros, para que sejam encaminhados para amigos e visitantes.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 a capacitação com a equipe e a igreja, implantando projetos que resultem em uma igreja acolhedora.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9E58DF7-FA07-8B83-8C18-7EB88E788BE1}"/>
              </a:ext>
            </a:extLst>
          </p:cNvPr>
          <p:cNvSpPr/>
          <p:nvPr/>
        </p:nvSpPr>
        <p:spPr>
          <a:xfrm>
            <a:off x="2429666" y="1808831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77839B2-B731-0F5C-8B64-3E65DEFFCEAA}"/>
              </a:ext>
            </a:extLst>
          </p:cNvPr>
          <p:cNvSpPr/>
          <p:nvPr/>
        </p:nvSpPr>
        <p:spPr>
          <a:xfrm>
            <a:off x="2429666" y="2219414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71ACBF4-BAEE-DDDA-6878-C70E13B4222E}"/>
              </a:ext>
            </a:extLst>
          </p:cNvPr>
          <p:cNvSpPr/>
          <p:nvPr/>
        </p:nvSpPr>
        <p:spPr>
          <a:xfrm>
            <a:off x="2440732" y="265151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0F979F8-5563-1450-B8FF-CB6E95488F3E}"/>
              </a:ext>
            </a:extLst>
          </p:cNvPr>
          <p:cNvSpPr/>
          <p:nvPr/>
        </p:nvSpPr>
        <p:spPr>
          <a:xfrm>
            <a:off x="2440732" y="307371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528D6F3-55D7-894E-3C85-0D1B23BB70AF}"/>
              </a:ext>
            </a:extLst>
          </p:cNvPr>
          <p:cNvSpPr/>
          <p:nvPr/>
        </p:nvSpPr>
        <p:spPr>
          <a:xfrm>
            <a:off x="2534347" y="3929552"/>
            <a:ext cx="1536208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A951AEC-CA99-F6B0-6689-57E0DE8CA0EB}"/>
              </a:ext>
            </a:extLst>
          </p:cNvPr>
          <p:cNvSpPr txBox="1"/>
          <p:nvPr/>
        </p:nvSpPr>
        <p:spPr>
          <a:xfrm>
            <a:off x="2534347" y="3968973"/>
            <a:ext cx="1536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1C17434-DDF6-5401-E7F6-45B8906C68D6}"/>
              </a:ext>
            </a:extLst>
          </p:cNvPr>
          <p:cNvSpPr/>
          <p:nvPr/>
        </p:nvSpPr>
        <p:spPr>
          <a:xfrm>
            <a:off x="2172950" y="392955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7836B93-3471-DBE6-D2D1-2F3A80DC2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981" y="4011988"/>
            <a:ext cx="286174" cy="17016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6846906-8E57-553B-60A0-DC226C593390}"/>
              </a:ext>
            </a:extLst>
          </p:cNvPr>
          <p:cNvSpPr txBox="1"/>
          <p:nvPr/>
        </p:nvSpPr>
        <p:spPr>
          <a:xfrm>
            <a:off x="2522136" y="4419120"/>
            <a:ext cx="84460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Recebe as pessoas em </a:t>
            </a:r>
            <a:r>
              <a:rPr lang="pt-B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todas as programações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dando as boas-vindas e direcionando-as para o interior do templo.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Chega cedo e organiza o espaço para receber bem.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Conhece bem as programações da igreja, os ambientes do templo e, caso esteja entregando algum material, também conhece o conteúdo.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15537CA-09AD-F561-EB2F-3D18AE7CB23A}"/>
              </a:ext>
            </a:extLst>
          </p:cNvPr>
          <p:cNvSpPr/>
          <p:nvPr/>
        </p:nvSpPr>
        <p:spPr>
          <a:xfrm>
            <a:off x="2429666" y="4544761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FC5AB4D-CAF3-1BFE-9F9A-23F0BFE10BE2}"/>
              </a:ext>
            </a:extLst>
          </p:cNvPr>
          <p:cNvSpPr/>
          <p:nvPr/>
        </p:nvSpPr>
        <p:spPr>
          <a:xfrm>
            <a:off x="2429666" y="5167839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141CFBB-D89E-345D-E635-61263D300CB0}"/>
              </a:ext>
            </a:extLst>
          </p:cNvPr>
          <p:cNvSpPr/>
          <p:nvPr/>
        </p:nvSpPr>
        <p:spPr>
          <a:xfrm>
            <a:off x="2440732" y="5606382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74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6A6AB-E2E0-BA3D-2B24-591FC779EEA4}"/>
              </a:ext>
            </a:extLst>
          </p:cNvPr>
          <p:cNvSpPr/>
          <p:nvPr/>
        </p:nvSpPr>
        <p:spPr>
          <a:xfrm>
            <a:off x="2534347" y="1599191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67EDEF-1C39-B7DA-6FE9-AD5608CF3DAD}"/>
              </a:ext>
            </a:extLst>
          </p:cNvPr>
          <p:cNvSpPr txBox="1"/>
          <p:nvPr/>
        </p:nvSpPr>
        <p:spPr>
          <a:xfrm>
            <a:off x="2534347" y="1638612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DE CONTATO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07E9EF2-611F-01F0-3137-55A5DF6000B1}"/>
              </a:ext>
            </a:extLst>
          </p:cNvPr>
          <p:cNvSpPr/>
          <p:nvPr/>
        </p:nvSpPr>
        <p:spPr>
          <a:xfrm>
            <a:off x="2172950" y="1599191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B5D9FD-F58D-E33B-09F9-F7237827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74" y="1658862"/>
            <a:ext cx="209352" cy="21529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88E10E4-9B3D-EFDD-E7E6-C1D162F606FC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6C7DC1-2FF4-3277-3D9C-E7BE378AA77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DE RECEPÇÃO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786EEF-A0D5-02AA-4F6D-88DB9090E5D3}"/>
              </a:ext>
            </a:extLst>
          </p:cNvPr>
          <p:cNvSpPr txBox="1"/>
          <p:nvPr/>
        </p:nvSpPr>
        <p:spPr>
          <a:xfrm>
            <a:off x="2522136" y="2088759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a visita, é quem envia mensagem, e-mail ou telefona.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E43379F-5BF7-80A0-2E29-13F270DED6C2}"/>
              </a:ext>
            </a:extLst>
          </p:cNvPr>
          <p:cNvSpPr/>
          <p:nvPr/>
        </p:nvSpPr>
        <p:spPr>
          <a:xfrm>
            <a:off x="2429666" y="221440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25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0D2C2D2-7230-250D-3C77-4BA43CADA7ED}"/>
              </a:ext>
            </a:extLst>
          </p:cNvPr>
          <p:cNvSpPr/>
          <p:nvPr/>
        </p:nvSpPr>
        <p:spPr>
          <a:xfrm>
            <a:off x="2534347" y="1599191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D7CDE93-8792-2A8C-E66F-8AA69DFD38C0}"/>
              </a:ext>
            </a:extLst>
          </p:cNvPr>
          <p:cNvSpPr txBox="1"/>
          <p:nvPr/>
        </p:nvSpPr>
        <p:spPr>
          <a:xfrm>
            <a:off x="2534347" y="1638612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DE CONTATO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E69456-170E-9BB4-3567-A8264649B95E}"/>
              </a:ext>
            </a:extLst>
          </p:cNvPr>
          <p:cNvSpPr/>
          <p:nvPr/>
        </p:nvSpPr>
        <p:spPr>
          <a:xfrm>
            <a:off x="2172950" y="1599191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0E933BA-4661-10E0-5933-28C8E58A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74" y="1658862"/>
            <a:ext cx="209352" cy="21529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8CB4A47-E47D-C8AA-FB26-77868811AA8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EC1A7E-E83E-EDF9-FD5A-72D8A4A7CD30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DE RECEPÇÃO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3DB8D6-0309-7B8A-42B8-256CEBD7D5D8}"/>
              </a:ext>
            </a:extLst>
          </p:cNvPr>
          <p:cNvSpPr txBox="1"/>
          <p:nvPr/>
        </p:nvSpPr>
        <p:spPr>
          <a:xfrm>
            <a:off x="2522136" y="2088759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a visita, é quem envia mensagem, e-mail ou telefona.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78C366A-4B6B-A1C6-75FB-58660810E3E0}"/>
              </a:ext>
            </a:extLst>
          </p:cNvPr>
          <p:cNvSpPr/>
          <p:nvPr/>
        </p:nvSpPr>
        <p:spPr>
          <a:xfrm>
            <a:off x="2429666" y="221440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B950B4E-63B0-25FD-9D42-89E81D8DC47F}"/>
              </a:ext>
            </a:extLst>
          </p:cNvPr>
          <p:cNvSpPr/>
          <p:nvPr/>
        </p:nvSpPr>
        <p:spPr>
          <a:xfrm>
            <a:off x="2534347" y="3141803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02542D-C855-6C56-C927-57DFBEB202F7}"/>
              </a:ext>
            </a:extLst>
          </p:cNvPr>
          <p:cNvSpPr txBox="1"/>
          <p:nvPr/>
        </p:nvSpPr>
        <p:spPr>
          <a:xfrm>
            <a:off x="2534347" y="3181224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SECRETÁRIO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74022E7-8DB8-D1B0-F3AD-F62BE9CAF078}"/>
              </a:ext>
            </a:extLst>
          </p:cNvPr>
          <p:cNvSpPr/>
          <p:nvPr/>
        </p:nvSpPr>
        <p:spPr>
          <a:xfrm>
            <a:off x="2172950" y="314180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99705EA-50B3-535C-F426-F8D02F6A5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538" y="3201474"/>
            <a:ext cx="154024" cy="21529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A5A4F4-0ADB-3745-51C2-E69BF65A734C}"/>
              </a:ext>
            </a:extLst>
          </p:cNvPr>
          <p:cNvSpPr txBox="1"/>
          <p:nvPr/>
        </p:nvSpPr>
        <p:spPr>
          <a:xfrm>
            <a:off x="2522136" y="3631371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 os materiais, as anotações e informações.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24DFD70-48A2-6213-E731-27CEEA29C531}"/>
              </a:ext>
            </a:extLst>
          </p:cNvPr>
          <p:cNvSpPr/>
          <p:nvPr/>
        </p:nvSpPr>
        <p:spPr>
          <a:xfrm>
            <a:off x="2429666" y="3757012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7A32568-0DC6-259D-7A04-A4E64AABFE34}"/>
              </a:ext>
            </a:extLst>
          </p:cNvPr>
          <p:cNvSpPr/>
          <p:nvPr/>
        </p:nvSpPr>
        <p:spPr>
          <a:xfrm>
            <a:off x="2534347" y="1599191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EA885B-E081-B3AF-F2B4-006FEF8B807A}"/>
              </a:ext>
            </a:extLst>
          </p:cNvPr>
          <p:cNvSpPr txBox="1"/>
          <p:nvPr/>
        </p:nvSpPr>
        <p:spPr>
          <a:xfrm>
            <a:off x="2534347" y="1638612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DE CONTATO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87A385B-6346-7D34-7C5A-2F52CE9D3CD3}"/>
              </a:ext>
            </a:extLst>
          </p:cNvPr>
          <p:cNvSpPr/>
          <p:nvPr/>
        </p:nvSpPr>
        <p:spPr>
          <a:xfrm>
            <a:off x="2172950" y="1599191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2920946-5E21-AC53-54C6-74041FF7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74" y="1658862"/>
            <a:ext cx="209352" cy="21529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3FC2A3C-3981-3F6E-CDE1-589BDFE8BBB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B38ECE-EEFF-8D91-3354-02B88348C3D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DE RECEPÇÃO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2BFC89-9933-F5A0-C8E4-BCBD113CF77F}"/>
              </a:ext>
            </a:extLst>
          </p:cNvPr>
          <p:cNvSpPr txBox="1"/>
          <p:nvPr/>
        </p:nvSpPr>
        <p:spPr>
          <a:xfrm>
            <a:off x="2522136" y="2088759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a visita, é quem envia mensagem, e-mail ou telefona.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DC78B23-3667-1AE6-D4F1-2B1F7A673753}"/>
              </a:ext>
            </a:extLst>
          </p:cNvPr>
          <p:cNvSpPr/>
          <p:nvPr/>
        </p:nvSpPr>
        <p:spPr>
          <a:xfrm>
            <a:off x="2429666" y="221440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9070D34-6B79-D154-C208-94F00E61301C}"/>
              </a:ext>
            </a:extLst>
          </p:cNvPr>
          <p:cNvSpPr/>
          <p:nvPr/>
        </p:nvSpPr>
        <p:spPr>
          <a:xfrm>
            <a:off x="2534347" y="3141803"/>
            <a:ext cx="2535594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B73ABA-E297-8E49-7F93-C7355FEE69D7}"/>
              </a:ext>
            </a:extLst>
          </p:cNvPr>
          <p:cNvSpPr txBox="1"/>
          <p:nvPr/>
        </p:nvSpPr>
        <p:spPr>
          <a:xfrm>
            <a:off x="2534347" y="3181224"/>
            <a:ext cx="246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RECEPCIONISTA SECRETÁRIO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7AC588E-A38E-A8F6-6272-190DBEBFAE0A}"/>
              </a:ext>
            </a:extLst>
          </p:cNvPr>
          <p:cNvSpPr/>
          <p:nvPr/>
        </p:nvSpPr>
        <p:spPr>
          <a:xfrm>
            <a:off x="2172950" y="314180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51EE396-C764-F710-0904-2526931F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538" y="3201474"/>
            <a:ext cx="154024" cy="21529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68F9709-27A9-0B31-7986-93A98EEBDBFB}"/>
              </a:ext>
            </a:extLst>
          </p:cNvPr>
          <p:cNvSpPr txBox="1"/>
          <p:nvPr/>
        </p:nvSpPr>
        <p:spPr>
          <a:xfrm>
            <a:off x="2522136" y="3631371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 os materiais, as anotações e informações.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A9C893A-F629-318C-315C-5B6780F97DA4}"/>
              </a:ext>
            </a:extLst>
          </p:cNvPr>
          <p:cNvSpPr/>
          <p:nvPr/>
        </p:nvSpPr>
        <p:spPr>
          <a:xfrm>
            <a:off x="2429666" y="3757012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E3E45DC-C252-7DCF-ABF4-D760283536C6}"/>
              </a:ext>
            </a:extLst>
          </p:cNvPr>
          <p:cNvSpPr/>
          <p:nvPr/>
        </p:nvSpPr>
        <p:spPr>
          <a:xfrm>
            <a:off x="2172950" y="4695022"/>
            <a:ext cx="9117902" cy="5955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CFA5D37-0626-5911-B06A-87C226F644E1}"/>
              </a:ext>
            </a:extLst>
          </p:cNvPr>
          <p:cNvSpPr txBox="1"/>
          <p:nvPr/>
        </p:nvSpPr>
        <p:spPr>
          <a:xfrm>
            <a:off x="2534347" y="4838884"/>
            <a:ext cx="8607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IMPORTANTE: 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Diáconos e diaconisas podem ser chamados para ser recepcionistas.</a:t>
            </a:r>
          </a:p>
        </p:txBody>
      </p:sp>
    </p:spTree>
    <p:extLst>
      <p:ext uri="{BB962C8B-B14F-4D97-AF65-F5344CB8AC3E}">
        <p14:creationId xmlns:p14="http://schemas.microsoft.com/office/powerpoint/2010/main" val="610453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370FA5B-25B7-D5ED-2F35-F4D92BCFC8A3}"/>
              </a:ext>
            </a:extLst>
          </p:cNvPr>
          <p:cNvSpPr/>
          <p:nvPr/>
        </p:nvSpPr>
        <p:spPr>
          <a:xfrm>
            <a:off x="6217920" y="197709"/>
            <a:ext cx="597407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9D2684-2267-770C-5BB2-B2D204CA1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b="9402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606F6F-2FEB-20F7-6941-73DBCFECA11F}"/>
              </a:ext>
            </a:extLst>
          </p:cNvPr>
          <p:cNvSpPr txBox="1"/>
          <p:nvPr/>
        </p:nvSpPr>
        <p:spPr>
          <a:xfrm>
            <a:off x="1718310" y="318181"/>
            <a:ext cx="56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C9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DE APOIO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6A40D7-2F65-6B8D-AFD1-FC8CCF9F61F0}"/>
              </a:ext>
            </a:extLst>
          </p:cNvPr>
          <p:cNvSpPr txBox="1"/>
          <p:nvPr/>
        </p:nvSpPr>
        <p:spPr>
          <a:xfrm>
            <a:off x="6456629" y="302627"/>
            <a:ext cx="4054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PESSOAL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8EF055C-DD0B-2FF7-06CE-E74C38C1F27F}"/>
              </a:ext>
            </a:extLst>
          </p:cNvPr>
          <p:cNvSpPr/>
          <p:nvPr/>
        </p:nvSpPr>
        <p:spPr>
          <a:xfrm>
            <a:off x="6217920" y="1658282"/>
            <a:ext cx="4011929" cy="902038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1A5860-F9F4-1186-F0FA-02A331265EAD}"/>
              </a:ext>
            </a:extLst>
          </p:cNvPr>
          <p:cNvSpPr txBox="1"/>
          <p:nvPr/>
        </p:nvSpPr>
        <p:spPr>
          <a:xfrm>
            <a:off x="6320790" y="1746753"/>
            <a:ext cx="3783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AJUDA NO TREINAMENTO </a:t>
            </a:r>
          </a:p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 MEMBROS DA IGREJA.</a:t>
            </a:r>
          </a:p>
        </p:txBody>
      </p:sp>
    </p:spTree>
    <p:extLst>
      <p:ext uri="{BB962C8B-B14F-4D97-AF65-F5344CB8AC3E}">
        <p14:creationId xmlns:p14="http://schemas.microsoft.com/office/powerpoint/2010/main" val="145787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470FE46-7CAA-2D8D-3E6A-2C66337C7FF2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AE1245-DCF2-C5C9-3F16-DADE32537151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DE APOIO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E5D27D-1E4D-4481-D01C-C1DDF69B9D4B}"/>
              </a:ext>
            </a:extLst>
          </p:cNvPr>
          <p:cNvSpPr/>
          <p:nvPr/>
        </p:nvSpPr>
        <p:spPr>
          <a:xfrm>
            <a:off x="2390232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B379AE-BC5A-F679-7B7D-72AA8E7BCB59}"/>
              </a:ext>
            </a:extLst>
          </p:cNvPr>
          <p:cNvSpPr txBox="1"/>
          <p:nvPr/>
        </p:nvSpPr>
        <p:spPr>
          <a:xfrm>
            <a:off x="2569281" y="3278980"/>
            <a:ext cx="2357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 as informações captadas na recepção para oferecer acompanhamento espiritual para o visitante.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700CEB-A51C-F225-FA96-30E0425E87C1}"/>
              </a:ext>
            </a:extLst>
          </p:cNvPr>
          <p:cNvSpPr txBox="1"/>
          <p:nvPr/>
        </p:nvSpPr>
        <p:spPr>
          <a:xfrm>
            <a:off x="2569281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COORDENAÇÃO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INTERESSADOS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4AE17C5-4C26-1809-AE88-8A0D048306A3}"/>
              </a:ext>
            </a:extLst>
          </p:cNvPr>
          <p:cNvCxnSpPr>
            <a:cxnSpLocks/>
          </p:cNvCxnSpPr>
          <p:nvPr/>
        </p:nvCxnSpPr>
        <p:spPr>
          <a:xfrm>
            <a:off x="2569281" y="2982482"/>
            <a:ext cx="2357821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44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ADB6CCA-2A66-F088-5AFC-F0E95F3516E2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30CBD21-2DD5-43BA-5A7E-75DB4AC95796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DE APOIO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662EB7-4EE0-8DE5-B071-CB733747285B}"/>
              </a:ext>
            </a:extLst>
          </p:cNvPr>
          <p:cNvSpPr/>
          <p:nvPr/>
        </p:nvSpPr>
        <p:spPr>
          <a:xfrm>
            <a:off x="2390232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7B9AC4-67B0-5320-D6B5-F10A27E0C45F}"/>
              </a:ext>
            </a:extLst>
          </p:cNvPr>
          <p:cNvSpPr txBox="1"/>
          <p:nvPr/>
        </p:nvSpPr>
        <p:spPr>
          <a:xfrm>
            <a:off x="2569281" y="3278980"/>
            <a:ext cx="2357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 as informações captadas na recepção para oferecer acompanhamento espiritual para o visitante.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6DD28EC-6EA1-337A-36B6-E22A7422B9A7}"/>
              </a:ext>
            </a:extLst>
          </p:cNvPr>
          <p:cNvSpPr txBox="1"/>
          <p:nvPr/>
        </p:nvSpPr>
        <p:spPr>
          <a:xfrm>
            <a:off x="2569281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COORDENAÇÃO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INTERESSADOS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26EC514-0A2B-86D5-D720-15C5BA74511C}"/>
              </a:ext>
            </a:extLst>
          </p:cNvPr>
          <p:cNvSpPr/>
          <p:nvPr/>
        </p:nvSpPr>
        <p:spPr>
          <a:xfrm>
            <a:off x="5385420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4BD22A-AC43-66E9-CF17-05C171B77D62}"/>
              </a:ext>
            </a:extLst>
          </p:cNvPr>
          <p:cNvSpPr txBox="1"/>
          <p:nvPr/>
        </p:nvSpPr>
        <p:spPr>
          <a:xfrm>
            <a:off x="5564469" y="3278980"/>
            <a:ext cx="2357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Recebe visitantes que desejam estudar a Bíblia em grupo.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F666764-4FF4-73C8-D67A-C40E6262E264}"/>
              </a:ext>
            </a:extLst>
          </p:cNvPr>
          <p:cNvSpPr txBox="1"/>
          <p:nvPr/>
        </p:nvSpPr>
        <p:spPr>
          <a:xfrm>
            <a:off x="5564469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DIREÇÃO DE 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CLASSES BÍBLICAS 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348497A-D813-CAE2-E12E-58267FB3C066}"/>
              </a:ext>
            </a:extLst>
          </p:cNvPr>
          <p:cNvCxnSpPr>
            <a:cxnSpLocks/>
          </p:cNvCxnSpPr>
          <p:nvPr/>
        </p:nvCxnSpPr>
        <p:spPr>
          <a:xfrm>
            <a:off x="2569281" y="2982482"/>
            <a:ext cx="5353009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98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7782094-10BC-D7B4-3238-DBFE94F05256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Homem de camisa branca&#10;&#10;Descrição gerada automaticamente com confiança baixa">
            <a:extLst>
              <a:ext uri="{FF2B5EF4-FFF2-40B4-BE49-F238E27FC236}">
                <a16:creationId xmlns:a16="http://schemas.microsoft.com/office/drawing/2014/main" id="{BEC685EB-75DE-12F3-93F5-8805B054B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 r="15806" b="5712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94F0445-9854-906B-858B-2B86D541280E}"/>
              </a:ext>
            </a:extLst>
          </p:cNvPr>
          <p:cNvSpPr txBox="1"/>
          <p:nvPr/>
        </p:nvSpPr>
        <p:spPr>
          <a:xfrm>
            <a:off x="6096000" y="321276"/>
            <a:ext cx="56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RECEPÇÃO - UM MINISTÉRIO </a:t>
            </a:r>
          </a:p>
        </p:txBody>
      </p:sp>
    </p:spTree>
    <p:extLst>
      <p:ext uri="{BB962C8B-B14F-4D97-AF65-F5344CB8AC3E}">
        <p14:creationId xmlns:p14="http://schemas.microsoft.com/office/powerpoint/2010/main" val="1376773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841437-E474-BEB8-4DF5-876B22C450A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E4B9B4-342F-1E4C-FDEE-8E7C93E63F0C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DE APOIO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30F6490-659B-162D-E327-8690FB36D9FA}"/>
              </a:ext>
            </a:extLst>
          </p:cNvPr>
          <p:cNvSpPr/>
          <p:nvPr/>
        </p:nvSpPr>
        <p:spPr>
          <a:xfrm>
            <a:off x="2390232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EAEA05-9598-DC58-CF14-35DDF7155481}"/>
              </a:ext>
            </a:extLst>
          </p:cNvPr>
          <p:cNvSpPr txBox="1"/>
          <p:nvPr/>
        </p:nvSpPr>
        <p:spPr>
          <a:xfrm>
            <a:off x="2569281" y="3278980"/>
            <a:ext cx="2357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Utiliza as informações captadas na recepção para oferecer acompanhamento espiritual para o visitante.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98BA57-DDB0-FF40-1531-ABDB6BF8B29D}"/>
              </a:ext>
            </a:extLst>
          </p:cNvPr>
          <p:cNvSpPr txBox="1"/>
          <p:nvPr/>
        </p:nvSpPr>
        <p:spPr>
          <a:xfrm>
            <a:off x="2569281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COORDENAÇÃO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INTERESSADOS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EA9D072-F56D-7609-B3E5-D54B4183D108}"/>
              </a:ext>
            </a:extLst>
          </p:cNvPr>
          <p:cNvSpPr/>
          <p:nvPr/>
        </p:nvSpPr>
        <p:spPr>
          <a:xfrm>
            <a:off x="5385420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B570935-F449-7223-3EC9-F9A5D55B77C1}"/>
              </a:ext>
            </a:extLst>
          </p:cNvPr>
          <p:cNvSpPr txBox="1"/>
          <p:nvPr/>
        </p:nvSpPr>
        <p:spPr>
          <a:xfrm>
            <a:off x="5564469" y="3278980"/>
            <a:ext cx="2357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Recebe visitantes que desejam estudar a Bíblia em grupo.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84B9BC-821C-4809-B36D-EB382DFECA99}"/>
              </a:ext>
            </a:extLst>
          </p:cNvPr>
          <p:cNvSpPr txBox="1"/>
          <p:nvPr/>
        </p:nvSpPr>
        <p:spPr>
          <a:xfrm>
            <a:off x="5564469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DIREÇÃO DE 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CLASSES BÍBLICAS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757546B-5011-BD78-EA27-5047D03C88E9}"/>
              </a:ext>
            </a:extLst>
          </p:cNvPr>
          <p:cNvSpPr/>
          <p:nvPr/>
        </p:nvSpPr>
        <p:spPr>
          <a:xfrm>
            <a:off x="8380608" y="2246885"/>
            <a:ext cx="2715921" cy="2452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542420A-F7CF-6C5D-5D41-DE9D2E003548}"/>
              </a:ext>
            </a:extLst>
          </p:cNvPr>
          <p:cNvSpPr txBox="1"/>
          <p:nvPr/>
        </p:nvSpPr>
        <p:spPr>
          <a:xfrm>
            <a:off x="8559657" y="3278980"/>
            <a:ext cx="2357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 o trabalho de visitação e estudos bíblicos.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50CF65-6799-ABA6-7588-57D2F4CAE35D}"/>
              </a:ext>
            </a:extLst>
          </p:cNvPr>
          <p:cNvSpPr txBox="1"/>
          <p:nvPr/>
        </p:nvSpPr>
        <p:spPr>
          <a:xfrm>
            <a:off x="8559657" y="2395249"/>
            <a:ext cx="23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COORDENAÇÃO DE </a:t>
            </a:r>
          </a:p>
          <a:p>
            <a:pPr algn="ctr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DUPLAS MISSIONÁRIAS 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7CF68B3-B9CE-6F8D-0067-8605366A5EBF}"/>
              </a:ext>
            </a:extLst>
          </p:cNvPr>
          <p:cNvCxnSpPr/>
          <p:nvPr/>
        </p:nvCxnSpPr>
        <p:spPr>
          <a:xfrm>
            <a:off x="2569281" y="2982482"/>
            <a:ext cx="8348197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402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F36831-AC5E-435F-FB64-BC9943221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b="9463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6991BF1-4810-7F60-FC71-B0E130ED8D7B}"/>
              </a:ext>
            </a:extLst>
          </p:cNvPr>
          <p:cNvSpPr/>
          <p:nvPr/>
        </p:nvSpPr>
        <p:spPr>
          <a:xfrm>
            <a:off x="7635240" y="5133002"/>
            <a:ext cx="4011929" cy="115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54681F8-5A38-7546-A1D5-B015588A3AC6}"/>
              </a:ext>
            </a:extLst>
          </p:cNvPr>
          <p:cNvSpPr txBox="1"/>
          <p:nvPr/>
        </p:nvSpPr>
        <p:spPr>
          <a:xfrm>
            <a:off x="7738110" y="5198613"/>
            <a:ext cx="3783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 JUNTO COM A </a:t>
            </a:r>
          </a:p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COORDENAÇÃO DO </a:t>
            </a:r>
          </a:p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DA RECEPÇÃO.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6C72DB9-D6D3-879F-2324-B9C4659F269F}"/>
              </a:ext>
            </a:extLst>
          </p:cNvPr>
          <p:cNvSpPr/>
          <p:nvPr/>
        </p:nvSpPr>
        <p:spPr>
          <a:xfrm>
            <a:off x="6217920" y="197709"/>
            <a:ext cx="597407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CCD533-FDDE-FB07-BD39-F5359727EB05}"/>
              </a:ext>
            </a:extLst>
          </p:cNvPr>
          <p:cNvSpPr txBox="1"/>
          <p:nvPr/>
        </p:nvSpPr>
        <p:spPr>
          <a:xfrm>
            <a:off x="1718310" y="318181"/>
            <a:ext cx="569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C94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DE APOIO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429E6E-0B31-2E7D-FD30-C5F97887A363}"/>
              </a:ext>
            </a:extLst>
          </p:cNvPr>
          <p:cNvSpPr txBox="1"/>
          <p:nvPr/>
        </p:nvSpPr>
        <p:spPr>
          <a:xfrm>
            <a:off x="6456628" y="302627"/>
            <a:ext cx="497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DA MULHER</a:t>
            </a:r>
          </a:p>
        </p:txBody>
      </p:sp>
    </p:spTree>
    <p:extLst>
      <p:ext uri="{BB962C8B-B14F-4D97-AF65-F5344CB8AC3E}">
        <p14:creationId xmlns:p14="http://schemas.microsoft.com/office/powerpoint/2010/main" val="884990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345B83-F077-B411-8BED-938B64F29F1D}"/>
              </a:ext>
            </a:extLst>
          </p:cNvPr>
          <p:cNvSpPr/>
          <p:nvPr/>
        </p:nvSpPr>
        <p:spPr>
          <a:xfrm>
            <a:off x="2390232" y="2246885"/>
            <a:ext cx="8770575" cy="1658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C54FE0-8F05-7A9A-72F5-48BA16F346E7}"/>
              </a:ext>
            </a:extLst>
          </p:cNvPr>
          <p:cNvSpPr txBox="1"/>
          <p:nvPr/>
        </p:nvSpPr>
        <p:spPr>
          <a:xfrm>
            <a:off x="2569281" y="3278980"/>
            <a:ext cx="8348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 pelos visitantes e seus pedidos.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93C4CA-6492-AEA9-C502-87075DEFDDD6}"/>
              </a:ext>
            </a:extLst>
          </p:cNvPr>
          <p:cNvSpPr txBox="1"/>
          <p:nvPr/>
        </p:nvSpPr>
        <p:spPr>
          <a:xfrm>
            <a:off x="2569281" y="2461646"/>
            <a:ext cx="834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GRUPOS DE ORAÇÃO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1A03F4D-1D92-A452-D4DD-5AB153F04827}"/>
              </a:ext>
            </a:extLst>
          </p:cNvPr>
          <p:cNvCxnSpPr/>
          <p:nvPr/>
        </p:nvCxnSpPr>
        <p:spPr>
          <a:xfrm>
            <a:off x="2569281" y="2982482"/>
            <a:ext cx="8348197" cy="0"/>
          </a:xfrm>
          <a:prstGeom prst="line">
            <a:avLst/>
          </a:prstGeom>
          <a:ln w="19050">
            <a:solidFill>
              <a:srgbClr val="DF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2314AF11-6D2A-F851-6894-7DC3B32212AE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92D044-8ED4-00CD-97B3-6032269C463B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DE APOIO</a:t>
            </a:r>
          </a:p>
        </p:txBody>
      </p:sp>
    </p:spTree>
    <p:extLst>
      <p:ext uri="{BB962C8B-B14F-4D97-AF65-F5344CB8AC3E}">
        <p14:creationId xmlns:p14="http://schemas.microsoft.com/office/powerpoint/2010/main" val="331326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6EE1A17-8C86-34FB-F1C3-FF636F6BFE35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D91B4A-F47F-6833-E8E3-1C37886C15F1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 DO MINISTÉRIO DA RECEPÇÃO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41FCC37-4015-CFAE-1B69-F5FA2381904E}"/>
              </a:ext>
            </a:extLst>
          </p:cNvPr>
          <p:cNvSpPr/>
          <p:nvPr/>
        </p:nvSpPr>
        <p:spPr>
          <a:xfrm>
            <a:off x="2063577" y="1763710"/>
            <a:ext cx="940643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8F0E29-48A4-3E51-F89E-4BFA289EC567}"/>
              </a:ext>
            </a:extLst>
          </p:cNvPr>
          <p:cNvSpPr txBox="1"/>
          <p:nvPr/>
        </p:nvSpPr>
        <p:spPr>
          <a:xfrm>
            <a:off x="2204814" y="1803131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SEMANAL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BE6D320-B0F8-9270-FECF-ADEB082DD364}"/>
              </a:ext>
            </a:extLst>
          </p:cNvPr>
          <p:cNvSpPr txBox="1"/>
          <p:nvPr/>
        </p:nvSpPr>
        <p:spPr>
          <a:xfrm>
            <a:off x="2714769" y="1143020"/>
            <a:ext cx="8446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ferramentas deste </a:t>
            </a:r>
            <a:r>
              <a:rPr lang="pt-BR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planner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servem de apoio para todas as metas listadas abaixo.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0F68AC8-ADD2-874F-A407-6E25867F7C9A}"/>
              </a:ext>
            </a:extLst>
          </p:cNvPr>
          <p:cNvSpPr/>
          <p:nvPr/>
        </p:nvSpPr>
        <p:spPr>
          <a:xfrm>
            <a:off x="2063578" y="2383361"/>
            <a:ext cx="2636610" cy="1436610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21D879B-4A24-A06E-4397-32C34DA20FA7}"/>
              </a:ext>
            </a:extLst>
          </p:cNvPr>
          <p:cNvSpPr/>
          <p:nvPr/>
        </p:nvSpPr>
        <p:spPr>
          <a:xfrm>
            <a:off x="4846658" y="2383361"/>
            <a:ext cx="3049656" cy="1436610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45126F9-3ABE-30F0-7BA6-6EF3E98B6469}"/>
              </a:ext>
            </a:extLst>
          </p:cNvPr>
          <p:cNvSpPr/>
          <p:nvPr/>
        </p:nvSpPr>
        <p:spPr>
          <a:xfrm>
            <a:off x="8042784" y="2383361"/>
            <a:ext cx="3427232" cy="1436610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E287F2F-A49C-A35E-B33E-E9D25EF6239F}"/>
              </a:ext>
            </a:extLst>
          </p:cNvPr>
          <p:cNvSpPr/>
          <p:nvPr/>
        </p:nvSpPr>
        <p:spPr>
          <a:xfrm>
            <a:off x="2063578" y="3947642"/>
            <a:ext cx="2636610" cy="1564283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FC88DB5-6039-FCB3-BDEE-FDB07A35FC0B}"/>
              </a:ext>
            </a:extLst>
          </p:cNvPr>
          <p:cNvSpPr/>
          <p:nvPr/>
        </p:nvSpPr>
        <p:spPr>
          <a:xfrm>
            <a:off x="4846657" y="3947641"/>
            <a:ext cx="4510987" cy="1564283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FAA32F9-F2B6-E865-ACBF-AA9787AFEC5D}"/>
              </a:ext>
            </a:extLst>
          </p:cNvPr>
          <p:cNvSpPr/>
          <p:nvPr/>
        </p:nvSpPr>
        <p:spPr>
          <a:xfrm>
            <a:off x="9504112" y="3938584"/>
            <a:ext cx="1965903" cy="1564283"/>
          </a:xfrm>
          <a:prstGeom prst="rect">
            <a:avLst/>
          </a:prstGeom>
          <a:solidFill>
            <a:srgbClr val="F4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F051686-BA47-F218-15BC-C9E035C36AC3}"/>
              </a:ext>
            </a:extLst>
          </p:cNvPr>
          <p:cNvSpPr txBox="1"/>
          <p:nvPr/>
        </p:nvSpPr>
        <p:spPr>
          <a:xfrm>
            <a:off x="2204814" y="2636519"/>
            <a:ext cx="2367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Atuar em todos os programas presenciais ou on-line e observar quem são os visitantes.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818DA66-6E90-CAD1-B576-29A14C6D25B8}"/>
              </a:ext>
            </a:extLst>
          </p:cNvPr>
          <p:cNvSpPr txBox="1"/>
          <p:nvPr/>
        </p:nvSpPr>
        <p:spPr>
          <a:xfrm>
            <a:off x="4930807" y="2636519"/>
            <a:ext cx="288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cada reunião, registrar o nome do visitante no cartão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boas-vindas, no culto presencial ou on-line.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CBB831A-D40E-4FED-CA9E-A1A75F189243}"/>
              </a:ext>
            </a:extLst>
          </p:cNvPr>
          <p:cNvSpPr txBox="1"/>
          <p:nvPr/>
        </p:nvSpPr>
        <p:spPr>
          <a:xfrm>
            <a:off x="8109958" y="2624612"/>
            <a:ext cx="3298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professor da ES deve ser um agente acolhedor, recebendo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visitante direcionado para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sua Unidade de Ação.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31E2F95-F3FC-4CCF-ED47-4D8C92E17300}"/>
              </a:ext>
            </a:extLst>
          </p:cNvPr>
          <p:cNvSpPr txBox="1"/>
          <p:nvPr/>
        </p:nvSpPr>
        <p:spPr>
          <a:xfrm>
            <a:off x="2204814" y="4145005"/>
            <a:ext cx="23671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o culto, entrar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contato com cada visitante, agradecendo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presença e enviar o cartão virtual.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A93D761-B7F9-9722-5155-45501B2B6763}"/>
              </a:ext>
            </a:extLst>
          </p:cNvPr>
          <p:cNvSpPr txBox="1"/>
          <p:nvPr/>
        </p:nvSpPr>
        <p:spPr>
          <a:xfrm>
            <a:off x="5085284" y="4145005"/>
            <a:ext cx="4033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Repassar os pedidos de oração para o grupo de intercessão, liderado pelo Ministério da Mulher, e encaminhar os nomes das pessoas que solicitaram estudo bíblico para o Ministério Pessoal.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E25B260-B5CD-5F4E-0BE8-FB6F320B369F}"/>
              </a:ext>
            </a:extLst>
          </p:cNvPr>
          <p:cNvSpPr txBox="1"/>
          <p:nvPr/>
        </p:nvSpPr>
        <p:spPr>
          <a:xfrm>
            <a:off x="9576936" y="4243671"/>
            <a:ext cx="1820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Enviar o cartão virtual de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Feliz Sábado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Feliz Semana.</a:t>
            </a:r>
          </a:p>
        </p:txBody>
      </p:sp>
    </p:spTree>
    <p:extLst>
      <p:ext uri="{BB962C8B-B14F-4D97-AF65-F5344CB8AC3E}">
        <p14:creationId xmlns:p14="http://schemas.microsoft.com/office/powerpoint/2010/main" val="3437572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6FB50915-3C84-53BD-7879-54C01A3909DD}"/>
              </a:ext>
            </a:extLst>
          </p:cNvPr>
          <p:cNvSpPr/>
          <p:nvPr/>
        </p:nvSpPr>
        <p:spPr>
          <a:xfrm>
            <a:off x="2063576" y="1527538"/>
            <a:ext cx="524307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2A9DAE-F35F-56D0-D625-A9B3A71EC16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2E5E81-A323-0CB9-4A2E-DBD9AE5BC57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 DO MINISTÉRIO DA RECEPÇÃO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F7EAD1-E8B4-2F7C-9DD8-4EC745072B8C}"/>
              </a:ext>
            </a:extLst>
          </p:cNvPr>
          <p:cNvSpPr/>
          <p:nvPr/>
        </p:nvSpPr>
        <p:spPr>
          <a:xfrm>
            <a:off x="2063577" y="1094468"/>
            <a:ext cx="940643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D88D2E5-300C-CF77-E90C-55D02CAB1AFA}"/>
              </a:ext>
            </a:extLst>
          </p:cNvPr>
          <p:cNvSpPr txBox="1"/>
          <p:nvPr/>
        </p:nvSpPr>
        <p:spPr>
          <a:xfrm>
            <a:off x="2204814" y="1133889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MENSAL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B8B7DA-0507-4E71-6960-FB5786046BD5}"/>
              </a:ext>
            </a:extLst>
          </p:cNvPr>
          <p:cNvSpPr txBox="1"/>
          <p:nvPr/>
        </p:nvSpPr>
        <p:spPr>
          <a:xfrm>
            <a:off x="2309382" y="1757992"/>
            <a:ext cx="475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Instruir a igreja através do compartilhamento de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posts e informações sobre ações acolhedoras.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DCA78CB-6806-66AF-E37B-57996E062CDA}"/>
              </a:ext>
            </a:extLst>
          </p:cNvPr>
          <p:cNvSpPr/>
          <p:nvPr/>
        </p:nvSpPr>
        <p:spPr>
          <a:xfrm>
            <a:off x="7447890" y="1527538"/>
            <a:ext cx="403153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D2522F-0AD8-F693-A8BB-FD03582B7097}"/>
              </a:ext>
            </a:extLst>
          </p:cNvPr>
          <p:cNvSpPr txBox="1"/>
          <p:nvPr/>
        </p:nvSpPr>
        <p:spPr>
          <a:xfrm>
            <a:off x="7552459" y="1757992"/>
            <a:ext cx="3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Preparar a escala mensal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 trabalho da equipe.</a:t>
            </a:r>
          </a:p>
        </p:txBody>
      </p:sp>
    </p:spTree>
    <p:extLst>
      <p:ext uri="{BB962C8B-B14F-4D97-AF65-F5344CB8AC3E}">
        <p14:creationId xmlns:p14="http://schemas.microsoft.com/office/powerpoint/2010/main" val="122006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E7B784C-D51C-9B23-2D61-49CD17892918}"/>
              </a:ext>
            </a:extLst>
          </p:cNvPr>
          <p:cNvSpPr/>
          <p:nvPr/>
        </p:nvSpPr>
        <p:spPr>
          <a:xfrm>
            <a:off x="2063576" y="1527538"/>
            <a:ext cx="524307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BCB2AEE-6C02-73C6-1988-AD21D0EAD70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2B6372-B248-7492-935C-FB9592710E23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 DO MINISTÉRIO DA RECEPÇÃO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B7C6DA4-6C21-F207-CC4B-661798928618}"/>
              </a:ext>
            </a:extLst>
          </p:cNvPr>
          <p:cNvSpPr/>
          <p:nvPr/>
        </p:nvSpPr>
        <p:spPr>
          <a:xfrm>
            <a:off x="2063577" y="1094468"/>
            <a:ext cx="940643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AAC0D4-4368-F895-DE93-413351BE50B3}"/>
              </a:ext>
            </a:extLst>
          </p:cNvPr>
          <p:cNvSpPr txBox="1"/>
          <p:nvPr/>
        </p:nvSpPr>
        <p:spPr>
          <a:xfrm>
            <a:off x="2204814" y="1133889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MENSAL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1733AF-FCE6-D046-7A85-806C2EB6FFA2}"/>
              </a:ext>
            </a:extLst>
          </p:cNvPr>
          <p:cNvSpPr txBox="1"/>
          <p:nvPr/>
        </p:nvSpPr>
        <p:spPr>
          <a:xfrm>
            <a:off x="2309382" y="1757992"/>
            <a:ext cx="475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Instruir a igreja através do compartilhamento de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posts e informações sobre ações acolhedoras.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542A88-1752-1286-89D2-8C715696CA22}"/>
              </a:ext>
            </a:extLst>
          </p:cNvPr>
          <p:cNvSpPr/>
          <p:nvPr/>
        </p:nvSpPr>
        <p:spPr>
          <a:xfrm>
            <a:off x="7447890" y="1527538"/>
            <a:ext cx="403153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8018D6-1323-0CC9-C8BE-FD861EF759C0}"/>
              </a:ext>
            </a:extLst>
          </p:cNvPr>
          <p:cNvSpPr txBox="1"/>
          <p:nvPr/>
        </p:nvSpPr>
        <p:spPr>
          <a:xfrm>
            <a:off x="7552459" y="1757992"/>
            <a:ext cx="3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Preparar a escala mensal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 trabalho da equipe.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67356E-AC5C-E959-C111-9E5B60EEC030}"/>
              </a:ext>
            </a:extLst>
          </p:cNvPr>
          <p:cNvSpPr/>
          <p:nvPr/>
        </p:nvSpPr>
        <p:spPr>
          <a:xfrm>
            <a:off x="2061498" y="3183190"/>
            <a:ext cx="3211258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62CCFC2-81B2-A39A-AEE5-FADF404EE514}"/>
              </a:ext>
            </a:extLst>
          </p:cNvPr>
          <p:cNvSpPr/>
          <p:nvPr/>
        </p:nvSpPr>
        <p:spPr>
          <a:xfrm>
            <a:off x="2061498" y="2762291"/>
            <a:ext cx="9406438" cy="334536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F500A9-2D2D-B80C-5394-052035DB39BC}"/>
              </a:ext>
            </a:extLst>
          </p:cNvPr>
          <p:cNvSpPr txBox="1"/>
          <p:nvPr/>
        </p:nvSpPr>
        <p:spPr>
          <a:xfrm>
            <a:off x="2202735" y="2801712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TRIMESTRAL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4A2551-0365-5307-B0CD-9B30E838010B}"/>
              </a:ext>
            </a:extLst>
          </p:cNvPr>
          <p:cNvSpPr txBox="1"/>
          <p:nvPr/>
        </p:nvSpPr>
        <p:spPr>
          <a:xfrm>
            <a:off x="2261286" y="3509681"/>
            <a:ext cx="2811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Fazer reunião de avaliação do trabalho e do atendimento, incluindo as equipes de apoio.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2E06348-483B-471A-C3C0-7522AB0C5782}"/>
              </a:ext>
            </a:extLst>
          </p:cNvPr>
          <p:cNvSpPr/>
          <p:nvPr/>
        </p:nvSpPr>
        <p:spPr>
          <a:xfrm>
            <a:off x="5436046" y="3191613"/>
            <a:ext cx="3443034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7755E5E-6998-1C36-9F7E-707517B07965}"/>
              </a:ext>
            </a:extLst>
          </p:cNvPr>
          <p:cNvSpPr/>
          <p:nvPr/>
        </p:nvSpPr>
        <p:spPr>
          <a:xfrm>
            <a:off x="8981630" y="3191612"/>
            <a:ext cx="2497797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F1EF42F-8BA6-1DBB-733D-113A7EC2E9DC}"/>
              </a:ext>
            </a:extLst>
          </p:cNvPr>
          <p:cNvSpPr txBox="1"/>
          <p:nvPr/>
        </p:nvSpPr>
        <p:spPr>
          <a:xfrm>
            <a:off x="5590015" y="3401959"/>
            <a:ext cx="321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capacitações para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equipe, podendo terminar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um momento de confraternização.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9B5179E-C28B-85D3-22A1-A03F0542BFBE}"/>
              </a:ext>
            </a:extLst>
          </p:cNvPr>
          <p:cNvSpPr txBox="1"/>
          <p:nvPr/>
        </p:nvSpPr>
        <p:spPr>
          <a:xfrm>
            <a:off x="9129160" y="3501259"/>
            <a:ext cx="2202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Preencher o relatório integrado trimestralmente.</a:t>
            </a:r>
          </a:p>
        </p:txBody>
      </p:sp>
    </p:spTree>
    <p:extLst>
      <p:ext uri="{BB962C8B-B14F-4D97-AF65-F5344CB8AC3E}">
        <p14:creationId xmlns:p14="http://schemas.microsoft.com/office/powerpoint/2010/main" val="2832069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84F729A-35E5-30A8-DF7A-24162DBAA353}"/>
              </a:ext>
            </a:extLst>
          </p:cNvPr>
          <p:cNvSpPr/>
          <p:nvPr/>
        </p:nvSpPr>
        <p:spPr>
          <a:xfrm>
            <a:off x="2063576" y="1527538"/>
            <a:ext cx="524307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8F88F1-73DD-424D-E48D-BD0CAF1F11E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325863-A8F0-E918-7EEC-80D94E01622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 DO MINISTÉRIO DA RECEPÇÃO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B0321AD-8BC9-B425-E557-E5A457EF8860}"/>
              </a:ext>
            </a:extLst>
          </p:cNvPr>
          <p:cNvSpPr/>
          <p:nvPr/>
        </p:nvSpPr>
        <p:spPr>
          <a:xfrm>
            <a:off x="2063577" y="1094468"/>
            <a:ext cx="940643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D89AEF-C95F-D5AF-DC5E-C2F6174EFE68}"/>
              </a:ext>
            </a:extLst>
          </p:cNvPr>
          <p:cNvSpPr txBox="1"/>
          <p:nvPr/>
        </p:nvSpPr>
        <p:spPr>
          <a:xfrm>
            <a:off x="2204814" y="1133889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MENSAL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179FC0-F252-A7A7-F70C-E0A3DC8EBF3F}"/>
              </a:ext>
            </a:extLst>
          </p:cNvPr>
          <p:cNvSpPr txBox="1"/>
          <p:nvPr/>
        </p:nvSpPr>
        <p:spPr>
          <a:xfrm>
            <a:off x="2309382" y="1757992"/>
            <a:ext cx="4751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Instruir a igreja através do compartilhamento de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posts e informações sobre ações acolhedoras.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50F525-7CF0-8CCD-043E-3EF1EA1966DD}"/>
              </a:ext>
            </a:extLst>
          </p:cNvPr>
          <p:cNvSpPr/>
          <p:nvPr/>
        </p:nvSpPr>
        <p:spPr>
          <a:xfrm>
            <a:off x="7447890" y="1527538"/>
            <a:ext cx="4031537" cy="984129"/>
          </a:xfrm>
          <a:prstGeom prst="rect">
            <a:avLst/>
          </a:prstGeom>
          <a:solidFill>
            <a:srgbClr val="F6E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EA6C88C-6BBE-5BC1-B792-9F70CD443F12}"/>
              </a:ext>
            </a:extLst>
          </p:cNvPr>
          <p:cNvSpPr txBox="1"/>
          <p:nvPr/>
        </p:nvSpPr>
        <p:spPr>
          <a:xfrm>
            <a:off x="7552459" y="1757992"/>
            <a:ext cx="3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Preparar a escala mensal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o trabalho da equipe.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9E5D7D0-BC14-056A-F62F-CBFC68F76D41}"/>
              </a:ext>
            </a:extLst>
          </p:cNvPr>
          <p:cNvSpPr/>
          <p:nvPr/>
        </p:nvSpPr>
        <p:spPr>
          <a:xfrm>
            <a:off x="2061498" y="3183190"/>
            <a:ext cx="3211258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C99D6A4-D2C5-F7B8-0EA1-1BED77FAAB04}"/>
              </a:ext>
            </a:extLst>
          </p:cNvPr>
          <p:cNvSpPr/>
          <p:nvPr/>
        </p:nvSpPr>
        <p:spPr>
          <a:xfrm>
            <a:off x="2061498" y="2762291"/>
            <a:ext cx="9406438" cy="334536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6C6AB6-98D5-030F-F487-70D294CBBA10}"/>
              </a:ext>
            </a:extLst>
          </p:cNvPr>
          <p:cNvSpPr txBox="1"/>
          <p:nvPr/>
        </p:nvSpPr>
        <p:spPr>
          <a:xfrm>
            <a:off x="2202735" y="2801712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TRIMESTRAL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D26C03-18CB-FC11-14B8-A64FF2025EAE}"/>
              </a:ext>
            </a:extLst>
          </p:cNvPr>
          <p:cNvSpPr txBox="1"/>
          <p:nvPr/>
        </p:nvSpPr>
        <p:spPr>
          <a:xfrm>
            <a:off x="2261286" y="3509681"/>
            <a:ext cx="2811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Fazer reunião de avaliação do trabalho e do atendimento, incluindo as equipes de apoio.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3E717F0-974D-28A8-CA31-E92D72E2597C}"/>
              </a:ext>
            </a:extLst>
          </p:cNvPr>
          <p:cNvSpPr/>
          <p:nvPr/>
        </p:nvSpPr>
        <p:spPr>
          <a:xfrm>
            <a:off x="5436046" y="3191613"/>
            <a:ext cx="3443034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94D31FE-91D4-CBE0-4B3F-9E4E0BF83F15}"/>
              </a:ext>
            </a:extLst>
          </p:cNvPr>
          <p:cNvSpPr/>
          <p:nvPr/>
        </p:nvSpPr>
        <p:spPr>
          <a:xfrm>
            <a:off x="8981630" y="3191612"/>
            <a:ext cx="2497797" cy="1374803"/>
          </a:xfrm>
          <a:prstGeom prst="rect">
            <a:avLst/>
          </a:prstGeom>
          <a:solidFill>
            <a:srgbClr val="D8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22C056F-E059-4C5B-9942-62E17E9FB1BE}"/>
              </a:ext>
            </a:extLst>
          </p:cNvPr>
          <p:cNvSpPr txBox="1"/>
          <p:nvPr/>
        </p:nvSpPr>
        <p:spPr>
          <a:xfrm>
            <a:off x="5590015" y="3401959"/>
            <a:ext cx="321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capacitações para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equipe, podendo terminar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um momento de confraternização.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D2FF1D7-2190-B6E3-6351-E97E5B86AF87}"/>
              </a:ext>
            </a:extLst>
          </p:cNvPr>
          <p:cNvSpPr txBox="1"/>
          <p:nvPr/>
        </p:nvSpPr>
        <p:spPr>
          <a:xfrm>
            <a:off x="9129160" y="3501259"/>
            <a:ext cx="2202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Preencher o relatório integrado trimestralmente.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16B9554-9BE6-66EE-4F97-4519334FCFF0}"/>
              </a:ext>
            </a:extLst>
          </p:cNvPr>
          <p:cNvSpPr/>
          <p:nvPr/>
        </p:nvSpPr>
        <p:spPr>
          <a:xfrm>
            <a:off x="2061497" y="5278411"/>
            <a:ext cx="4031537" cy="9841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7783B80-E3D2-2F7D-FAE3-ADB86B35CD0E}"/>
              </a:ext>
            </a:extLst>
          </p:cNvPr>
          <p:cNvSpPr/>
          <p:nvPr/>
        </p:nvSpPr>
        <p:spPr>
          <a:xfrm>
            <a:off x="2061498" y="4845341"/>
            <a:ext cx="9406438" cy="3345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6A98330-C1D7-F2F6-31BF-E6E2110615C2}"/>
              </a:ext>
            </a:extLst>
          </p:cNvPr>
          <p:cNvSpPr txBox="1"/>
          <p:nvPr/>
        </p:nvSpPr>
        <p:spPr>
          <a:xfrm>
            <a:off x="2202735" y="4884762"/>
            <a:ext cx="913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AÇÃO ANUAL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8688985-8E79-9569-F8DA-00ED04AD4A1A}"/>
              </a:ext>
            </a:extLst>
          </p:cNvPr>
          <p:cNvSpPr txBox="1"/>
          <p:nvPr/>
        </p:nvSpPr>
        <p:spPr>
          <a:xfrm>
            <a:off x="2309382" y="5623314"/>
            <a:ext cx="3567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Realizar o Sábado da Igreja Acolhedora.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097D471-DA9D-6C8A-C259-C48D3CA07EC7}"/>
              </a:ext>
            </a:extLst>
          </p:cNvPr>
          <p:cNvSpPr/>
          <p:nvPr/>
        </p:nvSpPr>
        <p:spPr>
          <a:xfrm>
            <a:off x="6217921" y="5278411"/>
            <a:ext cx="5259428" cy="9841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C9D988A-7F66-26D7-4522-99B1D1E7095B}"/>
              </a:ext>
            </a:extLst>
          </p:cNvPr>
          <p:cNvSpPr txBox="1"/>
          <p:nvPr/>
        </p:nvSpPr>
        <p:spPr>
          <a:xfrm>
            <a:off x="6340919" y="5508865"/>
            <a:ext cx="499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Trabalhar em conjunto com a Escola Sabatina </a:t>
            </a:r>
          </a:p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realização do Dia do Amigo.</a:t>
            </a:r>
          </a:p>
        </p:txBody>
      </p:sp>
    </p:spTree>
    <p:extLst>
      <p:ext uri="{BB962C8B-B14F-4D97-AF65-F5344CB8AC3E}">
        <p14:creationId xmlns:p14="http://schemas.microsoft.com/office/powerpoint/2010/main" val="367768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CE59448-4491-F251-67DD-9CA6BEA7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3" y="2352355"/>
            <a:ext cx="569977" cy="44805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99786F-DD73-1A55-ED80-0C8EBCEB840A}"/>
              </a:ext>
            </a:extLst>
          </p:cNvPr>
          <p:cNvSpPr txBox="1"/>
          <p:nvPr/>
        </p:nvSpPr>
        <p:spPr>
          <a:xfrm>
            <a:off x="3030745" y="2639896"/>
            <a:ext cx="789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Devemos nos aproximar dos homens individualmente com simpatia semelhante à de Cristo e procurar despertar-lhes o interesse nas coisas da vida eterna.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D3FF5F-3AB8-B4A3-4B07-379D2928BE54}"/>
              </a:ext>
            </a:extLst>
          </p:cNvPr>
          <p:cNvSpPr txBox="1"/>
          <p:nvPr/>
        </p:nvSpPr>
        <p:spPr>
          <a:xfrm>
            <a:off x="7871253" y="3995353"/>
            <a:ext cx="2644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Serviço Cristão, p 113</a:t>
            </a:r>
          </a:p>
        </p:txBody>
      </p:sp>
    </p:spTree>
    <p:extLst>
      <p:ext uri="{BB962C8B-B14F-4D97-AF65-F5344CB8AC3E}">
        <p14:creationId xmlns:p14="http://schemas.microsoft.com/office/powerpoint/2010/main" val="371332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69212B2-787C-3A5A-C135-D3346B248541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8F122C-C1D7-2C37-9D12-64A996E1E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8694"/>
          <a:stretch/>
        </p:blipFill>
        <p:spPr>
          <a:xfrm>
            <a:off x="1474914" y="1101754"/>
            <a:ext cx="10553534" cy="575624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AA8706-C3C2-F497-CB51-E1BCBFF9AA87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BOM ATENDIMENTO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1E42AE6-0FF4-D2BD-6DEA-37396A19B38A}"/>
              </a:ext>
            </a:extLst>
          </p:cNvPr>
          <p:cNvSpPr/>
          <p:nvPr/>
        </p:nvSpPr>
        <p:spPr>
          <a:xfrm>
            <a:off x="7901941" y="5270784"/>
            <a:ext cx="3642360" cy="1151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32ED67-6057-7D0A-7056-1C65C92C98BF}"/>
              </a:ext>
            </a:extLst>
          </p:cNvPr>
          <p:cNvSpPr txBox="1"/>
          <p:nvPr/>
        </p:nvSpPr>
        <p:spPr>
          <a:xfrm>
            <a:off x="8004811" y="5336395"/>
            <a:ext cx="3425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PRIMEIRA EXPERIÊNCIA MEMORÁVEL RESULTA EM BATISMOS. </a:t>
            </a:r>
          </a:p>
        </p:txBody>
      </p:sp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E4200537-52F8-EE0A-314C-2D69A3418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85" y="1395766"/>
            <a:ext cx="3056276" cy="14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AA36E83-8AB6-EBAF-1781-4C18C903429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0071A3-4F44-17DA-191A-06B198A3F10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AUTOPERCEPÇÃO </a:t>
            </a:r>
          </a:p>
        </p:txBody>
      </p:sp>
      <p:pic>
        <p:nvPicPr>
          <p:cNvPr id="16" name="Imagem 1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3C6F94D-9593-93AF-EB6D-7F093ACD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9" y="884582"/>
            <a:ext cx="8036857" cy="57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09B4E05-73DD-7208-D3AE-3585C26C906C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3DD3B6A-66FF-8D16-FDB2-0E573F85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63" y="2352355"/>
            <a:ext cx="569977" cy="44805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C91D899-8470-8C6D-7E87-13C277BBDEEC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RECEPÇÃO - UM MINISTÉRIO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340C36-EB5E-7A02-BDEC-03F25358C624}"/>
              </a:ext>
            </a:extLst>
          </p:cNvPr>
          <p:cNvSpPr txBox="1"/>
          <p:nvPr/>
        </p:nvSpPr>
        <p:spPr>
          <a:xfrm>
            <a:off x="3030745" y="2639896"/>
            <a:ext cx="789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os visitantes vejam que estamos procurando</a:t>
            </a:r>
          </a:p>
          <a:p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tornar felizes os que nos cercam, através de nossa</a:t>
            </a:r>
          </a:p>
          <a:p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jovialidade, simpatia e amor.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68347D-C376-6C60-B277-BAAEF6B902E1}"/>
              </a:ext>
            </a:extLst>
          </p:cNvPr>
          <p:cNvSpPr txBox="1"/>
          <p:nvPr/>
        </p:nvSpPr>
        <p:spPr>
          <a:xfrm>
            <a:off x="8663940" y="3995353"/>
            <a:ext cx="185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Ellen White</a:t>
            </a:r>
          </a:p>
        </p:txBody>
      </p:sp>
    </p:spTree>
    <p:extLst>
      <p:ext uri="{BB962C8B-B14F-4D97-AF65-F5344CB8AC3E}">
        <p14:creationId xmlns:p14="http://schemas.microsoft.com/office/powerpoint/2010/main" val="139901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BOM ATENDIMENTO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do que ser bem capacitados, é preciso escolher pessoas que tenham inteligência emocional e capacidade de se colocar no lugar do convidado. </a:t>
            </a:r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53" y="1492048"/>
            <a:ext cx="852645" cy="8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3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BOM ATENDIMENTO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do que ser bem capacitados, é preciso escolher pessoas que tenham inteligência emocional e capacidade de se colocar no lugar do convidado. </a:t>
            </a:r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53" y="1492048"/>
            <a:ext cx="852645" cy="85264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7F3DE16-A954-2A22-DE7D-4BE4F448B435}"/>
              </a:ext>
            </a:extLst>
          </p:cNvPr>
          <p:cNvSpPr/>
          <p:nvPr/>
        </p:nvSpPr>
        <p:spPr>
          <a:xfrm>
            <a:off x="3210339" y="2955424"/>
            <a:ext cx="826908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89AE30-D063-18EF-230E-62215A6A0ED7}"/>
              </a:ext>
            </a:extLst>
          </p:cNvPr>
          <p:cNvSpPr txBox="1"/>
          <p:nvPr/>
        </p:nvSpPr>
        <p:spPr>
          <a:xfrm>
            <a:off x="3379303" y="2993083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021B7A-2D9B-F396-E8D0-717C7129EF42}"/>
              </a:ext>
            </a:extLst>
          </p:cNvPr>
          <p:cNvSpPr/>
          <p:nvPr/>
        </p:nvSpPr>
        <p:spPr>
          <a:xfrm>
            <a:off x="1971259" y="2954751"/>
            <a:ext cx="1119810" cy="1119323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FA92A5-DC52-D0FB-A78E-82A4BEC928AB}"/>
              </a:ext>
            </a:extLst>
          </p:cNvPr>
          <p:cNvSpPr txBox="1"/>
          <p:nvPr/>
        </p:nvSpPr>
        <p:spPr>
          <a:xfrm>
            <a:off x="3379303" y="3399089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importante conhecer comportamentos e frases cordiais, mas esses comportamentos e frases podem ser tornar prejudiciais quando são visivelmente mecânicos e artificiais.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94715EF-4040-018B-D9AE-46F170F9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3092741"/>
            <a:ext cx="852645" cy="8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BOM ATENDIMENTO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rgbClr val="F9A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 do que ser bem capacitados, é preciso escolher pessoas que tenham inteligência emocional e capacidade de se colocar no lugar do convidado. </a:t>
            </a:r>
          </a:p>
        </p:txBody>
      </p:sp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53" y="1492048"/>
            <a:ext cx="852645" cy="85264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7F3DE16-A954-2A22-DE7D-4BE4F448B435}"/>
              </a:ext>
            </a:extLst>
          </p:cNvPr>
          <p:cNvSpPr/>
          <p:nvPr/>
        </p:nvSpPr>
        <p:spPr>
          <a:xfrm>
            <a:off x="3210339" y="2955424"/>
            <a:ext cx="826908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89AE30-D063-18EF-230E-62215A6A0ED7}"/>
              </a:ext>
            </a:extLst>
          </p:cNvPr>
          <p:cNvSpPr txBox="1"/>
          <p:nvPr/>
        </p:nvSpPr>
        <p:spPr>
          <a:xfrm>
            <a:off x="3379303" y="2993083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SCRIPT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021B7A-2D9B-F396-E8D0-717C7129EF42}"/>
              </a:ext>
            </a:extLst>
          </p:cNvPr>
          <p:cNvSpPr/>
          <p:nvPr/>
        </p:nvSpPr>
        <p:spPr>
          <a:xfrm>
            <a:off x="1971259" y="2954751"/>
            <a:ext cx="1119810" cy="1119323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FA92A5-DC52-D0FB-A78E-82A4BEC928AB}"/>
              </a:ext>
            </a:extLst>
          </p:cNvPr>
          <p:cNvSpPr txBox="1"/>
          <p:nvPr/>
        </p:nvSpPr>
        <p:spPr>
          <a:xfrm>
            <a:off x="3379303" y="3399089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importante conhecer comportamentos e frases cordiais, mas esses comportamentos e frases podem ser tornar prejudiciais quando são visivelmente mecânicos e artificiais.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94715EF-4040-018B-D9AE-46F170F9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3092741"/>
            <a:ext cx="852645" cy="80649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2384EEED-5482-8334-E915-C4C0047F6F87}"/>
              </a:ext>
            </a:extLst>
          </p:cNvPr>
          <p:cNvSpPr/>
          <p:nvPr/>
        </p:nvSpPr>
        <p:spPr>
          <a:xfrm>
            <a:off x="3210339" y="4531217"/>
            <a:ext cx="8269088" cy="334536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809737-FC48-4CA3-AB3B-FC898E05EE5B}"/>
              </a:ext>
            </a:extLst>
          </p:cNvPr>
          <p:cNvSpPr txBox="1"/>
          <p:nvPr/>
        </p:nvSpPr>
        <p:spPr>
          <a:xfrm>
            <a:off x="3379303" y="4568876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INTEGRAÇÃO E CONTINUIDADE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A3C4B22-73F0-5FD4-B54C-C87EE6AC0522}"/>
              </a:ext>
            </a:extLst>
          </p:cNvPr>
          <p:cNvSpPr/>
          <p:nvPr/>
        </p:nvSpPr>
        <p:spPr>
          <a:xfrm>
            <a:off x="1971259" y="4530544"/>
            <a:ext cx="1119810" cy="1119323"/>
          </a:xfrm>
          <a:prstGeom prst="rect">
            <a:avLst/>
          </a:prstGeom>
          <a:solidFill>
            <a:srgbClr val="1C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1DA8773-9684-4DF0-6BB3-08B3357C6FCE}"/>
              </a:ext>
            </a:extLst>
          </p:cNvPr>
          <p:cNvSpPr txBox="1"/>
          <p:nvPr/>
        </p:nvSpPr>
        <p:spPr>
          <a:xfrm>
            <a:off x="3379303" y="4955004"/>
            <a:ext cx="798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igreja só consegue oferecer um bom atendimento se o comportamento de todos for cordial, interessado e amoroso. O bom atendimento não se encerra junto com o programa da igreja, e novas formas de contato precisam ser realizadas. 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8A47215-1CB7-EBD2-79A1-EEA10338D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4692826"/>
            <a:ext cx="852645" cy="7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11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CONHECIMENTO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BOM ATENDIMENTO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Estudar e buscar entender quem é o convidado, seus desejos e comportamentos faz com que o trabalho seja mais personalizado e eficaz.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3" y="1509101"/>
            <a:ext cx="852645" cy="8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1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467F9D-E91A-EA79-D994-4C865291B9E8}"/>
              </a:ext>
            </a:extLst>
          </p:cNvPr>
          <p:cNvSpPr/>
          <p:nvPr/>
        </p:nvSpPr>
        <p:spPr>
          <a:xfrm>
            <a:off x="3210340" y="1377808"/>
            <a:ext cx="8269088" cy="33453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FC91A2-254C-F9BD-2D39-261FA30C639D}"/>
              </a:ext>
            </a:extLst>
          </p:cNvPr>
          <p:cNvSpPr txBox="1"/>
          <p:nvPr/>
        </p:nvSpPr>
        <p:spPr>
          <a:xfrm>
            <a:off x="3379304" y="1415467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CONHECIMENTO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FB5F7-D454-6DC6-0039-50E24FB14A5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78333C-BFE8-2FF6-D5FC-730ADA256DA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BOM ATENDIMENTO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9112DD4-7801-82FD-1F22-DFC876B5AB57}"/>
              </a:ext>
            </a:extLst>
          </p:cNvPr>
          <p:cNvSpPr/>
          <p:nvPr/>
        </p:nvSpPr>
        <p:spPr>
          <a:xfrm>
            <a:off x="1971260" y="1377135"/>
            <a:ext cx="1119810" cy="11193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55164C-D6D3-EE60-29C7-C6FC6572AE7A}"/>
              </a:ext>
            </a:extLst>
          </p:cNvPr>
          <p:cNvSpPr txBox="1"/>
          <p:nvPr/>
        </p:nvSpPr>
        <p:spPr>
          <a:xfrm>
            <a:off x="3379304" y="1821473"/>
            <a:ext cx="798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Estudar e buscar entender quem é o convidado, seus desejos e comportamentos faz com que o trabalho seja mais personalizado e eficaz.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96C645-6A5E-5386-F47B-4C5EAB39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3" y="1509101"/>
            <a:ext cx="852645" cy="81853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57F3DE16-A954-2A22-DE7D-4BE4F448B435}"/>
              </a:ext>
            </a:extLst>
          </p:cNvPr>
          <p:cNvSpPr/>
          <p:nvPr/>
        </p:nvSpPr>
        <p:spPr>
          <a:xfrm>
            <a:off x="3210339" y="2955424"/>
            <a:ext cx="8269088" cy="334536"/>
          </a:xfrm>
          <a:prstGeom prst="rect">
            <a:avLst/>
          </a:prstGeom>
          <a:solidFill>
            <a:srgbClr val="AF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89AE30-D063-18EF-230E-62215A6A0ED7}"/>
              </a:ext>
            </a:extLst>
          </p:cNvPr>
          <p:cNvSpPr txBox="1"/>
          <p:nvPr/>
        </p:nvSpPr>
        <p:spPr>
          <a:xfrm>
            <a:off x="3379303" y="2993083"/>
            <a:ext cx="796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021B7A-2D9B-F396-E8D0-717C7129EF42}"/>
              </a:ext>
            </a:extLst>
          </p:cNvPr>
          <p:cNvSpPr/>
          <p:nvPr/>
        </p:nvSpPr>
        <p:spPr>
          <a:xfrm>
            <a:off x="1971259" y="2954751"/>
            <a:ext cx="1119810" cy="1119323"/>
          </a:xfrm>
          <a:prstGeom prst="rect">
            <a:avLst/>
          </a:prstGeom>
          <a:solidFill>
            <a:srgbClr val="AF5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FA92A5-DC52-D0FB-A78E-82A4BEC928AB}"/>
              </a:ext>
            </a:extLst>
          </p:cNvPr>
          <p:cNvSpPr txBox="1"/>
          <p:nvPr/>
        </p:nvSpPr>
        <p:spPr>
          <a:xfrm>
            <a:off x="3379303" y="3399089"/>
            <a:ext cx="798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é servir, e é importante que todos tenham prazer e motivação em solucionar os problemas do convidado, sejam eles comportamentais, fazendo-o sentir-se à vontade, sejam questões mais profundas, oferecendo suporte e acompanhamento espiritual.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94715EF-4040-018B-D9AE-46F170F9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552" y="3122796"/>
            <a:ext cx="852645" cy="7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6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69212B2-787C-3A5A-C135-D3346B248541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8F122C-C1D7-2C37-9D12-64A996E1E1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9780" b="9780"/>
          <a:stretch/>
        </p:blipFill>
        <p:spPr>
          <a:xfrm>
            <a:off x="1470991" y="1149178"/>
            <a:ext cx="10565353" cy="57088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5AA8706-C3C2-F497-CB51-E1BCBFF9AA87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ABORDAGEM</a:t>
            </a:r>
          </a:p>
        </p:txBody>
      </p:sp>
    </p:spTree>
    <p:extLst>
      <p:ext uri="{BB962C8B-B14F-4D97-AF65-F5344CB8AC3E}">
        <p14:creationId xmlns:p14="http://schemas.microsoft.com/office/powerpoint/2010/main" val="1594027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30463" y="115386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253324" y="115386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253324" y="119328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 IMPRESSÃO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30462" y="1488402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12096" y="1591494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ter tempo para dizer a primeira palavra, o sorriso no rosto, a postura, o asseio das roupas e do ambiente estão passando uma informação. Fique atento a esses itens para fixar uma imagem positiva.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ABORDAGEM</a:t>
            </a:r>
          </a:p>
        </p:txBody>
      </p:sp>
    </p:spTree>
    <p:extLst>
      <p:ext uri="{BB962C8B-B14F-4D97-AF65-F5344CB8AC3E}">
        <p14:creationId xmlns:p14="http://schemas.microsoft.com/office/powerpoint/2010/main" val="1517710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30463" y="115386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255096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253324" y="115386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253324" y="119328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 IMPRESSÃO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30462" y="1488402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12096" y="1591494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ter tempo para dizer a primeira palavra, o sorriso no rosto, a postura, o asseio das roupas e do ambiente estão passando uma informação. Fique atento a esses itens para fixar uma imagem positiva.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2550963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2590384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2885499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2988591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cumprimentar, faça uma leitura do convidado e observe o contexto como: sinais corporais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visitante (se está alegre, triste ou apreensivo), o perfil pessoal, as pessoas que estão junto, etc.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Essas informações fazem com que o atendimento seja personalizado.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ABORDAGEM</a:t>
            </a:r>
          </a:p>
        </p:txBody>
      </p:sp>
    </p:spTree>
    <p:extLst>
      <p:ext uri="{BB962C8B-B14F-4D97-AF65-F5344CB8AC3E}">
        <p14:creationId xmlns:p14="http://schemas.microsoft.com/office/powerpoint/2010/main" val="1996034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30463" y="115386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255096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3B12B1-F857-0AF8-132A-56BFE360A429}"/>
              </a:ext>
            </a:extLst>
          </p:cNvPr>
          <p:cNvSpPr/>
          <p:nvPr/>
        </p:nvSpPr>
        <p:spPr>
          <a:xfrm>
            <a:off x="2130463" y="4146193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253324" y="115386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253324" y="119328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 IMPRESSÃO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30462" y="1488402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12096" y="1591494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ter tempo para dizer a primeira palavra, o sorriso no rosto, a postura, o asseio das roupas e do ambiente estão passando uma informação. Fique atento a esses itens para fixar uma imagem positiva.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2550963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2590384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2885499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2988591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Antes de cumprimentar, faça uma leitura do convidado e observe o contexto como: sinais corporais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visitante (se está alegre, triste ou apreensivo), o perfil pessoal, as pessoas que estão junto, etc.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Essas informações fazem com que o atendimento seja personalizado.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2FDA6F-D25A-2589-6C88-CE3ABFF28CE1}"/>
              </a:ext>
            </a:extLst>
          </p:cNvPr>
          <p:cNvSpPr/>
          <p:nvPr/>
        </p:nvSpPr>
        <p:spPr>
          <a:xfrm>
            <a:off x="2253324" y="4146193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F0D6AD-216A-1B52-9477-CCCE882B6BB2}"/>
              </a:ext>
            </a:extLst>
          </p:cNvPr>
          <p:cNvSpPr txBox="1"/>
          <p:nvPr/>
        </p:nvSpPr>
        <p:spPr>
          <a:xfrm>
            <a:off x="2253324" y="4185614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 EXAGEROS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85DFB96-1605-3EC0-A7A6-FDA1919DEB9C}"/>
              </a:ext>
            </a:extLst>
          </p:cNvPr>
          <p:cNvSpPr/>
          <p:nvPr/>
        </p:nvSpPr>
        <p:spPr>
          <a:xfrm>
            <a:off x="2130462" y="4480729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F18E8F-687B-18C2-9764-78A2BBEA2963}"/>
              </a:ext>
            </a:extLst>
          </p:cNvPr>
          <p:cNvSpPr txBox="1"/>
          <p:nvPr/>
        </p:nvSpPr>
        <p:spPr>
          <a:xfrm>
            <a:off x="2412096" y="4583821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Quebre o gelo, mas não extrapole os limites pessoais do visitante, evitando invadir sua privacidade ou criar situações constrangedoras.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ABORDAGEM</a:t>
            </a:r>
          </a:p>
        </p:txBody>
      </p:sp>
    </p:spTree>
    <p:extLst>
      <p:ext uri="{BB962C8B-B14F-4D97-AF65-F5344CB8AC3E}">
        <p14:creationId xmlns:p14="http://schemas.microsoft.com/office/powerpoint/2010/main" val="4269995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1368207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1368207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140762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OFEREÇA ALGO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1702743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1805835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Seja cordial e ofereça coisas que deixem o convidado confortável, como a possibilidade de ser encaminhado a um lugar ou escolher por conta própria, por exemplo. Vale o que o convidado quer e não o que a equipe de recepção pensa ser o melhor.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ABORDAGEM</a:t>
            </a:r>
          </a:p>
        </p:txBody>
      </p:sp>
    </p:spTree>
    <p:extLst>
      <p:ext uri="{BB962C8B-B14F-4D97-AF65-F5344CB8AC3E}">
        <p14:creationId xmlns:p14="http://schemas.microsoft.com/office/powerpoint/2010/main" val="173657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14557A6-DD5D-34C9-BBB3-6AE6625C98BD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5FFF64-EA14-4641-A368-1F657232C6FC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RECEPÇÃO, UM MOVIMENTO FOCADO EM: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4A2E898-59E4-5E9E-92DA-1C3EDDF1D1EF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98878DC-3473-B552-83C3-DEB97C2033A6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COMUNHÃO PESSOAL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AF30A8C-3E82-3A36-C07A-E2001C4149CD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2737DFC1-D2A1-7658-2355-B496FCB52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C07EA0B-197F-4009-DABE-445720849617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122F080-B703-6E25-6C21-FDA04A0D2459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o contato constante com Deus permite que sejamos amáveis e acolhedores com todos.</a:t>
            </a:r>
          </a:p>
        </p:txBody>
      </p:sp>
    </p:spTree>
    <p:extLst>
      <p:ext uri="{BB962C8B-B14F-4D97-AF65-F5344CB8AC3E}">
        <p14:creationId xmlns:p14="http://schemas.microsoft.com/office/powerpoint/2010/main" val="2264821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30463" y="1368207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3B12B1-F857-0AF8-132A-56BFE360A429}"/>
              </a:ext>
            </a:extLst>
          </p:cNvPr>
          <p:cNvSpPr/>
          <p:nvPr/>
        </p:nvSpPr>
        <p:spPr>
          <a:xfrm>
            <a:off x="2130463" y="3058785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253324" y="1368207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253324" y="140762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OFEREÇA ALGO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30462" y="1702743"/>
            <a:ext cx="9348965" cy="94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12096" y="1805835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Seja cordial e ofereça coisas que deixem o convidado confortável, como a possibilidade de ser encaminhado a um lugar ou escolher por conta própria, por exemplo. Vale o que o convidado quer e não o que a equipe de recepção pensa ser o melhor.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2FDA6F-D25A-2589-6C88-CE3ABFF28CE1}"/>
              </a:ext>
            </a:extLst>
          </p:cNvPr>
          <p:cNvSpPr/>
          <p:nvPr/>
        </p:nvSpPr>
        <p:spPr>
          <a:xfrm>
            <a:off x="2253324" y="3058785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F0D6AD-216A-1B52-9477-CCCE882B6BB2}"/>
              </a:ext>
            </a:extLst>
          </p:cNvPr>
          <p:cNvSpPr txBox="1"/>
          <p:nvPr/>
        </p:nvSpPr>
        <p:spPr>
          <a:xfrm>
            <a:off x="2253324" y="3098206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85DFB96-1605-3EC0-A7A6-FDA1919DEB9C}"/>
              </a:ext>
            </a:extLst>
          </p:cNvPr>
          <p:cNvSpPr/>
          <p:nvPr/>
        </p:nvSpPr>
        <p:spPr>
          <a:xfrm>
            <a:off x="2130462" y="3393321"/>
            <a:ext cx="9348965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F18E8F-687B-18C2-9764-78A2BBEA2963}"/>
              </a:ext>
            </a:extLst>
          </p:cNvPr>
          <p:cNvSpPr txBox="1"/>
          <p:nvPr/>
        </p:nvSpPr>
        <p:spPr>
          <a:xfrm>
            <a:off x="2412096" y="3496413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Aproveite o tempo ocioso para analisar o comportamento do convidado, prevendo ações que podem ajudá-lo a ter uma melhor experiência.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ABORDAGEM</a:t>
            </a:r>
          </a:p>
        </p:txBody>
      </p:sp>
    </p:spTree>
    <p:extLst>
      <p:ext uri="{BB962C8B-B14F-4D97-AF65-F5344CB8AC3E}">
        <p14:creationId xmlns:p14="http://schemas.microsoft.com/office/powerpoint/2010/main" val="622152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7A6EBC-B5EA-4DA8-F7D1-3E7B83F1EC83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5F4FF2-3F6D-67A4-1AC5-F19BA42BAD1B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AVALIAÇÃO DO ATENDIMENTO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2FCD18-F12C-08D3-381E-9EFD7FF1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7" r="40981" b="1917"/>
          <a:stretch/>
        </p:blipFill>
        <p:spPr>
          <a:xfrm>
            <a:off x="1482811" y="1152524"/>
            <a:ext cx="10537739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2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365EB83D-618D-89E6-1F98-1F052742B6A5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6C87E35-C1C5-9064-B69C-1B33CE98D4C7}"/>
              </a:ext>
            </a:extLst>
          </p:cNvPr>
          <p:cNvSpPr txBox="1"/>
          <p:nvPr/>
        </p:nvSpPr>
        <p:spPr>
          <a:xfrm>
            <a:off x="2485083" y="1553630"/>
            <a:ext cx="8446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idade?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(Ofereça opções de faixas etárias.)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você mora?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situação profissional?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o seu estado civil? Você tem filhos?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que frequência você visita igrejas?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você tomou conhecimento da nossa igreja?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(amigo, anúncios, mídias sociais, e-mail, outros.)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1C91CCBA-8BAD-CF93-42BE-C6870CC74296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23542630-145B-A2C1-8E9C-5EA3D0D6048A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FC1A0B9A-581F-8669-1654-99980B8F2189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349B49CC-830E-A477-09EC-7C4F9F5616D3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855D2391-6AC2-2B9B-A673-28B3CAF1E591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C52648D-8B5C-ECD3-67EF-2A3FEBBA004D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931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FB6979F-2FD5-6BAC-F9DF-767C3BAE6BCF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A8B162-2182-A24B-5B8B-B8BC291676FC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493589-6BBC-2433-05BB-4D6747895B96}"/>
              </a:ext>
            </a:extLst>
          </p:cNvPr>
          <p:cNvSpPr txBox="1"/>
          <p:nvPr/>
        </p:nvSpPr>
        <p:spPr>
          <a:xfrm>
            <a:off x="2485083" y="1553630"/>
            <a:ext cx="8446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idade?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(Ofereça opções de faixas etárias.)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você mora?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situação profissional?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o seu estado civil? Você tem filhos?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que frequência você visita igrejas?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você tomou conhecimento da nossa igreja?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(amigo, anúncios, mídias sociais, e-mail, outros.)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2FD0219-6A15-A747-4B24-34CA9919F20C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724318E-AE5C-7F20-47DB-D28D54EAE319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F689098-21DA-B566-DE8E-9EF30131FA84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5A09941-C112-C960-638B-C360C7F955B6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D755651-D262-2839-AEA7-ECE8F2DAD998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FFC3F4A-B2C0-AC19-5EB9-5D2A6463C5E2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81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A604E89-D42F-4411-627D-57D5CA963799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0FAD90B-F19E-412C-B0A1-AA3391E11F94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113880B-B5BE-16DC-8708-E61A7E034FA9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18585D-B72D-508B-9F17-E33CB90D92BF}"/>
              </a:ext>
            </a:extLst>
          </p:cNvPr>
          <p:cNvSpPr txBox="1"/>
          <p:nvPr/>
        </p:nvSpPr>
        <p:spPr>
          <a:xfrm>
            <a:off x="2485083" y="1553630"/>
            <a:ext cx="8446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idade?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(Ofereça opções de faixas etárias.)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você mora?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situação profissional?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o seu estado civil? Você tem filhos?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que frequência você visita igrejas?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você tomou conhecimento da nossa igreja?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(amigo, anúncios, mídias sociais, e-mail, outros.)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F09B48-B97C-97A1-50DA-31AD8DAF7F67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7B149B1-D13E-E00D-4F0C-E1DEF0ADAA17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A8BC647-61F3-CDD0-B444-6C4E5EFE47B9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DC8FCCA-6600-B495-C17C-1501EEA6A9BF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88D2A33-5A30-BC86-4921-8BDA5C8C1EA5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F26D6F4-5522-B309-7951-13221B5C32C6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143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3D1ED23-27BC-1E61-0F19-7C16BA5EC767}"/>
              </a:ext>
            </a:extLst>
          </p:cNvPr>
          <p:cNvSpPr/>
          <p:nvPr/>
        </p:nvSpPr>
        <p:spPr>
          <a:xfrm>
            <a:off x="2056667" y="337682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F62E39-E566-2BB5-E55B-AAAA62621815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FD2EA09-0861-9A93-E7D1-612861CF3B49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CFF00A7-191A-ABB3-25D5-C6493994CA1F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0716B15-E372-A9BD-2A3D-50F71F485CE7}"/>
              </a:ext>
            </a:extLst>
          </p:cNvPr>
          <p:cNvSpPr txBox="1"/>
          <p:nvPr/>
        </p:nvSpPr>
        <p:spPr>
          <a:xfrm>
            <a:off x="2485083" y="1553630"/>
            <a:ext cx="8446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idade?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(Ofereça opções de faixas etárias.)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você mora?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situação profissional?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o seu estado civil? Você tem filhos?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que frequência você visita igrejas?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você tomou conhecimento da nossa igreja?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(amigo, anúncios, mídias sociais, e-mail, outros.)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229D85D-E740-FC00-EFF7-E85B470EDA3A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698AD46-9802-2EF5-2AEB-392C5E5A6F29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CBB687A-A5CB-5540-6002-AADDE841327E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E20BCB8-0BA1-A3E5-2913-6047DD4B18AE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04C4CD9-871F-973F-D028-DD18669ADEAC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8ABE61F-5DD8-A410-5024-DA416AABA4C8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142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8D545A5-64C1-9BE9-671A-6A6B781834C9}"/>
              </a:ext>
            </a:extLst>
          </p:cNvPr>
          <p:cNvSpPr/>
          <p:nvPr/>
        </p:nvSpPr>
        <p:spPr>
          <a:xfrm>
            <a:off x="2056667" y="39410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93766DE-AD6C-D981-E0A1-AEE057849E49}"/>
              </a:ext>
            </a:extLst>
          </p:cNvPr>
          <p:cNvSpPr/>
          <p:nvPr/>
        </p:nvSpPr>
        <p:spPr>
          <a:xfrm>
            <a:off x="2056667" y="337682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708DFE6-4153-F3D3-5260-D46DD4648899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C64A9FE-ACFE-06D8-FCF6-DF6202AE59F7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F3484A-3793-F53C-CB70-5A0E4A02FFB2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D6B409-1497-DCA1-4FE4-319AF5FAAE20}"/>
              </a:ext>
            </a:extLst>
          </p:cNvPr>
          <p:cNvSpPr txBox="1"/>
          <p:nvPr/>
        </p:nvSpPr>
        <p:spPr>
          <a:xfrm>
            <a:off x="2485083" y="1553630"/>
            <a:ext cx="8446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idade?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(Ofereça opções de faixas etárias.)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você mora?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situação profissional?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o seu estado civil? Você tem filhos?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que frequência você visita igrejas?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você tomou conhecimento da nossa igreja?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(amigo, anúncios, mídias sociais, e-mail, outros.)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3E7F3B3-1F80-7DDC-039C-FE4E84B45A7B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81587C0-0D65-DA20-7005-E96AB83AF65E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F6876CA-95E7-C263-6EBB-52DB92E9629A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26B52C4-D4DF-FFF4-B05C-08A6E4F45A16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614F330-C069-C0AD-8CAA-F0BAFE67C6F2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BD5C2D4-D09A-B69A-D232-845543FFD4B4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04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1F627D4A-5675-ABB3-78C2-5F762F800544}"/>
              </a:ext>
            </a:extLst>
          </p:cNvPr>
          <p:cNvSpPr/>
          <p:nvPr/>
        </p:nvSpPr>
        <p:spPr>
          <a:xfrm>
            <a:off x="2063577" y="4503787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9F8CF6B1-3821-C70B-37E7-AA496AB4EBC6}"/>
              </a:ext>
            </a:extLst>
          </p:cNvPr>
          <p:cNvSpPr/>
          <p:nvPr/>
        </p:nvSpPr>
        <p:spPr>
          <a:xfrm>
            <a:off x="2056667" y="39410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A44DFC1-FEC1-69B1-A7B4-D6B24789276F}"/>
              </a:ext>
            </a:extLst>
          </p:cNvPr>
          <p:cNvSpPr/>
          <p:nvPr/>
        </p:nvSpPr>
        <p:spPr>
          <a:xfrm>
            <a:off x="2056667" y="337682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B8B0C45-A3B9-458D-8752-9E0B81BFD195}"/>
              </a:ext>
            </a:extLst>
          </p:cNvPr>
          <p:cNvSpPr/>
          <p:nvPr/>
        </p:nvSpPr>
        <p:spPr>
          <a:xfrm>
            <a:off x="2063577" y="28141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7DDBE8A-9953-3711-8F2A-B9CD5C605D19}"/>
              </a:ext>
            </a:extLst>
          </p:cNvPr>
          <p:cNvSpPr/>
          <p:nvPr/>
        </p:nvSpPr>
        <p:spPr>
          <a:xfrm>
            <a:off x="2063577" y="2249865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ACE7860C-5654-D248-FAEC-7475798BED72}"/>
              </a:ext>
            </a:extLst>
          </p:cNvPr>
          <p:cNvSpPr/>
          <p:nvPr/>
        </p:nvSpPr>
        <p:spPr>
          <a:xfrm>
            <a:off x="2063578" y="1518700"/>
            <a:ext cx="9237053" cy="683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85083" y="1553630"/>
            <a:ext cx="84460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idade?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(Ofereça opções de faixas etárias.)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 você mora?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a sua situação profissional?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é o seu estado civil? Você tem filhos?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 que frequência você visita igrejas?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você tomou conhecimento da nossa igreja?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(amigo, anúncios, mídias sociais, e-mail, outros.)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60BFB4F-6551-9DDB-5415-BEED0AD8B9A1}"/>
              </a:ext>
            </a:extLst>
          </p:cNvPr>
          <p:cNvSpPr/>
          <p:nvPr/>
        </p:nvSpPr>
        <p:spPr>
          <a:xfrm>
            <a:off x="2395684" y="167927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AC37A8E-5F77-97F5-5EC5-FC250AFFF6E5}"/>
              </a:ext>
            </a:extLst>
          </p:cNvPr>
          <p:cNvSpPr/>
          <p:nvPr/>
        </p:nvSpPr>
        <p:spPr>
          <a:xfrm>
            <a:off x="2395684" y="247369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B19D49C-1CF1-4E2E-FC30-9EA4372918C8}"/>
              </a:ext>
            </a:extLst>
          </p:cNvPr>
          <p:cNvSpPr/>
          <p:nvPr/>
        </p:nvSpPr>
        <p:spPr>
          <a:xfrm>
            <a:off x="2395683" y="302817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01FA118-1689-519B-BBCA-7D1E6054EFA8}"/>
              </a:ext>
            </a:extLst>
          </p:cNvPr>
          <p:cNvSpPr/>
          <p:nvPr/>
        </p:nvSpPr>
        <p:spPr>
          <a:xfrm>
            <a:off x="2395683" y="3563083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B61BFB9-CD3E-B9FE-ADAB-535125E817EB}"/>
              </a:ext>
            </a:extLst>
          </p:cNvPr>
          <p:cNvSpPr/>
          <p:nvPr/>
        </p:nvSpPr>
        <p:spPr>
          <a:xfrm>
            <a:off x="2395683" y="4141989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A20517B-13B3-87D4-69DE-849CFD149CA7}"/>
              </a:ext>
            </a:extLst>
          </p:cNvPr>
          <p:cNvSpPr/>
          <p:nvPr/>
        </p:nvSpPr>
        <p:spPr>
          <a:xfrm>
            <a:off x="2395682" y="4676195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180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280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86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B52ADE9-A7CE-D4CF-6325-1ED58AED85C6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3F8A17-1AF8-A42C-94A4-DA6A561568A1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RECEPÇÃO, UM MOVIMENTO FOCADO EM: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6C7F5EA-C50D-9ADA-5DAF-4FAC434A9A3E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0ADCCC-174E-EB16-D3BE-88E1CFA43944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COMUNHÃO PESSOAL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8596FCF-C044-B686-8CEC-8338DBC44EC3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53483607-C58F-06AE-E3DC-9F23317B4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05BA6B0-FAC0-DCCC-74CE-952F6203E262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3DDE4A-C7F6-14BE-B7D4-F25C4E6DC9EF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o contato constante com Deus permite que sejamos amáveis e acolhedores com todos.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29214EA-9C58-8F1B-5514-82EB395E7C70}"/>
              </a:ext>
            </a:extLst>
          </p:cNvPr>
          <p:cNvSpPr/>
          <p:nvPr/>
        </p:nvSpPr>
        <p:spPr>
          <a:xfrm>
            <a:off x="2534347" y="243267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482B24-724B-A680-72A3-F1E982715F31}"/>
              </a:ext>
            </a:extLst>
          </p:cNvPr>
          <p:cNvSpPr txBox="1"/>
          <p:nvPr/>
        </p:nvSpPr>
        <p:spPr>
          <a:xfrm>
            <a:off x="2534347" y="247209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RELACIONAMENTO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BB9D50F-958A-5BDF-D371-C54CDC23B525}"/>
              </a:ext>
            </a:extLst>
          </p:cNvPr>
          <p:cNvSpPr/>
          <p:nvPr/>
        </p:nvSpPr>
        <p:spPr>
          <a:xfrm>
            <a:off x="2172950" y="243267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8882D42-84A4-967C-3FCC-DCBF4284D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43" y="2521648"/>
            <a:ext cx="275012" cy="169899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F579E86-1962-8EA3-A509-E7CE4DFC28D5}"/>
              </a:ext>
            </a:extLst>
          </p:cNvPr>
          <p:cNvSpPr/>
          <p:nvPr/>
        </p:nvSpPr>
        <p:spPr>
          <a:xfrm>
            <a:off x="2172950" y="2767212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CBC2D64-A4E7-6A74-9B2E-A2BF725B01B9}"/>
              </a:ext>
            </a:extLst>
          </p:cNvPr>
          <p:cNvSpPr txBox="1"/>
          <p:nvPr/>
        </p:nvSpPr>
        <p:spPr>
          <a:xfrm>
            <a:off x="2454583" y="2870304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necessitamos estar unidos e nos relacionando bem para que as pessoas queiram fazer parte da nossa comunidade.</a:t>
            </a:r>
          </a:p>
        </p:txBody>
      </p:sp>
    </p:spTree>
    <p:extLst>
      <p:ext uri="{BB962C8B-B14F-4D97-AF65-F5344CB8AC3E}">
        <p14:creationId xmlns:p14="http://schemas.microsoft.com/office/powerpoint/2010/main" val="1135795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907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472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47746952-430E-2F7B-80A8-8C9F64F43CA3}"/>
              </a:ext>
            </a:extLst>
          </p:cNvPr>
          <p:cNvSpPr/>
          <p:nvPr/>
        </p:nvSpPr>
        <p:spPr>
          <a:xfrm>
            <a:off x="2047654" y="37339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643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8DB06F12-A421-3E48-69AE-7C2204FCAF55}"/>
              </a:ext>
            </a:extLst>
          </p:cNvPr>
          <p:cNvSpPr/>
          <p:nvPr/>
        </p:nvSpPr>
        <p:spPr>
          <a:xfrm>
            <a:off x="2040744" y="429668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7746952-430E-2F7B-80A8-8C9F64F43CA3}"/>
              </a:ext>
            </a:extLst>
          </p:cNvPr>
          <p:cNvSpPr/>
          <p:nvPr/>
        </p:nvSpPr>
        <p:spPr>
          <a:xfrm>
            <a:off x="2047654" y="37339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904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9625AF18-D9D5-48E6-BC65-50A5655D000C}"/>
              </a:ext>
            </a:extLst>
          </p:cNvPr>
          <p:cNvSpPr/>
          <p:nvPr/>
        </p:nvSpPr>
        <p:spPr>
          <a:xfrm>
            <a:off x="2040744" y="4860943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DB06F12-A421-3E48-69AE-7C2204FCAF55}"/>
              </a:ext>
            </a:extLst>
          </p:cNvPr>
          <p:cNvSpPr/>
          <p:nvPr/>
        </p:nvSpPr>
        <p:spPr>
          <a:xfrm>
            <a:off x="2040744" y="429668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7746952-430E-2F7B-80A8-8C9F64F43CA3}"/>
              </a:ext>
            </a:extLst>
          </p:cNvPr>
          <p:cNvSpPr/>
          <p:nvPr/>
        </p:nvSpPr>
        <p:spPr>
          <a:xfrm>
            <a:off x="2047654" y="3733982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EE9FD577-8C63-0B0A-8D59-9C67FE6CA428}"/>
              </a:ext>
            </a:extLst>
          </p:cNvPr>
          <p:cNvSpPr/>
          <p:nvPr/>
        </p:nvSpPr>
        <p:spPr>
          <a:xfrm>
            <a:off x="2056667" y="3173077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0F047F0-88E0-54B2-D9FF-4B2FFF00D025}"/>
              </a:ext>
            </a:extLst>
          </p:cNvPr>
          <p:cNvSpPr/>
          <p:nvPr/>
        </p:nvSpPr>
        <p:spPr>
          <a:xfrm>
            <a:off x="2056667" y="2608821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CEE4C98-7181-50EA-BFE2-DFA7C5A3A947}"/>
              </a:ext>
            </a:extLst>
          </p:cNvPr>
          <p:cNvSpPr/>
          <p:nvPr/>
        </p:nvSpPr>
        <p:spPr>
          <a:xfrm>
            <a:off x="2063577" y="2046116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D809AC0-D1CF-EC54-6EF1-58129F1A0DDC}"/>
              </a:ext>
            </a:extLst>
          </p:cNvPr>
          <p:cNvSpPr/>
          <p:nvPr/>
        </p:nvSpPr>
        <p:spPr>
          <a:xfrm>
            <a:off x="2063577" y="1491908"/>
            <a:ext cx="9237053" cy="512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EXEMPLOS DE PERGUNTAS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810D8B4-AC87-0A7A-0517-BC13839A2D49}"/>
              </a:ext>
            </a:extLst>
          </p:cNvPr>
          <p:cNvSpPr txBox="1"/>
          <p:nvPr/>
        </p:nvSpPr>
        <p:spPr>
          <a:xfrm>
            <a:off x="2454937" y="1582340"/>
            <a:ext cx="8446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1 a 10, que nota você dá ao nosso atendimento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trouxe você à igreja na primeira vez?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informações foram passadas de forma clara e correta?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uma palavra, descreva a recepção que você recebeu no primeiro dia.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mais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que você menos gostou no primeiro dia?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 foram a melhor e a pior surpresas?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2C7637-9E6E-B8AA-3B36-F454D66F29BC}"/>
              </a:ext>
            </a:extLst>
          </p:cNvPr>
          <p:cNvSpPr/>
          <p:nvPr/>
        </p:nvSpPr>
        <p:spPr>
          <a:xfrm>
            <a:off x="2365538" y="1707980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A22E60-356D-979A-D217-5219BEFDD854}"/>
              </a:ext>
            </a:extLst>
          </p:cNvPr>
          <p:cNvSpPr/>
          <p:nvPr/>
        </p:nvSpPr>
        <p:spPr>
          <a:xfrm>
            <a:off x="2365538" y="2271671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8BE174D-B7AC-6B60-445A-1D6C262FD692}"/>
              </a:ext>
            </a:extLst>
          </p:cNvPr>
          <p:cNvSpPr/>
          <p:nvPr/>
        </p:nvSpPr>
        <p:spPr>
          <a:xfrm>
            <a:off x="2365537" y="2818557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406441-E0F6-5BC9-6CBB-E13601F2E551}"/>
              </a:ext>
            </a:extLst>
          </p:cNvPr>
          <p:cNvSpPr/>
          <p:nvPr/>
        </p:nvSpPr>
        <p:spPr>
          <a:xfrm>
            <a:off x="2365537" y="337292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33F32A-3CE2-0854-38A6-F69422D5F4DD}"/>
              </a:ext>
            </a:extLst>
          </p:cNvPr>
          <p:cNvSpPr/>
          <p:nvPr/>
        </p:nvSpPr>
        <p:spPr>
          <a:xfrm>
            <a:off x="2365537" y="3917782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454BF2E-F943-BE44-A8BE-D59295F09B67}"/>
              </a:ext>
            </a:extLst>
          </p:cNvPr>
          <p:cNvSpPr/>
          <p:nvPr/>
        </p:nvSpPr>
        <p:spPr>
          <a:xfrm>
            <a:off x="2365536" y="4471444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8FAB3C-7DBE-05C7-8372-10A8F701DAB1}"/>
              </a:ext>
            </a:extLst>
          </p:cNvPr>
          <p:cNvSpPr/>
          <p:nvPr/>
        </p:nvSpPr>
        <p:spPr>
          <a:xfrm>
            <a:off x="2365536" y="5025106"/>
            <a:ext cx="89399" cy="89399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646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7A6EBC-B5EA-4DA8-F7D1-3E7B83F1EC83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1EA419-2D0F-B059-40DB-29F83C7E2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45F4FF2-3F6D-67A4-1AC5-F19BA42BAD1B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BEM OU RECEBER BEM? </a:t>
            </a:r>
          </a:p>
        </p:txBody>
      </p:sp>
    </p:spTree>
    <p:extLst>
      <p:ext uri="{BB962C8B-B14F-4D97-AF65-F5344CB8AC3E}">
        <p14:creationId xmlns:p14="http://schemas.microsoft.com/office/powerpoint/2010/main" val="3510261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1F3570F-12A6-9B8F-39A4-8A613CA2137E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3277F5B-76D6-C476-C222-828A728DF3D5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BEM OU RECEBER BEM?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A75D0C-F0F4-071A-D585-A8A1BE9DD767}"/>
              </a:ext>
            </a:extLst>
          </p:cNvPr>
          <p:cNvSpPr txBox="1"/>
          <p:nvPr/>
        </p:nvSpPr>
        <p:spPr>
          <a:xfrm>
            <a:off x="2287233" y="1662350"/>
            <a:ext cx="89654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Existem três coisas importantes que todo líder de recepção precisa saber para tornar o atendimento ao convidado mais eficiente: é preciso ter aptidão para lidar com a função, é preciso conhecer o que se apresenta (igreja, programa, pessoas, etc.) e é preciso ter atualização constante. O bom atendimento é indefinível em passos, já que sabemos que estamos lidando com pessoas que têm desejos diferentes e a sociedade está em constante modificação. A coisa mais certa a se pensar é que o bom atendimento é personalizado e natural. </a:t>
            </a:r>
          </a:p>
          <a:p>
            <a:pPr algn="just"/>
            <a:endParaRPr lang="pt-B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Baseados em pesquisas de comportamento do cliente, vendas e atendimento, podemos estabelecer comportamentos e estratégias que causam boa impressão no maior número de pessoas. O Ministério da Recepção resumiu essas ações em quatro áreas, chamadas os As da Recepção: </a:t>
            </a:r>
            <a:r>
              <a:rPr lang="pt-BR" b="1" dirty="0">
                <a:solidFill>
                  <a:srgbClr val="39897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Amar, Acolher, Atender e Acompanhar.</a:t>
            </a:r>
            <a:r>
              <a:rPr lang="pt-B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1550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16EA78D-8A33-012F-E879-899CAD2947DD}"/>
              </a:ext>
            </a:extLst>
          </p:cNvPr>
          <p:cNvSpPr/>
          <p:nvPr/>
        </p:nvSpPr>
        <p:spPr>
          <a:xfrm>
            <a:off x="2534347" y="1303019"/>
            <a:ext cx="4095053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719DE0-D8DD-3EEE-3204-56173EB3543E}"/>
              </a:ext>
            </a:extLst>
          </p:cNvPr>
          <p:cNvSpPr txBox="1"/>
          <p:nvPr/>
        </p:nvSpPr>
        <p:spPr>
          <a:xfrm>
            <a:off x="2807891" y="1401128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AMAR  |  CUIDE DE SI E DO OUTRO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2F5542-2A7A-24F4-F228-BF3000A2F38A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F94B14-7510-C5C3-1919-EAD158CB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8A90156-1A9C-CCE4-120E-C1FF806D8F7E}"/>
              </a:ext>
            </a:extLst>
          </p:cNvPr>
          <p:cNvSpPr txBox="1"/>
          <p:nvPr/>
        </p:nvSpPr>
        <p:spPr>
          <a:xfrm>
            <a:off x="2556426" y="3481938"/>
            <a:ext cx="844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Certifique-se de que o visitante está confortável e em segurança;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Apresente pessoas de acordo com o perfil do visitante;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Procure manter contato após a presença na igreja.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E70DD4C-A7C6-B30C-BD40-B5674A05BAF9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AA36E83-8AB6-EBAF-1781-4C18C9034297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0071A3-4F44-17DA-191A-06B198A3F10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BEM OU RECEBER BEM?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6F839D-7EA2-141E-4302-12DF207D75F5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pessoas são diferentes e têm necessidades diferentes. Amar significa promover o melhor atendimento para que elas se sintam bem na casa de Deus.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BB71E7-F3E3-03D1-1E1E-BEA6CFAE9DC3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AMANDO O VISITANTE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CFDEC6C-B543-BDAD-54A9-BC51280EF3EC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743D75A-15A0-92DC-BB92-479E2D4889E4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097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098CB64-DB77-AD6B-FE72-10C5E799DF22}"/>
              </a:ext>
            </a:extLst>
          </p:cNvPr>
          <p:cNvSpPr/>
          <p:nvPr/>
        </p:nvSpPr>
        <p:spPr>
          <a:xfrm>
            <a:off x="2534347" y="1303019"/>
            <a:ext cx="5635618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654D37-972C-8FC1-4A90-4C081D4A5F29}"/>
              </a:ext>
            </a:extLst>
          </p:cNvPr>
          <p:cNvSpPr txBox="1"/>
          <p:nvPr/>
        </p:nvSpPr>
        <p:spPr>
          <a:xfrm>
            <a:off x="2807891" y="1401128"/>
            <a:ext cx="522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ACOLHER | ABRACE COM OS OLHOS E O CORAÇÃO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CF9E9A-378E-BB86-1512-76E90853E307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330AD5-E25B-1A0C-343E-C2F1B059F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A342499-7D45-E153-AEBD-828E86E421FE}"/>
              </a:ext>
            </a:extLst>
          </p:cNvPr>
          <p:cNvSpPr txBox="1"/>
          <p:nvPr/>
        </p:nvSpPr>
        <p:spPr>
          <a:xfrm>
            <a:off x="2556426" y="3481938"/>
            <a:ext cx="844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Transmita simpatia e atenção com o olhar;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palavras amigáveis e corteses;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Diga seu nome, chame o visitante pelo nome e procure saber como ele está.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D02F442-470E-06C4-5579-1A7FFA65DA21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74B8E9E-803F-CE5C-72ED-23D000F0CCD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EC2CCC9-CA77-AE63-BA8D-377FDC83736E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BEM OU RECEBER BEM?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2DD046-DC47-C7B0-8C0C-846F14A53985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Alguns visitantes estão enfrentando situações adversas, e o comportamento acolhedor pode fazer a diferença imediatamente, transmitindo confiança e esperança.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FF1B91-82AD-2891-07CC-099A386AFC9D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ACOLHENDO O VISITANTE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B4DF34C-95A3-1953-70DA-3A13970893E7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DCB58BF-0DEE-0486-66CF-E5F1C925F393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165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383F1C-0312-A38C-D7A2-A19E842009B6}"/>
              </a:ext>
            </a:extLst>
          </p:cNvPr>
          <p:cNvSpPr/>
          <p:nvPr/>
        </p:nvSpPr>
        <p:spPr>
          <a:xfrm>
            <a:off x="2534347" y="1303019"/>
            <a:ext cx="2445157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CA66EC-FFDA-14EC-EBB7-7177878DE68C}"/>
              </a:ext>
            </a:extLst>
          </p:cNvPr>
          <p:cNvSpPr txBox="1"/>
          <p:nvPr/>
        </p:nvSpPr>
        <p:spPr>
          <a:xfrm>
            <a:off x="2807891" y="1401128"/>
            <a:ext cx="522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| AJUDE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5C023D6-BEB9-8090-25E8-5D39953AC8C3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2AD520-7E63-1D81-CBCD-B91FD8310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605E136-87F4-80E2-0DA7-F850AD1D19D2}"/>
              </a:ext>
            </a:extLst>
          </p:cNvPr>
          <p:cNvSpPr txBox="1"/>
          <p:nvPr/>
        </p:nvSpPr>
        <p:spPr>
          <a:xfrm>
            <a:off x="2556426" y="3481938"/>
            <a:ext cx="885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Ajude o visitante a encontrar textos bíblicos e informe sobre o programa em andamento; 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Caso a pessoa precise de amparo imediato, providencie o apoio disponível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Esteja disponível para ajudar a solucionar um problema, após a visita ao templo.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42CBDFF-EB5C-B508-8102-ECC234F2395F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A6832D-1456-01FD-0AC3-B7AF14CC36C6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E6289C2-4E98-CA5B-0CFA-7F75E8AB7BF8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BEM OU RECEBER BEM?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8D2797-9357-75D0-A4A5-FAC3B6E92E92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atitude proativa, respondendo a uma dúvida ou solucionando um problema, fortalece </a:t>
            </a: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vínculo de confiança e a sensação de bem-estar do visitante.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E3AFAF-FB8B-C538-24BF-AA89D5AFA3E5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ACOLHENDO O VISITANTE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C9C0B20-7E29-767E-FA0C-FE95AA17BD15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E814D05-B6C7-C4C1-C6E6-46C893EA3B61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C9E9E7-4879-75D7-9010-C022C1BF19A4}"/>
              </a:ext>
            </a:extLst>
          </p:cNvPr>
          <p:cNvSpPr/>
          <p:nvPr/>
        </p:nvSpPr>
        <p:spPr>
          <a:xfrm>
            <a:off x="2172950" y="5343126"/>
            <a:ext cx="9117902" cy="7734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FB634F8-B039-D228-D620-7D572DBD20CD}"/>
              </a:ext>
            </a:extLst>
          </p:cNvPr>
          <p:cNvSpPr txBox="1"/>
          <p:nvPr/>
        </p:nvSpPr>
        <p:spPr>
          <a:xfrm>
            <a:off x="2398961" y="5467110"/>
            <a:ext cx="874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*Algumas pessoas que visitam nossas igrejas sentem fome. Não espere o final do culto para solucionar um problema como esse.</a:t>
            </a:r>
          </a:p>
        </p:txBody>
      </p:sp>
    </p:spTree>
    <p:extLst>
      <p:ext uri="{BB962C8B-B14F-4D97-AF65-F5344CB8AC3E}">
        <p14:creationId xmlns:p14="http://schemas.microsoft.com/office/powerpoint/2010/main" val="219819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3734E66-0400-ADD9-A2D5-4ED062AC641C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CB4ED7-1E6A-CECB-8BE3-2610F596752A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COMUNHÃO PESSOAL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3DB63B-8CED-FD52-43EC-FA967A05CBA0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0DE5A02A-D05C-6442-D9FD-105A88A18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34222E3-39AD-86DF-6E70-B463A4940567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A6B9B28-C280-9C0F-1A0C-62E91209BFB3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o contato constante com Deus permite que sejamos amáveis e acolhedores com todos.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1114D54-BABA-BD26-B549-24A8A34ACD50}"/>
              </a:ext>
            </a:extLst>
          </p:cNvPr>
          <p:cNvSpPr/>
          <p:nvPr/>
        </p:nvSpPr>
        <p:spPr>
          <a:xfrm>
            <a:off x="2534347" y="243267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FD1D5EA-1DA9-2B46-1A1A-3F35064C56B2}"/>
              </a:ext>
            </a:extLst>
          </p:cNvPr>
          <p:cNvSpPr txBox="1"/>
          <p:nvPr/>
        </p:nvSpPr>
        <p:spPr>
          <a:xfrm>
            <a:off x="2534347" y="247209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E113BFD-6387-E885-52AF-F2519F9081C9}"/>
              </a:ext>
            </a:extLst>
          </p:cNvPr>
          <p:cNvSpPr/>
          <p:nvPr/>
        </p:nvSpPr>
        <p:spPr>
          <a:xfrm>
            <a:off x="2172950" y="243267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AF18C7B-1331-04AC-307C-4602AE6B0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43" y="2521648"/>
            <a:ext cx="275012" cy="16989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68048D7-9D8E-208E-2F1A-1A80269E68F2}"/>
              </a:ext>
            </a:extLst>
          </p:cNvPr>
          <p:cNvSpPr/>
          <p:nvPr/>
        </p:nvSpPr>
        <p:spPr>
          <a:xfrm>
            <a:off x="2172950" y="2767212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64432E-9634-8AE4-A4B4-361BBB07B6C2}"/>
              </a:ext>
            </a:extLst>
          </p:cNvPr>
          <p:cNvSpPr txBox="1"/>
          <p:nvPr/>
        </p:nvSpPr>
        <p:spPr>
          <a:xfrm>
            <a:off x="2454583" y="2870304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necessitamos estar unidos e nos relacionando bem para que as pessoas queiram fazer parte da nossa comunidade.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9CD1F4F-E496-4BA7-BF1A-91079F902789}"/>
              </a:ext>
            </a:extLst>
          </p:cNvPr>
          <p:cNvSpPr/>
          <p:nvPr/>
        </p:nvSpPr>
        <p:spPr>
          <a:xfrm>
            <a:off x="2534347" y="3671730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496C73-8728-1CF2-0603-BAB62E432B4E}"/>
              </a:ext>
            </a:extLst>
          </p:cNvPr>
          <p:cNvSpPr txBox="1"/>
          <p:nvPr/>
        </p:nvSpPr>
        <p:spPr>
          <a:xfrm>
            <a:off x="2534347" y="3711151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87277B0-D55B-C18F-B152-5C8A5EAD4D87}"/>
              </a:ext>
            </a:extLst>
          </p:cNvPr>
          <p:cNvSpPr/>
          <p:nvPr/>
        </p:nvSpPr>
        <p:spPr>
          <a:xfrm>
            <a:off x="2172950" y="3671730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225868-AFFC-2B0C-EAB7-1E880FA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832" y="3730848"/>
            <a:ext cx="227065" cy="22706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A81A72A2-1E03-2594-04EF-86C8664E6739}"/>
              </a:ext>
            </a:extLst>
          </p:cNvPr>
          <p:cNvSpPr/>
          <p:nvPr/>
        </p:nvSpPr>
        <p:spPr>
          <a:xfrm>
            <a:off x="2172950" y="4006266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66663AC-25BF-7E0A-F3C9-AAF227FCD154}"/>
              </a:ext>
            </a:extLst>
          </p:cNvPr>
          <p:cNvSpPr txBox="1"/>
          <p:nvPr/>
        </p:nvSpPr>
        <p:spPr>
          <a:xfrm>
            <a:off x="2454583" y="4109358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o atendimento não se limita aos recepcionistas e que a experiência do visitante é responsabilidade de todos.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A5C819E-B254-3D9D-043F-84B6EB14B381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E4F0CA8-3B23-D418-8C12-4BFB8D6DE934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RECEPÇÃO, UM MOVIMENTO FOCADO EM:</a:t>
            </a:r>
          </a:p>
        </p:txBody>
      </p:sp>
    </p:spTree>
    <p:extLst>
      <p:ext uri="{BB962C8B-B14F-4D97-AF65-F5344CB8AC3E}">
        <p14:creationId xmlns:p14="http://schemas.microsoft.com/office/powerpoint/2010/main" val="1891162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C71207F-65EA-C8A0-4D29-E204FAB0CDD4}"/>
              </a:ext>
            </a:extLst>
          </p:cNvPr>
          <p:cNvSpPr/>
          <p:nvPr/>
        </p:nvSpPr>
        <p:spPr>
          <a:xfrm>
            <a:off x="2534347" y="1303019"/>
            <a:ext cx="3757123" cy="511912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CF19E2-99EC-AD02-985A-D15F420E1C53}"/>
              </a:ext>
            </a:extLst>
          </p:cNvPr>
          <p:cNvSpPr txBox="1"/>
          <p:nvPr/>
        </p:nvSpPr>
        <p:spPr>
          <a:xfrm>
            <a:off x="2807891" y="1401128"/>
            <a:ext cx="522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ACOMPANHAR | SEJA AMIGO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FE23459-C171-2C6A-3066-3F65C90EE79C}"/>
              </a:ext>
            </a:extLst>
          </p:cNvPr>
          <p:cNvSpPr/>
          <p:nvPr/>
        </p:nvSpPr>
        <p:spPr>
          <a:xfrm>
            <a:off x="2172950" y="1303019"/>
            <a:ext cx="553017" cy="511912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B5B0E9-5D28-76BF-5B82-02C71172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273" y="1401128"/>
            <a:ext cx="364095" cy="3104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DFB23D9-3B0F-19CA-545D-C9BD890B710B}"/>
              </a:ext>
            </a:extLst>
          </p:cNvPr>
          <p:cNvSpPr txBox="1"/>
          <p:nvPr/>
        </p:nvSpPr>
        <p:spPr>
          <a:xfrm>
            <a:off x="2556426" y="3481938"/>
            <a:ext cx="885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Troque contato com a pessoa e envie mensagens de esperança rotineiramente; 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Convide para um pequeno grupo ou outro programa da igreja;</a:t>
            </a:r>
          </a:p>
          <a:p>
            <a:pPr algn="just"/>
            <a:endParaRPr lang="pt-B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Prossiga com o ensino da Bíblia e mantenha-se próximo mesmo depois do batismo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CFCAAB-5179-19EC-5055-C0B0A633186C}"/>
              </a:ext>
            </a:extLst>
          </p:cNvPr>
          <p:cNvSpPr/>
          <p:nvPr/>
        </p:nvSpPr>
        <p:spPr>
          <a:xfrm>
            <a:off x="2380663" y="3605840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2BFCA0F-A299-DD8A-D958-84580F5730C3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298562-D87A-B95A-CCB1-B388B0FF4DCB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ATENDER BEM OU RECEBER BEM?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D828C0-E209-BF6D-FAA0-1559552F1B44}"/>
              </a:ext>
            </a:extLst>
          </p:cNvPr>
          <p:cNvSpPr txBox="1"/>
          <p:nvPr/>
        </p:nvSpPr>
        <p:spPr>
          <a:xfrm>
            <a:off x="2275273" y="2129568"/>
            <a:ext cx="913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contato posterior à visita ao templo é importante para que a pessoa retorne e decida estudar a Bíblia e, por fim, ser batizada.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B588D5-1670-BCC8-D2A1-3969B626A544}"/>
              </a:ext>
            </a:extLst>
          </p:cNvPr>
          <p:cNvSpPr txBox="1"/>
          <p:nvPr/>
        </p:nvSpPr>
        <p:spPr>
          <a:xfrm>
            <a:off x="2253448" y="3028980"/>
            <a:ext cx="43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ACOMPANHANDO O VISITANTE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2B2FEAB-6DA8-F7E3-8575-E6D5F4E76938}"/>
              </a:ext>
            </a:extLst>
          </p:cNvPr>
          <p:cNvSpPr/>
          <p:nvPr/>
        </p:nvSpPr>
        <p:spPr>
          <a:xfrm>
            <a:off x="2380662" y="4105328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6D2A06C-086A-0F1A-79AA-1DDE8E48EDFC}"/>
              </a:ext>
            </a:extLst>
          </p:cNvPr>
          <p:cNvSpPr/>
          <p:nvPr/>
        </p:nvSpPr>
        <p:spPr>
          <a:xfrm>
            <a:off x="2398960" y="4581583"/>
            <a:ext cx="76657" cy="76657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071FC55-7B22-AC63-A15E-1C42A73D2E7C}"/>
              </a:ext>
            </a:extLst>
          </p:cNvPr>
          <p:cNvSpPr/>
          <p:nvPr/>
        </p:nvSpPr>
        <p:spPr>
          <a:xfrm>
            <a:off x="2172950" y="5343126"/>
            <a:ext cx="9117902" cy="7734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F5E8B4D-4969-B8B6-D91A-7627C962CB64}"/>
              </a:ext>
            </a:extLst>
          </p:cNvPr>
          <p:cNvSpPr txBox="1"/>
          <p:nvPr/>
        </p:nvSpPr>
        <p:spPr>
          <a:xfrm>
            <a:off x="2398961" y="5467110"/>
            <a:ext cx="874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*Algumas pessoas deixam a igreja nos primeiros meses após o batismo porque não recebem mais </a:t>
            </a:r>
            <a:b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atenção de antes. O relacionamento fortalece a fé.</a:t>
            </a:r>
          </a:p>
        </p:txBody>
      </p:sp>
    </p:spTree>
    <p:extLst>
      <p:ext uri="{BB962C8B-B14F-4D97-AF65-F5344CB8AC3E}">
        <p14:creationId xmlns:p14="http://schemas.microsoft.com/office/powerpoint/2010/main" val="3722917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87A6EBC-B5EA-4DA8-F7D1-3E7B83F1EC83}"/>
              </a:ext>
            </a:extLst>
          </p:cNvPr>
          <p:cNvSpPr/>
          <p:nvPr/>
        </p:nvSpPr>
        <p:spPr>
          <a:xfrm>
            <a:off x="0" y="197709"/>
            <a:ext cx="12191999" cy="73305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1EA419-2D0F-B059-40DB-29F83C7E2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1482811" y="1149178"/>
            <a:ext cx="10553534" cy="57088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45F4FF2-3F6D-67A4-1AC5-F19BA42BAD1B}"/>
              </a:ext>
            </a:extLst>
          </p:cNvPr>
          <p:cNvSpPr txBox="1"/>
          <p:nvPr/>
        </p:nvSpPr>
        <p:spPr>
          <a:xfrm>
            <a:off x="5086350" y="321276"/>
            <a:ext cx="670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IGREJA DIGITAL E ACOLHEDORA </a:t>
            </a:r>
          </a:p>
        </p:txBody>
      </p:sp>
    </p:spTree>
    <p:extLst>
      <p:ext uri="{BB962C8B-B14F-4D97-AF65-F5344CB8AC3E}">
        <p14:creationId xmlns:p14="http://schemas.microsoft.com/office/powerpoint/2010/main" val="7006226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499786F-DD73-1A55-ED80-0C8EBCEB840A}"/>
              </a:ext>
            </a:extLst>
          </p:cNvPr>
          <p:cNvSpPr txBox="1"/>
          <p:nvPr/>
        </p:nvSpPr>
        <p:spPr>
          <a:xfrm>
            <a:off x="3070937" y="2690139"/>
            <a:ext cx="723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Não force a mudança para o presencial. </a:t>
            </a:r>
            <a:b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 pessoas que desejam continuar a serem atendidas no meio virtual.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B58FB4-E9B4-DDD0-86C4-5A9B6F285C04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E4EA58-BF13-DB97-FC68-A6AC44E835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IGREJA DIGITAL E ACOLHEDORA </a:t>
            </a:r>
          </a:p>
        </p:txBody>
      </p:sp>
    </p:spTree>
    <p:extLst>
      <p:ext uri="{BB962C8B-B14F-4D97-AF65-F5344CB8AC3E}">
        <p14:creationId xmlns:p14="http://schemas.microsoft.com/office/powerpoint/2010/main" val="28561265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4AFE8AC-F029-6D79-5D2D-F7F79AF97FE4}"/>
              </a:ext>
            </a:extLst>
          </p:cNvPr>
          <p:cNvSpPr/>
          <p:nvPr/>
        </p:nvSpPr>
        <p:spPr>
          <a:xfrm>
            <a:off x="2130463" y="1368207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CBD78F-B774-A53D-DED5-07B71D23E729}"/>
              </a:ext>
            </a:extLst>
          </p:cNvPr>
          <p:cNvSpPr/>
          <p:nvPr/>
        </p:nvSpPr>
        <p:spPr>
          <a:xfrm>
            <a:off x="2130463" y="3058785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8FD92B2-9029-4A93-DD19-B30907C16226}"/>
              </a:ext>
            </a:extLst>
          </p:cNvPr>
          <p:cNvSpPr/>
          <p:nvPr/>
        </p:nvSpPr>
        <p:spPr>
          <a:xfrm>
            <a:off x="2253324" y="1368207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6144A0-135D-A9E3-0445-342BCA7DAA2F}"/>
              </a:ext>
            </a:extLst>
          </p:cNvPr>
          <p:cNvSpPr txBox="1"/>
          <p:nvPr/>
        </p:nvSpPr>
        <p:spPr>
          <a:xfrm>
            <a:off x="2253324" y="1407628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DURANTE O PROGRAMA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DD5C907-2254-E8B2-7A71-BAF0284D1449}"/>
              </a:ext>
            </a:extLst>
          </p:cNvPr>
          <p:cNvSpPr/>
          <p:nvPr/>
        </p:nvSpPr>
        <p:spPr>
          <a:xfrm>
            <a:off x="2130462" y="1702743"/>
            <a:ext cx="9348965" cy="774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BC0ED63-C517-6F55-3D0F-554A9E58A9A9}"/>
              </a:ext>
            </a:extLst>
          </p:cNvPr>
          <p:cNvSpPr txBox="1"/>
          <p:nvPr/>
        </p:nvSpPr>
        <p:spPr>
          <a:xfrm>
            <a:off x="2412096" y="1805835"/>
            <a:ext cx="88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Interaja através dos canais digitais com perguntas como: De onde você nos assiste? Quer aprender mais sobre a Bíblia? Quer deixar um pedido de oração?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A765038-CF18-F20E-FBE9-F90B883BA880}"/>
              </a:ext>
            </a:extLst>
          </p:cNvPr>
          <p:cNvSpPr/>
          <p:nvPr/>
        </p:nvSpPr>
        <p:spPr>
          <a:xfrm>
            <a:off x="2253324" y="3058785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23D2581-0A05-0680-9012-42A5FCFB84AA}"/>
              </a:ext>
            </a:extLst>
          </p:cNvPr>
          <p:cNvSpPr txBox="1"/>
          <p:nvPr/>
        </p:nvSpPr>
        <p:spPr>
          <a:xfrm>
            <a:off x="2253324" y="3098206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APÓS O PROGRAMA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FD532C-8880-0BF0-4A6E-9DA9CAE195F1}"/>
              </a:ext>
            </a:extLst>
          </p:cNvPr>
          <p:cNvSpPr/>
          <p:nvPr/>
        </p:nvSpPr>
        <p:spPr>
          <a:xfrm>
            <a:off x="2130462" y="3393321"/>
            <a:ext cx="9348965" cy="1168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4972E5-6A8C-1341-E98B-9C4D61D32F58}"/>
              </a:ext>
            </a:extLst>
          </p:cNvPr>
          <p:cNvSpPr txBox="1"/>
          <p:nvPr/>
        </p:nvSpPr>
        <p:spPr>
          <a:xfrm>
            <a:off x="2412096" y="3496413"/>
            <a:ext cx="8808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Convidar para fazer parte de outros canais da igreja, como grupos de WhatsApp, onde as informações e convites para os próximos programas são enviados. 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Encaminhar as necessidades para outros departamentos da igreja.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5AA65E2-0DF0-68AC-C4D6-64BEB43B8E20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18921E-1507-2E35-5296-E33549B43CB9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IGREJA DIGITAL E ACOLHEDORA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5366EDE-53EB-5575-68C1-765ED625747F}"/>
              </a:ext>
            </a:extLst>
          </p:cNvPr>
          <p:cNvSpPr/>
          <p:nvPr/>
        </p:nvSpPr>
        <p:spPr>
          <a:xfrm>
            <a:off x="2172950" y="5152620"/>
            <a:ext cx="9117902" cy="775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EBABD7-86E0-94E4-B0B2-BE4D270F17C7}"/>
              </a:ext>
            </a:extLst>
          </p:cNvPr>
          <p:cNvSpPr txBox="1"/>
          <p:nvPr/>
        </p:nvSpPr>
        <p:spPr>
          <a:xfrm>
            <a:off x="2534347" y="5296482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>
                <a:solidFill>
                  <a:srgbClr val="DF7D5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ATENÇÃO: </a:t>
            </a:r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interação não deve estar limitada ao horário da transmissão, pois as pessoas podem acessar o conteúdo sem estar ao vivo. </a:t>
            </a:r>
          </a:p>
        </p:txBody>
      </p:sp>
    </p:spTree>
    <p:extLst>
      <p:ext uri="{BB962C8B-B14F-4D97-AF65-F5344CB8AC3E}">
        <p14:creationId xmlns:p14="http://schemas.microsoft.com/office/powerpoint/2010/main" val="244211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5296910-F0CC-47F2-7549-C9E3CB83CBA2}"/>
              </a:ext>
            </a:extLst>
          </p:cNvPr>
          <p:cNvSpPr/>
          <p:nvPr/>
        </p:nvSpPr>
        <p:spPr>
          <a:xfrm>
            <a:off x="2534347" y="1193622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3F160C-DA45-3C06-635D-A76817BB1E41}"/>
              </a:ext>
            </a:extLst>
          </p:cNvPr>
          <p:cNvSpPr txBox="1"/>
          <p:nvPr/>
        </p:nvSpPr>
        <p:spPr>
          <a:xfrm>
            <a:off x="2534347" y="1233043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COMUNHÃO PESSOAL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50F3DF-B757-8331-1390-826F22B900DA}"/>
              </a:ext>
            </a:extLst>
          </p:cNvPr>
          <p:cNvSpPr/>
          <p:nvPr/>
        </p:nvSpPr>
        <p:spPr>
          <a:xfrm>
            <a:off x="2172950" y="1193622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Desenho de personagem&#10;&#10;Descrição gerada automaticamente com confiança baixa">
            <a:extLst>
              <a:ext uri="{FF2B5EF4-FFF2-40B4-BE49-F238E27FC236}">
                <a16:creationId xmlns:a16="http://schemas.microsoft.com/office/drawing/2014/main" id="{A30625B4-B26E-111A-62CF-76892E6F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34" y="1233043"/>
            <a:ext cx="195250" cy="25733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2E29083-3538-0058-5A49-93948166339D}"/>
              </a:ext>
            </a:extLst>
          </p:cNvPr>
          <p:cNvSpPr/>
          <p:nvPr/>
        </p:nvSpPr>
        <p:spPr>
          <a:xfrm>
            <a:off x="2172950" y="1528158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B0E316-EC67-C2DF-482E-746D27203999}"/>
              </a:ext>
            </a:extLst>
          </p:cNvPr>
          <p:cNvSpPr txBox="1"/>
          <p:nvPr/>
        </p:nvSpPr>
        <p:spPr>
          <a:xfrm>
            <a:off x="2454583" y="1631250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o contato constante com Deus permite que sejamos amáveis e acolhedores com todos.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55FFC1-18EE-2777-F9C0-C8FF3E02F799}"/>
              </a:ext>
            </a:extLst>
          </p:cNvPr>
          <p:cNvSpPr/>
          <p:nvPr/>
        </p:nvSpPr>
        <p:spPr>
          <a:xfrm>
            <a:off x="2534347" y="2432676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E1F8F4-0921-6DF9-2D45-45E5E8CDAA59}"/>
              </a:ext>
            </a:extLst>
          </p:cNvPr>
          <p:cNvSpPr txBox="1"/>
          <p:nvPr/>
        </p:nvSpPr>
        <p:spPr>
          <a:xfrm>
            <a:off x="2534347" y="2472097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RELACIONAMENTO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71BECB4-1619-A373-6B78-B755E5808AF4}"/>
              </a:ext>
            </a:extLst>
          </p:cNvPr>
          <p:cNvSpPr/>
          <p:nvPr/>
        </p:nvSpPr>
        <p:spPr>
          <a:xfrm>
            <a:off x="2172950" y="2432676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973579-939E-35EF-301C-728917143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43" y="2521648"/>
            <a:ext cx="275012" cy="16989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9C8D44-5572-2677-0247-5AFDBD9036B8}"/>
              </a:ext>
            </a:extLst>
          </p:cNvPr>
          <p:cNvSpPr/>
          <p:nvPr/>
        </p:nvSpPr>
        <p:spPr>
          <a:xfrm>
            <a:off x="2172950" y="2767212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47445D-081C-855F-96A7-63D639881417}"/>
              </a:ext>
            </a:extLst>
          </p:cNvPr>
          <p:cNvSpPr txBox="1"/>
          <p:nvPr/>
        </p:nvSpPr>
        <p:spPr>
          <a:xfrm>
            <a:off x="2454583" y="2870304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necessitamos estar unidos e nos relacionando bem para que as pessoas queiram fazer parte da nossa comunidade.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22FDA6F-D25A-2589-6C88-CE3ABFF28CE1}"/>
              </a:ext>
            </a:extLst>
          </p:cNvPr>
          <p:cNvSpPr/>
          <p:nvPr/>
        </p:nvSpPr>
        <p:spPr>
          <a:xfrm>
            <a:off x="2534347" y="3671730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CF0D6AD-216A-1B52-9477-CCCE882B6BB2}"/>
              </a:ext>
            </a:extLst>
          </p:cNvPr>
          <p:cNvSpPr txBox="1"/>
          <p:nvPr/>
        </p:nvSpPr>
        <p:spPr>
          <a:xfrm>
            <a:off x="2534347" y="3711151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3B12B1-F857-0AF8-132A-56BFE360A429}"/>
              </a:ext>
            </a:extLst>
          </p:cNvPr>
          <p:cNvSpPr/>
          <p:nvPr/>
        </p:nvSpPr>
        <p:spPr>
          <a:xfrm>
            <a:off x="2172950" y="3671730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8A2CF63-00CF-29D4-5355-4A34C554B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832" y="3730848"/>
            <a:ext cx="227065" cy="22706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85DFB96-1605-3EC0-A7A6-FDA1919DEB9C}"/>
              </a:ext>
            </a:extLst>
          </p:cNvPr>
          <p:cNvSpPr/>
          <p:nvPr/>
        </p:nvSpPr>
        <p:spPr>
          <a:xfrm>
            <a:off x="2172950" y="4006266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F18E8F-687B-18C2-9764-78A2BBEA2963}"/>
              </a:ext>
            </a:extLst>
          </p:cNvPr>
          <p:cNvSpPr txBox="1"/>
          <p:nvPr/>
        </p:nvSpPr>
        <p:spPr>
          <a:xfrm>
            <a:off x="2454583" y="4109358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o atendimento não se limita aos recepcionistas e que a experiência do visitante é responsabilidade de todos.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D62BB92-FE0A-562C-8533-2744D0F53E89}"/>
              </a:ext>
            </a:extLst>
          </p:cNvPr>
          <p:cNvSpPr/>
          <p:nvPr/>
        </p:nvSpPr>
        <p:spPr>
          <a:xfrm>
            <a:off x="2532528" y="4910784"/>
            <a:ext cx="2071992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D7309CB-4AB5-3A30-DFAD-C52C23A75248}"/>
              </a:ext>
            </a:extLst>
          </p:cNvPr>
          <p:cNvSpPr txBox="1"/>
          <p:nvPr/>
        </p:nvSpPr>
        <p:spPr>
          <a:xfrm>
            <a:off x="2532528" y="4950205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6C7867D-BFE4-EDAC-67A7-B558B87BAB22}"/>
              </a:ext>
            </a:extLst>
          </p:cNvPr>
          <p:cNvSpPr/>
          <p:nvPr/>
        </p:nvSpPr>
        <p:spPr>
          <a:xfrm>
            <a:off x="2171131" y="4910784"/>
            <a:ext cx="361398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B7BC256-DA6C-DAD1-6257-7934E6DF6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6331" y="4959961"/>
            <a:ext cx="236748" cy="226193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3387D69F-1ABC-4638-391D-459E9D2B9E8F}"/>
              </a:ext>
            </a:extLst>
          </p:cNvPr>
          <p:cNvSpPr/>
          <p:nvPr/>
        </p:nvSpPr>
        <p:spPr>
          <a:xfrm>
            <a:off x="2171131" y="5245320"/>
            <a:ext cx="9117902" cy="747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B0F17E-7D94-2791-F5BE-1E626106CEBC}"/>
              </a:ext>
            </a:extLst>
          </p:cNvPr>
          <p:cNvSpPr txBox="1"/>
          <p:nvPr/>
        </p:nvSpPr>
        <p:spPr>
          <a:xfrm>
            <a:off x="2452764" y="5348412"/>
            <a:ext cx="860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igreja precisa entender que é preciso estar em constante aperfeiçoamento, através de treinamentos e encontros de motivação.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C430257-B691-F123-3120-8CDDFB017C48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6C3AB17-FDD5-0347-1E73-42F04373F49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RECEPÇÃO, UM MOVIMENTO FOCADO EM:</a:t>
            </a:r>
          </a:p>
        </p:txBody>
      </p:sp>
    </p:spTree>
    <p:extLst>
      <p:ext uri="{BB962C8B-B14F-4D97-AF65-F5344CB8AC3E}">
        <p14:creationId xmlns:p14="http://schemas.microsoft.com/office/powerpoint/2010/main" val="211156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170160-26C0-50B9-5012-8498FF5A4154}"/>
              </a:ext>
            </a:extLst>
          </p:cNvPr>
          <p:cNvSpPr/>
          <p:nvPr/>
        </p:nvSpPr>
        <p:spPr>
          <a:xfrm>
            <a:off x="2360504" y="1468888"/>
            <a:ext cx="1302547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17DED9-8A8A-E5D0-A431-65A6A3E22248}"/>
              </a:ext>
            </a:extLst>
          </p:cNvPr>
          <p:cNvSpPr txBox="1"/>
          <p:nvPr/>
        </p:nvSpPr>
        <p:spPr>
          <a:xfrm>
            <a:off x="2360504" y="1508309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A9D3D40-7921-29A2-63BA-3ABD182E6F38}"/>
              </a:ext>
            </a:extLst>
          </p:cNvPr>
          <p:cNvSpPr/>
          <p:nvPr/>
        </p:nvSpPr>
        <p:spPr>
          <a:xfrm>
            <a:off x="2228699" y="1468888"/>
            <a:ext cx="131806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D374B2-1B62-1328-A851-337D0C6C0A48}"/>
              </a:ext>
            </a:extLst>
          </p:cNvPr>
          <p:cNvSpPr txBox="1"/>
          <p:nvPr/>
        </p:nvSpPr>
        <p:spPr>
          <a:xfrm>
            <a:off x="2522136" y="1938829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 líderes e equipes para que reconheçam a importância do ministério que Ama, Acolhe, Atende e Acompanha para salvar.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Levar os membros a compreenderem que a hospitalidade é marca do cristão e ajudá-los </a:t>
            </a: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desenvolvimento de atitudes acolhedoras na igreja. 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Trabalhar em unidade e parceria com outros ministérios para que a obra de receber </a:t>
            </a: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acolher seja completada com a obra da intercessão, da visitação e do ensino bíblico.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71F532F-8ACD-D0FE-149F-E6A68464F863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7FEC9A-A4B3-0266-9395-D868DA26F93B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0F375E3-D9D6-AFD7-7DFD-D108A17DBD73}"/>
              </a:ext>
            </a:extLst>
          </p:cNvPr>
          <p:cNvSpPr/>
          <p:nvPr/>
        </p:nvSpPr>
        <p:spPr>
          <a:xfrm>
            <a:off x="2429666" y="206447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D40C0CB-1792-728C-DD5D-563548E2D360}"/>
              </a:ext>
            </a:extLst>
          </p:cNvPr>
          <p:cNvSpPr/>
          <p:nvPr/>
        </p:nvSpPr>
        <p:spPr>
          <a:xfrm>
            <a:off x="2440732" y="270634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104F8CB-EB6B-DC6B-3E93-B33E272CB66E}"/>
              </a:ext>
            </a:extLst>
          </p:cNvPr>
          <p:cNvSpPr/>
          <p:nvPr/>
        </p:nvSpPr>
        <p:spPr>
          <a:xfrm>
            <a:off x="2464835" y="3348216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48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671F69A-4A96-D11B-23D5-3768E323162F}"/>
              </a:ext>
            </a:extLst>
          </p:cNvPr>
          <p:cNvSpPr/>
          <p:nvPr/>
        </p:nvSpPr>
        <p:spPr>
          <a:xfrm>
            <a:off x="2360504" y="1468888"/>
            <a:ext cx="1302547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99ACA5-2B73-4410-084E-30E036DD45E8}"/>
              </a:ext>
            </a:extLst>
          </p:cNvPr>
          <p:cNvSpPr txBox="1"/>
          <p:nvPr/>
        </p:nvSpPr>
        <p:spPr>
          <a:xfrm>
            <a:off x="2360504" y="1508309"/>
            <a:ext cx="207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5A82F75-5C77-283E-4B4D-AFBEB1F5DEE8}"/>
              </a:ext>
            </a:extLst>
          </p:cNvPr>
          <p:cNvSpPr/>
          <p:nvPr/>
        </p:nvSpPr>
        <p:spPr>
          <a:xfrm>
            <a:off x="2228699" y="1468888"/>
            <a:ext cx="131806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28DCD4-3205-C277-9642-1C2F84B7C8CA}"/>
              </a:ext>
            </a:extLst>
          </p:cNvPr>
          <p:cNvSpPr txBox="1"/>
          <p:nvPr/>
        </p:nvSpPr>
        <p:spPr>
          <a:xfrm>
            <a:off x="2522136" y="1938829"/>
            <a:ext cx="844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 líderes e equipes para que reconheçam a importância do ministério que Ama, Acolhe, Atende e Acompanha para salvar.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Levar os membros a compreenderem que a hospitalidade é marca do cristão e ajudá-los </a:t>
            </a: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desenvolvimento de atitudes acolhedoras na igreja. 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Trabalhar em unidade e parceria com outros ministérios para que a obra de receber </a:t>
            </a: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acolher seja completada com a obra da intercessão, da visitação e do ensino bíblico.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CE86880-1F12-0A68-1FE7-CC72DCF9C18C}"/>
              </a:ext>
            </a:extLst>
          </p:cNvPr>
          <p:cNvSpPr/>
          <p:nvPr/>
        </p:nvSpPr>
        <p:spPr>
          <a:xfrm>
            <a:off x="1889018" y="741405"/>
            <a:ext cx="9761837" cy="45719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89F7F5-9D6A-842D-2B5D-2510E7C6F342}"/>
              </a:ext>
            </a:extLst>
          </p:cNvPr>
          <p:cNvSpPr txBox="1"/>
          <p:nvPr/>
        </p:nvSpPr>
        <p:spPr>
          <a:xfrm>
            <a:off x="2063578" y="321276"/>
            <a:ext cx="9415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DE85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92E059E-122C-3303-9354-3284ADE16335}"/>
              </a:ext>
            </a:extLst>
          </p:cNvPr>
          <p:cNvSpPr/>
          <p:nvPr/>
        </p:nvSpPr>
        <p:spPr>
          <a:xfrm>
            <a:off x="2429666" y="2064470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C6EBC8-DDCF-1B55-0DAA-3D61B5209681}"/>
              </a:ext>
            </a:extLst>
          </p:cNvPr>
          <p:cNvSpPr/>
          <p:nvPr/>
        </p:nvSpPr>
        <p:spPr>
          <a:xfrm>
            <a:off x="2440732" y="2706343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23829A3-C561-1E8E-BC6C-7A488A7A91C0}"/>
              </a:ext>
            </a:extLst>
          </p:cNvPr>
          <p:cNvSpPr/>
          <p:nvPr/>
        </p:nvSpPr>
        <p:spPr>
          <a:xfrm>
            <a:off x="2464835" y="3348216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4BFA91C-D145-809D-D626-D25884115BCB}"/>
              </a:ext>
            </a:extLst>
          </p:cNvPr>
          <p:cNvSpPr/>
          <p:nvPr/>
        </p:nvSpPr>
        <p:spPr>
          <a:xfrm>
            <a:off x="2360504" y="4282052"/>
            <a:ext cx="3326863" cy="334536"/>
          </a:xfrm>
          <a:prstGeom prst="rect">
            <a:avLst/>
          </a:prstGeom>
          <a:solidFill>
            <a:srgbClr val="398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5447ED-9E17-BB85-E6BF-00A8253FEC45}"/>
              </a:ext>
            </a:extLst>
          </p:cNvPr>
          <p:cNvSpPr txBox="1"/>
          <p:nvPr/>
        </p:nvSpPr>
        <p:spPr>
          <a:xfrm>
            <a:off x="2360504" y="4321473"/>
            <a:ext cx="4154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METAS CRUCIALMENTE IMPORTANTES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179687-EDB8-4A11-2BE1-78300BD5A964}"/>
              </a:ext>
            </a:extLst>
          </p:cNvPr>
          <p:cNvSpPr/>
          <p:nvPr/>
        </p:nvSpPr>
        <p:spPr>
          <a:xfrm>
            <a:off x="2228699" y="4282052"/>
            <a:ext cx="131806" cy="334536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7A8B11B-52CE-115F-6BC1-F907BB200EB6}"/>
              </a:ext>
            </a:extLst>
          </p:cNvPr>
          <p:cNvSpPr txBox="1"/>
          <p:nvPr/>
        </p:nvSpPr>
        <p:spPr>
          <a:xfrm>
            <a:off x="2546917" y="4776948"/>
            <a:ext cx="8446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 um coordenador e equipe atuantes;</a:t>
            </a:r>
          </a:p>
          <a:p>
            <a:pPr algn="just"/>
            <a:endParaRPr lang="pt-B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Cumprir as ações Semanais, Mensais, Trimestrais e Anuais.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9CC1B33-C750-8289-0D03-7B76FD33A903}"/>
              </a:ext>
            </a:extLst>
          </p:cNvPr>
          <p:cNvSpPr/>
          <p:nvPr/>
        </p:nvSpPr>
        <p:spPr>
          <a:xfrm>
            <a:off x="2476579" y="4906416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AECD043-7587-0AF4-BBF1-ADFA90B99945}"/>
              </a:ext>
            </a:extLst>
          </p:cNvPr>
          <p:cNvSpPr/>
          <p:nvPr/>
        </p:nvSpPr>
        <p:spPr>
          <a:xfrm>
            <a:off x="2476579" y="5321285"/>
            <a:ext cx="70338" cy="70338"/>
          </a:xfrm>
          <a:prstGeom prst="rect">
            <a:avLst/>
          </a:prstGeom>
          <a:solidFill>
            <a:srgbClr val="DF7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958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7" ma:contentTypeDescription="Crie um novo documento." ma:contentTypeScope="" ma:versionID="d85cce8a89fe5dcf2e302eaa190842ad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0a5700c6bc858909be4be37f02e1053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6F148E-3DDA-4DD1-A1B6-8EF416C100E6}"/>
</file>

<file path=customXml/itemProps2.xml><?xml version="1.0" encoding="utf-8"?>
<ds:datastoreItem xmlns:ds="http://schemas.openxmlformats.org/officeDocument/2006/customXml" ds:itemID="{D25398A2-70DE-45E7-BCCD-F2F1B46C18B8}"/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4010</Words>
  <Application>Microsoft Office PowerPoint</Application>
  <PresentationFormat>Widescreen</PresentationFormat>
  <Paragraphs>478</Paragraphs>
  <Slides>63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Open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Monique Bergmann</dc:creator>
  <cp:lastModifiedBy>Monique Bergmann</cp:lastModifiedBy>
  <cp:revision>35</cp:revision>
  <dcterms:created xsi:type="dcterms:W3CDTF">2021-12-01T15:48:13Z</dcterms:created>
  <dcterms:modified xsi:type="dcterms:W3CDTF">2022-11-06T17:12:22Z</dcterms:modified>
</cp:coreProperties>
</file>