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78" r:id="rId4"/>
    <p:sldId id="258" r:id="rId5"/>
    <p:sldId id="259" r:id="rId6"/>
    <p:sldId id="277" r:id="rId7"/>
    <p:sldId id="260" r:id="rId8"/>
    <p:sldId id="261" r:id="rId9"/>
    <p:sldId id="262" r:id="rId10"/>
    <p:sldId id="263" r:id="rId11"/>
    <p:sldId id="276" r:id="rId12"/>
    <p:sldId id="264" r:id="rId13"/>
    <p:sldId id="273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5" r:id="rId22"/>
    <p:sldId id="274" r:id="rId23"/>
    <p:sldId id="272" r:id="rId2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8556"/>
    <a:srgbClr val="3989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2491" autoAdjust="0"/>
  </p:normalViewPr>
  <p:slideViewPr>
    <p:cSldViewPr snapToGrid="0">
      <p:cViewPr varScale="1">
        <p:scale>
          <a:sx n="99" d="100"/>
          <a:sy n="99" d="100"/>
        </p:scale>
        <p:origin x="10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C251F5-50FF-45B9-B34D-FE1D547DC69F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952ED7-086A-4564-AB99-A4D4283122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38524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objetivo deste </a:t>
            </a:r>
            <a:r>
              <a:rPr lang="pt-BR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planner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é que cada líder do Ministério da Recepção tenha ferramentas que o ajudem a alcançar melhores resultados na vida pessoa e  no  ministério. As ferramentas convergem com as estratégias para ter uma igreja acolhedora.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31382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8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agenda 2023 está inserida no calendário do </a:t>
            </a:r>
            <a:r>
              <a:rPr lang="pt-BR" sz="18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planner</a:t>
            </a:r>
            <a:r>
              <a:rPr lang="pt-BR" sz="18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Para continuar usando seu </a:t>
            </a:r>
            <a:r>
              <a:rPr lang="pt-BR" sz="18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planner</a:t>
            </a:r>
            <a:r>
              <a:rPr lang="pt-BR" sz="18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em 2024, você pode fazer o download do calendário da Divisão Sul-Americana e do seu Campo e colar no espaço destinado a isso.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44739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CALENDÁRIO MENSAL E SEMANAL</a:t>
            </a:r>
            <a:b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BR" sz="18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 facilitar o uso, o calendário mensal é apresentado agora em duas páginas, ampliando o espaço para anotações.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pt-BR" sz="18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Os lembretes da rotina do Ministério da Recepção e da fidelidade foram mantidos, assim como o espaço para anotações.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85490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 calendário semanal traz a maior mudança em relação a versão 2022 do </a:t>
            </a:r>
            <a:r>
              <a:rPr lang="pt-BR" sz="18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Planner</a:t>
            </a:r>
            <a:r>
              <a:rPr lang="pt-BR" sz="18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Recepção. Para ter seu uso bianual, os dias da semana não estão colocados numericamente. Agora, você encontra espaços para anotar o dia do mês, permitindo que você possa reaproveitar os espaços em 2024.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ferramentas de comunhão pessoal e familiar continuam disponíveis, bem como os checklists do Ministério de Recepção.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br>
              <a:rPr lang="pt-BR" sz="12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20207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que o trabalho seja bem realizado nas igrejas, foi criado um plano de atividades e rotinas a serem desenvolvidas na igreja a cada semana, a cada mês e a cada trimestre, e todas as ferramentas do </a:t>
            </a:r>
            <a:r>
              <a:rPr lang="pt-BR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planner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auxiliam neste quesito. 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378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Ministério da Recepção tem rotinas e elas estão em forma de ferramentas no </a:t>
            </a:r>
            <a:r>
              <a:rPr lang="pt-BR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planner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semanal. Tem espaço para anotar os nomes das pessoas que estarão na recepção, anotar os contatos dos visitantes, e também lembretes sobre a escala, o contato após a presença do visitante na igreja, e o direcionamento dos pedidos de oração e estudos bíblicos.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42325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Existem atividades que devem ser realizadas a cada mês, organizando o departamento. O calendário mensal traz também as datas da Divisão Sul Americana que ajuda a se programar para as datas especiais.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 ferramentas que lembram as etapas que devem ser cumpridas.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7140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 </a:t>
            </a:r>
            <a:r>
              <a:rPr lang="pt-BR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planner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mensal você tem o espaço para anotar se devolveu os dízimos e as ofertas, e também lembrar de fazer a escala mensal da equipe, checar o material da recepção para ver se nada está faltando e também enviar para os membros os cartões da Igreja Acolhedora, que serão enviados para você pelo WhatsApp.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93307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cada começo de trimestre, é hora de analisar o trabalho, capacitar a equipe e estabelecer novas metas. Por isso, o </a:t>
            </a:r>
            <a:r>
              <a:rPr lang="pt-BR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planner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traz trimestralmente a página chamada Análise do Trimestre. A ideia é usar este espaço para anotar o que está dando certo na recepção e o que precisa mudar.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98299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cada trimestre realize a reunião de planejamento trimestral, analisando os resultados obtidos e estabelecendo novos planos. Lembre-se de que a ferramenta se repete para o ano 2024, com nova cor.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6879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CONTEÚDOS</a:t>
            </a:r>
          </a:p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partir da </a:t>
            </a:r>
            <a:r>
              <a:rPr lang="pt-BR" sz="180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página 146, 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inicia-se a parte de conteúdo do </a:t>
            </a:r>
            <a:r>
              <a:rPr lang="pt-BR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planner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que são orientações para que o departamento seja bem dirigido, dentro do propósito estabelecido pela Igreja.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Nesta parte você encontra as atribuições de cada integrante da equipe de recepção, orientação para formar sua equipe, apresentação dos ministérios de apoio ao Ministério da Recepção, etc.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Você vai ver também detalhes que fazem com que a experiência do visitante seja bem-sucedida na igreja e dicas de capacitação para a igreja. Este é um material que, certamente, fará grande diferença no seu ministério.  </a:t>
            </a:r>
          </a:p>
          <a:p>
            <a:pPr algn="just"/>
            <a:endParaRPr lang="pt-BR" sz="1800" dirty="0"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8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Os conteúdos de 2022 foram disponibilizados no site para que você tenha novos artigos e ferramentas em 2023 e 2024. Utilize o QR </a:t>
            </a:r>
            <a:r>
              <a:rPr lang="pt-BR" sz="18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Code</a:t>
            </a:r>
            <a:r>
              <a:rPr lang="pt-BR" sz="18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para acessar estes materiais no site da Divisão Sul-Americana.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38152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 ferramentas disponibilizadas no </a:t>
            </a:r>
            <a:r>
              <a:rPr lang="pt-BR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planner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lembram as rotinas do departamento, as datas importantes do calendário da Igreja e contribuem também para a organização da vida pessoal, profissional e espiritual.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Além das ferramentas, o </a:t>
            </a:r>
            <a:r>
              <a:rPr lang="pt-BR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planner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traz conteúdos de capacitação para o líder, equipe e membros.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27030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 página 152 você encontra a lista de materiais que você precisa disponibilizar para ter um bom atendimento dos amigos que visitam as igrejas. Aproveite a ferramenta para fazer o controle mensal e não deixar faltar nada. Utilize também o checklist semestral de outros itens que potencializam as ações do Ministério de Recepção.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929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Utilize o Bible </a:t>
            </a:r>
            <a:r>
              <a:rPr lang="pt-BR" sz="18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Plan</a:t>
            </a:r>
            <a:r>
              <a:rPr lang="pt-BR" sz="18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durante o seu devocional, fazendo a leitura da Bíblia combinada com livros de Ellen White.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22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5066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spcAft>
                <a:spcPts val="1200"/>
              </a:spcAft>
            </a:pPr>
            <a:r>
              <a:rPr lang="pt-BR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Para melhor atender a Igreja, esta edição do </a:t>
            </a:r>
            <a:r>
              <a:rPr lang="pt-BR" sz="1800" dirty="0" err="1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planner</a:t>
            </a:r>
            <a:r>
              <a:rPr lang="pt-BR" sz="18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bianual, ou seja, será utilizada durante dois anos. Por isso, foram feitas algumas mudanças no layout e, para tornar o uso mais intuitivo, as ferramentas têm cores diferentes, para cada ano. 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37527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Depois de preencher os dados pessoais, há a explicação de como usar o </a:t>
            </a:r>
            <a:r>
              <a:rPr lang="pt-BR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planner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e várias ferramentas para análise do líder de recepção em várias áreas da vida.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23326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8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Logo no início é possível ver o como usar o </a:t>
            </a:r>
            <a:r>
              <a:rPr lang="pt-BR" sz="18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planner</a:t>
            </a:r>
            <a:r>
              <a:rPr lang="pt-BR" sz="18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conhecendo as principais ferramentas, como as que ajudam a manter a rotina de comunhão e também de desenvolvimento pessoal. Há também as indicações das páginas com conteúdos para o líder de recepção.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196501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8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Duas ferramentas ajudam a manter uma vida mais organizada, colocando nossa rotina em um quadro e em outro fazendo o planejamento financeiro, pessoal ou familiar.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55210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Uma das ferramentas que auxiliam o coordenador de recepção é a análise da igreja, baseada na matriz FOFA (ou SWOT), que aponta as forças e oportunidades versus fraquezas e ameaças, para que os planos estratégicos personalizados de cada igreja sejam criados. Este </a:t>
            </a:r>
            <a:r>
              <a:rPr lang="pt-BR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planner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também traz indicações de materiais adicionais que estão no site da Divisão Sul Americana, que podem ser acessados através de QR </a:t>
            </a:r>
            <a:r>
              <a:rPr lang="pt-BR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Code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18437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Quando começar o ano, faça a análise pessoal e estabeleça planos para chegar à meta que você deseja. Volte a esta página no meio do ano e em dezembro pra ver se conseguiu cumprir.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12943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Cuide também das finanças da sua família, usando este </a:t>
            </a:r>
            <a:r>
              <a:rPr lang="pt-BR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planner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Para sermos bons líderes, é imprescindível ter uma vida harmoniosa.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952ED7-086A-4564-AB99-A4D4283122B2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3710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parede de papel, vaca, alinhado, grupo&#10;&#10;Descrição gerada automaticamente">
            <a:extLst>
              <a:ext uri="{FF2B5EF4-FFF2-40B4-BE49-F238E27FC236}">
                <a16:creationId xmlns:a16="http://schemas.microsoft.com/office/drawing/2014/main" id="{D9C68336-6C13-45AB-B3AF-DC4B7E27D6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908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E9E972-086C-4CA3-9358-946CB1E3A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3955C73-7D73-4517-87CE-160A9A368F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63A0989-EE3B-4342-AA59-04A670EF8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2182B-8178-4AA6-9A48-1CECB90EEBC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F0122E2-8BC8-4109-B90B-46C7F58CF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A41234D-7CA7-43D2-A07D-54C404683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77A0-4E0A-4658-9859-B6BF9C424D7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0898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67FFF7E-C96D-41A3-ADA3-3D9F0430A7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492D642-6DFE-47F1-ACAB-34C4824F0F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AAB1917-5AB4-4559-B41B-AB8D23885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2182B-8178-4AA6-9A48-1CECB90EEBC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D7770AE-10E4-4C22-84C1-B40B4BC89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26DE5A9-55C3-4A96-A826-CC5EB3394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77A0-4E0A-4658-9859-B6BF9C424D7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7932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D75C6881-B86C-BBFF-66D9-9320EA224A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616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Interface gráfica do usuário&#10;&#10;Descrição gerada automaticamente com confiança baixa">
            <a:extLst>
              <a:ext uri="{FF2B5EF4-FFF2-40B4-BE49-F238E27FC236}">
                <a16:creationId xmlns:a16="http://schemas.microsoft.com/office/drawing/2014/main" id="{1DF68025-5CFE-25DD-DF58-3D14616CF0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76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Gráfico, Linha do tempo&#10;&#10;Descrição gerada automaticamente">
            <a:extLst>
              <a:ext uri="{FF2B5EF4-FFF2-40B4-BE49-F238E27FC236}">
                <a16:creationId xmlns:a16="http://schemas.microsoft.com/office/drawing/2014/main" id="{37A50184-D9FE-F436-E6CF-467AC71709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31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3601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809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4222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057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39CC6A-6EC8-46BF-A618-DD56E5FF3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A880AFF-D44E-4C29-AAFE-6A8F680B90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4D580A9-7BCC-4218-AD74-988D8CCEE4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DFB9BCB-021E-44B8-B458-14ABD5446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2182B-8178-4AA6-9A48-1CECB90EEBC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2EA8FCA-2C28-4430-9A8D-684F479F8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ED3A511-ECBF-4930-B042-73F433296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177A0-4E0A-4658-9859-B6BF9C424D7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69922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19E5FE32-6A73-47A1-A038-BD19049CD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4896917-B3B4-4BDB-A0DD-F2B04F9AAE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38FF17A-D1FC-4242-BE41-6D7FED672B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2182B-8178-4AA6-9A48-1CECB90EEBC9}" type="datetimeFigureOut">
              <a:rPr lang="pt-BR" smtClean="0"/>
              <a:t>31/10/2022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C625370-01B1-4FA5-B772-CCD9576C56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A66AF55-9160-400C-98F1-892818EA23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177A0-4E0A-4658-9859-B6BF9C424D7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8610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laca vermelha com letras brancas em fundo preto&#10;&#10;Descrição gerada automaticamente com confiança média">
            <a:extLst>
              <a:ext uri="{FF2B5EF4-FFF2-40B4-BE49-F238E27FC236}">
                <a16:creationId xmlns:a16="http://schemas.microsoft.com/office/drawing/2014/main" id="{2AD5AD1B-50EB-C0F1-B821-26D32B9CB7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898" y="2339340"/>
            <a:ext cx="1600203" cy="54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2692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abela&#10;&#10;Descrição gerada automaticamente">
            <a:extLst>
              <a:ext uri="{FF2B5EF4-FFF2-40B4-BE49-F238E27FC236}">
                <a16:creationId xmlns:a16="http://schemas.microsoft.com/office/drawing/2014/main" id="{834E55C7-A032-6E3F-F2C4-893A594D6F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777" y="-417600"/>
            <a:ext cx="7693200" cy="769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800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6D9F0906-F266-A4BB-CAE3-8032453754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2673" y="559800"/>
            <a:ext cx="7996602" cy="57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0395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Calendário&#10;&#10;Descrição gerada automaticamente">
            <a:extLst>
              <a:ext uri="{FF2B5EF4-FFF2-40B4-BE49-F238E27FC236}">
                <a16:creationId xmlns:a16="http://schemas.microsoft.com/office/drawing/2014/main" id="{A2EE0A63-522D-D14C-0F0A-FDFA089FFE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248" y="559800"/>
            <a:ext cx="7996603" cy="57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572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65BAEFC2-9FB3-1685-DBE6-7AB6F6AB11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57" y="559800"/>
            <a:ext cx="7996603" cy="57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4050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tipo&#10;&#10;Descrição gerada automaticamente">
            <a:extLst>
              <a:ext uri="{FF2B5EF4-FFF2-40B4-BE49-F238E27FC236}">
                <a16:creationId xmlns:a16="http://schemas.microsoft.com/office/drawing/2014/main" id="{37FC546F-BFA8-BDEA-4694-C93F9B4670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181" y="940626"/>
            <a:ext cx="3151638" cy="145389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5050D589-8005-1B71-6716-3754C58212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5840" y="4081284"/>
            <a:ext cx="613633" cy="683221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C494DB76-0FF3-7E0D-5365-7EDB749EA7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3917" y="4132432"/>
            <a:ext cx="714517" cy="632073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F531D5F7-54D1-9CE5-2076-BED0D5E170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46144" y="4132432"/>
            <a:ext cx="714519" cy="703277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38BD1F8A-C3B8-EDE9-D0FB-E6EE0271CF0B}"/>
              </a:ext>
            </a:extLst>
          </p:cNvPr>
          <p:cNvSpPr txBox="1"/>
          <p:nvPr/>
        </p:nvSpPr>
        <p:spPr>
          <a:xfrm>
            <a:off x="2828223" y="2933328"/>
            <a:ext cx="65355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>
                <a:solidFill>
                  <a:srgbClr val="DE855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AÇÕES PERIÓDICAS DO MINISTÉRIO DA RECEPÇÃO</a:t>
            </a: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3BADE0F6-6CDD-4379-8974-B5A4AE5B00DA}"/>
              </a:ext>
            </a:extLst>
          </p:cNvPr>
          <p:cNvSpPr/>
          <p:nvPr/>
        </p:nvSpPr>
        <p:spPr>
          <a:xfrm>
            <a:off x="2420285" y="4263802"/>
            <a:ext cx="371690" cy="369332"/>
          </a:xfrm>
          <a:prstGeom prst="ellipse">
            <a:avLst/>
          </a:prstGeom>
          <a:solidFill>
            <a:srgbClr val="DE85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DE8556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14854F8F-7078-A149-CE19-0E002C3A7B5E}"/>
              </a:ext>
            </a:extLst>
          </p:cNvPr>
          <p:cNvSpPr txBox="1"/>
          <p:nvPr/>
        </p:nvSpPr>
        <p:spPr>
          <a:xfrm>
            <a:off x="2453636" y="4263802"/>
            <a:ext cx="304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6188A2FA-8F15-BC62-7336-25795A9B7BB7}"/>
              </a:ext>
            </a:extLst>
          </p:cNvPr>
          <p:cNvSpPr/>
          <p:nvPr/>
        </p:nvSpPr>
        <p:spPr>
          <a:xfrm>
            <a:off x="2216862" y="4915458"/>
            <a:ext cx="1761893" cy="334536"/>
          </a:xfrm>
          <a:prstGeom prst="rect">
            <a:avLst/>
          </a:prstGeom>
          <a:solidFill>
            <a:srgbClr val="398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101037C-BEBA-FF30-E84F-4C2D2ADA01A7}"/>
              </a:ext>
            </a:extLst>
          </p:cNvPr>
          <p:cNvSpPr txBox="1"/>
          <p:nvPr/>
        </p:nvSpPr>
        <p:spPr>
          <a:xfrm>
            <a:off x="2216861" y="4940973"/>
            <a:ext cx="17618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SEMANAL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F8926682-58B7-30A3-7A11-98044911C2FC}"/>
              </a:ext>
            </a:extLst>
          </p:cNvPr>
          <p:cNvSpPr/>
          <p:nvPr/>
        </p:nvSpPr>
        <p:spPr>
          <a:xfrm>
            <a:off x="1943565" y="3813717"/>
            <a:ext cx="2292690" cy="1748511"/>
          </a:xfrm>
          <a:prstGeom prst="rect">
            <a:avLst/>
          </a:prstGeom>
          <a:noFill/>
          <a:ln w="28575">
            <a:solidFill>
              <a:srgbClr val="3989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3D7BF835-8A84-969D-85CC-F73D6227FBEE}"/>
              </a:ext>
            </a:extLst>
          </p:cNvPr>
          <p:cNvSpPr/>
          <p:nvPr/>
        </p:nvSpPr>
        <p:spPr>
          <a:xfrm>
            <a:off x="5267604" y="4902078"/>
            <a:ext cx="1761893" cy="334536"/>
          </a:xfrm>
          <a:prstGeom prst="rect">
            <a:avLst/>
          </a:prstGeom>
          <a:solidFill>
            <a:srgbClr val="398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9F97454A-B83D-7968-E025-F325616883A6}"/>
              </a:ext>
            </a:extLst>
          </p:cNvPr>
          <p:cNvSpPr txBox="1"/>
          <p:nvPr/>
        </p:nvSpPr>
        <p:spPr>
          <a:xfrm>
            <a:off x="5267603" y="4927593"/>
            <a:ext cx="17618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MENSAL</a:t>
            </a: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46E3C46C-164B-F551-3DC5-D9BFFE03C739}"/>
              </a:ext>
            </a:extLst>
          </p:cNvPr>
          <p:cNvSpPr/>
          <p:nvPr/>
        </p:nvSpPr>
        <p:spPr>
          <a:xfrm>
            <a:off x="8213245" y="4911670"/>
            <a:ext cx="1761893" cy="334536"/>
          </a:xfrm>
          <a:prstGeom prst="rect">
            <a:avLst/>
          </a:prstGeom>
          <a:solidFill>
            <a:srgbClr val="398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518869A6-7A6F-DC33-1FB8-0604FF4BC267}"/>
              </a:ext>
            </a:extLst>
          </p:cNvPr>
          <p:cNvSpPr txBox="1"/>
          <p:nvPr/>
        </p:nvSpPr>
        <p:spPr>
          <a:xfrm>
            <a:off x="8213244" y="4937185"/>
            <a:ext cx="17618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TRIMESTRAL</a:t>
            </a:r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EDDC2CA1-7A75-55BD-06CE-7FBB4E320226}"/>
              </a:ext>
            </a:extLst>
          </p:cNvPr>
          <p:cNvSpPr/>
          <p:nvPr/>
        </p:nvSpPr>
        <p:spPr>
          <a:xfrm>
            <a:off x="5449528" y="4262126"/>
            <a:ext cx="371690" cy="369332"/>
          </a:xfrm>
          <a:prstGeom prst="ellipse">
            <a:avLst/>
          </a:prstGeom>
          <a:solidFill>
            <a:srgbClr val="DE85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DE8556"/>
              </a:solidFill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C8E55A9B-9DA6-155A-89E7-8CF78CCE8B2F}"/>
              </a:ext>
            </a:extLst>
          </p:cNvPr>
          <p:cNvSpPr txBox="1"/>
          <p:nvPr/>
        </p:nvSpPr>
        <p:spPr>
          <a:xfrm>
            <a:off x="5482879" y="4262126"/>
            <a:ext cx="304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EE680533-B0C2-2758-921A-C70238043839}"/>
              </a:ext>
            </a:extLst>
          </p:cNvPr>
          <p:cNvSpPr/>
          <p:nvPr/>
        </p:nvSpPr>
        <p:spPr>
          <a:xfrm>
            <a:off x="8469456" y="4264717"/>
            <a:ext cx="371690" cy="369332"/>
          </a:xfrm>
          <a:prstGeom prst="ellipse">
            <a:avLst/>
          </a:prstGeom>
          <a:solidFill>
            <a:srgbClr val="DE85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DE8556"/>
              </a:solidFill>
            </a:endParaRP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5057B526-60A1-E310-E354-8CABD132D070}"/>
              </a:ext>
            </a:extLst>
          </p:cNvPr>
          <p:cNvSpPr txBox="1"/>
          <p:nvPr/>
        </p:nvSpPr>
        <p:spPr>
          <a:xfrm>
            <a:off x="8502807" y="4264717"/>
            <a:ext cx="304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4523195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E85B8D69-4547-27BB-8C80-7FBC90908263}"/>
              </a:ext>
            </a:extLst>
          </p:cNvPr>
          <p:cNvSpPr txBox="1"/>
          <p:nvPr/>
        </p:nvSpPr>
        <p:spPr>
          <a:xfrm>
            <a:off x="7976837" y="2905780"/>
            <a:ext cx="3839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>
                <a:solidFill>
                  <a:srgbClr val="DE855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AÇÕES SEMANAIS</a:t>
            </a:r>
          </a:p>
        </p:txBody>
      </p:sp>
      <p:pic>
        <p:nvPicPr>
          <p:cNvPr id="4" name="Imagem 3" descr="Interface gráfica do usuário, Site&#10;&#10;Descrição gerada automaticamente">
            <a:extLst>
              <a:ext uri="{FF2B5EF4-FFF2-40B4-BE49-F238E27FC236}">
                <a16:creationId xmlns:a16="http://schemas.microsoft.com/office/drawing/2014/main" id="{27A33746-4F3E-47AE-8864-00E0ECBF2A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875" y="-417600"/>
            <a:ext cx="7693200" cy="769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811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6DA03767-0ECC-04FF-55A2-C15E880CCE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181" y="940626"/>
            <a:ext cx="3151638" cy="1453899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A60B41F-A890-B522-35B4-C4C1007CFB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5840" y="4081284"/>
            <a:ext cx="613633" cy="683221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316BAB31-D302-B7E4-3D9C-C8F78F7925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3917" y="4132432"/>
            <a:ext cx="714517" cy="632073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6E5F32B1-4744-6BD7-A5BC-50BE2122E1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46144" y="4132432"/>
            <a:ext cx="714519" cy="703277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F95688C5-D753-A6F9-C8D7-66492CDBEE48}"/>
              </a:ext>
            </a:extLst>
          </p:cNvPr>
          <p:cNvSpPr txBox="1"/>
          <p:nvPr/>
        </p:nvSpPr>
        <p:spPr>
          <a:xfrm>
            <a:off x="2828223" y="2933328"/>
            <a:ext cx="65355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>
                <a:solidFill>
                  <a:srgbClr val="DE855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AÇÕES PERIÓDICAS DO MINISTÉRIO DA RECEPÇÃO</a:t>
            </a: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1C04BBAD-2AC8-B560-77FC-9131DE9B2C78}"/>
              </a:ext>
            </a:extLst>
          </p:cNvPr>
          <p:cNvSpPr/>
          <p:nvPr/>
        </p:nvSpPr>
        <p:spPr>
          <a:xfrm>
            <a:off x="2420285" y="4263802"/>
            <a:ext cx="371690" cy="369332"/>
          </a:xfrm>
          <a:prstGeom prst="ellipse">
            <a:avLst/>
          </a:prstGeom>
          <a:solidFill>
            <a:srgbClr val="DE85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DE8556"/>
              </a:solidFill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F40D6DF7-6191-7F8D-216E-D70FDF19667F}"/>
              </a:ext>
            </a:extLst>
          </p:cNvPr>
          <p:cNvSpPr txBox="1"/>
          <p:nvPr/>
        </p:nvSpPr>
        <p:spPr>
          <a:xfrm>
            <a:off x="2453636" y="4263802"/>
            <a:ext cx="304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D239BCD2-C0CC-6CCF-D015-48CA29E303F8}"/>
              </a:ext>
            </a:extLst>
          </p:cNvPr>
          <p:cNvSpPr/>
          <p:nvPr/>
        </p:nvSpPr>
        <p:spPr>
          <a:xfrm>
            <a:off x="2216862" y="4915458"/>
            <a:ext cx="1761893" cy="334536"/>
          </a:xfrm>
          <a:prstGeom prst="rect">
            <a:avLst/>
          </a:prstGeom>
          <a:solidFill>
            <a:srgbClr val="398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1D28D90D-E654-0BB8-7A5A-8E67A9B0A417}"/>
              </a:ext>
            </a:extLst>
          </p:cNvPr>
          <p:cNvSpPr txBox="1"/>
          <p:nvPr/>
        </p:nvSpPr>
        <p:spPr>
          <a:xfrm>
            <a:off x="2216861" y="4940973"/>
            <a:ext cx="17618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SEMANAL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70FE8724-0315-D80B-D60C-A8AADCF379B6}"/>
              </a:ext>
            </a:extLst>
          </p:cNvPr>
          <p:cNvSpPr/>
          <p:nvPr/>
        </p:nvSpPr>
        <p:spPr>
          <a:xfrm>
            <a:off x="5002205" y="3813717"/>
            <a:ext cx="2292690" cy="1748511"/>
          </a:xfrm>
          <a:prstGeom prst="rect">
            <a:avLst/>
          </a:prstGeom>
          <a:noFill/>
          <a:ln w="28575">
            <a:solidFill>
              <a:srgbClr val="3989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27468C9A-5A0B-9EA7-7FEC-36BE46C93EB4}"/>
              </a:ext>
            </a:extLst>
          </p:cNvPr>
          <p:cNvSpPr/>
          <p:nvPr/>
        </p:nvSpPr>
        <p:spPr>
          <a:xfrm>
            <a:off x="5267604" y="4902078"/>
            <a:ext cx="1761893" cy="334536"/>
          </a:xfrm>
          <a:prstGeom prst="rect">
            <a:avLst/>
          </a:prstGeom>
          <a:solidFill>
            <a:srgbClr val="398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1566ACDD-94B5-FFBF-5F87-E2E60BB5A8BF}"/>
              </a:ext>
            </a:extLst>
          </p:cNvPr>
          <p:cNvSpPr txBox="1"/>
          <p:nvPr/>
        </p:nvSpPr>
        <p:spPr>
          <a:xfrm>
            <a:off x="5267603" y="4927593"/>
            <a:ext cx="17618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MENSAL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23EF2952-B773-F530-91F6-DD20F6032D14}"/>
              </a:ext>
            </a:extLst>
          </p:cNvPr>
          <p:cNvSpPr/>
          <p:nvPr/>
        </p:nvSpPr>
        <p:spPr>
          <a:xfrm>
            <a:off x="8213245" y="4911670"/>
            <a:ext cx="1761893" cy="334536"/>
          </a:xfrm>
          <a:prstGeom prst="rect">
            <a:avLst/>
          </a:prstGeom>
          <a:solidFill>
            <a:srgbClr val="398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850140C7-036A-C77E-1B40-5C416FC1F386}"/>
              </a:ext>
            </a:extLst>
          </p:cNvPr>
          <p:cNvSpPr txBox="1"/>
          <p:nvPr/>
        </p:nvSpPr>
        <p:spPr>
          <a:xfrm>
            <a:off x="8213244" y="4937185"/>
            <a:ext cx="17618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TRIMESTRAL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56002DE5-1374-067F-6E24-19387A899D6F}"/>
              </a:ext>
            </a:extLst>
          </p:cNvPr>
          <p:cNvSpPr/>
          <p:nvPr/>
        </p:nvSpPr>
        <p:spPr>
          <a:xfrm>
            <a:off x="5449528" y="4262126"/>
            <a:ext cx="371690" cy="369332"/>
          </a:xfrm>
          <a:prstGeom prst="ellipse">
            <a:avLst/>
          </a:prstGeom>
          <a:solidFill>
            <a:srgbClr val="DE85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DE8556"/>
              </a:solidFill>
            </a:endParaRP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AC3313B2-A589-4478-0AC9-C54EE25F1B2A}"/>
              </a:ext>
            </a:extLst>
          </p:cNvPr>
          <p:cNvSpPr txBox="1"/>
          <p:nvPr/>
        </p:nvSpPr>
        <p:spPr>
          <a:xfrm>
            <a:off x="5482879" y="4262126"/>
            <a:ext cx="304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FDA4731F-708A-D51C-F253-AF65AFDA05C3}"/>
              </a:ext>
            </a:extLst>
          </p:cNvPr>
          <p:cNvSpPr/>
          <p:nvPr/>
        </p:nvSpPr>
        <p:spPr>
          <a:xfrm>
            <a:off x="8469456" y="4264717"/>
            <a:ext cx="371690" cy="369332"/>
          </a:xfrm>
          <a:prstGeom prst="ellipse">
            <a:avLst/>
          </a:prstGeom>
          <a:solidFill>
            <a:srgbClr val="DE85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DE8556"/>
              </a:solidFill>
            </a:endParaRP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284B55E3-D15B-A63D-DCBC-4A8CC4F461B4}"/>
              </a:ext>
            </a:extLst>
          </p:cNvPr>
          <p:cNvSpPr txBox="1"/>
          <p:nvPr/>
        </p:nvSpPr>
        <p:spPr>
          <a:xfrm>
            <a:off x="8502807" y="4264717"/>
            <a:ext cx="304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9748254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6A63FB8-782F-0730-54CA-D0DB2B030425}"/>
              </a:ext>
            </a:extLst>
          </p:cNvPr>
          <p:cNvSpPr txBox="1"/>
          <p:nvPr/>
        </p:nvSpPr>
        <p:spPr>
          <a:xfrm>
            <a:off x="2621959" y="354216"/>
            <a:ext cx="3839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>
                <a:solidFill>
                  <a:srgbClr val="DE855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AÇÕES MENSAIS</a:t>
            </a:r>
          </a:p>
        </p:txBody>
      </p:sp>
      <p:pic>
        <p:nvPicPr>
          <p:cNvPr id="4" name="Imagem 3" descr="Calendário&#10;&#10;Descrição gerada automaticamente">
            <a:extLst>
              <a:ext uri="{FF2B5EF4-FFF2-40B4-BE49-F238E27FC236}">
                <a16:creationId xmlns:a16="http://schemas.microsoft.com/office/drawing/2014/main" id="{3EFC9A36-49D4-E139-7B9A-9930BA27E5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96" y="877436"/>
            <a:ext cx="7996603" cy="57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183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tipo&#10;&#10;Descrição gerada automaticamente">
            <a:extLst>
              <a:ext uri="{FF2B5EF4-FFF2-40B4-BE49-F238E27FC236}">
                <a16:creationId xmlns:a16="http://schemas.microsoft.com/office/drawing/2014/main" id="{9A14342E-25B1-AE04-479F-1F144918EE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181" y="940626"/>
            <a:ext cx="3151638" cy="1453899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5F0055B5-910A-699F-156C-719738AF2D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95840" y="4081284"/>
            <a:ext cx="613633" cy="683221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FDC44B8B-6D52-3096-D670-99CF236FFE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3917" y="4132432"/>
            <a:ext cx="714517" cy="632073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8E1D8713-4317-92BE-9D78-45DF85E5E5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46144" y="4132432"/>
            <a:ext cx="714519" cy="703277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40F9D4A7-B636-30A2-644D-4851A5277635}"/>
              </a:ext>
            </a:extLst>
          </p:cNvPr>
          <p:cNvSpPr txBox="1"/>
          <p:nvPr/>
        </p:nvSpPr>
        <p:spPr>
          <a:xfrm>
            <a:off x="2828223" y="2933328"/>
            <a:ext cx="65355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>
                <a:solidFill>
                  <a:srgbClr val="DE855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AÇÕES PERIÓDICAS DO MINISTÉRIO DA RECEPÇÃO</a:t>
            </a: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F6B7DEB7-B1C7-5AF3-7586-9F25DF5A8FD5}"/>
              </a:ext>
            </a:extLst>
          </p:cNvPr>
          <p:cNvSpPr/>
          <p:nvPr/>
        </p:nvSpPr>
        <p:spPr>
          <a:xfrm>
            <a:off x="2420285" y="4263802"/>
            <a:ext cx="371690" cy="369332"/>
          </a:xfrm>
          <a:prstGeom prst="ellipse">
            <a:avLst/>
          </a:prstGeom>
          <a:solidFill>
            <a:srgbClr val="DE85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DE8556"/>
              </a:solidFill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1777CAF-E3D6-2CE5-6B58-ACCC1D5B1D21}"/>
              </a:ext>
            </a:extLst>
          </p:cNvPr>
          <p:cNvSpPr txBox="1"/>
          <p:nvPr/>
        </p:nvSpPr>
        <p:spPr>
          <a:xfrm>
            <a:off x="2453636" y="4263802"/>
            <a:ext cx="304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2B74D249-CCCE-D50F-FEE5-9014AE66B14E}"/>
              </a:ext>
            </a:extLst>
          </p:cNvPr>
          <p:cNvSpPr/>
          <p:nvPr/>
        </p:nvSpPr>
        <p:spPr>
          <a:xfrm>
            <a:off x="2216862" y="4915458"/>
            <a:ext cx="1761893" cy="334536"/>
          </a:xfrm>
          <a:prstGeom prst="rect">
            <a:avLst/>
          </a:prstGeom>
          <a:solidFill>
            <a:srgbClr val="398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E81A88F9-765E-436E-BFCF-3E23CFA0632A}"/>
              </a:ext>
            </a:extLst>
          </p:cNvPr>
          <p:cNvSpPr txBox="1"/>
          <p:nvPr/>
        </p:nvSpPr>
        <p:spPr>
          <a:xfrm>
            <a:off x="2216861" y="4940973"/>
            <a:ext cx="17618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SEMANAL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9D96AA07-84C3-F6B3-ECC9-CACA9248E702}"/>
              </a:ext>
            </a:extLst>
          </p:cNvPr>
          <p:cNvSpPr/>
          <p:nvPr/>
        </p:nvSpPr>
        <p:spPr>
          <a:xfrm>
            <a:off x="7937958" y="3813717"/>
            <a:ext cx="2292690" cy="1748511"/>
          </a:xfrm>
          <a:prstGeom prst="rect">
            <a:avLst/>
          </a:prstGeom>
          <a:noFill/>
          <a:ln w="28575">
            <a:solidFill>
              <a:srgbClr val="3989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A7114536-81AB-ED49-E258-AF994328D405}"/>
              </a:ext>
            </a:extLst>
          </p:cNvPr>
          <p:cNvSpPr/>
          <p:nvPr/>
        </p:nvSpPr>
        <p:spPr>
          <a:xfrm>
            <a:off x="5267604" y="4902078"/>
            <a:ext cx="1761893" cy="334536"/>
          </a:xfrm>
          <a:prstGeom prst="rect">
            <a:avLst/>
          </a:prstGeom>
          <a:solidFill>
            <a:srgbClr val="398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790B9499-111C-2053-00B5-26FB148E0FE5}"/>
              </a:ext>
            </a:extLst>
          </p:cNvPr>
          <p:cNvSpPr txBox="1"/>
          <p:nvPr/>
        </p:nvSpPr>
        <p:spPr>
          <a:xfrm>
            <a:off x="5267603" y="4927593"/>
            <a:ext cx="17618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MENSAL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96BE7F42-3D78-DD09-2333-2D71D64D3CDC}"/>
              </a:ext>
            </a:extLst>
          </p:cNvPr>
          <p:cNvSpPr/>
          <p:nvPr/>
        </p:nvSpPr>
        <p:spPr>
          <a:xfrm>
            <a:off x="8213245" y="4911670"/>
            <a:ext cx="1761893" cy="334536"/>
          </a:xfrm>
          <a:prstGeom prst="rect">
            <a:avLst/>
          </a:prstGeom>
          <a:solidFill>
            <a:srgbClr val="398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DB4441D3-4B36-07F1-9974-E86541DCEDF7}"/>
              </a:ext>
            </a:extLst>
          </p:cNvPr>
          <p:cNvSpPr txBox="1"/>
          <p:nvPr/>
        </p:nvSpPr>
        <p:spPr>
          <a:xfrm>
            <a:off x="8213244" y="4937185"/>
            <a:ext cx="17618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TRIMESTRAL</a:t>
            </a: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B92BF12B-EFBA-51E5-D76C-3B637F32980A}"/>
              </a:ext>
            </a:extLst>
          </p:cNvPr>
          <p:cNvSpPr/>
          <p:nvPr/>
        </p:nvSpPr>
        <p:spPr>
          <a:xfrm>
            <a:off x="5449528" y="4262126"/>
            <a:ext cx="371690" cy="369332"/>
          </a:xfrm>
          <a:prstGeom prst="ellipse">
            <a:avLst/>
          </a:prstGeom>
          <a:solidFill>
            <a:srgbClr val="DE85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DE8556"/>
              </a:solidFill>
            </a:endParaRP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230BA3CB-8A4D-5D16-323B-DB728E9FCD57}"/>
              </a:ext>
            </a:extLst>
          </p:cNvPr>
          <p:cNvSpPr txBox="1"/>
          <p:nvPr/>
        </p:nvSpPr>
        <p:spPr>
          <a:xfrm>
            <a:off x="5482879" y="4262126"/>
            <a:ext cx="304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CCA067ED-69B7-3F77-2F26-02A631485904}"/>
              </a:ext>
            </a:extLst>
          </p:cNvPr>
          <p:cNvSpPr/>
          <p:nvPr/>
        </p:nvSpPr>
        <p:spPr>
          <a:xfrm>
            <a:off x="8469456" y="4264717"/>
            <a:ext cx="371690" cy="369332"/>
          </a:xfrm>
          <a:prstGeom prst="ellipse">
            <a:avLst/>
          </a:prstGeom>
          <a:solidFill>
            <a:srgbClr val="DE85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DE8556"/>
              </a:solidFill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4AD6491F-DCB7-0211-10A5-4600DC7EF41A}"/>
              </a:ext>
            </a:extLst>
          </p:cNvPr>
          <p:cNvSpPr txBox="1"/>
          <p:nvPr/>
        </p:nvSpPr>
        <p:spPr>
          <a:xfrm>
            <a:off x="8502807" y="4264717"/>
            <a:ext cx="304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928495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664D4399-F686-67D1-A36A-A7879B4EA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920" y="877436"/>
            <a:ext cx="7996603" cy="57384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11BA68C-D45B-2BE5-38AB-3BFFC89783D6}"/>
              </a:ext>
            </a:extLst>
          </p:cNvPr>
          <p:cNvSpPr txBox="1"/>
          <p:nvPr/>
        </p:nvSpPr>
        <p:spPr>
          <a:xfrm>
            <a:off x="5717584" y="354216"/>
            <a:ext cx="3839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>
                <a:solidFill>
                  <a:srgbClr val="DE855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AÇÕES TRIMESTRAIS</a:t>
            </a:r>
          </a:p>
        </p:txBody>
      </p:sp>
    </p:spTree>
    <p:extLst>
      <p:ext uri="{BB962C8B-B14F-4D97-AF65-F5344CB8AC3E}">
        <p14:creationId xmlns:p14="http://schemas.microsoft.com/office/powerpoint/2010/main" val="3537035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Gráfico&#10;&#10;Descrição gerada automaticamente">
            <a:extLst>
              <a:ext uri="{FF2B5EF4-FFF2-40B4-BE49-F238E27FC236}">
                <a16:creationId xmlns:a16="http://schemas.microsoft.com/office/drawing/2014/main" id="{14BA8A8A-C2F6-41F5-0BEC-D041CB78CC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975" y="0"/>
            <a:ext cx="49859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965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Interface gráfica do usuário&#10;&#10;Descrição gerada automaticamente">
            <a:extLst>
              <a:ext uri="{FF2B5EF4-FFF2-40B4-BE49-F238E27FC236}">
                <a16:creationId xmlns:a16="http://schemas.microsoft.com/office/drawing/2014/main" id="{EA2B0107-C245-38E4-8472-5E24C3DE83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46" y="559800"/>
            <a:ext cx="7996603" cy="57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8496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A2B0107-C245-38E4-8472-5E24C3DE83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5047" y="-417600"/>
            <a:ext cx="7693200" cy="769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6271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64D4399-F686-67D1-A36A-A7879B4EA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4245" y="626475"/>
            <a:ext cx="7996602" cy="57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0631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Gráfico&#10;&#10;Descrição gerada automaticamente">
            <a:extLst>
              <a:ext uri="{FF2B5EF4-FFF2-40B4-BE49-F238E27FC236}">
                <a16:creationId xmlns:a16="http://schemas.microsoft.com/office/drawing/2014/main" id="{9773102C-8ED5-AE53-68A7-5421957A4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281" y="154071"/>
            <a:ext cx="9825769" cy="654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566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2FD48CD-7F8B-8C01-516F-78F60B1760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1463" y="-417576"/>
            <a:ext cx="7693152" cy="769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13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&#10;&#10;Descrição gerada automaticamente">
            <a:extLst>
              <a:ext uri="{FF2B5EF4-FFF2-40B4-BE49-F238E27FC236}">
                <a16:creationId xmlns:a16="http://schemas.microsoft.com/office/drawing/2014/main" id="{82FD48CD-7F8B-8C01-516F-78F60B1760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338" y="-417576"/>
            <a:ext cx="7693152" cy="769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469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Texto&#10;&#10;Descrição gerada automaticamente">
            <a:extLst>
              <a:ext uri="{FF2B5EF4-FFF2-40B4-BE49-F238E27FC236}">
                <a16:creationId xmlns:a16="http://schemas.microsoft.com/office/drawing/2014/main" id="{D8435AE0-F02B-E2CB-3ED3-5184246E02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52" y="600603"/>
            <a:ext cx="7882881" cy="5656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20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62D12369-08B6-EF44-115B-388648547D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4602" y="600603"/>
            <a:ext cx="7882881" cy="565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538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Tabela&#10;&#10;Descrição gerada automaticamente">
            <a:extLst>
              <a:ext uri="{FF2B5EF4-FFF2-40B4-BE49-F238E27FC236}">
                <a16:creationId xmlns:a16="http://schemas.microsoft.com/office/drawing/2014/main" id="{EA1056E2-3CE5-41BB-B1BB-562DD1010C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21" y="560672"/>
            <a:ext cx="7994173" cy="5736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788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Interface gráfica do usuário&#10;&#10;Descrição gerada automaticamente">
            <a:extLst>
              <a:ext uri="{FF2B5EF4-FFF2-40B4-BE49-F238E27FC236}">
                <a16:creationId xmlns:a16="http://schemas.microsoft.com/office/drawing/2014/main" id="{13D4EEFF-900C-D5DA-BB3E-B3E98EF947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909" y="559800"/>
            <a:ext cx="7996603" cy="57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676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&#10;&#10;Descrição gerada automaticamente">
            <a:extLst>
              <a:ext uri="{FF2B5EF4-FFF2-40B4-BE49-F238E27FC236}">
                <a16:creationId xmlns:a16="http://schemas.microsoft.com/office/drawing/2014/main" id="{3A21C005-D420-59DA-14E0-971F6A6934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71" y="-417600"/>
            <a:ext cx="7693200" cy="769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8150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7" ma:contentTypeDescription="Crie um novo documento." ma:contentTypeScope="" ma:versionID="d85cce8a89fe5dcf2e302eaa190842ad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90a5700c6bc858909be4be37f02e1053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80E4DD4-DD01-4460-B0DC-6EBE9577DC31}"/>
</file>

<file path=customXml/itemProps2.xml><?xml version="1.0" encoding="utf-8"?>
<ds:datastoreItem xmlns:ds="http://schemas.openxmlformats.org/officeDocument/2006/customXml" ds:itemID="{51A64C5F-6E84-4D90-8355-CEFEB4CF399C}"/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1125</Words>
  <Application>Microsoft Office PowerPoint</Application>
  <PresentationFormat>Widescreen</PresentationFormat>
  <Paragraphs>77</Paragraphs>
  <Slides>23</Slides>
  <Notes>21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Open Sans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Monique Bergmann</dc:creator>
  <cp:lastModifiedBy>Monique Bergmann</cp:lastModifiedBy>
  <cp:revision>13</cp:revision>
  <dcterms:created xsi:type="dcterms:W3CDTF">2021-11-29T20:23:09Z</dcterms:created>
  <dcterms:modified xsi:type="dcterms:W3CDTF">2022-11-01T01:53:23Z</dcterms:modified>
</cp:coreProperties>
</file>