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84" r:id="rId6"/>
    <p:sldId id="278" r:id="rId7"/>
    <p:sldId id="285" r:id="rId8"/>
    <p:sldId id="286" r:id="rId9"/>
    <p:sldId id="288" r:id="rId10"/>
    <p:sldId id="287" r:id="rId11"/>
    <p:sldId id="290" r:id="rId12"/>
    <p:sldId id="289" r:id="rId13"/>
    <p:sldId id="291" r:id="rId14"/>
    <p:sldId id="268" r:id="rId15"/>
    <p:sldId id="264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A3D"/>
    <a:srgbClr val="8A1357"/>
    <a:srgbClr val="234E9C"/>
    <a:srgbClr val="1CBBD1"/>
    <a:srgbClr val="D30E23"/>
    <a:srgbClr val="E9BF49"/>
    <a:srgbClr val="EC633D"/>
    <a:srgbClr val="ED2617"/>
    <a:srgbClr val="E94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FEB77AC5-1E38-4D4A-A555-1F8DD0AD2E6C}"/>
    <pc:docChg chg="modSld">
      <pc:chgData name="DSA - Beatriz Ozorio" userId="073f1caa-c851-4470-85c4-4d504c612eb8" providerId="ADAL" clId="{FEB77AC5-1E38-4D4A-A555-1F8DD0AD2E6C}" dt="2023-05-04T14:30:14.218" v="11" actId="6549"/>
      <pc:docMkLst>
        <pc:docMk/>
      </pc:docMkLst>
      <pc:sldChg chg="modSp mod">
        <pc:chgData name="DSA - Beatriz Ozorio" userId="073f1caa-c851-4470-85c4-4d504c612eb8" providerId="ADAL" clId="{FEB77AC5-1E38-4D4A-A555-1F8DD0AD2E6C}" dt="2023-05-04T14:30:14.218" v="11" actId="6549"/>
        <pc:sldMkLst>
          <pc:docMk/>
          <pc:sldMk cId="463001433" sldId="261"/>
        </pc:sldMkLst>
        <pc:spChg chg="mod">
          <ac:chgData name="DSA - Beatriz Ozorio" userId="073f1caa-c851-4470-85c4-4d504c612eb8" providerId="ADAL" clId="{FEB77AC5-1E38-4D4A-A555-1F8DD0AD2E6C}" dt="2023-05-04T14:30:14.218" v="11" actId="6549"/>
          <ac:spMkLst>
            <pc:docMk/>
            <pc:sldMk cId="463001433" sldId="261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FEB77AC5-1E38-4D4A-A555-1F8DD0AD2E6C}" dt="2023-05-04T14:29:55.963" v="10" actId="20577"/>
        <pc:sldMkLst>
          <pc:docMk/>
          <pc:sldMk cId="3070087406" sldId="264"/>
        </pc:sldMkLst>
        <pc:spChg chg="mod">
          <ac:chgData name="DSA - Beatriz Ozorio" userId="073f1caa-c851-4470-85c4-4d504c612eb8" providerId="ADAL" clId="{FEB77AC5-1E38-4D4A-A555-1F8DD0AD2E6C}" dt="2023-05-04T14:29:55.963" v="10" actId="20577"/>
          <ac:spMkLst>
            <pc:docMk/>
            <pc:sldMk cId="3070087406" sldId="264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04/05/2023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12846" y="933059"/>
            <a:ext cx="7689978" cy="5010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t-BR" sz="4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TEMPO DE QUALIDADE</a:t>
            </a:r>
          </a:p>
          <a:p>
            <a:pPr>
              <a:lnSpc>
                <a:spcPct val="110000"/>
              </a:lnSpc>
            </a:pP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pt-BR" sz="4100" dirty="0">
                <a:latin typeface="Arial" panose="020B0604020202020204" pitchFamily="34" charset="0"/>
                <a:cs typeface="Arial" panose="020B0604020202020204" pitchFamily="34" charset="0"/>
              </a:rPr>
              <a:t>Nos anos de formação da criança, as presenças materna e paterna são ativos valiosos para seu desenvolvimento. </a:t>
            </a:r>
          </a:p>
          <a:p>
            <a:pPr>
              <a:lnSpc>
                <a:spcPct val="110000"/>
              </a:lnSpc>
            </a:pPr>
            <a:endParaRPr lang="pt-BR" sz="4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pt-BR" sz="4100" dirty="0">
                <a:latin typeface="Arial" panose="020B0604020202020204" pitchFamily="34" charset="0"/>
                <a:cs typeface="Arial" panose="020B0604020202020204" pitchFamily="34" charset="0"/>
              </a:rPr>
              <a:t>Os pais precisam separar momentos de qualidade para conversar, interagir, brincar, perguntar, ensinar, demonstrar carinho e participar ativamente da vida de seus filhos.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83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22177" y="746449"/>
            <a:ext cx="7316754" cy="5561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EDUCAÇÃO</a:t>
            </a:r>
          </a:p>
          <a:p>
            <a:pPr>
              <a:lnSpc>
                <a:spcPct val="100000"/>
              </a:lnSpc>
            </a:pP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Educar uma pessoa não se restringe apenas ao ambiente escolar. </a:t>
            </a:r>
          </a:p>
          <a:p>
            <a:pPr>
              <a:lnSpc>
                <a:spcPct val="100000"/>
              </a:lnSpc>
            </a:pPr>
            <a:r>
              <a:rPr lang="pt-BR" sz="3500" b="1" dirty="0">
                <a:latin typeface="Arial" panose="020B0604020202020204" pitchFamily="34" charset="0"/>
                <a:cs typeface="Arial" panose="020B0604020202020204" pitchFamily="34" charset="0"/>
              </a:rPr>
              <a:t>Começa em casa!</a:t>
            </a:r>
            <a:endParaRPr lang="pt-BR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000" dirty="0">
                <a:latin typeface="Arial" panose="020B0604020202020204" pitchFamily="34" charset="0"/>
                <a:cs typeface="Arial" panose="020B0604020202020204" pitchFamily="34" charset="0"/>
              </a:rPr>
              <a:t>Pai e mãe devem estar alinhados em como enxergam os mais variados temas e os valores que pretendem transmitir. 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740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12846" y="718458"/>
            <a:ext cx="7531358" cy="5318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 FINANÇAS</a:t>
            </a:r>
          </a:p>
          <a:p>
            <a:endParaRPr lang="pt-BR" sz="1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Um dos assuntos mais cruciais do relacionamento.</a:t>
            </a:r>
          </a:p>
          <a:p>
            <a:pPr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Quando se une em matrimônio, o casal precisa ter definido esse tema com antecedência. </a:t>
            </a:r>
          </a:p>
          <a:p>
            <a:pPr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Como será o funcionamento do lar? </a:t>
            </a:r>
          </a:p>
          <a:p>
            <a:pPr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Ambos trabalharão? </a:t>
            </a:r>
          </a:p>
          <a:p>
            <a:pPr>
              <a:spcAft>
                <a:spcPts val="1800"/>
              </a:spcAft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 esposa se dedicará integralmente aos cuidados da criança?</a:t>
            </a:r>
          </a:p>
        </p:txBody>
      </p:sp>
    </p:spTree>
    <p:extLst>
      <p:ext uri="{BB962C8B-B14F-4D97-AF65-F5344CB8AC3E}">
        <p14:creationId xmlns:p14="http://schemas.microsoft.com/office/powerpoint/2010/main" val="3497023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59499" y="1063690"/>
            <a:ext cx="7326085" cy="4609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1800"/>
              </a:spcAft>
            </a:pPr>
            <a:r>
              <a:rPr lang="pt-BR" sz="36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FORMAÇÃO DOS       VALORES ESPIRITUAIS </a:t>
            </a:r>
          </a:p>
          <a:p>
            <a:pPr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Muitos pais optam por repassar suas crenças aos filhos enquanto outros esperam que essa seja uma descoberta individual.</a:t>
            </a:r>
          </a:p>
          <a:p>
            <a:pPr>
              <a:spcAft>
                <a:spcPts val="1800"/>
              </a:spcAft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Por isso, devem dialogar sobre como pretendem lidar com o assunto.</a:t>
            </a:r>
          </a:p>
        </p:txBody>
      </p:sp>
    </p:spTree>
    <p:extLst>
      <p:ext uri="{BB962C8B-B14F-4D97-AF65-F5344CB8AC3E}">
        <p14:creationId xmlns:p14="http://schemas.microsoft.com/office/powerpoint/2010/main" val="800927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1425" y="1203650"/>
            <a:ext cx="8165840" cy="48145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8A13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valores espirituais podem influenciar o caráter e contribuir para a formação dos valores morais, sociais e, inclusive, profissionais.</a:t>
            </a:r>
            <a:br>
              <a:rPr lang="pt-BR" sz="4000" dirty="0">
                <a:solidFill>
                  <a:srgbClr val="8A135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4000" dirty="0">
              <a:solidFill>
                <a:srgbClr val="8A13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893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7409" y="1296958"/>
            <a:ext cx="7251439" cy="43294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casamento deve ser uma parceria sólida.         A chegada de uma criança requer ainda mais compreensão e colaboração por parte de ambos.</a:t>
            </a: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22783" y="683821"/>
            <a:ext cx="9784700" cy="2040714"/>
          </a:xfrm>
        </p:spPr>
        <p:txBody>
          <a:bodyPr anchor="ctr">
            <a:normAutofit/>
          </a:bodyPr>
          <a:lstStyle/>
          <a:p>
            <a:r>
              <a:rPr lang="pt-BR" sz="5400" b="1" dirty="0">
                <a:solidFill>
                  <a:srgbClr val="234E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RESPONSABILIDADES COMPARTILHADAS</a:t>
            </a:r>
            <a:endParaRPr lang="pt-BR" sz="5400" dirty="0">
              <a:solidFill>
                <a:srgbClr val="234E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968619" y="2414968"/>
            <a:ext cx="4093028" cy="619133"/>
          </a:xfrm>
        </p:spPr>
        <p:txBody>
          <a:bodyPr anchor="ctr">
            <a:normAutofit/>
          </a:bodyPr>
          <a:lstStyle/>
          <a:p>
            <a:r>
              <a:rPr lang="pt-BR" sz="2000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 Jefferson </a:t>
            </a:r>
            <a:r>
              <a:rPr lang="pt-BR" sz="2000" dirty="0" err="1">
                <a:latin typeface="Arial" panose="020B0604020202020204" pitchFamily="34" charset="0"/>
                <a:cs typeface="Arial" panose="020B0604020202020204" pitchFamily="34" charset="0"/>
              </a:rPr>
              <a:t>Paradello</a:t>
            </a:r>
            <a:endParaRPr 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804" y="1772815"/>
            <a:ext cx="7904583" cy="40308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>
                <a:latin typeface="Arial" panose="020B0604020202020204" pitchFamily="34" charset="0"/>
                <a:cs typeface="Arial" panose="020B0604020202020204" pitchFamily="34" charset="0"/>
              </a:rPr>
              <a:t>O pai 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e a mãe precisam apoiar-se mutuamente para tornar a chegada de um filho mais leve e feliz. </a:t>
            </a:r>
            <a:b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5"/>
            <a:ext cx="8697686" cy="56636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Assim como a mãe, o pai também tem um papel fundamental a desempenhar não apenas na provisão financeira para suprir as necessidades dos filhos, mas também no fortalecimento dos vínculos por meio de sua atuação nas demandas do dia a dia. Isso demonstra apoio e amor por sua esposa.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5" y="830425"/>
            <a:ext cx="8399105" cy="56636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O apóstolo Paulo, em sua carta aos Efésios, escreveu: 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“Maridos, que cada um de vocês ame a sua esposa, como também Cristo amou a igreja e se entregou por ela”</a:t>
            </a:r>
            <a:b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(5:25, NAA).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693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95197" y="1940768"/>
            <a:ext cx="8119185" cy="2808514"/>
          </a:xfrm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60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importância de se ter responsabilidades compartilhadas:</a:t>
            </a:r>
            <a:endParaRPr lang="pt-B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733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912846" y="1492896"/>
            <a:ext cx="6607627" cy="4030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t-BR" sz="3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SUPORTE À MÃE</a:t>
            </a:r>
          </a:p>
          <a:p>
            <a:pPr>
              <a:lnSpc>
                <a:spcPct val="110000"/>
              </a:lnSpc>
            </a:pP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pt-BR" sz="3500" dirty="0">
                <a:latin typeface="Arial" panose="020B0604020202020204" pitchFamily="34" charset="0"/>
                <a:cs typeface="Arial" panose="020B0604020202020204" pitchFamily="34" charset="0"/>
              </a:rPr>
              <a:t>Após o nascimento de um filho, por diversas razões, há mulheres que enfrentam uma situação delicada: a depressão pós-parto ou outras condições adversas relacionadas.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380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78161" y="1091680"/>
            <a:ext cx="6523652" cy="47866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t-BR" sz="3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 TAREFAS DE CASA</a:t>
            </a:r>
          </a:p>
          <a:p>
            <a:pPr>
              <a:lnSpc>
                <a:spcPct val="110000"/>
              </a:lnSpc>
            </a:pP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pt-BR" sz="3500" dirty="0">
                <a:latin typeface="Arial" panose="020B0604020202020204" pitchFamily="34" charset="0"/>
                <a:cs typeface="Arial" panose="020B0604020202020204" pitchFamily="34" charset="0"/>
              </a:rPr>
              <a:t>Dentro de um lar, as responsabilidades não devem se restringir apenas à mãe. Elas precisam ser definidas com base em uma conversa franca e madura, visando deixar claro o papel de cada um.</a:t>
            </a:r>
          </a:p>
        </p:txBody>
      </p:sp>
    </p:spTree>
    <p:extLst>
      <p:ext uri="{BB962C8B-B14F-4D97-AF65-F5344CB8AC3E}">
        <p14:creationId xmlns:p14="http://schemas.microsoft.com/office/powerpoint/2010/main" val="407433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31507" y="1231640"/>
            <a:ext cx="6812901" cy="47119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t-BR" sz="42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EXEMPLO</a:t>
            </a:r>
          </a:p>
          <a:p>
            <a:pPr>
              <a:lnSpc>
                <a:spcPct val="110000"/>
              </a:lnSpc>
            </a:pPr>
            <a:endParaRPr lang="pt-BR" sz="3600" b="1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Mesmo que esteja em uma idade em que não compreenda totalmente o significado das palavras, aquilo que fazem e a forma como tratam outras pessoas, por exemplo, impacta a mente em formação e ajuda a moldar o caráter.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412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AEA3AE93-4880-4515-9D75-702DD341831A}"/>
</file>

<file path=customXml/itemProps2.xml><?xml version="1.0" encoding="utf-8"?>
<ds:datastoreItem xmlns:ds="http://schemas.openxmlformats.org/officeDocument/2006/customXml" ds:itemID="{81867020-D388-4FC5-9EDF-62492CAA59CF}"/>
</file>

<file path=customXml/itemProps3.xml><?xml version="1.0" encoding="utf-8"?>
<ds:datastoreItem xmlns:ds="http://schemas.openxmlformats.org/officeDocument/2006/customXml" ds:itemID="{8CD39079-051A-488A-8146-6128D0FA67C8}"/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475</Words>
  <Application>Microsoft Office PowerPoint</Application>
  <PresentationFormat>Widescreen</PresentationFormat>
  <Paragraphs>38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RESPONSABILIDADES COMPARTILHADAS</vt:lpstr>
      <vt:lpstr>O pai e a mãe precisam apoiar-se mutuamente para tornar a chegada de um filho mais leve e feliz.  </vt:lpstr>
      <vt:lpstr>Assim como a mãe, o pai também tem um papel fundamental a desempenhar não apenas na provisão financeira para suprir as necessidades dos filhos, mas também no fortalecimento dos vínculos por meio de sua atuação nas demandas do dia a dia. Isso demonstra apoio e amor por sua esposa. </vt:lpstr>
      <vt:lpstr>O apóstolo Paulo, em sua carta aos Efésios, escreveu:   “Maridos, que cada um de vocês ame a sua esposa, como também Cristo amou a igreja e se entregou por ela”  (5:25, NAA). </vt:lpstr>
      <vt:lpstr>A importância de se ter responsabilidades compartilhadas: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Os valores espirituais podem influenciar o caráter e contribuir para a formação dos valores morais, sociais e, inclusive, profissionais. </vt:lpstr>
      <vt:lpstr>O casamento deve ser uma parceria sólida.         A chegada de uma criança requer ainda mais compreensão e colaboração por parte de ambos.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43</cp:revision>
  <dcterms:created xsi:type="dcterms:W3CDTF">2023-05-02T20:27:21Z</dcterms:created>
  <dcterms:modified xsi:type="dcterms:W3CDTF">2023-05-04T14:30:19Z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