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93" r:id="rId6"/>
    <p:sldId id="294" r:id="rId7"/>
    <p:sldId id="285" r:id="rId8"/>
    <p:sldId id="295" r:id="rId9"/>
    <p:sldId id="297" r:id="rId10"/>
    <p:sldId id="298" r:id="rId11"/>
    <p:sldId id="299" r:id="rId12"/>
    <p:sldId id="264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E23"/>
    <a:srgbClr val="FBC9CE"/>
    <a:srgbClr val="F9A5AD"/>
    <a:srgbClr val="1CBBD1"/>
    <a:srgbClr val="ED5A3D"/>
    <a:srgbClr val="8A1357"/>
    <a:srgbClr val="234E9C"/>
    <a:srgbClr val="E9BF49"/>
    <a:srgbClr val="EC633D"/>
    <a:srgbClr val="ED2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613E7AC1-D46A-4D6D-B263-7E31DD65706B}"/>
    <pc:docChg chg="modSld">
      <pc:chgData name="DSA - Beatriz Ozorio" userId="073f1caa-c851-4470-85c4-4d504c612eb8" providerId="ADAL" clId="{613E7AC1-D46A-4D6D-B263-7E31DD65706B}" dt="2023-05-04T16:36:27.527" v="60" actId="6549"/>
      <pc:docMkLst>
        <pc:docMk/>
      </pc:docMkLst>
      <pc:sldChg chg="modSp mod">
        <pc:chgData name="DSA - Beatriz Ozorio" userId="073f1caa-c851-4470-85c4-4d504c612eb8" providerId="ADAL" clId="{613E7AC1-D46A-4D6D-B263-7E31DD65706B}" dt="2023-05-04T16:27:21.479" v="0" actId="20577"/>
        <pc:sldMkLst>
          <pc:docMk/>
          <pc:sldMk cId="2117423166" sldId="262"/>
        </pc:sldMkLst>
        <pc:spChg chg="mod">
          <ac:chgData name="DSA - Beatriz Ozorio" userId="073f1caa-c851-4470-85c4-4d504c612eb8" providerId="ADAL" clId="{613E7AC1-D46A-4D6D-B263-7E31DD65706B}" dt="2023-05-04T16:27:21.479" v="0" actId="20577"/>
          <ac:spMkLst>
            <pc:docMk/>
            <pc:sldMk cId="2117423166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613E7AC1-D46A-4D6D-B263-7E31DD65706B}" dt="2023-05-04T16:36:27.527" v="60" actId="6549"/>
        <pc:sldMkLst>
          <pc:docMk/>
          <pc:sldMk cId="3070087406" sldId="264"/>
        </pc:sldMkLst>
        <pc:spChg chg="mod">
          <ac:chgData name="DSA - Beatriz Ozorio" userId="073f1caa-c851-4470-85c4-4d504c612eb8" providerId="ADAL" clId="{613E7AC1-D46A-4D6D-B263-7E31DD65706B}" dt="2023-05-04T16:36:27.527" v="60" actId="6549"/>
          <ac:spMkLst>
            <pc:docMk/>
            <pc:sldMk cId="3070087406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613E7AC1-D46A-4D6D-B263-7E31DD65706B}" dt="2023-05-04T16:29:59.727" v="4" actId="20577"/>
        <pc:sldMkLst>
          <pc:docMk/>
          <pc:sldMk cId="853380071" sldId="285"/>
        </pc:sldMkLst>
        <pc:spChg chg="mod">
          <ac:chgData name="DSA - Beatriz Ozorio" userId="073f1caa-c851-4470-85c4-4d504c612eb8" providerId="ADAL" clId="{613E7AC1-D46A-4D6D-B263-7E31DD65706B}" dt="2023-05-04T16:29:59.727" v="4" actId="20577"/>
          <ac:spMkLst>
            <pc:docMk/>
            <pc:sldMk cId="853380071" sldId="28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613E7AC1-D46A-4D6D-B263-7E31DD65706B}" dt="2023-05-04T16:30:40.049" v="7" actId="20577"/>
        <pc:sldMkLst>
          <pc:docMk/>
          <pc:sldMk cId="144460770" sldId="295"/>
        </pc:sldMkLst>
        <pc:spChg chg="mod">
          <ac:chgData name="DSA - Beatriz Ozorio" userId="073f1caa-c851-4470-85c4-4d504c612eb8" providerId="ADAL" clId="{613E7AC1-D46A-4D6D-B263-7E31DD65706B}" dt="2023-05-04T16:30:40.049" v="7" actId="20577"/>
          <ac:spMkLst>
            <pc:docMk/>
            <pc:sldMk cId="144460770" sldId="29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613E7AC1-D46A-4D6D-B263-7E31DD65706B}" dt="2023-05-04T16:31:46.646" v="15" actId="6549"/>
        <pc:sldMkLst>
          <pc:docMk/>
          <pc:sldMk cId="2842287258" sldId="297"/>
        </pc:sldMkLst>
        <pc:spChg chg="mod">
          <ac:chgData name="DSA - Beatriz Ozorio" userId="073f1caa-c851-4470-85c4-4d504c612eb8" providerId="ADAL" clId="{613E7AC1-D46A-4D6D-B263-7E31DD65706B}" dt="2023-05-04T16:31:46.646" v="15" actId="6549"/>
          <ac:spMkLst>
            <pc:docMk/>
            <pc:sldMk cId="2842287258" sldId="297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613E7AC1-D46A-4D6D-B263-7E31DD65706B}" dt="2023-05-04T16:33:32.288" v="19" actId="20577"/>
        <pc:sldMkLst>
          <pc:docMk/>
          <pc:sldMk cId="3352330804" sldId="299"/>
        </pc:sldMkLst>
        <pc:spChg chg="mod">
          <ac:chgData name="DSA - Beatriz Ozorio" userId="073f1caa-c851-4470-85c4-4d504c612eb8" providerId="ADAL" clId="{613E7AC1-D46A-4D6D-B263-7E31DD65706B}" dt="2023-05-04T16:33:32.288" v="19" actId="20577"/>
          <ac:spMkLst>
            <pc:docMk/>
            <pc:sldMk cId="3352330804" sldId="299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97684" cy="4917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CONEXÃO COM A MATERNIDADE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Para encarar as profundas mudanças e, principalmente, os desafios da maternidade, é preciso criar uma conexão com as próprias limitações e imperfeições, o que inclui a aceitação da incapacidade de prever e controlar presente e futuro, reconhecendo um estado humano muitas vezes carente de apoio e suporte.</a:t>
            </a:r>
          </a:p>
        </p:txBody>
      </p:sp>
    </p:spTree>
    <p:extLst>
      <p:ext uri="{BB962C8B-B14F-4D97-AF65-F5344CB8AC3E}">
        <p14:creationId xmlns:p14="http://schemas.microsoft.com/office/powerpoint/2010/main" val="2054524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2127380"/>
            <a:ext cx="9528109" cy="37695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Abrace a mudança e conviva com todas as incertezas que ela traz.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Tolere os sentimentos contraditórios presentes na maternidade.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Reestruture regras como “tenho que fazer tudo sozinha”, “pedir ajuda é sinal de fraqueza” e “não posso falhar”.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6" y="768220"/>
            <a:ext cx="8604378" cy="10419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Passos importantes para alcançar o equilíbrio emocional:</a:t>
            </a:r>
          </a:p>
        </p:txBody>
      </p:sp>
    </p:spTree>
    <p:extLst>
      <p:ext uri="{BB962C8B-B14F-4D97-AF65-F5344CB8AC3E}">
        <p14:creationId xmlns:p14="http://schemas.microsoft.com/office/powerpoint/2010/main" val="3352330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7698" y="1306011"/>
            <a:ext cx="7595934" cy="43294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maternidade é uma das mais ricas possibilidades de transformação e enriquecimento psíquico. Surgirá dessa experiência uma </a:t>
            </a:r>
            <a:r>
              <a:rPr lang="pt-BR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nova mulher 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madura, segura</a:t>
            </a:r>
            <a:r>
              <a:rPr lang="pt-BR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flexível e mais bem-preparada 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a vida.</a:t>
            </a:r>
            <a:endParaRPr lang="pt-B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8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387012" y="674492"/>
            <a:ext cx="7895055" cy="2525910"/>
          </a:xfr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pt-BR" sz="7200" b="1" dirty="0">
                <a:latin typeface="Arial" panose="020B0604020202020204" pitchFamily="34" charset="0"/>
                <a:cs typeface="Arial" panose="020B0604020202020204" pitchFamily="34" charset="0"/>
              </a:rPr>
              <a:t>PARADOXOS DA MATERNIDADE</a:t>
            </a:r>
            <a:endParaRPr lang="pt-BR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971183" y="5075027"/>
            <a:ext cx="2310884" cy="729443"/>
          </a:xfrm>
        </p:spPr>
        <p:txBody>
          <a:bodyPr anchor="ctr">
            <a:normAutofit/>
          </a:bodyPr>
          <a:lstStyle/>
          <a:p>
            <a:pPr algn="r"/>
            <a:r>
              <a:rPr lang="pt-BR" sz="2000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 Paula Ferreira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5389984" y="3078276"/>
            <a:ext cx="5892083" cy="2062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O que fazer quando a experiência de ser mãe frustra as expectativas</a:t>
            </a: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74102" y="1180838"/>
            <a:ext cx="7531359" cy="45243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O primeiro passo para compreender o imenso desafio emocional que surge com a maternidade é analisar o choque que existe entre a </a:t>
            </a: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EXPECTATIVA</a:t>
            </a: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 e a </a:t>
            </a: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REALIDADE</a:t>
            </a: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 que se apresenta com a experiência de ser mãe.</a:t>
            </a:r>
          </a:p>
        </p:txBody>
      </p:sp>
    </p:spTree>
    <p:extLst>
      <p:ext uri="{BB962C8B-B14F-4D97-AF65-F5344CB8AC3E}">
        <p14:creationId xmlns:p14="http://schemas.microsoft.com/office/powerpoint/2010/main" val="463001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5" y="662473"/>
            <a:ext cx="8427097" cy="22300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O puerpério é compreendido como o período que decorre desde o parto até que o estado de saúde geral da mulher volte à condição anterior à gestação.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912845" y="3069769"/>
            <a:ext cx="8716346" cy="2531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A partir dessa definição, é possível pensar em um problema a ser resolvido: a expectativa ou mesmo o desejo de voltar a ter a condição física e emocional vivida antes da gestação.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Sem dúvida, é nesse período que as mulheres mais duvidam do restabelecimento desse equilíbrio.</a:t>
            </a: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6821" y="1087531"/>
            <a:ext cx="6999514" cy="45243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A mudança após o parto é tão radical que faz com que a maior parte das mulheres viva, ao mesmo tempo, uma experiência sublime e apavorante. </a:t>
            </a:r>
            <a:b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Essa ambivalência possui um imenso potencial de adoecimento psíquico.</a:t>
            </a:r>
          </a:p>
        </p:txBody>
      </p:sp>
    </p:spTree>
    <p:extLst>
      <p:ext uri="{BB962C8B-B14F-4D97-AF65-F5344CB8AC3E}">
        <p14:creationId xmlns:p14="http://schemas.microsoft.com/office/powerpoint/2010/main" val="111067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68830" y="1894112"/>
            <a:ext cx="8604378" cy="32843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  <a:t>Socialmente, pressupõe-se que as mulheres assumam a maternidade como algo sublime e, principalmente, que sejam levadas a acreditar numa sensação de plenitude natural. </a:t>
            </a: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0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7" y="923732"/>
            <a:ext cx="8604378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Em geral, a maioria das pessoas tende a buscar previsibilidade e garantir que as coisas aconteçam conforme esperam.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Aceitar transformações como parte essencial da vida é um dos principais desafios emocionais enfrentados pela maioria das pessoas, que em geral lutam pela conservação das coisas, pessoas e situações.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Héctor </a:t>
            </a:r>
            <a:r>
              <a:rPr lang="pt-BR" sz="2000" dirty="0" err="1">
                <a:latin typeface="Arial" panose="020B0604020202020204" pitchFamily="34" charset="0"/>
                <a:cs typeface="Arial" panose="020B0604020202020204" pitchFamily="34" charset="0"/>
              </a:rPr>
              <a:t>Lisondo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, autor do livro Mudança sem Catástrofe ou          Catástrofe sem Mudanças.</a:t>
            </a:r>
          </a:p>
        </p:txBody>
      </p:sp>
    </p:spTree>
    <p:extLst>
      <p:ext uri="{BB962C8B-B14F-4D97-AF65-F5344CB8AC3E}">
        <p14:creationId xmlns:p14="http://schemas.microsoft.com/office/powerpoint/2010/main" val="853380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875523" y="1296955"/>
            <a:ext cx="8114776" cy="52904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Quando não se enxergam recursos ou apoio para seguir em frente, a depressão encontra terreno fértil para se instalar na mente. Ela surge imersa nesse contexto e é muito facilmente confundida pela maioria das famílias como uma fase “normal” da vida gestacional e pós-gestacional.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Por isso, muitas mulheres que deram à luz costumam ouvir frases do tipo: “é assim mesmo”, “comigo foi até pior”, ou “já, já passa”, o que acaba por tornar ainda mais doloroso atravessar esse período.</a:t>
            </a:r>
          </a:p>
        </p:txBody>
      </p:sp>
    </p:spTree>
    <p:extLst>
      <p:ext uri="{BB962C8B-B14F-4D97-AF65-F5344CB8AC3E}">
        <p14:creationId xmlns:p14="http://schemas.microsoft.com/office/powerpoint/2010/main" val="144460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2110922"/>
            <a:ext cx="9528109" cy="38699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perda ou excesso de apetite, 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irritabilidade intensa, 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dificuldade para criar vínculo afetivo com o bebê, 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tristeza intensa e choro excessivo.</a:t>
            </a:r>
          </a:p>
          <a:p>
            <a:pPr>
              <a:lnSpc>
                <a:spcPct val="100000"/>
              </a:lnSpc>
            </a:pP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200" dirty="0">
                <a:latin typeface="Arial" panose="020B0604020202020204" pitchFamily="34" charset="0"/>
                <a:cs typeface="Arial" panose="020B0604020202020204" pitchFamily="34" charset="0"/>
              </a:rPr>
              <a:t>Quanto antes essa pessoa reconhecer um estado de adoecimento e iniciar o tratamento adequado, melhores são as possibilidades de recuperação e restabelecimento do equilíbrio psíquico.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6" y="768220"/>
            <a:ext cx="8604378" cy="10419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Sintomas de depressão importantes a serem considerados:</a:t>
            </a:r>
          </a:p>
        </p:txBody>
      </p:sp>
    </p:spTree>
    <p:extLst>
      <p:ext uri="{BB962C8B-B14F-4D97-AF65-F5344CB8AC3E}">
        <p14:creationId xmlns:p14="http://schemas.microsoft.com/office/powerpoint/2010/main" val="28422872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E4E2B7EA-0BF5-4677-9FF1-7BDC0E9E9D37}"/>
</file>

<file path=customXml/itemProps2.xml><?xml version="1.0" encoding="utf-8"?>
<ds:datastoreItem xmlns:ds="http://schemas.openxmlformats.org/officeDocument/2006/customXml" ds:itemID="{F062440E-67B9-454B-BC99-A39F9310442B}"/>
</file>

<file path=customXml/itemProps3.xml><?xml version="1.0" encoding="utf-8"?>
<ds:datastoreItem xmlns:ds="http://schemas.openxmlformats.org/officeDocument/2006/customXml" ds:itemID="{1583089F-4AAB-4CFD-AD54-DA2D313B8CDE}"/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562</Words>
  <Application>Microsoft Office PowerPoint</Application>
  <PresentationFormat>Widescreen</PresentationFormat>
  <Paragraphs>28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Apresentação do PowerPoint</vt:lpstr>
      <vt:lpstr>PARADOXOS DA MATERNIDADE</vt:lpstr>
      <vt:lpstr>O primeiro passo para compreender o imenso desafio emocional que surge com a maternidade é analisar o choque que existe entre a EXPECTATIVA e a REALIDADE que se apresenta com a experiência de ser mãe.</vt:lpstr>
      <vt:lpstr>O puerpério é compreendido como o período que decorre desde o parto até que o estado de saúde geral da mulher volte à condição anterior à gestação.</vt:lpstr>
      <vt:lpstr>A mudança após o parto é tão radical que faz com que a maior parte das mulheres viva, ao mesmo tempo, uma experiência sublime e apavorante.   Essa ambivalência possui um imenso potencial de adoecimento psíquico.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 maternidade é uma das mais ricas possibilidades de transformação e enriquecimento psíquico. Surgirá dessa experiência uma nova mulher madura, segura, flexível e mais bem-preparada para a vida.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Beatriz Ozorio</cp:lastModifiedBy>
  <cp:revision>58</cp:revision>
  <dcterms:created xsi:type="dcterms:W3CDTF">2023-05-02T20:27:21Z</dcterms:created>
  <dcterms:modified xsi:type="dcterms:W3CDTF">2023-05-04T16:36:34Z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