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2" r:id="rId8"/>
    <p:sldId id="284" r:id="rId9"/>
    <p:sldId id="278" r:id="rId10"/>
    <p:sldId id="279" r:id="rId11"/>
    <p:sldId id="277" r:id="rId12"/>
    <p:sldId id="268" r:id="rId13"/>
    <p:sldId id="282" r:id="rId14"/>
    <p:sldId id="280" r:id="rId15"/>
    <p:sldId id="283" r:id="rId16"/>
    <p:sldId id="281" r:id="rId17"/>
    <p:sldId id="264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E23"/>
    <a:srgbClr val="1CBBD1"/>
    <a:srgbClr val="E9BF49"/>
    <a:srgbClr val="ED5A3D"/>
    <a:srgbClr val="EC633D"/>
    <a:srgbClr val="ED2617"/>
    <a:srgbClr val="E94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B44640-0DE0-822E-FECB-CF615FC66ABC}" v="8" dt="2023-05-12T12:23:29.2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129" autoAdjust="0"/>
  </p:normalViewPr>
  <p:slideViewPr>
    <p:cSldViewPr snapToGrid="0">
      <p:cViewPr varScale="1">
        <p:scale>
          <a:sx n="103" d="100"/>
          <a:sy n="103" d="100"/>
        </p:scale>
        <p:origin x="8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iana Steffen" userId="S::diana.steffen@adventistas.org::e3c5a4f6-7d96-44ef-b6ef-d61b28c0836d" providerId="AD" clId="Web-{1BB44640-0DE0-822E-FECB-CF615FC66ABC}"/>
    <pc:docChg chg="modSld">
      <pc:chgData name="DSA - Diana Steffen" userId="S::diana.steffen@adventistas.org::e3c5a4f6-7d96-44ef-b6ef-d61b28c0836d" providerId="AD" clId="Web-{1BB44640-0DE0-822E-FECB-CF615FC66ABC}" dt="2023-05-12T12:23:29.228" v="6" actId="1076"/>
      <pc:docMkLst>
        <pc:docMk/>
      </pc:docMkLst>
      <pc:sldChg chg="modSp">
        <pc:chgData name="DSA - Diana Steffen" userId="S::diana.steffen@adventistas.org::e3c5a4f6-7d96-44ef-b6ef-d61b28c0836d" providerId="AD" clId="Web-{1BB44640-0DE0-822E-FECB-CF615FC66ABC}" dt="2023-05-12T12:23:29.228" v="6" actId="1076"/>
        <pc:sldMkLst>
          <pc:docMk/>
          <pc:sldMk cId="1475893243" sldId="268"/>
        </pc:sldMkLst>
        <pc:spChg chg="mod">
          <ac:chgData name="DSA - Diana Steffen" userId="S::diana.steffen@adventistas.org::e3c5a4f6-7d96-44ef-b6ef-d61b28c0836d" providerId="AD" clId="Web-{1BB44640-0DE0-822E-FECB-CF615FC66ABC}" dt="2023-05-12T12:23:29.228" v="6" actId="1076"/>
          <ac:spMkLst>
            <pc:docMk/>
            <pc:sldMk cId="1475893243" sldId="268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478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3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278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31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92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5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612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333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54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D00D4-22C0-4A4B-B509-76FB6140A653}" type="datetimeFigureOut">
              <a:rPr lang="pt-BR" smtClean="0"/>
              <a:t>12/05/2023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A6C5-14D7-4DF8-AC5A-0820B08658D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2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3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643812"/>
            <a:ext cx="8165840" cy="54864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Muitas mulheres submetidas à cesariana acabam tendo que retornar às instituições de saúde por causa não somente de questões estéticas, mas também devido a inferências anatômicas e infecções, além dos diagnósticos errôneos.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Lembre-se: a cesariana não é uma via de parto, mas uma intervenção cirúrgica.</a:t>
            </a:r>
          </a:p>
        </p:txBody>
      </p:sp>
    </p:spTree>
    <p:extLst>
      <p:ext uri="{BB962C8B-B14F-4D97-AF65-F5344CB8AC3E}">
        <p14:creationId xmlns:p14="http://schemas.microsoft.com/office/powerpoint/2010/main" val="3616637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718457"/>
            <a:ext cx="9070909" cy="5271796"/>
          </a:xfrm>
        </p:spPr>
        <p:txBody>
          <a:bodyPr anchor="t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pt-BR" sz="40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 NORMAL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800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 muito mais seguro para mãe e para o bebê. 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Um dos motivos é a preservação do sistema reprodutivo. Mulheres que passam por cesarianas têm maior probabilidade de hemorragias. Isso pode resultar em histerectomia, que é a retirada cirúrgica do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útero e seus anexos, de forma desnecessária.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492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718457"/>
            <a:ext cx="7988558" cy="5271796"/>
          </a:xfrm>
        </p:spPr>
        <p:txBody>
          <a:bodyPr anchor="ctr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  <a:t>No parto normal, o puerpério dessas mulheres é muito mais rápido, com menores índices de complicações e até de dores.</a:t>
            </a:r>
            <a:b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>
                <a:latin typeface="Arial" panose="020B0604020202020204" pitchFamily="34" charset="0"/>
                <a:cs typeface="Arial" panose="020B0604020202020204" pitchFamily="34" charset="0"/>
              </a:rPr>
              <a:t>Ela será a protagonista do próprio parto e terá as possibilidades de escolhas para as posições mais confortáveis.</a:t>
            </a:r>
          </a:p>
        </p:txBody>
      </p:sp>
    </p:spTree>
    <p:extLst>
      <p:ext uri="{BB962C8B-B14F-4D97-AF65-F5344CB8AC3E}">
        <p14:creationId xmlns:p14="http://schemas.microsoft.com/office/powerpoint/2010/main" val="286738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4184" y="1688842"/>
            <a:ext cx="6215741" cy="3610946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O parto normal também garante menor índice de bebês prematuros, visto que cada parto e cada gestação têm seu tempo devido à questão hormonal.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80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7410" y="1296958"/>
            <a:ext cx="7167464" cy="43294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melhor parto é aquele em que o profissional </a:t>
            </a:r>
            <a:r>
              <a:rPr lang="pt-BR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não precisa 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fazer nada. </a:t>
            </a:r>
            <a:b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Trata-se de um processo fisiológico, natural.</a:t>
            </a:r>
          </a:p>
        </p:txBody>
      </p:sp>
    </p:spTree>
    <p:extLst>
      <p:ext uri="{BB962C8B-B14F-4D97-AF65-F5344CB8AC3E}">
        <p14:creationId xmlns:p14="http://schemas.microsoft.com/office/powerpoint/2010/main" val="307008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70859" y="823784"/>
            <a:ext cx="6929534" cy="2311303"/>
          </a:xfrm>
        </p:spPr>
        <p:txBody>
          <a:bodyPr anchor="ctr">
            <a:normAutofit/>
          </a:bodyPr>
          <a:lstStyle/>
          <a:p>
            <a:pPr algn="l"/>
            <a:r>
              <a:rPr lang="pt-BR" sz="7600" b="1" dirty="0">
                <a:solidFill>
                  <a:srgbClr val="1CBB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PODER DE ESCOLHA</a:t>
            </a:r>
            <a:endParaRPr lang="pt-BR" sz="7600" dirty="0">
              <a:solidFill>
                <a:srgbClr val="1CBBD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70859" y="2996479"/>
            <a:ext cx="2425732" cy="619133"/>
          </a:xfrm>
        </p:spPr>
        <p:txBody>
          <a:bodyPr anchor="ctr"/>
          <a:lstStyle/>
          <a:p>
            <a:pPr algn="l"/>
            <a:r>
              <a:rPr lang="pt-BR" i="1" dirty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 Anne Seixas</a:t>
            </a:r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870859" y="4096139"/>
            <a:ext cx="5128725" cy="2118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pt-BR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entrevista com </a:t>
            </a: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Vivianne Silva </a:t>
            </a:r>
          </a:p>
          <a:p>
            <a:pPr algn="l">
              <a:lnSpc>
                <a:spcPct val="100000"/>
              </a:lnSpc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(Enfermeira obstetra, professora, pesquisadora e mestre em Enfermagem da Mulher pela Universidade Federal do Rio de Janeiro e doutora em Enfermagem pela Universidade Estadual do Rio de Janeiro)</a:t>
            </a:r>
          </a:p>
        </p:txBody>
      </p:sp>
    </p:spTree>
    <p:extLst>
      <p:ext uri="{BB962C8B-B14F-4D97-AF65-F5344CB8AC3E}">
        <p14:creationId xmlns:p14="http://schemas.microsoft.com/office/powerpoint/2010/main" val="201801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804" y="1772815"/>
            <a:ext cx="7904583" cy="40308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Buscar informações sobre procedimentos de parto é fundamental para combater a prática da violência obstétrica. </a:t>
            </a:r>
            <a:b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01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830425"/>
            <a:ext cx="8697686" cy="56636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VIOLÊNCIA OBSTÉTRICA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Uso de procedimentos dispensáveis, agressões físicas ou verbais e condutas invasivas contrárias à vontade daquela que está prestes a dar à luz.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4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830425"/>
            <a:ext cx="8259146" cy="56636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Quanto mais orientada ela estiver sobre seus direitos, menor será a incidência da violência obstétrica.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É imprescindível que haja um acompanhante no momento do parto. </a:t>
            </a:r>
            <a:b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Ele é um grande aliado para evitar o ato violento.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693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718457"/>
            <a:ext cx="8828313" cy="581297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40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CESARIANA </a:t>
            </a:r>
            <a:r>
              <a:rPr lang="pt-BR" sz="40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pt-BR" sz="4000" b="1" dirty="0">
                <a:solidFill>
                  <a:srgbClr val="D30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VIOLÊNCIA OBSTÉTRICA</a:t>
            </a: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 cirurgia cesariana ainda divide opiniões. Embora esse tipo de procedimento possa salvar vidas nas situações em que o parto vaginal oferece risco à mãe ou ao bebê, o elevado número de cesáreas eletivas é um fenômeno que merece atenção. 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733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4637" y="1324947"/>
            <a:ext cx="6316824" cy="4646645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Países sul-americanos como Brasil, Chile, Colômbia, Paraguai e Equador lideram o ranking dos que mais realizam esse tipo de cirurgia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sem uma indicação médica real ou contra a vontade da gestante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, segundo pesquisa publicada na revista científica </a:t>
            </a:r>
            <a:r>
              <a:rPr lang="pt-BR" sz="3200" i="1" dirty="0">
                <a:latin typeface="Arial" panose="020B0604020202020204" pitchFamily="34" charset="0"/>
                <a:cs typeface="Arial" panose="020B0604020202020204" pitchFamily="34" charset="0"/>
              </a:rPr>
              <a:t>The Lancet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, em 2018.</a:t>
            </a: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473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846" y="830425"/>
            <a:ext cx="8697686" cy="566368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cultura de se realizar cesáreas tem influência nos índices de violência obstétrica?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O apelo para que a cesariana seja escolhida também está relacionado à dor durante o parto. </a:t>
            </a:r>
            <a:b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rede privada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, essa cultura prende-se muito à justificativa de que a cesariana causa menos sofrimento à mulher. Já na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rede pública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, é adotada para poupar os profissionais dos gritos que, em sua dor, as mulheres emitem durante o parto normal.</a:t>
            </a:r>
            <a:b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234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6435" y="2025424"/>
            <a:ext cx="8165840" cy="23511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4000" b="1" dirty="0">
                <a:latin typeface="Arial"/>
                <a:cs typeface="Arial"/>
              </a:rPr>
              <a:t>Às vezes, a violência obstétrica pode vir disfarçada de auxílio para ajudar a gestante.</a:t>
            </a:r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8932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F1C39B22-3ED9-4331-9132-1119CDB1D80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F95B46-EA94-41B4-ABA8-EE7E47C97E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5C830F-C683-4F64-A2FD-9718F7D26193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554</Words>
  <Application>Microsoft Office PowerPoint</Application>
  <PresentationFormat>Widescreen</PresentationFormat>
  <Paragraphs>16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5" baseType="lpstr">
      <vt:lpstr>Tema do Office</vt:lpstr>
      <vt:lpstr>Apresentação do PowerPoint</vt:lpstr>
      <vt:lpstr>PODER DE ESCOLHA</vt:lpstr>
      <vt:lpstr>Buscar informações sobre procedimentos de parto é fundamental para combater a prática da violência obstétrica.  </vt:lpstr>
      <vt:lpstr>VIOLÊNCIA OBSTÉTRICA  Uso de procedimentos dispensáveis, agressões físicas ou verbais e condutas invasivas contrárias à vontade daquela que está prestes a dar à luz. </vt:lpstr>
      <vt:lpstr>Quanto mais orientada ela estiver sobre seus direitos, menor será a incidência da violência obstétrica.  É imprescindível que haja um acompanhante no momento do parto.  Ele é um grande aliado para evitar o ato violento. </vt:lpstr>
      <vt:lpstr>CESARIANA X VIOLÊNCIA OBSTÉTRICA  A cirurgia cesariana ainda divide opiniões. Embora esse tipo de procedimento possa salvar vidas nas situações em que o parto vaginal oferece risco à mãe ou ao bebê, o elevado número de cesáreas eletivas é um fenômeno que merece atenção. </vt:lpstr>
      <vt:lpstr>Países sul-americanos como Brasil, Chile, Colômbia, Paraguai e Equador lideram o ranking dos que mais realizam esse tipo de cirurgia sem uma indicação médica real ou contra a vontade da gestante, segundo pesquisa publicada na revista científica The Lancet, em 2018.</vt:lpstr>
      <vt:lpstr>A cultura de se realizar cesáreas tem influência nos índices de violência obstétrica?  O apelo para que a cesariana seja escolhida também está relacionado à dor durante o parto.  Na rede privada, essa cultura prende-se muito à justificativa de que a cesariana causa menos sofrimento à mulher. Já na rede pública, é adotada para poupar os profissionais dos gritos que, em sua dor, as mulheres emitem durante o parto normal. </vt:lpstr>
      <vt:lpstr>Às vezes, a violência obstétrica pode vir disfarçada de auxílio para ajudar a gestante.</vt:lpstr>
      <vt:lpstr>Muitas mulheres submetidas à cesariana acabam tendo que retornar às instituições de saúde por causa não somente de questões estéticas, mas também devido a inferências anatômicas e infecções, além dos diagnósticos errôneos.  Lembre-se: a cesariana não é uma via de parto, mas uma intervenção cirúrgica.</vt:lpstr>
      <vt:lpstr>PARTO NORMAL  É muito mais seguro para mãe e para o bebê.   Um dos motivos é a preservação do sistema reprodutivo. Mulheres que passam por cesarianas têm maior probabilidade de hemorragias. Isso pode resultar em histerectomia, que é a retirada cirúrgica do útero e seus anexos, de forma desnecessária. </vt:lpstr>
      <vt:lpstr>No parto normal, o puerpério dessas mulheres é muito mais rápido, com menores índices de complicações e até de dores.  Ela será a protagonista do próprio parto e terá as possibilidades de escolhas para as posições mais confortáveis.</vt:lpstr>
      <vt:lpstr>O parto normal também garante menor índice de bebês prematuros, visto que cada parto e cada gestação têm seu tempo devido à questão hormonal. </vt:lpstr>
      <vt:lpstr>O melhor parto é aquele em que o profissional não precisa fazer nada.   Trata-se de um processo fisiológico, natural.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DSA - Beatriz Ozorio</cp:lastModifiedBy>
  <cp:revision>36</cp:revision>
  <dcterms:created xsi:type="dcterms:W3CDTF">2023-05-02T20:27:21Z</dcterms:created>
  <dcterms:modified xsi:type="dcterms:W3CDTF">2023-05-12T12:23:34Z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