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93" r:id="rId6"/>
    <p:sldId id="294" r:id="rId7"/>
    <p:sldId id="285" r:id="rId8"/>
    <p:sldId id="300" r:id="rId9"/>
    <p:sldId id="301" r:id="rId10"/>
    <p:sldId id="302" r:id="rId11"/>
    <p:sldId id="295" r:id="rId12"/>
    <p:sldId id="304" r:id="rId13"/>
    <p:sldId id="305" r:id="rId14"/>
    <p:sldId id="264" r:id="rId15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30E23"/>
    <a:srgbClr val="234E9C"/>
    <a:srgbClr val="1CBBD1"/>
    <a:srgbClr val="FBC9CE"/>
    <a:srgbClr val="F9A5AD"/>
    <a:srgbClr val="ED5A3D"/>
    <a:srgbClr val="8A1357"/>
    <a:srgbClr val="E9BF49"/>
    <a:srgbClr val="EC633D"/>
    <a:srgbClr val="ED26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SA - Beatriz Ozorio" userId="073f1caa-c851-4470-85c4-4d504c612eb8" providerId="ADAL" clId="{3AC67003-6B43-4322-A203-1555461AA117}"/>
    <pc:docChg chg="undo custSel modSld">
      <pc:chgData name="DSA - Beatriz Ozorio" userId="073f1caa-c851-4470-85c4-4d504c612eb8" providerId="ADAL" clId="{3AC67003-6B43-4322-A203-1555461AA117}" dt="2023-05-04T17:36:25.043" v="62" actId="6549"/>
      <pc:docMkLst>
        <pc:docMk/>
      </pc:docMkLst>
      <pc:sldChg chg="modSp mod">
        <pc:chgData name="DSA - Beatriz Ozorio" userId="073f1caa-c851-4470-85c4-4d504c612eb8" providerId="ADAL" clId="{3AC67003-6B43-4322-A203-1555461AA117}" dt="2023-05-04T16:37:26.321" v="0" actId="20577"/>
        <pc:sldMkLst>
          <pc:docMk/>
          <pc:sldMk cId="2018016238" sldId="257"/>
        </pc:sldMkLst>
        <pc:spChg chg="mod">
          <ac:chgData name="DSA - Beatriz Ozorio" userId="073f1caa-c851-4470-85c4-4d504c612eb8" providerId="ADAL" clId="{3AC67003-6B43-4322-A203-1555461AA117}" dt="2023-05-04T16:37:26.321" v="0" actId="20577"/>
          <ac:spMkLst>
            <pc:docMk/>
            <pc:sldMk cId="2018016238" sldId="257"/>
            <ac:spMk id="4" creationId="{00000000-0000-0000-0000-000000000000}"/>
          </ac:spMkLst>
        </pc:spChg>
      </pc:sldChg>
      <pc:sldChg chg="modSp mod">
        <pc:chgData name="DSA - Beatriz Ozorio" userId="073f1caa-c851-4470-85c4-4d504c612eb8" providerId="ADAL" clId="{3AC67003-6B43-4322-A203-1555461AA117}" dt="2023-05-04T17:23:03.770" v="4" actId="20577"/>
        <pc:sldMkLst>
          <pc:docMk/>
          <pc:sldMk cId="2117423166" sldId="262"/>
        </pc:sldMkLst>
        <pc:spChg chg="mod">
          <ac:chgData name="DSA - Beatriz Ozorio" userId="073f1caa-c851-4470-85c4-4d504c612eb8" providerId="ADAL" clId="{3AC67003-6B43-4322-A203-1555461AA117}" dt="2023-05-04T17:23:03.770" v="4" actId="20577"/>
          <ac:spMkLst>
            <pc:docMk/>
            <pc:sldMk cId="2117423166" sldId="262"/>
            <ac:spMk id="3" creationId="{00000000-0000-0000-0000-000000000000}"/>
          </ac:spMkLst>
        </pc:spChg>
      </pc:sldChg>
      <pc:sldChg chg="modSp mod">
        <pc:chgData name="DSA - Beatriz Ozorio" userId="073f1caa-c851-4470-85c4-4d504c612eb8" providerId="ADAL" clId="{3AC67003-6B43-4322-A203-1555461AA117}" dt="2023-05-04T17:36:25.043" v="62" actId="6549"/>
        <pc:sldMkLst>
          <pc:docMk/>
          <pc:sldMk cId="3070087406" sldId="264"/>
        </pc:sldMkLst>
        <pc:spChg chg="mod">
          <ac:chgData name="DSA - Beatriz Ozorio" userId="073f1caa-c851-4470-85c4-4d504c612eb8" providerId="ADAL" clId="{3AC67003-6B43-4322-A203-1555461AA117}" dt="2023-05-04T17:36:25.043" v="62" actId="6549"/>
          <ac:spMkLst>
            <pc:docMk/>
            <pc:sldMk cId="3070087406" sldId="264"/>
            <ac:spMk id="2" creationId="{00000000-0000-0000-0000-000000000000}"/>
          </ac:spMkLst>
        </pc:spChg>
      </pc:sldChg>
      <pc:sldChg chg="modSp mod">
        <pc:chgData name="DSA - Beatriz Ozorio" userId="073f1caa-c851-4470-85c4-4d504c612eb8" providerId="ADAL" clId="{3AC67003-6B43-4322-A203-1555461AA117}" dt="2023-05-04T17:30:25.380" v="47" actId="6549"/>
        <pc:sldMkLst>
          <pc:docMk/>
          <pc:sldMk cId="853380071" sldId="285"/>
        </pc:sldMkLst>
        <pc:spChg chg="mod">
          <ac:chgData name="DSA - Beatriz Ozorio" userId="073f1caa-c851-4470-85c4-4d504c612eb8" providerId="ADAL" clId="{3AC67003-6B43-4322-A203-1555461AA117}" dt="2023-05-04T17:30:25.380" v="47" actId="6549"/>
          <ac:spMkLst>
            <pc:docMk/>
            <pc:sldMk cId="853380071" sldId="285"/>
            <ac:spMk id="3" creationId="{00000000-0000-0000-0000-000000000000}"/>
          </ac:spMkLst>
        </pc:spChg>
      </pc:sldChg>
      <pc:sldChg chg="modSp mod">
        <pc:chgData name="DSA - Beatriz Ozorio" userId="073f1caa-c851-4470-85c4-4d504c612eb8" providerId="ADAL" clId="{3AC67003-6B43-4322-A203-1555461AA117}" dt="2023-05-04T17:30:07.429" v="37" actId="20577"/>
        <pc:sldMkLst>
          <pc:docMk/>
          <pc:sldMk cId="118860122" sldId="294"/>
        </pc:sldMkLst>
        <pc:spChg chg="mod">
          <ac:chgData name="DSA - Beatriz Ozorio" userId="073f1caa-c851-4470-85c4-4d504c612eb8" providerId="ADAL" clId="{3AC67003-6B43-4322-A203-1555461AA117}" dt="2023-05-04T17:30:07.429" v="37" actId="20577"/>
          <ac:spMkLst>
            <pc:docMk/>
            <pc:sldMk cId="118860122" sldId="294"/>
            <ac:spMk id="4" creationId="{00000000-0000-0000-0000-000000000000}"/>
          </ac:spMkLst>
        </pc:spChg>
      </pc:sldChg>
      <pc:sldChg chg="modSp mod">
        <pc:chgData name="DSA - Beatriz Ozorio" userId="073f1caa-c851-4470-85c4-4d504c612eb8" providerId="ADAL" clId="{3AC67003-6B43-4322-A203-1555461AA117}" dt="2023-05-04T17:34:54.979" v="58" actId="20577"/>
        <pc:sldMkLst>
          <pc:docMk/>
          <pc:sldMk cId="144460770" sldId="295"/>
        </pc:sldMkLst>
        <pc:spChg chg="mod">
          <ac:chgData name="DSA - Beatriz Ozorio" userId="073f1caa-c851-4470-85c4-4d504c612eb8" providerId="ADAL" clId="{3AC67003-6B43-4322-A203-1555461AA117}" dt="2023-05-04T17:34:54.979" v="58" actId="20577"/>
          <ac:spMkLst>
            <pc:docMk/>
            <pc:sldMk cId="144460770" sldId="295"/>
            <ac:spMk id="3" creationId="{00000000-0000-0000-0000-000000000000}"/>
          </ac:spMkLst>
        </pc:spChg>
      </pc:sldChg>
      <pc:sldChg chg="modSp mod">
        <pc:chgData name="DSA - Beatriz Ozorio" userId="073f1caa-c851-4470-85c4-4d504c612eb8" providerId="ADAL" clId="{3AC67003-6B43-4322-A203-1555461AA117}" dt="2023-05-04T17:30:57.327" v="48" actId="20577"/>
        <pc:sldMkLst>
          <pc:docMk/>
          <pc:sldMk cId="776046399" sldId="300"/>
        </pc:sldMkLst>
        <pc:spChg chg="mod">
          <ac:chgData name="DSA - Beatriz Ozorio" userId="073f1caa-c851-4470-85c4-4d504c612eb8" providerId="ADAL" clId="{3AC67003-6B43-4322-A203-1555461AA117}" dt="2023-05-04T17:30:57.327" v="48" actId="20577"/>
          <ac:spMkLst>
            <pc:docMk/>
            <pc:sldMk cId="776046399" sldId="300"/>
            <ac:spMk id="3" creationId="{00000000-0000-0000-0000-000000000000}"/>
          </ac:spMkLst>
        </pc:spChg>
      </pc:sldChg>
      <pc:sldChg chg="modSp mod">
        <pc:chgData name="DSA - Beatriz Ozorio" userId="073f1caa-c851-4470-85c4-4d504c612eb8" providerId="ADAL" clId="{3AC67003-6B43-4322-A203-1555461AA117}" dt="2023-05-04T17:34:37.680" v="50" actId="20577"/>
        <pc:sldMkLst>
          <pc:docMk/>
          <pc:sldMk cId="3321134375" sldId="302"/>
        </pc:sldMkLst>
        <pc:spChg chg="mod">
          <ac:chgData name="DSA - Beatriz Ozorio" userId="073f1caa-c851-4470-85c4-4d504c612eb8" providerId="ADAL" clId="{3AC67003-6B43-4322-A203-1555461AA117}" dt="2023-05-04T17:34:37.680" v="50" actId="20577"/>
          <ac:spMkLst>
            <pc:docMk/>
            <pc:sldMk cId="3321134375" sldId="302"/>
            <ac:spMk id="3" creationId="{00000000-0000-0000-0000-000000000000}"/>
          </ac:spMkLst>
        </pc:spChg>
      </pc:sldChg>
      <pc:sldChg chg="modSp mod">
        <pc:chgData name="DSA - Beatriz Ozorio" userId="073f1caa-c851-4470-85c4-4d504c612eb8" providerId="ADAL" clId="{3AC67003-6B43-4322-A203-1555461AA117}" dt="2023-05-04T17:36:15.105" v="60" actId="20577"/>
        <pc:sldMkLst>
          <pc:docMk/>
          <pc:sldMk cId="4107119003" sldId="305"/>
        </pc:sldMkLst>
        <pc:spChg chg="mod">
          <ac:chgData name="DSA - Beatriz Ozorio" userId="073f1caa-c851-4470-85c4-4d504c612eb8" providerId="ADAL" clId="{3AC67003-6B43-4322-A203-1555461AA117}" dt="2023-05-04T17:36:15.105" v="60" actId="20577"/>
          <ac:spMkLst>
            <pc:docMk/>
            <pc:sldMk cId="4107119003" sldId="305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94789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82381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58278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6315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0697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9255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60570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76127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93332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58544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815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4229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43369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912847" y="923732"/>
            <a:ext cx="8436426" cy="50105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2400"/>
              </a:spcAft>
            </a:pP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Na cabeça da mulher, é natural que surjam dúvidas relacionadas ao desempenho sexual, o medo de que a relação sexual gere dor, a insegurança de que a vagina não mais satisfaça sexualmente o marido, crenças equivocadas de que o parto normal “estraga” seu corpo e o potencial de sentir prazer. </a:t>
            </a:r>
          </a:p>
          <a:p>
            <a:pPr>
              <a:lnSpc>
                <a:spcPct val="100000"/>
              </a:lnSpc>
              <a:spcAft>
                <a:spcPts val="2400"/>
              </a:spcAft>
            </a:pPr>
            <a:r>
              <a:rPr lang="pt-BR" sz="2800" b="1" dirty="0">
                <a:latin typeface="Arial" panose="020B0604020202020204" pitchFamily="34" charset="0"/>
                <a:cs typeface="Arial" panose="020B0604020202020204" pitchFamily="34" charset="0"/>
              </a:rPr>
              <a:t>Emocionalmente, há conflito e confusão em relação à maternidade e aos desejos sexuais.    É como se os dois não pudessem habitar a mesma pessoa. </a:t>
            </a:r>
          </a:p>
        </p:txBody>
      </p:sp>
    </p:spTree>
    <p:extLst>
      <p:ext uri="{BB962C8B-B14F-4D97-AF65-F5344CB8AC3E}">
        <p14:creationId xmlns:p14="http://schemas.microsoft.com/office/powerpoint/2010/main" val="33211343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1062135" y="1688842"/>
            <a:ext cx="6495661" cy="353630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  <a:t>A rotina, a previsibilidade e a regularidade, tão importantes para o bebê, geram pais responsáveis, mas que podem ter dificuldades para voltar a se relacionar como casal.</a:t>
            </a:r>
          </a:p>
        </p:txBody>
      </p:sp>
    </p:spTree>
    <p:extLst>
      <p:ext uri="{BB962C8B-B14F-4D97-AF65-F5344CB8AC3E}">
        <p14:creationId xmlns:p14="http://schemas.microsoft.com/office/powerpoint/2010/main" val="1444607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912847" y="923732"/>
            <a:ext cx="8604378" cy="50105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2400"/>
              </a:spcAft>
            </a:pPr>
            <a:r>
              <a:rPr lang="pt-BR" sz="3600" b="1" dirty="0">
                <a:solidFill>
                  <a:srgbClr val="D30E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RETORNO À NORMALIDADE</a:t>
            </a:r>
          </a:p>
          <a:p>
            <a:pPr>
              <a:lnSpc>
                <a:spcPct val="100000"/>
              </a:lnSpc>
              <a:spcAft>
                <a:spcPts val="2400"/>
              </a:spcAft>
            </a:pPr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É preciso esperar pelo menos 40 dias para retomar a atividade sexual. </a:t>
            </a:r>
          </a:p>
          <a:p>
            <a:pPr>
              <a:lnSpc>
                <a:spcPct val="100000"/>
              </a:lnSpc>
              <a:spcAft>
                <a:spcPts val="2400"/>
              </a:spcAft>
            </a:pPr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Durante esse período, o corpo trabalhará intensamente para que todos os órgãos voltem a funcionar normalmente. </a:t>
            </a:r>
          </a:p>
        </p:txBody>
      </p:sp>
    </p:spTree>
    <p:extLst>
      <p:ext uri="{BB962C8B-B14F-4D97-AF65-F5344CB8AC3E}">
        <p14:creationId xmlns:p14="http://schemas.microsoft.com/office/powerpoint/2010/main" val="27524332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912847" y="923732"/>
            <a:ext cx="8604378" cy="50105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2400"/>
              </a:spcAft>
            </a:pPr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É importante esclarecer que sexo não é só penetração. A intimidade sexual e o prazer podem ser desenvolvidos a partir de outros estímulos, a começar pelo desejo que é alimentado por meio de carinho, cuidado, conversas, cumplicidade e conexão. </a:t>
            </a:r>
          </a:p>
        </p:txBody>
      </p:sp>
    </p:spTree>
    <p:extLst>
      <p:ext uri="{BB962C8B-B14F-4D97-AF65-F5344CB8AC3E}">
        <p14:creationId xmlns:p14="http://schemas.microsoft.com/office/powerpoint/2010/main" val="41071190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77698" y="1026093"/>
            <a:ext cx="7595934" cy="432940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pt-BR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maternidade não </a:t>
            </a:r>
            <a:r>
              <a:rPr lang="pt-BR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precisa limitar; </a:t>
            </a:r>
            <a:r>
              <a:rPr lang="pt-BR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ela pode potencializar.</a:t>
            </a:r>
            <a:endParaRPr lang="pt-BR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00874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470987" y="991733"/>
            <a:ext cx="7895055" cy="2647206"/>
          </a:xfr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pt-BR" sz="6800" b="1" dirty="0">
                <a:solidFill>
                  <a:srgbClr val="1CBBD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ANTES E DEPOIS</a:t>
            </a:r>
            <a:endParaRPr lang="pt-BR" sz="6800" dirty="0">
              <a:solidFill>
                <a:srgbClr val="1CBBD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9055158" y="4197950"/>
            <a:ext cx="2310884" cy="729443"/>
          </a:xfrm>
        </p:spPr>
        <p:txBody>
          <a:bodyPr anchor="ctr">
            <a:normAutofit/>
          </a:bodyPr>
          <a:lstStyle/>
          <a:p>
            <a:pPr algn="r"/>
            <a:r>
              <a:rPr lang="pt-BR" sz="2000" i="1" dirty="0">
                <a:latin typeface="Arial" panose="020B0604020202020204" pitchFamily="34" charset="0"/>
                <a:cs typeface="Arial" panose="020B0604020202020204" pitchFamily="34" charset="0"/>
              </a:rPr>
              <a:t>por</a:t>
            </a:r>
            <a:r>
              <a:rPr lang="pt-BR" sz="2000" dirty="0">
                <a:latin typeface="Arial" panose="020B0604020202020204" pitchFamily="34" charset="0"/>
                <a:cs typeface="Arial" panose="020B0604020202020204" pitchFamily="34" charset="0"/>
              </a:rPr>
              <a:t> Eliane Melo</a:t>
            </a:r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4581330" y="2910325"/>
            <a:ext cx="6784712" cy="120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  <a:t>Após a maternidade, não tenha medo de se olhar no espelho.</a:t>
            </a:r>
          </a:p>
        </p:txBody>
      </p:sp>
    </p:spTree>
    <p:extLst>
      <p:ext uri="{BB962C8B-B14F-4D97-AF65-F5344CB8AC3E}">
        <p14:creationId xmlns:p14="http://schemas.microsoft.com/office/powerpoint/2010/main" val="20180162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64772" y="1040879"/>
            <a:ext cx="6906208" cy="490272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pt-BR" sz="3200" b="1" dirty="0">
                <a:latin typeface="Arial" panose="020B0604020202020204" pitchFamily="34" charset="0"/>
                <a:cs typeface="Arial" panose="020B0604020202020204" pitchFamily="34" charset="0"/>
              </a:rPr>
              <a:t>Embora possa fazer parte da vida de uma mulher, a verdade é que a maternidade não a define.</a:t>
            </a:r>
            <a:br>
              <a:rPr lang="pt-BR" sz="3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t-BR" sz="3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200" b="1" dirty="0">
                <a:latin typeface="Arial" panose="020B0604020202020204" pitchFamily="34" charset="0"/>
                <a:cs typeface="Arial" panose="020B0604020202020204" pitchFamily="34" charset="0"/>
              </a:rPr>
              <a:t>A maternidade é uma experiência que transforma, e o pós-parto é um momento de intensas modificações físicas, emocionais e sociais para a mulher.</a:t>
            </a:r>
          </a:p>
        </p:txBody>
      </p:sp>
    </p:spTree>
    <p:extLst>
      <p:ext uri="{BB962C8B-B14F-4D97-AF65-F5344CB8AC3E}">
        <p14:creationId xmlns:p14="http://schemas.microsoft.com/office/powerpoint/2010/main" val="4630014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912845" y="1091683"/>
            <a:ext cx="8716346" cy="45097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A maternidade é algo a mais acrescentado à sua vida, e esse papel não exclui quem você já foi, ele </a:t>
            </a:r>
            <a:r>
              <a:rPr lang="pt-BR" sz="3200" b="1" dirty="0">
                <a:latin typeface="Arial" panose="020B0604020202020204" pitchFamily="34" charset="0"/>
                <a:cs typeface="Arial" panose="020B0604020202020204" pitchFamily="34" charset="0"/>
              </a:rPr>
              <a:t>POTENCIALIZA</a:t>
            </a:r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Quando não se tem essa compreensão, pode surgir um sentimento de tristeza, incompletude, insuficiência e até arrependimento, e desencadear uma depressão pós-parto.</a:t>
            </a:r>
          </a:p>
        </p:txBody>
      </p:sp>
    </p:spTree>
    <p:extLst>
      <p:ext uri="{BB962C8B-B14F-4D97-AF65-F5344CB8AC3E}">
        <p14:creationId xmlns:p14="http://schemas.microsoft.com/office/powerpoint/2010/main" val="21174231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19540" y="1155953"/>
            <a:ext cx="5478624" cy="452431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  <a:t>Dentre os fatores que podem desencadear a depressão, dois me chamam a atenção: </a:t>
            </a:r>
            <a:r>
              <a:rPr lang="pt-BR" sz="3600" b="1" dirty="0">
                <a:latin typeface="Arial" panose="020B0604020202020204" pitchFamily="34" charset="0"/>
                <a:cs typeface="Arial" panose="020B0604020202020204" pitchFamily="34" charset="0"/>
              </a:rPr>
              <a:t>insatisfação em relação à imagem corporal e problemas conjugais.</a:t>
            </a:r>
            <a:endParaRPr lang="pt-B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ítulo 1"/>
          <p:cNvSpPr txBox="1">
            <a:spLocks/>
          </p:cNvSpPr>
          <p:nvPr/>
        </p:nvSpPr>
        <p:spPr>
          <a:xfrm>
            <a:off x="6568751" y="1556134"/>
            <a:ext cx="3713584" cy="39478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3600" dirty="0">
                <a:solidFill>
                  <a:srgbClr val="234E9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depressão pós-parto geralmente    tem início entre a </a:t>
            </a:r>
            <a:r>
              <a:rPr lang="pt-BR" sz="4800" b="1" dirty="0">
                <a:solidFill>
                  <a:srgbClr val="234E9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quarta</a:t>
            </a:r>
            <a:r>
              <a:rPr lang="pt-BR" sz="3600" dirty="0">
                <a:solidFill>
                  <a:srgbClr val="234E9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 a </a:t>
            </a:r>
            <a:r>
              <a:rPr lang="pt-BR" sz="4800" b="1" dirty="0">
                <a:solidFill>
                  <a:srgbClr val="234E9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oitava</a:t>
            </a:r>
            <a:r>
              <a:rPr lang="pt-BR" sz="3600" dirty="0">
                <a:solidFill>
                  <a:srgbClr val="234E9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semana após o parto</a:t>
            </a:r>
            <a:r>
              <a:rPr lang="pt-BR" sz="3600" b="1" dirty="0">
                <a:solidFill>
                  <a:srgbClr val="234E9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pt-BR" sz="3600" dirty="0">
              <a:solidFill>
                <a:srgbClr val="234E9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0671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856863" y="839754"/>
            <a:ext cx="8604378" cy="55050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pt-BR" sz="3200" b="1" dirty="0">
                <a:solidFill>
                  <a:srgbClr val="D30E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SINTOMAS DA DEPRESSÃO PÓS-PARTO :</a:t>
            </a:r>
            <a:endParaRPr lang="pt-B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856863" y="1558212"/>
            <a:ext cx="8287137" cy="445070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lnSpc>
                <a:spcPct val="10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Arial" panose="020B0604020202020204" pitchFamily="34" charset="0"/>
                <a:cs typeface="Arial" panose="020B0604020202020204" pitchFamily="34" charset="0"/>
              </a:rPr>
              <a:t>Irritabilidade;</a:t>
            </a:r>
          </a:p>
          <a:p>
            <a:pPr marL="457200" indent="-457200">
              <a:lnSpc>
                <a:spcPct val="10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Arial" panose="020B0604020202020204" pitchFamily="34" charset="0"/>
                <a:cs typeface="Arial" panose="020B0604020202020204" pitchFamily="34" charset="0"/>
              </a:rPr>
              <a:t>choro frequente; </a:t>
            </a:r>
          </a:p>
          <a:p>
            <a:pPr marL="457200" indent="-457200">
              <a:lnSpc>
                <a:spcPct val="10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Arial" panose="020B0604020202020204" pitchFamily="34" charset="0"/>
                <a:cs typeface="Arial" panose="020B0604020202020204" pitchFamily="34" charset="0"/>
              </a:rPr>
              <a:t>sentimentos de desamparo e desesperança; </a:t>
            </a:r>
          </a:p>
          <a:p>
            <a:pPr marL="457200" indent="-457200">
              <a:lnSpc>
                <a:spcPct val="10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Arial" panose="020B0604020202020204" pitchFamily="34" charset="0"/>
                <a:cs typeface="Arial" panose="020B0604020202020204" pitchFamily="34" charset="0"/>
              </a:rPr>
              <a:t>falta de energia e motivação; </a:t>
            </a:r>
          </a:p>
          <a:p>
            <a:pPr marL="457200" indent="-457200">
              <a:lnSpc>
                <a:spcPct val="10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Arial" panose="020B0604020202020204" pitchFamily="34" charset="0"/>
                <a:cs typeface="Arial" panose="020B0604020202020204" pitchFamily="34" charset="0"/>
              </a:rPr>
              <a:t>desinteresse sexual;</a:t>
            </a:r>
          </a:p>
          <a:p>
            <a:pPr marL="457200" indent="-457200">
              <a:lnSpc>
                <a:spcPct val="10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Arial" panose="020B0604020202020204" pitchFamily="34" charset="0"/>
                <a:cs typeface="Arial" panose="020B0604020202020204" pitchFamily="34" charset="0"/>
              </a:rPr>
              <a:t>alterações alimentares e do sono;</a:t>
            </a:r>
          </a:p>
          <a:p>
            <a:pPr marL="457200" indent="-457200">
              <a:lnSpc>
                <a:spcPct val="10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Arial" panose="020B0604020202020204" pitchFamily="34" charset="0"/>
                <a:cs typeface="Arial" panose="020B0604020202020204" pitchFamily="34" charset="0"/>
              </a:rPr>
              <a:t>sensação de ser incapaz de lidar com novas situações;</a:t>
            </a:r>
          </a:p>
          <a:p>
            <a:pPr marL="457200" indent="-457200">
              <a:lnSpc>
                <a:spcPct val="10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Arial" panose="020B0604020202020204" pitchFamily="34" charset="0"/>
                <a:cs typeface="Arial" panose="020B0604020202020204" pitchFamily="34" charset="0"/>
              </a:rPr>
              <a:t>queixas psicossomáticas. </a:t>
            </a:r>
          </a:p>
        </p:txBody>
      </p:sp>
    </p:spTree>
    <p:extLst>
      <p:ext uri="{BB962C8B-B14F-4D97-AF65-F5344CB8AC3E}">
        <p14:creationId xmlns:p14="http://schemas.microsoft.com/office/powerpoint/2010/main" val="1188601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912847" y="923732"/>
            <a:ext cx="8604378" cy="50105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2400"/>
              </a:spcAft>
            </a:pPr>
            <a:r>
              <a:rPr lang="pt-BR" sz="3600" b="1" dirty="0">
                <a:solidFill>
                  <a:srgbClr val="D30E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IMAGEM CORPORAL</a:t>
            </a:r>
          </a:p>
          <a:p>
            <a:pPr>
              <a:lnSpc>
                <a:spcPct val="100000"/>
              </a:lnSpc>
              <a:spcAft>
                <a:spcPts val="2400"/>
              </a:spcAft>
            </a:pPr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No pós-parto, deparamo-nos com um novo corpo. As mamas aumentam de tamanho, a barriga incomoda, assim como a presença de estrias e flacidez. O medo da mudança em relação à vagina existe. </a:t>
            </a:r>
          </a:p>
          <a:p>
            <a:pPr>
              <a:lnSpc>
                <a:spcPct val="100000"/>
              </a:lnSpc>
              <a:spcAft>
                <a:spcPts val="2400"/>
              </a:spcAft>
            </a:pPr>
            <a:r>
              <a:rPr lang="pt-BR" sz="3200" b="1" dirty="0">
                <a:latin typeface="Arial" panose="020B0604020202020204" pitchFamily="34" charset="0"/>
                <a:cs typeface="Arial" panose="020B0604020202020204" pitchFamily="34" charset="0"/>
              </a:rPr>
              <a:t>Um novo corpo surge e, muitas vezes, também a dificuldade de aceitá-lo. </a:t>
            </a:r>
          </a:p>
        </p:txBody>
      </p:sp>
    </p:spTree>
    <p:extLst>
      <p:ext uri="{BB962C8B-B14F-4D97-AF65-F5344CB8AC3E}">
        <p14:creationId xmlns:p14="http://schemas.microsoft.com/office/powerpoint/2010/main" val="8533800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912847" y="923732"/>
            <a:ext cx="8361782" cy="50105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2400"/>
              </a:spcAft>
            </a:pPr>
            <a: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  <a:t>A sociedade pressiona para que o retorno ao corpo anterior aconteça.</a:t>
            </a:r>
          </a:p>
          <a:p>
            <a:pPr>
              <a:lnSpc>
                <a:spcPct val="100000"/>
              </a:lnSpc>
              <a:spcAft>
                <a:spcPts val="2400"/>
              </a:spcAft>
            </a:pPr>
            <a: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  <a:t>Muitas mulheres se sentem incapazes e não gostam do que veem. A autoestima fica prejudicada, e os impactos chegam à vida íntima do casal.</a:t>
            </a:r>
          </a:p>
        </p:txBody>
      </p:sp>
    </p:spTree>
    <p:extLst>
      <p:ext uri="{BB962C8B-B14F-4D97-AF65-F5344CB8AC3E}">
        <p14:creationId xmlns:p14="http://schemas.microsoft.com/office/powerpoint/2010/main" val="7760463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912847" y="923732"/>
            <a:ext cx="8604378" cy="50105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2400"/>
              </a:spcAft>
            </a:pPr>
            <a:r>
              <a:rPr lang="pt-BR" sz="3600" b="1" dirty="0">
                <a:solidFill>
                  <a:srgbClr val="D30E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PROBLEMAS CONJUGAIS</a:t>
            </a:r>
          </a:p>
          <a:p>
            <a:pPr>
              <a:lnSpc>
                <a:spcPct val="100000"/>
              </a:lnSpc>
              <a:spcAft>
                <a:spcPts val="2400"/>
              </a:spcAft>
            </a:pPr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A chegada de um bebê é um presente, mas também representa um dos desafios mais profundos que um casal experimentará. Ajustes são necessários para ambos. </a:t>
            </a:r>
          </a:p>
        </p:txBody>
      </p:sp>
    </p:spTree>
    <p:extLst>
      <p:ext uri="{BB962C8B-B14F-4D97-AF65-F5344CB8AC3E}">
        <p14:creationId xmlns:p14="http://schemas.microsoft.com/office/powerpoint/2010/main" val="427449575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7" ma:contentTypeDescription="Crie um novo documento." ma:contentTypeScope="" ma:versionID="d85cce8a89fe5dcf2e302eaa190842ad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90a5700c6bc858909be4be37f02e1053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9846D2E2-69AB-4308-9011-C854C5CAF654}"/>
</file>

<file path=customXml/itemProps2.xml><?xml version="1.0" encoding="utf-8"?>
<ds:datastoreItem xmlns:ds="http://schemas.openxmlformats.org/officeDocument/2006/customXml" ds:itemID="{174359CA-FB17-4749-A4AA-9B770B33204C}"/>
</file>

<file path=customXml/itemProps3.xml><?xml version="1.0" encoding="utf-8"?>
<ds:datastoreItem xmlns:ds="http://schemas.openxmlformats.org/officeDocument/2006/customXml" ds:itemID="{23B2D0EC-48CA-457B-BE44-E4CF3BEAAB3A}"/>
</file>

<file path=docProps/app.xml><?xml version="1.0" encoding="utf-8"?>
<Properties xmlns="http://schemas.openxmlformats.org/officeDocument/2006/extended-properties" xmlns:vt="http://schemas.openxmlformats.org/officeDocument/2006/docPropsVTypes">
  <TotalTime>843</TotalTime>
  <Words>533</Words>
  <Application>Microsoft Office PowerPoint</Application>
  <PresentationFormat>Widescreen</PresentationFormat>
  <Paragraphs>32</Paragraphs>
  <Slides>14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Tema do Office</vt:lpstr>
      <vt:lpstr>Apresentação do PowerPoint</vt:lpstr>
      <vt:lpstr>ANTES E DEPOIS</vt:lpstr>
      <vt:lpstr>Embora possa fazer parte da vida de uma mulher, a verdade é que a maternidade não a define.  A maternidade é uma experiência que transforma, e o pós-parto é um momento de intensas modificações físicas, emocionais e sociais para a mulher.</vt:lpstr>
      <vt:lpstr>Apresentação do PowerPoint</vt:lpstr>
      <vt:lpstr>Dentre os fatores que podem desencadear a depressão, dois me chamam a atenção: insatisfação em relação à imagem corporal e problemas conjugais.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 maternidade não precisa limitar; ela pode potencializar.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Suzana Lima</dc:creator>
  <cp:lastModifiedBy>DSA - Beatriz Ozorio</cp:lastModifiedBy>
  <cp:revision>63</cp:revision>
  <dcterms:created xsi:type="dcterms:W3CDTF">2023-05-02T20:27:21Z</dcterms:created>
  <dcterms:modified xsi:type="dcterms:W3CDTF">2023-05-04T17:36:34Z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</Properties>
</file>