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ngesInfos/changesInfo1.xml" ContentType="application/vnd.ms-powerpoint.changesinfo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2" r:id="rId4"/>
    <p:sldId id="306" r:id="rId5"/>
    <p:sldId id="293" r:id="rId6"/>
    <p:sldId id="307" r:id="rId7"/>
    <p:sldId id="308" r:id="rId8"/>
    <p:sldId id="294" r:id="rId9"/>
    <p:sldId id="309" r:id="rId10"/>
    <p:sldId id="285" r:id="rId11"/>
    <p:sldId id="300" r:id="rId12"/>
    <p:sldId id="311" r:id="rId13"/>
    <p:sldId id="301" r:id="rId14"/>
    <p:sldId id="312" r:id="rId15"/>
    <p:sldId id="310" r:id="rId16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9BF49"/>
    <a:srgbClr val="1CBBD1"/>
    <a:srgbClr val="ED5A3D"/>
    <a:srgbClr val="D30E23"/>
    <a:srgbClr val="234E9C"/>
    <a:srgbClr val="FBC9CE"/>
    <a:srgbClr val="F9A5AD"/>
    <a:srgbClr val="8A1357"/>
    <a:srgbClr val="EC633D"/>
    <a:srgbClr val="ED261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49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microsoft.com/office/2016/11/relationships/changesInfo" Target="changesInfos/changesInfo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customXml" Target="../customXml/item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customXml" Target="../customXml/item2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customXml" Target="../customXml/item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SA - Beatriz Ozorio" userId="073f1caa-c851-4470-85c4-4d504c612eb8" providerId="ADAL" clId="{717CE627-D28F-4F37-8CE5-92F17F6BC6B1}"/>
    <pc:docChg chg="custSel modSld">
      <pc:chgData name="DSA - Beatriz Ozorio" userId="073f1caa-c851-4470-85c4-4d504c612eb8" providerId="ADAL" clId="{717CE627-D28F-4F37-8CE5-92F17F6BC6B1}" dt="2023-05-04T17:54:09.717" v="24" actId="20577"/>
      <pc:docMkLst>
        <pc:docMk/>
      </pc:docMkLst>
      <pc:sldChg chg="modSp mod">
        <pc:chgData name="DSA - Beatriz Ozorio" userId="073f1caa-c851-4470-85c4-4d504c612eb8" providerId="ADAL" clId="{717CE627-D28F-4F37-8CE5-92F17F6BC6B1}" dt="2023-05-04T17:39:32.139" v="0" actId="20577"/>
        <pc:sldMkLst>
          <pc:docMk/>
          <pc:sldMk cId="2018016238" sldId="257"/>
        </pc:sldMkLst>
        <pc:spChg chg="mod">
          <ac:chgData name="DSA - Beatriz Ozorio" userId="073f1caa-c851-4470-85c4-4d504c612eb8" providerId="ADAL" clId="{717CE627-D28F-4F37-8CE5-92F17F6BC6B1}" dt="2023-05-04T17:39:32.139" v="0" actId="20577"/>
          <ac:spMkLst>
            <pc:docMk/>
            <pc:sldMk cId="2018016238" sldId="257"/>
            <ac:spMk id="4" creationId="{00000000-0000-0000-0000-000000000000}"/>
          </ac:spMkLst>
        </pc:spChg>
      </pc:sldChg>
      <pc:sldChg chg="modSp mod">
        <pc:chgData name="DSA - Beatriz Ozorio" userId="073f1caa-c851-4470-85c4-4d504c612eb8" providerId="ADAL" clId="{717CE627-D28F-4F37-8CE5-92F17F6BC6B1}" dt="2023-05-04T17:43:25.440" v="13" actId="6549"/>
        <pc:sldMkLst>
          <pc:docMk/>
          <pc:sldMk cId="1110671082" sldId="293"/>
        </pc:sldMkLst>
        <pc:spChg chg="mod">
          <ac:chgData name="DSA - Beatriz Ozorio" userId="073f1caa-c851-4470-85c4-4d504c612eb8" providerId="ADAL" clId="{717CE627-D28F-4F37-8CE5-92F17F6BC6B1}" dt="2023-05-04T17:43:25.440" v="13" actId="6549"/>
          <ac:spMkLst>
            <pc:docMk/>
            <pc:sldMk cId="1110671082" sldId="293"/>
            <ac:spMk id="2" creationId="{00000000-0000-0000-0000-000000000000}"/>
          </ac:spMkLst>
        </pc:spChg>
      </pc:sldChg>
      <pc:sldChg chg="modSp mod">
        <pc:chgData name="DSA - Beatriz Ozorio" userId="073f1caa-c851-4470-85c4-4d504c612eb8" providerId="ADAL" clId="{717CE627-D28F-4F37-8CE5-92F17F6BC6B1}" dt="2023-05-04T17:54:09.717" v="24" actId="20577"/>
        <pc:sldMkLst>
          <pc:docMk/>
          <pc:sldMk cId="2289536369" sldId="310"/>
        </pc:sldMkLst>
        <pc:spChg chg="mod">
          <ac:chgData name="DSA - Beatriz Ozorio" userId="073f1caa-c851-4470-85c4-4d504c612eb8" providerId="ADAL" clId="{717CE627-D28F-4F37-8CE5-92F17F6BC6B1}" dt="2023-05-04T17:54:09.717" v="24" actId="20577"/>
          <ac:spMkLst>
            <pc:docMk/>
            <pc:sldMk cId="2289536369" sldId="310"/>
            <ac:spMk id="3" creationId="{00000000-0000-0000-0000-000000000000}"/>
          </ac:spMkLst>
        </pc:spChg>
      </pc:sldChg>
      <pc:sldChg chg="modSp mod">
        <pc:chgData name="DSA - Beatriz Ozorio" userId="073f1caa-c851-4470-85c4-4d504c612eb8" providerId="ADAL" clId="{717CE627-D28F-4F37-8CE5-92F17F6BC6B1}" dt="2023-05-04T17:51:33.173" v="14" actId="20577"/>
        <pc:sldMkLst>
          <pc:docMk/>
          <pc:sldMk cId="3602829270" sldId="311"/>
        </pc:sldMkLst>
        <pc:spChg chg="mod">
          <ac:chgData name="DSA - Beatriz Ozorio" userId="073f1caa-c851-4470-85c4-4d504c612eb8" providerId="ADAL" clId="{717CE627-D28F-4F37-8CE5-92F17F6BC6B1}" dt="2023-05-04T17:51:33.173" v="14" actId="20577"/>
          <ac:spMkLst>
            <pc:docMk/>
            <pc:sldMk cId="3602829270" sldId="311"/>
            <ac:spMk id="3" creationId="{00000000-0000-0000-0000-00000000000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D00D4-22C0-4A4B-B509-76FB6140A653}" type="datetimeFigureOut">
              <a:rPr lang="pt-BR" smtClean="0"/>
              <a:t>08/05/2023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06A6C5-14D7-4DF8-AC5A-0820B08658D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947898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D00D4-22C0-4A4B-B509-76FB6140A653}" type="datetimeFigureOut">
              <a:rPr lang="pt-BR" smtClean="0"/>
              <a:t>08/05/2023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06A6C5-14D7-4DF8-AC5A-0820B08658D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823815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D00D4-22C0-4A4B-B509-76FB6140A653}" type="datetimeFigureOut">
              <a:rPr lang="pt-BR" smtClean="0"/>
              <a:t>08/05/2023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06A6C5-14D7-4DF8-AC5A-0820B08658D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4582788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D00D4-22C0-4A4B-B509-76FB6140A653}" type="datetimeFigureOut">
              <a:rPr lang="pt-BR" smtClean="0"/>
              <a:t>08/05/2023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06A6C5-14D7-4DF8-AC5A-0820B08658D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363154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D00D4-22C0-4A4B-B509-76FB6140A653}" type="datetimeFigureOut">
              <a:rPr lang="pt-BR" smtClean="0"/>
              <a:t>08/05/2023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06A6C5-14D7-4DF8-AC5A-0820B08658D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06979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D00D4-22C0-4A4B-B509-76FB6140A653}" type="datetimeFigureOut">
              <a:rPr lang="pt-BR" smtClean="0"/>
              <a:t>08/05/2023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06A6C5-14D7-4DF8-AC5A-0820B08658D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7292558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D00D4-22C0-4A4B-B509-76FB6140A653}" type="datetimeFigureOut">
              <a:rPr lang="pt-BR" smtClean="0"/>
              <a:t>08/05/2023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06A6C5-14D7-4DF8-AC5A-0820B08658D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605701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D00D4-22C0-4A4B-B509-76FB6140A653}" type="datetimeFigureOut">
              <a:rPr lang="pt-BR" smtClean="0"/>
              <a:t>08/05/2023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06A6C5-14D7-4DF8-AC5A-0820B08658D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761274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D00D4-22C0-4A4B-B509-76FB6140A653}" type="datetimeFigureOut">
              <a:rPr lang="pt-BR" smtClean="0"/>
              <a:t>08/05/2023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06A6C5-14D7-4DF8-AC5A-0820B08658D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8933320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D00D4-22C0-4A4B-B509-76FB6140A653}" type="datetimeFigureOut">
              <a:rPr lang="pt-BR" smtClean="0"/>
              <a:t>08/05/2023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06A6C5-14D7-4DF8-AC5A-0820B08658D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8585445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D00D4-22C0-4A4B-B509-76FB6140A653}" type="datetimeFigureOut">
              <a:rPr lang="pt-BR" smtClean="0"/>
              <a:t>08/05/2023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06A6C5-14D7-4DF8-AC5A-0820B08658D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48158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8D00D4-22C0-4A4B-B509-76FB6140A653}" type="datetimeFigureOut">
              <a:rPr lang="pt-BR" smtClean="0"/>
              <a:t>08/05/2023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06A6C5-14D7-4DF8-AC5A-0820B08658D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542297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0433697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1"/>
          <p:cNvSpPr txBox="1">
            <a:spLocks/>
          </p:cNvSpPr>
          <p:nvPr/>
        </p:nvSpPr>
        <p:spPr>
          <a:xfrm>
            <a:off x="912848" y="923732"/>
            <a:ext cx="5805194" cy="501053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Aft>
                <a:spcPts val="2400"/>
              </a:spcAft>
            </a:pPr>
            <a:r>
              <a:rPr lang="pt-BR" sz="3600" dirty="0">
                <a:latin typeface="Arial" panose="020B0604020202020204" pitchFamily="34" charset="0"/>
                <a:cs typeface="Arial" panose="020B0604020202020204" pitchFamily="34" charset="0"/>
              </a:rPr>
              <a:t>Deus quer que os filhos sejam uma bênção no lar. E deseja que as famílias sejam felizes e desfrutem de plena comunhão entre si e com Ele. </a:t>
            </a:r>
          </a:p>
        </p:txBody>
      </p:sp>
    </p:spTree>
    <p:extLst>
      <p:ext uri="{BB962C8B-B14F-4D97-AF65-F5344CB8AC3E}">
        <p14:creationId xmlns:p14="http://schemas.microsoft.com/office/powerpoint/2010/main" val="85338007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1"/>
          <p:cNvSpPr txBox="1">
            <a:spLocks/>
          </p:cNvSpPr>
          <p:nvPr/>
        </p:nvSpPr>
        <p:spPr>
          <a:xfrm>
            <a:off x="912846" y="923732"/>
            <a:ext cx="8781659" cy="501053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Aft>
                <a:spcPts val="2400"/>
              </a:spcAft>
            </a:pPr>
            <a:r>
              <a:rPr lang="pt-BR" sz="3600" dirty="0">
                <a:latin typeface="Arial" panose="020B0604020202020204" pitchFamily="34" charset="0"/>
                <a:cs typeface="Arial" panose="020B0604020202020204" pitchFamily="34" charset="0"/>
              </a:rPr>
              <a:t>Os métodos de planejamento familiar são uma excelente opção (sempre em conversa com um médico ou especialista) para planejar o nascimento dos filhos e, assim, contar com recursos e energia para acompanhar seu desenvolvimento.</a:t>
            </a:r>
          </a:p>
        </p:txBody>
      </p:sp>
    </p:spTree>
    <p:extLst>
      <p:ext uri="{BB962C8B-B14F-4D97-AF65-F5344CB8AC3E}">
        <p14:creationId xmlns:p14="http://schemas.microsoft.com/office/powerpoint/2010/main" val="77604639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1"/>
          <p:cNvSpPr txBox="1">
            <a:spLocks/>
          </p:cNvSpPr>
          <p:nvPr/>
        </p:nvSpPr>
        <p:spPr>
          <a:xfrm>
            <a:off x="912847" y="923732"/>
            <a:ext cx="8604378" cy="501053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Aft>
                <a:spcPts val="2400"/>
              </a:spcAft>
            </a:pPr>
            <a:r>
              <a:rPr lang="pt-BR" sz="3600" dirty="0">
                <a:latin typeface="Arial" panose="020B0604020202020204" pitchFamily="34" charset="0"/>
                <a:cs typeface="Arial" panose="020B0604020202020204" pitchFamily="34" charset="0"/>
              </a:rPr>
              <a:t>Estudos mostram que, a cada ano que o casal adia a gravidez, seus rendimentos aumentam em 10%.</a:t>
            </a:r>
          </a:p>
          <a:p>
            <a:pPr>
              <a:lnSpc>
                <a:spcPct val="100000"/>
              </a:lnSpc>
              <a:spcAft>
                <a:spcPts val="2400"/>
              </a:spcAft>
            </a:pPr>
            <a:r>
              <a:rPr lang="pt-BR" sz="3600" dirty="0">
                <a:latin typeface="Arial" panose="020B0604020202020204" pitchFamily="34" charset="0"/>
                <a:cs typeface="Arial" panose="020B0604020202020204" pitchFamily="34" charset="0"/>
              </a:rPr>
              <a:t>Então, seria recomendável que o casal planejasse seu primeiro filho no momento em que sua renda fosse compatível com os gastos familiares. </a:t>
            </a:r>
          </a:p>
        </p:txBody>
      </p:sp>
    </p:spTree>
    <p:extLst>
      <p:ext uri="{BB962C8B-B14F-4D97-AF65-F5344CB8AC3E}">
        <p14:creationId xmlns:p14="http://schemas.microsoft.com/office/powerpoint/2010/main" val="360282927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1"/>
          <p:cNvSpPr txBox="1">
            <a:spLocks/>
          </p:cNvSpPr>
          <p:nvPr/>
        </p:nvSpPr>
        <p:spPr>
          <a:xfrm>
            <a:off x="912847" y="923732"/>
            <a:ext cx="8604378" cy="501053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Aft>
                <a:spcPts val="2400"/>
              </a:spcAft>
            </a:pPr>
            <a:r>
              <a:rPr lang="pt-BR" sz="3600" dirty="0">
                <a:latin typeface="Arial" panose="020B0604020202020204" pitchFamily="34" charset="0"/>
                <a:cs typeface="Arial" panose="020B0604020202020204" pitchFamily="34" charset="0"/>
              </a:rPr>
              <a:t>Estando casados, o momento ideal para se ter um bebê dependerá basicamente de dois aspectos: o </a:t>
            </a:r>
            <a:r>
              <a:rPr lang="pt-BR" b="1" dirty="0">
                <a:latin typeface="Arial" panose="020B0604020202020204" pitchFamily="34" charset="0"/>
                <a:cs typeface="Arial" panose="020B0604020202020204" pitchFamily="34" charset="0"/>
              </a:rPr>
              <a:t>biológico</a:t>
            </a:r>
            <a:r>
              <a:rPr lang="pt-BR" sz="3600" dirty="0">
                <a:latin typeface="Arial" panose="020B0604020202020204" pitchFamily="34" charset="0"/>
                <a:cs typeface="Arial" panose="020B0604020202020204" pitchFamily="34" charset="0"/>
              </a:rPr>
              <a:t>, aquele em que a mulher apresenta boa saúde e menores riscos, e o </a:t>
            </a:r>
            <a:r>
              <a:rPr lang="pt-BR" b="1" dirty="0">
                <a:latin typeface="Arial" panose="020B0604020202020204" pitchFamily="34" charset="0"/>
                <a:cs typeface="Arial" panose="020B0604020202020204" pitchFamily="34" charset="0"/>
              </a:rPr>
              <a:t>social</a:t>
            </a:r>
            <a:r>
              <a:rPr lang="pt-BR" sz="36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427449575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1"/>
          <p:cNvSpPr txBox="1">
            <a:spLocks/>
          </p:cNvSpPr>
          <p:nvPr/>
        </p:nvSpPr>
        <p:spPr>
          <a:xfrm>
            <a:off x="921555" y="766978"/>
            <a:ext cx="8604378" cy="501053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Aft>
                <a:spcPts val="2400"/>
              </a:spcAft>
            </a:pPr>
            <a:r>
              <a:rPr lang="pt-BR" sz="3600" b="1" dirty="0">
                <a:latin typeface="Arial" panose="020B0604020202020204" pitchFamily="34" charset="0"/>
                <a:cs typeface="Arial" panose="020B0604020202020204" pitchFamily="34" charset="0"/>
              </a:rPr>
              <a:t>Quanto mais filhos o casal deseja ter, mais planejamento deve fazer. </a:t>
            </a:r>
          </a:p>
          <a:p>
            <a:pPr>
              <a:lnSpc>
                <a:spcPct val="100000"/>
              </a:lnSpc>
              <a:spcAft>
                <a:spcPts val="2400"/>
              </a:spcAft>
            </a:pPr>
            <a:r>
              <a:rPr lang="pt-BR" sz="3600" dirty="0">
                <a:latin typeface="Arial" panose="020B0604020202020204" pitchFamily="34" charset="0"/>
                <a:cs typeface="Arial" panose="020B0604020202020204" pitchFamily="34" charset="0"/>
              </a:rPr>
              <a:t>Assim, do ponto de vista cristão, é melhor planejar uma família que possa ser mantida feliz, de acordo com o plano maravilhoso de Deus. </a:t>
            </a:r>
          </a:p>
        </p:txBody>
      </p:sp>
    </p:spTree>
    <p:extLst>
      <p:ext uri="{BB962C8B-B14F-4D97-AF65-F5344CB8AC3E}">
        <p14:creationId xmlns:p14="http://schemas.microsoft.com/office/powerpoint/2010/main" val="14901817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1"/>
          <p:cNvSpPr txBox="1">
            <a:spLocks/>
          </p:cNvSpPr>
          <p:nvPr/>
        </p:nvSpPr>
        <p:spPr>
          <a:xfrm>
            <a:off x="5746107" y="1166328"/>
            <a:ext cx="5487952" cy="501053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Aft>
                <a:spcPts val="2400"/>
              </a:spcAft>
            </a:pPr>
            <a:r>
              <a:rPr lang="pt-BR" sz="3000" dirty="0">
                <a:latin typeface="Arial" panose="020B0604020202020204" pitchFamily="34" charset="0"/>
                <a:cs typeface="Arial" panose="020B0604020202020204" pitchFamily="34" charset="0"/>
              </a:rPr>
              <a:t>“Pois tu formaste o meu interior, tu me teceste no ventre de minha mãe. Graças te dou, visto que de modo assombrosamente maravilhoso me formaste; </a:t>
            </a:r>
            <a:r>
              <a:rPr lang="pt-BR" sz="3000">
                <a:latin typeface="Arial" panose="020B0604020202020204" pitchFamily="34" charset="0"/>
                <a:cs typeface="Arial" panose="020B0604020202020204" pitchFamily="34" charset="0"/>
              </a:rPr>
              <a:t>as tuas </a:t>
            </a:r>
            <a:r>
              <a:rPr lang="pt-BR" sz="3000" dirty="0">
                <a:latin typeface="Arial" panose="020B0604020202020204" pitchFamily="34" charset="0"/>
                <a:cs typeface="Arial" panose="020B0604020202020204" pitchFamily="34" charset="0"/>
              </a:rPr>
              <a:t>obras são admiráveis, e a minha alma o sabe muito bem.” </a:t>
            </a:r>
          </a:p>
          <a:p>
            <a:pPr algn="ctr">
              <a:lnSpc>
                <a:spcPct val="100000"/>
              </a:lnSpc>
              <a:spcAft>
                <a:spcPts val="2400"/>
              </a:spcAft>
            </a:pPr>
            <a:r>
              <a:rPr lang="pt-BR" sz="2400" dirty="0">
                <a:latin typeface="Arial" panose="020B0604020202020204" pitchFamily="34" charset="0"/>
                <a:cs typeface="Arial" panose="020B0604020202020204" pitchFamily="34" charset="0"/>
              </a:rPr>
              <a:t>(Salmo 139:13, 14). </a:t>
            </a:r>
          </a:p>
        </p:txBody>
      </p:sp>
    </p:spTree>
    <p:extLst>
      <p:ext uri="{BB962C8B-B14F-4D97-AF65-F5344CB8AC3E}">
        <p14:creationId xmlns:p14="http://schemas.microsoft.com/office/powerpoint/2010/main" val="22895363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849086" y="842443"/>
            <a:ext cx="5850294" cy="2413115"/>
          </a:xfrm>
        </p:spPr>
        <p:txBody>
          <a:bodyPr anchor="ctr">
            <a:noAutofit/>
          </a:bodyPr>
          <a:lstStyle/>
          <a:p>
            <a:pPr algn="l"/>
            <a:r>
              <a:rPr lang="pt-BR" sz="7200" b="1" dirty="0">
                <a:solidFill>
                  <a:srgbClr val="1CBBD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FAMÍLIA PLANEJADA</a:t>
            </a:r>
            <a:endParaRPr lang="pt-BR" sz="7200" dirty="0">
              <a:solidFill>
                <a:srgbClr val="1CBBD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849086" y="4944399"/>
            <a:ext cx="4226767" cy="1027193"/>
          </a:xfrm>
        </p:spPr>
        <p:txBody>
          <a:bodyPr anchor="ctr">
            <a:normAutofit/>
          </a:bodyPr>
          <a:lstStyle/>
          <a:p>
            <a:pPr algn="l"/>
            <a:r>
              <a:rPr lang="pt-BR" sz="1800" i="1" dirty="0">
                <a:latin typeface="Arial" panose="020B0604020202020204" pitchFamily="34" charset="0"/>
                <a:cs typeface="Arial" panose="020B0604020202020204" pitchFamily="34" charset="0"/>
              </a:rPr>
              <a:t>por</a:t>
            </a:r>
            <a:r>
              <a:rPr lang="pt-BR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t-BR" sz="1800" dirty="0" err="1">
                <a:latin typeface="Arial" panose="020B0604020202020204" pitchFamily="34" charset="0"/>
                <a:cs typeface="Arial" panose="020B0604020202020204" pitchFamily="34" charset="0"/>
              </a:rPr>
              <a:t>Yván</a:t>
            </a:r>
            <a:r>
              <a:rPr lang="pt-BR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t-BR" sz="1800" dirty="0" err="1">
                <a:latin typeface="Arial" panose="020B0604020202020204" pitchFamily="34" charset="0"/>
                <a:cs typeface="Arial" panose="020B0604020202020204" pitchFamily="34" charset="0"/>
              </a:rPr>
              <a:t>Balabarca</a:t>
            </a:r>
            <a:r>
              <a:rPr lang="pt-BR" sz="1800" dirty="0">
                <a:latin typeface="Arial" panose="020B0604020202020204" pitchFamily="34" charset="0"/>
                <a:cs typeface="Arial" panose="020B0604020202020204" pitchFamily="34" charset="0"/>
              </a:rPr>
              <a:t> Cárdenas e Victoria Martinez </a:t>
            </a:r>
            <a:r>
              <a:rPr lang="pt-BR" sz="1800" dirty="0" err="1">
                <a:latin typeface="Arial" panose="020B0604020202020204" pitchFamily="34" charset="0"/>
                <a:cs typeface="Arial" panose="020B0604020202020204" pitchFamily="34" charset="0"/>
              </a:rPr>
              <a:t>Tejada</a:t>
            </a:r>
            <a:endParaRPr lang="pt-BR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ítulo 1"/>
          <p:cNvSpPr txBox="1">
            <a:spLocks/>
          </p:cNvSpPr>
          <p:nvPr/>
        </p:nvSpPr>
        <p:spPr>
          <a:xfrm>
            <a:off x="849087" y="3124929"/>
            <a:ext cx="4879910" cy="154037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pt-BR" sz="2800" dirty="0">
                <a:latin typeface="Arial" panose="020B0604020202020204" pitchFamily="34" charset="0"/>
                <a:cs typeface="Arial" panose="020B0604020202020204" pitchFamily="34" charset="0"/>
              </a:rPr>
              <a:t>Na hora de decidir ter filhos, é preciso levar em conta alguns critérios.</a:t>
            </a:r>
          </a:p>
        </p:txBody>
      </p:sp>
    </p:spTree>
    <p:extLst>
      <p:ext uri="{BB962C8B-B14F-4D97-AF65-F5344CB8AC3E}">
        <p14:creationId xmlns:p14="http://schemas.microsoft.com/office/powerpoint/2010/main" val="20180162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1"/>
          <p:cNvSpPr txBox="1">
            <a:spLocks/>
          </p:cNvSpPr>
          <p:nvPr/>
        </p:nvSpPr>
        <p:spPr>
          <a:xfrm>
            <a:off x="912845" y="1091683"/>
            <a:ext cx="8716346" cy="450979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Aft>
                <a:spcPts val="1800"/>
              </a:spcAft>
            </a:pPr>
            <a:r>
              <a:rPr lang="pt-BR" sz="3200" dirty="0">
                <a:latin typeface="Arial" panose="020B0604020202020204" pitchFamily="34" charset="0"/>
                <a:cs typeface="Arial" panose="020B0604020202020204" pitchFamily="34" charset="0"/>
              </a:rPr>
              <a:t>Deus fez os seres humanos com a capacidade de procriar (Gênesis 1:28). </a:t>
            </a:r>
          </a:p>
          <a:p>
            <a:pPr>
              <a:lnSpc>
                <a:spcPct val="100000"/>
              </a:lnSpc>
              <a:spcAft>
                <a:spcPts val="1800"/>
              </a:spcAft>
            </a:pPr>
            <a:r>
              <a:rPr lang="pt-BR" sz="3200" dirty="0">
                <a:latin typeface="Arial" panose="020B0604020202020204" pitchFamily="34" charset="0"/>
                <a:cs typeface="Arial" panose="020B0604020202020204" pitchFamily="34" charset="0"/>
              </a:rPr>
              <a:t>Desde a criação, deu ao homem e à mulher a ordem para povoar a Terra, que acabava de sair de Suas mãos e estava perfeita, com recursos disponíveis e com a perspectiva de vida eterna.</a:t>
            </a:r>
          </a:p>
        </p:txBody>
      </p:sp>
    </p:spTree>
    <p:extLst>
      <p:ext uri="{BB962C8B-B14F-4D97-AF65-F5344CB8AC3E}">
        <p14:creationId xmlns:p14="http://schemas.microsoft.com/office/powerpoint/2010/main" val="21174231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1"/>
          <p:cNvSpPr txBox="1">
            <a:spLocks/>
          </p:cNvSpPr>
          <p:nvPr/>
        </p:nvSpPr>
        <p:spPr>
          <a:xfrm>
            <a:off x="912844" y="1091683"/>
            <a:ext cx="8809653" cy="450979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Aft>
                <a:spcPts val="1800"/>
              </a:spcAft>
            </a:pPr>
            <a:r>
              <a:rPr lang="pt-BR" sz="3200" dirty="0">
                <a:latin typeface="Arial" panose="020B0604020202020204" pitchFamily="34" charset="0"/>
                <a:cs typeface="Arial" panose="020B0604020202020204" pitchFamily="34" charset="0"/>
              </a:rPr>
              <a:t>Depois do pecado, as famílias aos poucos deixaram de formar homens e mulheres piedosos, capazes de ser fiéis administradores dos recursos que Deus deixou na Terra, transformando-se em pessoas que buscam seus próprios interesses.</a:t>
            </a:r>
          </a:p>
        </p:txBody>
      </p:sp>
    </p:spTree>
    <p:extLst>
      <p:ext uri="{BB962C8B-B14F-4D97-AF65-F5344CB8AC3E}">
        <p14:creationId xmlns:p14="http://schemas.microsoft.com/office/powerpoint/2010/main" val="26872668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051638" y="1155952"/>
            <a:ext cx="5021424" cy="452431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pt-BR" sz="3600" dirty="0">
                <a:latin typeface="Arial" panose="020B0604020202020204" pitchFamily="34" charset="0"/>
                <a:cs typeface="Arial" panose="020B0604020202020204" pitchFamily="34" charset="0"/>
              </a:rPr>
              <a:t>De acordo com a ONU, chegamos aos nossos dias com uma população estimada em </a:t>
            </a:r>
            <a:r>
              <a:rPr lang="pt-BR" sz="5400" b="1" dirty="0">
                <a:latin typeface="Arial" panose="020B0604020202020204" pitchFamily="34" charset="0"/>
                <a:cs typeface="Arial" panose="020B0604020202020204" pitchFamily="34" charset="0"/>
              </a:rPr>
              <a:t>8 bilhões</a:t>
            </a:r>
            <a:r>
              <a:rPr lang="pt-BR" sz="4000" dirty="0">
                <a:latin typeface="Arial" panose="020B0604020202020204" pitchFamily="34" charset="0"/>
                <a:cs typeface="Arial" panose="020B0604020202020204" pitchFamily="34" charset="0"/>
              </a:rPr>
              <a:t>          </a:t>
            </a:r>
            <a:r>
              <a:rPr lang="pt-BR" sz="3600" dirty="0">
                <a:latin typeface="Arial" panose="020B0604020202020204" pitchFamily="34" charset="0"/>
                <a:cs typeface="Arial" panose="020B0604020202020204" pitchFamily="34" charset="0"/>
              </a:rPr>
              <a:t>de habitantes. </a:t>
            </a:r>
          </a:p>
        </p:txBody>
      </p:sp>
      <p:sp>
        <p:nvSpPr>
          <p:cNvPr id="5" name="Elipse 4"/>
          <p:cNvSpPr/>
          <p:nvPr/>
        </p:nvSpPr>
        <p:spPr>
          <a:xfrm>
            <a:off x="6298163" y="1649959"/>
            <a:ext cx="3536302" cy="3536302"/>
          </a:xfrm>
          <a:prstGeom prst="ellipse">
            <a:avLst/>
          </a:prstGeom>
          <a:solidFill>
            <a:srgbClr val="ED5A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4" name="Título 1"/>
          <p:cNvSpPr txBox="1">
            <a:spLocks/>
          </p:cNvSpPr>
          <p:nvPr/>
        </p:nvSpPr>
        <p:spPr>
          <a:xfrm>
            <a:off x="6765860" y="1873113"/>
            <a:ext cx="2600908" cy="308999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pt-BR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Milhões deles vivem com até US$ 1,90 por dia.</a:t>
            </a:r>
          </a:p>
        </p:txBody>
      </p:sp>
    </p:spTree>
    <p:extLst>
      <p:ext uri="{BB962C8B-B14F-4D97-AF65-F5344CB8AC3E}">
        <p14:creationId xmlns:p14="http://schemas.microsoft.com/office/powerpoint/2010/main" val="11106710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051638" y="1155952"/>
            <a:ext cx="8782827" cy="452431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pt-BR" sz="3200" dirty="0">
                <a:latin typeface="Arial" panose="020B0604020202020204" pitchFamily="34" charset="0"/>
                <a:cs typeface="Arial" panose="020B0604020202020204" pitchFamily="34" charset="0"/>
              </a:rPr>
              <a:t>A taxa de natalidade tem diminuído década após década, tendência que tem sido influenciada, entre outros fatores, pela previsão de uma futura falta de recursos naturais.</a:t>
            </a:r>
            <a:br>
              <a:rPr lang="pt-BR" sz="3200" dirty="0"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pt-BR" sz="32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t-BR" sz="3200" dirty="0">
                <a:latin typeface="Arial" panose="020B0604020202020204" pitchFamily="34" charset="0"/>
                <a:cs typeface="Arial" panose="020B0604020202020204" pitchFamily="34" charset="0"/>
              </a:rPr>
              <a:t>Organizações em todo o mundo vêm desenvolvendo, há décadas, uma estratégia global para diminuir os nascimentos. </a:t>
            </a:r>
          </a:p>
        </p:txBody>
      </p:sp>
    </p:spTree>
    <p:extLst>
      <p:ext uri="{BB962C8B-B14F-4D97-AF65-F5344CB8AC3E}">
        <p14:creationId xmlns:p14="http://schemas.microsoft.com/office/powerpoint/2010/main" val="195750422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882064" y="1958385"/>
            <a:ext cx="2531316" cy="3593330"/>
          </a:xfrm>
        </p:spPr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lang="pt-BR" sz="6000" b="1" dirty="0">
                <a:solidFill>
                  <a:srgbClr val="1CBBD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1963</a:t>
            </a:r>
            <a:r>
              <a:rPr lang="pt-BR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br>
              <a:rPr lang="pt-BR" sz="32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t-BR" sz="3200" dirty="0">
                <a:latin typeface="Arial" panose="020B0604020202020204" pitchFamily="34" charset="0"/>
                <a:cs typeface="Arial" panose="020B0604020202020204" pitchFamily="34" charset="0"/>
              </a:rPr>
              <a:t>36 pessoas a cada mil habitantes</a:t>
            </a:r>
          </a:p>
        </p:txBody>
      </p:sp>
      <p:sp>
        <p:nvSpPr>
          <p:cNvPr id="3" name="Título 1"/>
          <p:cNvSpPr txBox="1">
            <a:spLocks/>
          </p:cNvSpPr>
          <p:nvPr/>
        </p:nvSpPr>
        <p:spPr>
          <a:xfrm>
            <a:off x="5772930" y="1958385"/>
            <a:ext cx="2531316" cy="359333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pt-BR" sz="6000" b="1" dirty="0">
                <a:solidFill>
                  <a:srgbClr val="1CBBD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2020</a:t>
            </a:r>
            <a:r>
              <a:rPr lang="pt-BR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br>
              <a:rPr lang="pt-BR" sz="32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t-BR" sz="3200" dirty="0">
                <a:latin typeface="Arial" panose="020B0604020202020204" pitchFamily="34" charset="0"/>
                <a:cs typeface="Arial" panose="020B0604020202020204" pitchFamily="34" charset="0"/>
              </a:rPr>
              <a:t>17 pessoas a cada mil habitantes</a:t>
            </a:r>
          </a:p>
        </p:txBody>
      </p:sp>
      <p:sp>
        <p:nvSpPr>
          <p:cNvPr id="4" name="Título 1"/>
          <p:cNvSpPr txBox="1">
            <a:spLocks/>
          </p:cNvSpPr>
          <p:nvPr/>
        </p:nvSpPr>
        <p:spPr>
          <a:xfrm>
            <a:off x="987491" y="1231640"/>
            <a:ext cx="8604378" cy="550506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Aft>
                <a:spcPts val="600"/>
              </a:spcAft>
            </a:pPr>
            <a:r>
              <a:rPr lang="pt-BR" sz="3200" b="1" dirty="0">
                <a:solidFill>
                  <a:srgbClr val="D30E2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NÚMEROS DE NASCIMENTOS NO MUNDO</a:t>
            </a:r>
            <a:endParaRPr lang="pt-BR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Seta para a Direita 4"/>
          <p:cNvSpPr/>
          <p:nvPr/>
        </p:nvSpPr>
        <p:spPr>
          <a:xfrm>
            <a:off x="4567335" y="3498980"/>
            <a:ext cx="1051640" cy="653142"/>
          </a:xfrm>
          <a:prstGeom prst="rightArrow">
            <a:avLst/>
          </a:prstGeom>
          <a:solidFill>
            <a:srgbClr val="E9BF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03969855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 txBox="1">
            <a:spLocks/>
          </p:cNvSpPr>
          <p:nvPr/>
        </p:nvSpPr>
        <p:spPr>
          <a:xfrm>
            <a:off x="1183435" y="1539551"/>
            <a:ext cx="8762998" cy="3433666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Aft>
                <a:spcPts val="300"/>
              </a:spcAft>
            </a:pPr>
            <a:r>
              <a:rPr lang="pt-BR" sz="4000" dirty="0">
                <a:latin typeface="Arial" panose="020B0604020202020204" pitchFamily="34" charset="0"/>
                <a:cs typeface="Arial" panose="020B0604020202020204" pitchFamily="34" charset="0"/>
              </a:rPr>
              <a:t>Mas será que isso colide com a ordem bíblica de povoar a Terra?</a:t>
            </a:r>
          </a:p>
          <a:p>
            <a:pPr>
              <a:lnSpc>
                <a:spcPct val="100000"/>
              </a:lnSpc>
              <a:spcAft>
                <a:spcPts val="300"/>
              </a:spcAft>
            </a:pPr>
            <a:endParaRPr lang="pt-BR" sz="4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  <a:spcAft>
                <a:spcPts val="300"/>
              </a:spcAft>
            </a:pPr>
            <a:r>
              <a:rPr lang="pt-BR" sz="4000" b="1" dirty="0">
                <a:latin typeface="Arial" panose="020B0604020202020204" pitchFamily="34" charset="0"/>
                <a:cs typeface="Arial" panose="020B0604020202020204" pitchFamily="34" charset="0"/>
              </a:rPr>
              <a:t>Quando Deus deu essa ordem,       a Terra estava vazia.</a:t>
            </a:r>
          </a:p>
          <a:p>
            <a:pPr>
              <a:lnSpc>
                <a:spcPct val="100000"/>
              </a:lnSpc>
              <a:spcAft>
                <a:spcPts val="300"/>
              </a:spcAft>
            </a:pPr>
            <a:endParaRPr lang="pt-BR" sz="4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86012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 txBox="1">
            <a:spLocks/>
          </p:cNvSpPr>
          <p:nvPr/>
        </p:nvSpPr>
        <p:spPr>
          <a:xfrm>
            <a:off x="903515" y="1259632"/>
            <a:ext cx="9080239" cy="445070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Aft>
                <a:spcPts val="1800"/>
              </a:spcAft>
            </a:pPr>
            <a:r>
              <a:rPr lang="pt-BR" sz="3000" dirty="0">
                <a:latin typeface="Arial" panose="020B0604020202020204" pitchFamily="34" charset="0"/>
                <a:cs typeface="Arial" panose="020B0604020202020204" pitchFamily="34" charset="0"/>
              </a:rPr>
              <a:t>Na Nova Terra, conforme lemos na Bíblia, os seres humanos não continuarão a se reproduzir, pois Deus deixou claro que lá os seres humanos serão como os anjos, e não haverá mais casamento.</a:t>
            </a:r>
          </a:p>
          <a:p>
            <a:pPr>
              <a:lnSpc>
                <a:spcPct val="100000"/>
              </a:lnSpc>
              <a:spcAft>
                <a:spcPts val="1800"/>
              </a:spcAft>
            </a:pPr>
            <a:r>
              <a:rPr lang="pt-BR" sz="3000" dirty="0">
                <a:latin typeface="Arial" panose="020B0604020202020204" pitchFamily="34" charset="0"/>
                <a:cs typeface="Arial" panose="020B0604020202020204" pitchFamily="34" charset="0"/>
              </a:rPr>
              <a:t>Isso nos leva a refletir que talvez não seja uma questão de ter muitos filhos como antes, mas de planejar a família que desejamos ter e que podemos manter com dignidade e condições estáveis.</a:t>
            </a:r>
          </a:p>
          <a:p>
            <a:pPr>
              <a:lnSpc>
                <a:spcPct val="100000"/>
              </a:lnSpc>
              <a:spcAft>
                <a:spcPts val="1800"/>
              </a:spcAft>
            </a:pPr>
            <a:endParaRPr lang="pt-BR" sz="3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0655490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624F9E3DF7FBAB4A9A6D824FE11CA10C" ma:contentTypeVersion="17" ma:contentTypeDescription="Crie um novo documento." ma:contentTypeScope="" ma:versionID="d85cce8a89fe5dcf2e302eaa190842ad">
  <xsd:schema xmlns:xsd="http://www.w3.org/2001/XMLSchema" xmlns:xs="http://www.w3.org/2001/XMLSchema" xmlns:p="http://schemas.microsoft.com/office/2006/metadata/properties" xmlns:ns2="4d66254c-b8c0-4e16-9669-44d49c614d61" xmlns:ns3="cc85661e-698c-471d-81cd-239229bffddc" targetNamespace="http://schemas.microsoft.com/office/2006/metadata/properties" ma:root="true" ma:fieldsID="90a5700c6bc858909be4be37f02e1053" ns2:_="" ns3:_="">
    <xsd:import namespace="4d66254c-b8c0-4e16-9669-44d49c614d61"/>
    <xsd:import namespace="cc85661e-698c-471d-81cd-239229bffdd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LengthInSecond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d66254c-b8c0-4e16-9669-44d49c614d6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3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1" nillable="true" ma:taxonomy="true" ma:internalName="lcf76f155ced4ddcb4097134ff3c332f" ma:taxonomyFieldName="MediaServiceImageTags" ma:displayName="Marcações de imagem" ma:readOnly="false" ma:fieldId="{5cf76f15-5ced-4ddc-b409-7134ff3c332f}" ma:taxonomyMulti="true" ma:sspId="8e8593b7-542e-4346-9e98-482410f851d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SearchProperties" ma:index="23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85661e-698c-471d-81cd-239229bffddc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Compartilhado com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Detalhes de Compartilhado Com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47e5e28a-6981-44d9-947a-1619d35bb1a9}" ma:internalName="TaxCatchAll" ma:showField="CatchAllData" ma:web="cc85661e-698c-471d-81cd-239229bffdd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ú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4d66254c-b8c0-4e16-9669-44d49c614d61">
      <Terms xmlns="http://schemas.microsoft.com/office/infopath/2007/PartnerControls"/>
    </lcf76f155ced4ddcb4097134ff3c332f>
    <TaxCatchAll xmlns="cc85661e-698c-471d-81cd-239229bffddc" xsi:nil="true"/>
  </documentManagement>
</p:properties>
</file>

<file path=customXml/itemProps1.xml><?xml version="1.0" encoding="utf-8"?>
<ds:datastoreItem xmlns:ds="http://schemas.openxmlformats.org/officeDocument/2006/customXml" ds:itemID="{003AF883-B691-4D56-983B-974369CE61B8}"/>
</file>

<file path=customXml/itemProps2.xml><?xml version="1.0" encoding="utf-8"?>
<ds:datastoreItem xmlns:ds="http://schemas.openxmlformats.org/officeDocument/2006/customXml" ds:itemID="{34142B8A-179C-4FAE-89DF-B81CDC885119}"/>
</file>

<file path=customXml/itemProps3.xml><?xml version="1.0" encoding="utf-8"?>
<ds:datastoreItem xmlns:ds="http://schemas.openxmlformats.org/officeDocument/2006/customXml" ds:itemID="{AEDC95DE-94D6-4925-B48E-64977C4EC6BE}"/>
</file>

<file path=docProps/app.xml><?xml version="1.0" encoding="utf-8"?>
<Properties xmlns="http://schemas.openxmlformats.org/officeDocument/2006/extended-properties" xmlns:vt="http://schemas.openxmlformats.org/officeDocument/2006/docPropsVTypes">
  <TotalTime>1259</TotalTime>
  <Words>558</Words>
  <Application>Microsoft Office PowerPoint</Application>
  <PresentationFormat>Widescreen</PresentationFormat>
  <Paragraphs>26</Paragraphs>
  <Slides>15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15</vt:i4>
      </vt:variant>
    </vt:vector>
  </HeadingPairs>
  <TitlesOfParts>
    <vt:vector size="19" baseType="lpstr">
      <vt:lpstr>Arial</vt:lpstr>
      <vt:lpstr>Calibri</vt:lpstr>
      <vt:lpstr>Calibri Light</vt:lpstr>
      <vt:lpstr>Tema do Office</vt:lpstr>
      <vt:lpstr>Apresentação do PowerPoint</vt:lpstr>
      <vt:lpstr>FAMÍLIA PLANEJADA</vt:lpstr>
      <vt:lpstr>Apresentação do PowerPoint</vt:lpstr>
      <vt:lpstr>Apresentação do PowerPoint</vt:lpstr>
      <vt:lpstr>De acordo com a ONU, chegamos aos nossos dias com uma população estimada em 8 bilhões          de habitantes. </vt:lpstr>
      <vt:lpstr>A taxa de natalidade tem diminuído década após década, tendência que tem sido influenciada, entre outros fatores, pela previsão de uma futura falta de recursos naturais.  Organizações em todo o mundo vêm desenvolvendo, há décadas, uma estratégia global para diminuir os nascimentos. </vt:lpstr>
      <vt:lpstr>1963  36 pessoas a cada mil habitantes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Suzana Lima</dc:creator>
  <cp:lastModifiedBy>DSA - Diana Steffen</cp:lastModifiedBy>
  <cp:revision>73</cp:revision>
  <dcterms:created xsi:type="dcterms:W3CDTF">2023-05-02T20:27:21Z</dcterms:created>
  <dcterms:modified xsi:type="dcterms:W3CDTF">2023-05-08T19:33:55Z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0x010100624F9E3DF7FBAB4A9A6D824FE11CA10C</vt:lpwstr>
  </property>
</Properties>
</file>