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84" r:id="rId6"/>
    <p:sldId id="301" r:id="rId7"/>
    <p:sldId id="292" r:id="rId8"/>
    <p:sldId id="293" r:id="rId9"/>
    <p:sldId id="294" r:id="rId10"/>
    <p:sldId id="285" r:id="rId11"/>
    <p:sldId id="295" r:id="rId12"/>
    <p:sldId id="297" r:id="rId13"/>
    <p:sldId id="299" r:id="rId14"/>
    <p:sldId id="300" r:id="rId15"/>
    <p:sldId id="264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E23"/>
    <a:srgbClr val="FBC9CE"/>
    <a:srgbClr val="F9A5AD"/>
    <a:srgbClr val="1CBBD1"/>
    <a:srgbClr val="ED5A3D"/>
    <a:srgbClr val="8A1357"/>
    <a:srgbClr val="234E9C"/>
    <a:srgbClr val="E9BF49"/>
    <a:srgbClr val="EC633D"/>
    <a:srgbClr val="ED2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5D6E863D-745B-4ED5-9BF7-760F7FAE277C}"/>
    <pc:docChg chg="undo custSel modSld">
      <pc:chgData name="DSA - Beatriz Ozorio" userId="073f1caa-c851-4470-85c4-4d504c612eb8" providerId="ADAL" clId="{5D6E863D-745B-4ED5-9BF7-760F7FAE277C}" dt="2023-05-04T14:58:31.494" v="23" actId="6549"/>
      <pc:docMkLst>
        <pc:docMk/>
      </pc:docMkLst>
      <pc:sldChg chg="modSp mod">
        <pc:chgData name="DSA - Beatriz Ozorio" userId="073f1caa-c851-4470-85c4-4d504c612eb8" providerId="ADAL" clId="{5D6E863D-745B-4ED5-9BF7-760F7FAE277C}" dt="2023-05-04T14:45:07.876" v="1" actId="20577"/>
        <pc:sldMkLst>
          <pc:docMk/>
          <pc:sldMk cId="2018016238" sldId="257"/>
        </pc:sldMkLst>
        <pc:spChg chg="mod">
          <ac:chgData name="DSA - Beatriz Ozorio" userId="073f1caa-c851-4470-85c4-4d504c612eb8" providerId="ADAL" clId="{5D6E863D-745B-4ED5-9BF7-760F7FAE277C}" dt="2023-05-04T14:45:07.876" v="1" actId="20577"/>
          <ac:spMkLst>
            <pc:docMk/>
            <pc:sldMk cId="2018016238" sldId="257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8:31.494" v="23" actId="6549"/>
        <pc:sldMkLst>
          <pc:docMk/>
          <pc:sldMk cId="3070087406" sldId="264"/>
        </pc:sldMkLst>
        <pc:spChg chg="mod">
          <ac:chgData name="DSA - Beatriz Ozorio" userId="073f1caa-c851-4470-85c4-4d504c612eb8" providerId="ADAL" clId="{5D6E863D-745B-4ED5-9BF7-760F7FAE277C}" dt="2023-05-04T14:58:31.494" v="23" actId="6549"/>
          <ac:spMkLst>
            <pc:docMk/>
            <pc:sldMk cId="3070087406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5:24.577" v="2" actId="20577"/>
        <pc:sldMkLst>
          <pc:docMk/>
          <pc:sldMk cId="853380071" sldId="285"/>
        </pc:sldMkLst>
        <pc:spChg chg="mod">
          <ac:chgData name="DSA - Beatriz Ozorio" userId="073f1caa-c851-4470-85c4-4d504c612eb8" providerId="ADAL" clId="{5D6E863D-745B-4ED5-9BF7-760F7FAE277C}" dt="2023-05-04T14:55:24.577" v="2" actId="20577"/>
          <ac:spMkLst>
            <pc:docMk/>
            <pc:sldMk cId="853380071" sldId="28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8:01.570" v="18" actId="20577"/>
        <pc:sldMkLst>
          <pc:docMk/>
          <pc:sldMk cId="144460770" sldId="295"/>
        </pc:sldMkLst>
        <pc:spChg chg="mod">
          <ac:chgData name="DSA - Beatriz Ozorio" userId="073f1caa-c851-4470-85c4-4d504c612eb8" providerId="ADAL" clId="{5D6E863D-745B-4ED5-9BF7-760F7FAE277C}" dt="2023-05-04T14:58:01.570" v="18" actId="20577"/>
          <ac:spMkLst>
            <pc:docMk/>
            <pc:sldMk cId="144460770" sldId="29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8:04.733" v="19" actId="20577"/>
        <pc:sldMkLst>
          <pc:docMk/>
          <pc:sldMk cId="2842287258" sldId="297"/>
        </pc:sldMkLst>
        <pc:spChg chg="mod">
          <ac:chgData name="DSA - Beatriz Ozorio" userId="073f1caa-c851-4470-85c4-4d504c612eb8" providerId="ADAL" clId="{5D6E863D-745B-4ED5-9BF7-760F7FAE277C}" dt="2023-05-04T14:58:04.733" v="19" actId="20577"/>
          <ac:spMkLst>
            <pc:docMk/>
            <pc:sldMk cId="2842287258" sldId="297"/>
            <ac:spMk id="3" creationId="{00000000-0000-0000-0000-000000000000}"/>
          </ac:spMkLst>
        </pc:spChg>
        <pc:spChg chg="mod">
          <ac:chgData name="DSA - Beatriz Ozorio" userId="073f1caa-c851-4470-85c4-4d504c612eb8" providerId="ADAL" clId="{5D6E863D-745B-4ED5-9BF7-760F7FAE277C}" dt="2023-05-04T14:57:12.076" v="15" actId="207"/>
          <ac:spMkLst>
            <pc:docMk/>
            <pc:sldMk cId="2842287258" sldId="297"/>
            <ac:spMk id="4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8:07.155" v="20" actId="20577"/>
        <pc:sldMkLst>
          <pc:docMk/>
          <pc:sldMk cId="4140825076" sldId="299"/>
        </pc:sldMkLst>
        <pc:spChg chg="mod">
          <ac:chgData name="DSA - Beatriz Ozorio" userId="073f1caa-c851-4470-85c4-4d504c612eb8" providerId="ADAL" clId="{5D6E863D-745B-4ED5-9BF7-760F7FAE277C}" dt="2023-05-04T14:58:07.155" v="20" actId="20577"/>
          <ac:spMkLst>
            <pc:docMk/>
            <pc:sldMk cId="4140825076" sldId="299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5D6E863D-745B-4ED5-9BF7-760F7FAE277C}" dt="2023-05-04T14:58:09.776" v="21" actId="20577"/>
        <pc:sldMkLst>
          <pc:docMk/>
          <pc:sldMk cId="537042702" sldId="300"/>
        </pc:sldMkLst>
        <pc:spChg chg="mod">
          <ac:chgData name="DSA - Beatriz Ozorio" userId="073f1caa-c851-4470-85c4-4d504c612eb8" providerId="ADAL" clId="{5D6E863D-745B-4ED5-9BF7-760F7FAE277C}" dt="2023-05-04T14:58:09.776" v="21" actId="20577"/>
          <ac:spMkLst>
            <pc:docMk/>
            <pc:sldMk cId="537042702" sldId="30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849087"/>
            <a:ext cx="8669693" cy="501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Todo o sistema familiar, com suas rotinas e seus espaços, é reorganizado para incluir esse novo membro. Por essa razão, trata-se de um momento crítico, em que é necessário muito apoio, especialmente no ambiente mais íntimo.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puérpera nunca deveria ficar sozinha.</a:t>
            </a: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Por isso, é tão importante ter uma rede de apoio, envolvendo o pai, a família e a comunidade.</a:t>
            </a:r>
          </a:p>
        </p:txBody>
      </p:sp>
    </p:spTree>
    <p:extLst>
      <p:ext uri="{BB962C8B-B14F-4D97-AF65-F5344CB8AC3E}">
        <p14:creationId xmlns:p14="http://schemas.microsoft.com/office/powerpoint/2010/main" val="853380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1866122"/>
            <a:ext cx="8114776" cy="4040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NÃO COMPARE.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Frases como “quando tive meu bebê, não fazia o que você está fazendo”. Elas são totalmente desnecessárias.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Parte do processo de adaptação é que a mãe conheça o que funciona para ela, não para os outros.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926840"/>
            <a:ext cx="8604378" cy="5847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QUE A PUÉRPERA PRECISA?</a:t>
            </a:r>
          </a:p>
        </p:txBody>
      </p:sp>
    </p:spTree>
    <p:extLst>
      <p:ext uri="{BB962C8B-B14F-4D97-AF65-F5344CB8AC3E}">
        <p14:creationId xmlns:p14="http://schemas.microsoft.com/office/powerpoint/2010/main" val="14446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2344189"/>
            <a:ext cx="8604378" cy="35620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COMEMORE PEQUENAS VITÓRIAS.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Os bebês não podem elogiar             suas mães por fazê-los dormir                 ou alimentá-los, mas você pode.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926840"/>
            <a:ext cx="8604378" cy="5847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FBC9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QUE A PUÉRPERA PRECISA?</a:t>
            </a:r>
          </a:p>
        </p:txBody>
      </p:sp>
    </p:spTree>
    <p:extLst>
      <p:ext uri="{BB962C8B-B14F-4D97-AF65-F5344CB8AC3E}">
        <p14:creationId xmlns:p14="http://schemas.microsoft.com/office/powerpoint/2010/main" val="2842287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1895302"/>
            <a:ext cx="8604378" cy="35620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ESCUTE-A.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Ofereça apoio, ouça e mostre que está lá para ela. Tente entender o que ela está passando sem julgar ou invalidar seus sentimentos e, assim, ela se sentirá segura e, acima de tudo, apoiada.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926840"/>
            <a:ext cx="8604378" cy="5847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FBC9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QUE A PUÉRPERA PRECISA?</a:t>
            </a:r>
          </a:p>
        </p:txBody>
      </p:sp>
    </p:spTree>
    <p:extLst>
      <p:ext uri="{BB962C8B-B14F-4D97-AF65-F5344CB8AC3E}">
        <p14:creationId xmlns:p14="http://schemas.microsoft.com/office/powerpoint/2010/main" val="4140825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1895302"/>
            <a:ext cx="8604378" cy="35620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8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O PAPEL DO PAI É INDISPENSÁVEL E INSUBSTITUÍVEL.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Tanto para o pai quanto para os filhos mais velhos, é importante a participação nos cuidados do bebê: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Trocar a fralda, dar banho, fazer carinho, etc.      Com o passar do tempo, o papel do pai se tornará cada vez mais importante para a criança.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6" y="926840"/>
            <a:ext cx="8604378" cy="5847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FBC9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QUE A PUÉRPERA PRECISA?</a:t>
            </a:r>
          </a:p>
        </p:txBody>
      </p:sp>
    </p:spTree>
    <p:extLst>
      <p:ext uri="{BB962C8B-B14F-4D97-AF65-F5344CB8AC3E}">
        <p14:creationId xmlns:p14="http://schemas.microsoft.com/office/powerpoint/2010/main" val="537042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7698" y="1306011"/>
            <a:ext cx="7595934" cy="43294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“As necessidades físicas da mãe não devem de modo algum ser negligenciadas. Dela dependem duas vidas; seus desejos devem ser bondosamente considerados, e suas necessidades precisam ser </a:t>
            </a:r>
            <a:r>
              <a:rPr lang="pt-BR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supridas generosamente.” </a:t>
            </a:r>
            <a:b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Ciência do Bom Viver </a:t>
            </a: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p. 231)</a:t>
            </a: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89517" y="1234328"/>
            <a:ext cx="6127103" cy="2525910"/>
          </a:xfrm>
        </p:spPr>
        <p:txBody>
          <a:bodyPr anchor="ctr">
            <a:noAutofit/>
          </a:bodyPr>
          <a:lstStyle/>
          <a:p>
            <a:pPr algn="l"/>
            <a:r>
              <a:rPr lang="pt-BR" sz="7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REDE DE SALVAÇÃO</a:t>
            </a:r>
            <a:endParaRPr lang="pt-BR" sz="7200" dirty="0">
              <a:solidFill>
                <a:srgbClr val="D30E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89517" y="3665275"/>
            <a:ext cx="4093028" cy="619133"/>
          </a:xfrm>
        </p:spPr>
        <p:txBody>
          <a:bodyPr anchor="ctr">
            <a:normAutofit/>
          </a:bodyPr>
          <a:lstStyle/>
          <a:p>
            <a:pPr algn="l"/>
            <a:r>
              <a:rPr lang="pt-BR" sz="2000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 Cynthia Hurtado-Müller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805" y="1772815"/>
            <a:ext cx="7111482" cy="40308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O parto não é somente o nascimento de um bebê; é também o nascimento de uma mãe. </a:t>
            </a:r>
            <a:b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662472"/>
            <a:ext cx="6439676" cy="251926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 origem da palavra puerpério vem dos vocábulos latinos 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PUER</a:t>
            </a: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 (que significa criança) e 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PERI</a:t>
            </a: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 (ao redor).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12846" y="3498977"/>
            <a:ext cx="8716346" cy="2531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Consiste basicamente no período imediato ao nascimento, estendendo-se por cerca de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seis a oito semanas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. Esse é o tempo necessário para que o corpo da mãe – incluindo os hormônios e o sistema reprodutivo feminino – retorne às condições anteriores à gestação.</a:t>
            </a: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541959"/>
            <a:ext cx="6252726" cy="5755422"/>
          </a:xfr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32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CÉREBRO</a:t>
            </a:r>
            <a:b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Existem órgãos que aparentemente mudam para o resto da vida, como o cérebro. </a:t>
            </a: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O cérebro muda mais durante a gravidez e o puerpério do que em qualquer outro momento da vida, incluindo a puberdade.</a:t>
            </a: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693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541959"/>
            <a:ext cx="6876180" cy="5755422"/>
          </a:xfr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Parte da razão para isso é um processo de poda sináptica em que o cérebro “interrompe” a função de áreas de que não precisa mais para construir as áreas que agora são cruciais para proteger e cuidar de seu bebê.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Neuroscience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326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5"/>
            <a:ext cx="6812901" cy="519715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Existem, inclusive, pesquisas que mostram como o cérebro materno gera novas redes neurais especializadas em responder efetivamente a sinais como o choro. </a:t>
            </a: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Nesse período, também aumenta a atividade cerebral das áreas associadas à empatia, ao autocontrole e à reflexão, para estar mais alerta e cuidar do bebê. Não é maravilhoso?</a:t>
            </a: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307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805" y="1772815"/>
            <a:ext cx="7111482" cy="40308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Em um período em que acontecem mudanças drásticas na vida da mulher, o apoio no cuidado com o bebê é fundamental.</a:t>
            </a:r>
            <a:b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671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1492896"/>
            <a:ext cx="8604378" cy="44133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APOIO NECESSÁRIO</a:t>
            </a:r>
            <a:endParaRPr lang="pt-BR" sz="3200" b="1" dirty="0">
              <a:solidFill>
                <a:srgbClr val="D30E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O puerpério é um processo que envolve muitas mudanças e certo nível de estresse motivado por privação do sono, atenção constante ao bebê, cansaço, falta de tempo para si, podendo, às vezes, desencadear até mesmo a temida depressão pós-parto.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01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32BD334-3B08-4505-AAAE-147E2F14F399}"/>
</file>

<file path=customXml/itemProps2.xml><?xml version="1.0" encoding="utf-8"?>
<ds:datastoreItem xmlns:ds="http://schemas.openxmlformats.org/officeDocument/2006/customXml" ds:itemID="{65631FFF-3071-4783-B349-D72062A58701}"/>
</file>

<file path=customXml/itemProps3.xml><?xml version="1.0" encoding="utf-8"?>
<ds:datastoreItem xmlns:ds="http://schemas.openxmlformats.org/officeDocument/2006/customXml" ds:itemID="{748B417F-2CC8-4447-830D-42028866C7F5}"/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640</Words>
  <Application>Microsoft Office PowerPoint</Application>
  <PresentationFormat>Widescreen</PresentationFormat>
  <Paragraphs>29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REDE DE SALVAÇÃO</vt:lpstr>
      <vt:lpstr>O parto não é somente o nascimento de um bebê; é também o nascimento de uma mãe.  </vt:lpstr>
      <vt:lpstr>A origem da palavra puerpério vem dos vocábulos latinos  PUER (que significa criança) e  PERI (ao redor).</vt:lpstr>
      <vt:lpstr>O CÉREBRO  Existem órgãos que aparentemente mudam para o resto da vida, como o cérebro.   O cérebro muda mais durante a gravidez e o puerpério do que em qualquer outro momento da vida, incluindo a puberdade. </vt:lpstr>
      <vt:lpstr>Parte da razão para isso é um processo de poda sináptica em que o cérebro “interrompe” a função de áreas de que não precisa mais para construir as áreas que agora são cruciais para proteger e cuidar de seu bebê. (Nature Neuroscience) </vt:lpstr>
      <vt:lpstr> Existem, inclusive, pesquisas que mostram como o cérebro materno gera novas redes neurais especializadas em responder efetivamente a sinais como o choro.   Nesse período, também aumenta a atividade cerebral das áreas associadas à empatia, ao autocontrole e à reflexão, para estar mais alerta e cuidar do bebê. Não é maravilhoso? </vt:lpstr>
      <vt:lpstr>Em um período em que acontecem mudanças drásticas na vida da mulher, o apoio no cuidado com o bebê é fundamental.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“As necessidades físicas da mãe não devem de modo algum ser negligenciadas. Dela dependem duas vidas; seus desejos devem ser bondosamente considerados, e suas necessidades precisam ser supridas generosamente.”   (A Ciência do Bom Viver p. 231)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52</cp:revision>
  <dcterms:created xsi:type="dcterms:W3CDTF">2023-05-02T20:27:21Z</dcterms:created>
  <dcterms:modified xsi:type="dcterms:W3CDTF">2023-05-04T14:58:37Z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