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4" r:id="rId11"/>
    <p:sldId id="269" r:id="rId12"/>
    <p:sldId id="270" r:id="rId13"/>
    <p:sldId id="271" r:id="rId14"/>
    <p:sldId id="274" r:id="rId15"/>
    <p:sldId id="275" r:id="rId16"/>
    <p:sldId id="272" r:id="rId17"/>
    <p:sldId id="273" r:id="rId18"/>
    <p:sldId id="276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BBD1"/>
    <a:srgbClr val="D30E23"/>
    <a:srgbClr val="E9BF49"/>
    <a:srgbClr val="ED5A3D"/>
    <a:srgbClr val="EC633D"/>
    <a:srgbClr val="ED2617"/>
    <a:srgbClr val="E94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1D502FCF-A696-4C9B-A98C-0EB176B1EDC2}"/>
    <pc:docChg chg="modSld">
      <pc:chgData name="DSA - Beatriz Ozorio" userId="073f1caa-c851-4470-85c4-4d504c612eb8" providerId="ADAL" clId="{1D502FCF-A696-4C9B-A98C-0EB176B1EDC2}" dt="2023-05-04T14:42:48.973" v="52" actId="20577"/>
      <pc:docMkLst>
        <pc:docMk/>
      </pc:docMkLst>
      <pc:sldChg chg="modSp mod">
        <pc:chgData name="DSA - Beatriz Ozorio" userId="073f1caa-c851-4470-85c4-4d504c612eb8" providerId="ADAL" clId="{1D502FCF-A696-4C9B-A98C-0EB176B1EDC2}" dt="2023-05-04T14:24:41.925" v="6" actId="20577"/>
        <pc:sldMkLst>
          <pc:docMk/>
          <pc:sldMk cId="2117423166" sldId="262"/>
        </pc:sldMkLst>
        <pc:spChg chg="mod">
          <ac:chgData name="DSA - Beatriz Ozorio" userId="073f1caa-c851-4470-85c4-4d504c612eb8" providerId="ADAL" clId="{1D502FCF-A696-4C9B-A98C-0EB176B1EDC2}" dt="2023-05-04T14:24:41.925" v="6" actId="20577"/>
          <ac:spMkLst>
            <pc:docMk/>
            <pc:sldMk cId="2117423166" sldId="262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32:57.777" v="7" actId="20577"/>
        <pc:sldMkLst>
          <pc:docMk/>
          <pc:sldMk cId="3851642508" sldId="265"/>
        </pc:sldMkLst>
        <pc:spChg chg="mod">
          <ac:chgData name="DSA - Beatriz Ozorio" userId="073f1caa-c851-4470-85c4-4d504c612eb8" providerId="ADAL" clId="{1D502FCF-A696-4C9B-A98C-0EB176B1EDC2}" dt="2023-05-04T14:32:57.777" v="7" actId="20577"/>
          <ac:spMkLst>
            <pc:docMk/>
            <pc:sldMk cId="3851642508" sldId="26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36:31.016" v="15" actId="20577"/>
        <pc:sldMkLst>
          <pc:docMk/>
          <pc:sldMk cId="3559330291" sldId="267"/>
        </pc:sldMkLst>
        <pc:spChg chg="mod">
          <ac:chgData name="DSA - Beatriz Ozorio" userId="073f1caa-c851-4470-85c4-4d504c612eb8" providerId="ADAL" clId="{1D502FCF-A696-4C9B-A98C-0EB176B1EDC2}" dt="2023-05-04T14:35:58.523" v="11" actId="20577"/>
          <ac:spMkLst>
            <pc:docMk/>
            <pc:sldMk cId="3559330291" sldId="267"/>
            <ac:spMk id="3" creationId="{00000000-0000-0000-0000-000000000000}"/>
          </ac:spMkLst>
        </pc:spChg>
        <pc:spChg chg="mod">
          <ac:chgData name="DSA - Beatriz Ozorio" userId="073f1caa-c851-4470-85c4-4d504c612eb8" providerId="ADAL" clId="{1D502FCF-A696-4C9B-A98C-0EB176B1EDC2}" dt="2023-05-04T14:36:31.016" v="15" actId="20577"/>
          <ac:spMkLst>
            <pc:docMk/>
            <pc:sldMk cId="3559330291" sldId="267"/>
            <ac:spMk id="4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37:42.133" v="20" actId="20577"/>
        <pc:sldMkLst>
          <pc:docMk/>
          <pc:sldMk cId="1475893243" sldId="268"/>
        </pc:sldMkLst>
        <pc:spChg chg="mod">
          <ac:chgData name="DSA - Beatriz Ozorio" userId="073f1caa-c851-4470-85c4-4d504c612eb8" providerId="ADAL" clId="{1D502FCF-A696-4C9B-A98C-0EB176B1EDC2}" dt="2023-05-04T14:37:30.345" v="19" actId="6549"/>
          <ac:spMkLst>
            <pc:docMk/>
            <pc:sldMk cId="1475893243" sldId="268"/>
            <ac:spMk id="2" creationId="{00000000-0000-0000-0000-000000000000}"/>
          </ac:spMkLst>
        </pc:spChg>
        <pc:spChg chg="mod">
          <ac:chgData name="DSA - Beatriz Ozorio" userId="073f1caa-c851-4470-85c4-4d504c612eb8" providerId="ADAL" clId="{1D502FCF-A696-4C9B-A98C-0EB176B1EDC2}" dt="2023-05-04T14:37:42.133" v="20" actId="20577"/>
          <ac:spMkLst>
            <pc:docMk/>
            <pc:sldMk cId="1475893243" sldId="268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39:48.367" v="36" actId="20577"/>
        <pc:sldMkLst>
          <pc:docMk/>
          <pc:sldMk cId="1362670207" sldId="270"/>
        </pc:sldMkLst>
        <pc:spChg chg="mod">
          <ac:chgData name="DSA - Beatriz Ozorio" userId="073f1caa-c851-4470-85c4-4d504c612eb8" providerId="ADAL" clId="{1D502FCF-A696-4C9B-A98C-0EB176B1EDC2}" dt="2023-05-04T14:39:48.367" v="36" actId="20577"/>
          <ac:spMkLst>
            <pc:docMk/>
            <pc:sldMk cId="1362670207" sldId="270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40:52.302" v="44" actId="6549"/>
        <pc:sldMkLst>
          <pc:docMk/>
          <pc:sldMk cId="3590903646" sldId="271"/>
        </pc:sldMkLst>
        <pc:spChg chg="mod">
          <ac:chgData name="DSA - Beatriz Ozorio" userId="073f1caa-c851-4470-85c4-4d504c612eb8" providerId="ADAL" clId="{1D502FCF-A696-4C9B-A98C-0EB176B1EDC2}" dt="2023-05-04T14:40:46.402" v="43" actId="6549"/>
          <ac:spMkLst>
            <pc:docMk/>
            <pc:sldMk cId="3590903646" sldId="271"/>
            <ac:spMk id="2" creationId="{00000000-0000-0000-0000-000000000000}"/>
          </ac:spMkLst>
        </pc:spChg>
        <pc:spChg chg="mod">
          <ac:chgData name="DSA - Beatriz Ozorio" userId="073f1caa-c851-4470-85c4-4d504c612eb8" providerId="ADAL" clId="{1D502FCF-A696-4C9B-A98C-0EB176B1EDC2}" dt="2023-05-04T14:40:52.302" v="44" actId="6549"/>
          <ac:spMkLst>
            <pc:docMk/>
            <pc:sldMk cId="3590903646" sldId="271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42:19.488" v="51" actId="20577"/>
        <pc:sldMkLst>
          <pc:docMk/>
          <pc:sldMk cId="2726523776" sldId="273"/>
        </pc:sldMkLst>
        <pc:spChg chg="mod">
          <ac:chgData name="DSA - Beatriz Ozorio" userId="073f1caa-c851-4470-85c4-4d504c612eb8" providerId="ADAL" clId="{1D502FCF-A696-4C9B-A98C-0EB176B1EDC2}" dt="2023-05-04T14:42:19.488" v="51" actId="20577"/>
          <ac:spMkLst>
            <pc:docMk/>
            <pc:sldMk cId="2726523776" sldId="273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41:00.402" v="46" actId="20577"/>
        <pc:sldMkLst>
          <pc:docMk/>
          <pc:sldMk cId="638660719" sldId="274"/>
        </pc:sldMkLst>
        <pc:spChg chg="mod">
          <ac:chgData name="DSA - Beatriz Ozorio" userId="073f1caa-c851-4470-85c4-4d504c612eb8" providerId="ADAL" clId="{1D502FCF-A696-4C9B-A98C-0EB176B1EDC2}" dt="2023-05-04T14:41:00.402" v="46" actId="20577"/>
          <ac:spMkLst>
            <pc:docMk/>
            <pc:sldMk cId="638660719" sldId="274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41:45.574" v="47" actId="6549"/>
        <pc:sldMkLst>
          <pc:docMk/>
          <pc:sldMk cId="3403268150" sldId="275"/>
        </pc:sldMkLst>
        <pc:spChg chg="mod">
          <ac:chgData name="DSA - Beatriz Ozorio" userId="073f1caa-c851-4470-85c4-4d504c612eb8" providerId="ADAL" clId="{1D502FCF-A696-4C9B-A98C-0EB176B1EDC2}" dt="2023-05-04T14:41:45.574" v="47" actId="6549"/>
          <ac:spMkLst>
            <pc:docMk/>
            <pc:sldMk cId="3403268150" sldId="275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D502FCF-A696-4C9B-A98C-0EB176B1EDC2}" dt="2023-05-04T14:42:48.973" v="52" actId="20577"/>
        <pc:sldMkLst>
          <pc:docMk/>
          <pc:sldMk cId="2824763862" sldId="276"/>
        </pc:sldMkLst>
        <pc:spChg chg="mod">
          <ac:chgData name="DSA - Beatriz Ozorio" userId="073f1caa-c851-4470-85c4-4d504c612eb8" providerId="ADAL" clId="{1D502FCF-A696-4C9B-A98C-0EB176B1EDC2}" dt="2023-05-04T14:42:48.973" v="52" actId="20577"/>
          <ac:spMkLst>
            <pc:docMk/>
            <pc:sldMk cId="2824763862" sldId="276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478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3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278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31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92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5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612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333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54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2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3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9418" y="1558215"/>
            <a:ext cx="7167464" cy="432940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conhecimento é a melhor maneira de prevenir a violência obstétrica.</a:t>
            </a:r>
            <a:br>
              <a:rPr lang="pt-B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87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5" y="503853"/>
            <a:ext cx="9033587" cy="13249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PREVENIR </a:t>
            </a:r>
            <a:br>
              <a:rPr lang="pt-BR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VIOLÊNCIA OBSTÉTRICA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912845" y="1931438"/>
            <a:ext cx="9136224" cy="43387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Visite o hospital antes do parto.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Assim, é possível se informar sobre as práticas adotadas pela instituição.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Escolha bem seu médico.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Busque um profissional que passe confiança e que a acompanhe até o fim da gestação.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Conheça suas patologias.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Também é preciso se informar sobre o que é ou não aceitável nos atendimentos realizados.</a:t>
            </a:r>
            <a:b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85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5" y="709128"/>
            <a:ext cx="9313506" cy="57103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Mantenha-se saudável no período da gestação.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Isso inclui boa alimentação e exercícios físicos.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Defina, com a equipe do pré-natal, seu Plano de Parto.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Documento, recomendado pela OMS, com indicações daquilo que a mulher deseja para seu parto. Esse documento deve ser entregue e protocolado na maternidade.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Tenha sempre um acompanhante.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No Brasil, a Lei Federal 11.108/2005 garante às parturientes o direito à presença de acompanhante desde o trabalho de parto até o contexto imediato ao nascimento, seja no (SUS) ou na rede particular.</a:t>
            </a:r>
            <a:b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670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979714"/>
            <a:ext cx="8007219" cy="43573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 informação é ouro tanto para a parturiente quanto para o acompanhante. “O parto é desafiador, e a equipe não é familiar. O acompanhante precisa dar sustentação, e ele não consegue fazer isso se estiver surpreso, inseguro ou mal informado sobre o processo de parir.”</a:t>
            </a:r>
            <a:b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“A repercussão da violência obstétrica afeta a qualidade de vida das mulheres e pode resultar em abalos emocionais, traumas, depressão, dificuldades na vida sexual, entre outros.”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912846" y="5685193"/>
            <a:ext cx="788592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i="1" dirty="0">
                <a:latin typeface="Arial" panose="020B0604020202020204" pitchFamily="34" charset="0"/>
                <a:cs typeface="Arial" panose="020B0604020202020204" pitchFamily="34" charset="0"/>
              </a:rPr>
              <a:t>(Dra. Giuliana Fernandes, professora universitária e enfermeira obstétrica)</a:t>
            </a:r>
          </a:p>
        </p:txBody>
      </p:sp>
    </p:spTree>
    <p:extLst>
      <p:ext uri="{BB962C8B-B14F-4D97-AF65-F5344CB8AC3E}">
        <p14:creationId xmlns:p14="http://schemas.microsoft.com/office/powerpoint/2010/main" val="3590903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847532" y="1828800"/>
            <a:ext cx="8576386" cy="4329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2600" b="1" dirty="0">
                <a:latin typeface="Arial" panose="020B0604020202020204" pitchFamily="34" charset="0"/>
                <a:cs typeface="Arial" panose="020B0604020202020204" pitchFamily="34" charset="0"/>
              </a:rPr>
              <a:t>Segundo a OMS, o parto humanizado “respeita o processo natural e evita condutas desnecessárias ou de risco para a mãe e o bebê”. </a:t>
            </a:r>
          </a:p>
          <a:p>
            <a:pPr>
              <a:lnSpc>
                <a:spcPct val="100000"/>
              </a:lnSpc>
            </a:pPr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Humanizar o parto significa, portanto, deixar a mulher como protagonista. Dar a ela liberdade de escolha para conduzir esse processo de uma forma mais fisiológica, inclusive podendo parir na posição desejada, seguindo, é claro, os critérios da equipe de obstetrícia para a segurança da própria mulher. 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912845" y="503853"/>
            <a:ext cx="9033587" cy="13249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 HUMANIZADO</a:t>
            </a:r>
            <a:endParaRPr lang="pt-BR" sz="3800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660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847531" y="914400"/>
            <a:ext cx="8679023" cy="4926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O parto humanizado é mais associado ao parto normal ou vaginal, mas a cesárea também pode ser considerada um parto humanizado, desde que a escolha seja da gestante ou que haja indicação real de risco para a mãe ou o bebê e que não envolva nenhum tipo de violência obstétrica. </a:t>
            </a:r>
          </a:p>
        </p:txBody>
      </p:sp>
    </p:spTree>
    <p:extLst>
      <p:ext uri="{BB962C8B-B14F-4D97-AF65-F5344CB8AC3E}">
        <p14:creationId xmlns:p14="http://schemas.microsoft.com/office/powerpoint/2010/main" val="3403268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847532" y="1828800"/>
            <a:ext cx="9602754" cy="3990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Estar informada sobre as diferentes intervenções médicas que podem ocorrer durante o parto e o pós-parto, e participar ativamente nas decisões tomadas nesse contexto.</a:t>
            </a:r>
          </a:p>
          <a:p>
            <a:pPr marL="342900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Ter um parto que respeite os tempos biológicos e psicológicos, evitando práticas invasivas e fornecimento injustificado de medicamentos.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912845" y="503853"/>
            <a:ext cx="9033587" cy="13249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DIREITOS DA MÃE </a:t>
            </a:r>
            <a:endParaRPr lang="pt-BR" sz="3800" dirty="0">
              <a:solidFill>
                <a:srgbClr val="D30E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67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847532" y="889516"/>
            <a:ext cx="8753668" cy="4929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Estar informada sobre a evolução de seu parto e o estado de saúde de seu bebê.</a:t>
            </a:r>
          </a:p>
          <a:p>
            <a:pPr marL="342900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Não se submeter a qualquer exame ou intervenção cujo objetivo seja a pesquisa.</a:t>
            </a:r>
          </a:p>
          <a:p>
            <a:pPr marL="342900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Escolher uma pessoa de sua confiança para acompanhá-la.</a:t>
            </a:r>
          </a:p>
          <a:p>
            <a:pPr marL="342900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Ter o bebê ao seu lado durante sua permanência na unidade de saúde, desde que o recém-nascido não necessite de cuidados especiais.</a:t>
            </a:r>
          </a:p>
        </p:txBody>
      </p:sp>
    </p:spTree>
    <p:extLst>
      <p:ext uri="{BB962C8B-B14F-4D97-AF65-F5344CB8AC3E}">
        <p14:creationId xmlns:p14="http://schemas.microsoft.com/office/powerpoint/2010/main" val="2726523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847532" y="1828800"/>
            <a:ext cx="8809651" cy="4329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Cada país da América do Sul tem um canal para receber as denúncias de violência obstétrica.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No Brasil, basta discar o número 180 (Central de Atendimento à Mulher) ou 136 (Disque Saúde).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No Chile e </a:t>
            </a:r>
            <a:r>
              <a:rPr lang="pt-BR" sz="2600">
                <a:latin typeface="Arial" panose="020B0604020202020204" pitchFamily="34" charset="0"/>
                <a:cs typeface="Arial" panose="020B0604020202020204" pitchFamily="34" charset="0"/>
              </a:rPr>
              <a:t>na Argentina,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é o 144.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De forma geral, os demais países sul-americanos também possuem um canal específico para denunciar casos de violência contra a mulher.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Procure saber como funciona no país em que você reside.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912845" y="503853"/>
            <a:ext cx="9033587" cy="13249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 SE CALE</a:t>
            </a:r>
            <a:endParaRPr lang="pt-BR" sz="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763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80189" y="2223374"/>
            <a:ext cx="6929534" cy="2311303"/>
          </a:xfrm>
        </p:spPr>
        <p:txBody>
          <a:bodyPr anchor="ctr">
            <a:normAutofit/>
          </a:bodyPr>
          <a:lstStyle/>
          <a:p>
            <a:pPr algn="l"/>
            <a:r>
              <a:rPr lang="pt-BR" sz="7600" b="1" dirty="0">
                <a:solidFill>
                  <a:srgbClr val="ED5A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SONHO OU </a:t>
            </a:r>
            <a:br>
              <a:rPr lang="pt-BR" sz="7600" b="1" dirty="0">
                <a:solidFill>
                  <a:srgbClr val="ED5A3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7600" b="1" dirty="0">
                <a:solidFill>
                  <a:srgbClr val="ED5A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PESADELO?</a:t>
            </a:r>
            <a:endParaRPr lang="pt-BR" sz="7600" dirty="0">
              <a:solidFill>
                <a:srgbClr val="ED5A3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03715" y="4684387"/>
            <a:ext cx="3682481" cy="652722"/>
          </a:xfrm>
        </p:spPr>
        <p:txBody>
          <a:bodyPr anchor="ctr"/>
          <a:lstStyle/>
          <a:p>
            <a:r>
              <a:rPr lang="pt-BR" i="1" dirty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 Charlise Alves</a:t>
            </a:r>
          </a:p>
        </p:txBody>
      </p:sp>
    </p:spTree>
    <p:extLst>
      <p:ext uri="{BB962C8B-B14F-4D97-AF65-F5344CB8AC3E}">
        <p14:creationId xmlns:p14="http://schemas.microsoft.com/office/powerpoint/2010/main" val="201801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830424"/>
            <a:ext cx="8277808" cy="568234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A chegada de um filho é um momento único e muito esperado pela maioria dos casais.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Mas a experiência do período gestacional até o nascimento do bebê nem sempre é boa. Por vezes, é conturbada e até traumática. 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001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5" y="830424"/>
            <a:ext cx="9033587" cy="568234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É VIOLÊNCIA OBSTÉTRICA?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De acordo com a OMS, Violência Obstétrica inclui diferentes formas de “abusos, desrespeito e maus-tratos durante o parto nas instituições de saúde”.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42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95190" y="889516"/>
            <a:ext cx="3659153" cy="497010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A violência Obstétrica no Brasil atinge </a:t>
            </a:r>
            <a:b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80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36%</a:t>
            </a:r>
            <a:r>
              <a:rPr lang="pt-BR" sz="80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br>
              <a:rPr lang="pt-BR" sz="8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das gestantes, tanto na rede pública quanto    na rede privada.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847532" y="889516"/>
            <a:ext cx="5217366" cy="4929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Não há lei federal ou outra regulamentação nacional sobre o que configura ou não violência obstétrica. </a:t>
            </a:r>
            <a:b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No entanto, a violação dos direitos das gestantes e parturientes pode ser enquadrada como lesão corporal e importunação sexual, por exemplo. </a:t>
            </a:r>
          </a:p>
        </p:txBody>
      </p:sp>
    </p:spTree>
    <p:extLst>
      <p:ext uri="{BB962C8B-B14F-4D97-AF65-F5344CB8AC3E}">
        <p14:creationId xmlns:p14="http://schemas.microsoft.com/office/powerpoint/2010/main" val="2895474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5" y="503853"/>
            <a:ext cx="9033587" cy="13249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IDENTIFICAR </a:t>
            </a:r>
            <a:br>
              <a:rPr lang="pt-BR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VIOLÊNCIA OBSTÉTRICA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912845" y="2080728"/>
            <a:ext cx="9136224" cy="44507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Frases claramente desrespeitosas ditas a pacientes: 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pt-BR" sz="2800" i="1" u="sng" dirty="0">
                <a:latin typeface="Arial" panose="020B0604020202020204" pitchFamily="34" charset="0"/>
                <a:cs typeface="Arial" panose="020B0604020202020204" pitchFamily="34" charset="0"/>
              </a:rPr>
              <a:t>se você não fizer a força certa, seu bebê nascerá parado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”, “</a:t>
            </a:r>
            <a:r>
              <a:rPr lang="pt-BR" sz="2800" i="1" u="sng" dirty="0">
                <a:latin typeface="Arial" panose="020B0604020202020204" pitchFamily="34" charset="0"/>
                <a:cs typeface="Arial" panose="020B0604020202020204" pitchFamily="34" charset="0"/>
              </a:rPr>
              <a:t>deixa eu ajudar você empurrando a barriga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” e “</a:t>
            </a:r>
            <a:r>
              <a:rPr lang="pt-BR" sz="2800" i="1" u="sng" dirty="0">
                <a:latin typeface="Arial" panose="020B0604020202020204" pitchFamily="34" charset="0"/>
                <a:cs typeface="Arial" panose="020B0604020202020204" pitchFamily="34" charset="0"/>
              </a:rPr>
              <a:t>cale a boca, não grite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Xingamentos e gritos.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Comentários constrangedores.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Recusa de atendimento.</a:t>
            </a:r>
            <a:b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642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5" y="793102"/>
            <a:ext cx="9136224" cy="573832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Quando há falta de analgesia e negligência.</a:t>
            </a:r>
            <a:r>
              <a:rPr lang="pt-BR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Tratamento humilhante e degradante. 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Abuso de medicamentos.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Praticar parto por cesariana </a:t>
            </a:r>
            <a:r>
              <a:rPr lang="pt-BR" sz="2400" i="1" dirty="0">
                <a:latin typeface="Arial" panose="020B0604020202020204" pitchFamily="34" charset="0"/>
                <a:cs typeface="Arial" panose="020B0604020202020204" pitchFamily="34" charset="0"/>
              </a:rPr>
              <a:t>(existindo condições para realizar um parto normal), sem o consentimento voluntário, expresso e informado da mulher.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Forçar a mulher a parir deitada e/ou imobilizada.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Impedir que a mãe segure e amamente o bebê imediatamente após o nascimento.</a:t>
            </a:r>
          </a:p>
          <a:p>
            <a:pPr marL="571500" indent="-5715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Falha no atendimento às emergências obstétricas.</a:t>
            </a:r>
          </a:p>
        </p:txBody>
      </p:sp>
    </p:spTree>
    <p:extLst>
      <p:ext uri="{BB962C8B-B14F-4D97-AF65-F5344CB8AC3E}">
        <p14:creationId xmlns:p14="http://schemas.microsoft.com/office/powerpoint/2010/main" val="3751780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5" y="774438"/>
            <a:ext cx="7829939" cy="150222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Procedimentos desnecessários do ponto de vista clínico:</a:t>
            </a:r>
            <a:endParaRPr lang="pt-B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912845" y="4208104"/>
            <a:ext cx="8651033" cy="16795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O Ministério da Saúde brasileiro considera que a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episiotomia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 de rotina, a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manobra de </a:t>
            </a:r>
            <a:r>
              <a:rPr lang="pt-BR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Kristeller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e outros procedimentos semelhantes são prejudiciais ou ineficazes e, por isso, devem ser eliminados.</a:t>
            </a:r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12845" y="2419736"/>
            <a:ext cx="9033587" cy="14089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episiotomia,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manobra de </a:t>
            </a:r>
            <a:r>
              <a:rPr lang="pt-BR" sz="3200" b="1" dirty="0" err="1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Kristeller</a:t>
            </a:r>
            <a:endParaRPr lang="pt-BR" sz="3600" b="1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330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979714"/>
            <a:ext cx="8007219" cy="43573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“Quando a mulher é privada de orientações durante o acompanhamento gestacional, ela pode estar suscetível a não identificar sinais de violência.”</a:t>
            </a:r>
            <a:b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“Por isso, é importante que a mulher que está em trabalho de parto ou que acabou de dar à luz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conheça seus direitos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. O profissional de saúde tem a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obrigação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 de explicar a finalidade de cada intervenção ou tratamento, bem como os riscos existentes e as alternativas disponíveis.”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912846" y="5685193"/>
            <a:ext cx="788592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i="1" dirty="0">
                <a:latin typeface="Arial" panose="020B0604020202020204" pitchFamily="34" charset="0"/>
                <a:cs typeface="Arial" panose="020B0604020202020204" pitchFamily="34" charset="0"/>
              </a:rPr>
              <a:t>(Dra. Giuliana Fernandes, professora universitária e enfermeira obstétrica)</a:t>
            </a:r>
          </a:p>
        </p:txBody>
      </p:sp>
    </p:spTree>
    <p:extLst>
      <p:ext uri="{BB962C8B-B14F-4D97-AF65-F5344CB8AC3E}">
        <p14:creationId xmlns:p14="http://schemas.microsoft.com/office/powerpoint/2010/main" val="14758932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0E128715-F2BA-4DD3-BB14-137C9FEA0F2D}"/>
</file>

<file path=customXml/itemProps2.xml><?xml version="1.0" encoding="utf-8"?>
<ds:datastoreItem xmlns:ds="http://schemas.openxmlformats.org/officeDocument/2006/customXml" ds:itemID="{D5E9ACEB-FCF5-439E-8CE8-16ED4DC8C81F}"/>
</file>

<file path=customXml/itemProps3.xml><?xml version="1.0" encoding="utf-8"?>
<ds:datastoreItem xmlns:ds="http://schemas.openxmlformats.org/officeDocument/2006/customXml" ds:itemID="{64B4A9DE-C841-4036-9BB1-FB3E56A0579F}"/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1031</Words>
  <Application>Microsoft Office PowerPoint</Application>
  <PresentationFormat>Widescreen</PresentationFormat>
  <Paragraphs>52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Tema do Office</vt:lpstr>
      <vt:lpstr>Apresentação do PowerPoint</vt:lpstr>
      <vt:lpstr>SONHO OU     PESADELO?</vt:lpstr>
      <vt:lpstr>A chegada de um filho é um momento único e muito esperado pela maioria dos casais.  Mas a experiência do período gestacional até o nascimento do bebê nem sempre é boa. Por vezes, é conturbada e até traumática.  </vt:lpstr>
      <vt:lpstr>O QUE É VIOLÊNCIA OBSTÉTRICA?  De acordo com a OMS, Violência Obstétrica inclui diferentes formas de “abusos, desrespeito e maus-tratos durante o parto nas instituições de saúde”. </vt:lpstr>
      <vt:lpstr>A violência Obstétrica no Brasil atinge  36%     das gestantes, tanto na rede pública quanto    na rede privada.</vt:lpstr>
      <vt:lpstr>COMO IDENTIFICAR  VIOLÊNCIA OBSTÉTRICA</vt:lpstr>
      <vt:lpstr>Apresentação do PowerPoint</vt:lpstr>
      <vt:lpstr>Procedimentos desnecessários do ponto de vista clínico:</vt:lpstr>
      <vt:lpstr>“Quando a mulher é privada de orientações durante o acompanhamento gestacional, ela pode estar suscetível a não identificar sinais de violência.”   “Por isso, é importante que a mulher que está em trabalho de parto ou que acabou de dar à luz conheça seus direitos. O profissional de saúde tem a obrigação de explicar a finalidade de cada intervenção ou tratamento, bem como os riscos existentes e as alternativas disponíveis.”</vt:lpstr>
      <vt:lpstr>O conhecimento é a melhor maneira de prevenir a violência obstétrica. </vt:lpstr>
      <vt:lpstr>COMO PREVENIR  VIOLÊNCIA OBSTÉTRICA</vt:lpstr>
      <vt:lpstr>Apresentação do PowerPoint</vt:lpstr>
      <vt:lpstr>A informação é ouro tanto para a parturiente quanto para o acompanhante. “O parto é desafiador, e a equipe não é familiar. O acompanhante precisa dar sustentação, e ele não consegue fazer isso se estiver surpreso, inseguro ou mal informado sobre o processo de parir.”   “A repercussão da violência obstétrica afeta a qualidade de vida das mulheres e pode resultar em abalos emocionais, traumas, depressão, dificuldades na vida sexual, entre outros.”</vt:lpstr>
      <vt:lpstr>PARTO HUMANIZADO</vt:lpstr>
      <vt:lpstr>Apresentação do PowerPoint</vt:lpstr>
      <vt:lpstr>DIREITOS DA MÃE </vt:lpstr>
      <vt:lpstr>Apresentação do PowerPoint</vt:lpstr>
      <vt:lpstr>NÃO SE CALE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DSA - Beatriz Ozorio</cp:lastModifiedBy>
  <cp:revision>15</cp:revision>
  <dcterms:created xsi:type="dcterms:W3CDTF">2023-05-02T20:27:21Z</dcterms:created>
  <dcterms:modified xsi:type="dcterms:W3CDTF">2023-05-04T14:42:58Z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