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slides/slide44.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9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webextensions/webextension1.xml" ContentType="application/vnd.ms-office.webextension+xml"/>
  <Override PartName="/ppt/webextensions/taskpanes.xml" ContentType="application/vnd.ms-office.webextensiontaskpane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7"/>
  </p:notesMasterIdLst>
  <p:sldIdLst>
    <p:sldId id="259" r:id="rId2"/>
    <p:sldId id="296" r:id="rId3"/>
    <p:sldId id="297" r:id="rId4"/>
    <p:sldId id="298" r:id="rId5"/>
    <p:sldId id="299" r:id="rId6"/>
    <p:sldId id="300" r:id="rId7"/>
    <p:sldId id="301" r:id="rId8"/>
    <p:sldId id="302" r:id="rId9"/>
    <p:sldId id="303" r:id="rId10"/>
    <p:sldId id="332" r:id="rId11"/>
    <p:sldId id="304" r:id="rId12"/>
    <p:sldId id="305" r:id="rId13"/>
    <p:sldId id="306" r:id="rId14"/>
    <p:sldId id="285" r:id="rId15"/>
    <p:sldId id="359" r:id="rId16"/>
    <p:sldId id="360" r:id="rId17"/>
    <p:sldId id="288" r:id="rId18"/>
    <p:sldId id="289" r:id="rId19"/>
    <p:sldId id="286" r:id="rId20"/>
    <p:sldId id="290" r:id="rId21"/>
    <p:sldId id="291" r:id="rId22"/>
    <p:sldId id="292" r:id="rId23"/>
    <p:sldId id="293" r:id="rId24"/>
    <p:sldId id="295" r:id="rId25"/>
    <p:sldId id="294" r:id="rId26"/>
    <p:sldId id="357" r:id="rId27"/>
    <p:sldId id="260" r:id="rId28"/>
    <p:sldId id="333" r:id="rId29"/>
    <p:sldId id="261" r:id="rId30"/>
    <p:sldId id="334" r:id="rId31"/>
    <p:sldId id="335" r:id="rId32"/>
    <p:sldId id="336" r:id="rId33"/>
    <p:sldId id="337" r:id="rId34"/>
    <p:sldId id="338" r:id="rId35"/>
    <p:sldId id="339" r:id="rId36"/>
    <p:sldId id="340" r:id="rId37"/>
    <p:sldId id="341" r:id="rId38"/>
    <p:sldId id="342" r:id="rId39"/>
    <p:sldId id="343" r:id="rId40"/>
    <p:sldId id="262" r:id="rId41"/>
    <p:sldId id="344" r:id="rId42"/>
    <p:sldId id="263" r:id="rId43"/>
    <p:sldId id="264" r:id="rId44"/>
    <p:sldId id="345" r:id="rId45"/>
    <p:sldId id="265" r:id="rId46"/>
    <p:sldId id="346" r:id="rId47"/>
    <p:sldId id="266" r:id="rId48"/>
    <p:sldId id="268" r:id="rId49"/>
    <p:sldId id="267" r:id="rId50"/>
    <p:sldId id="347" r:id="rId51"/>
    <p:sldId id="348" r:id="rId52"/>
    <p:sldId id="269" r:id="rId53"/>
    <p:sldId id="270" r:id="rId54"/>
    <p:sldId id="358" r:id="rId55"/>
    <p:sldId id="271" r:id="rId56"/>
    <p:sldId id="350" r:id="rId57"/>
    <p:sldId id="272" r:id="rId58"/>
    <p:sldId id="273" r:id="rId59"/>
    <p:sldId id="275" r:id="rId60"/>
    <p:sldId id="274" r:id="rId61"/>
    <p:sldId id="351" r:id="rId62"/>
    <p:sldId id="352" r:id="rId63"/>
    <p:sldId id="353" r:id="rId64"/>
    <p:sldId id="276" r:id="rId65"/>
    <p:sldId id="277" r:id="rId66"/>
    <p:sldId id="278" r:id="rId67"/>
    <p:sldId id="279" r:id="rId68"/>
    <p:sldId id="280" r:id="rId69"/>
    <p:sldId id="281" r:id="rId70"/>
    <p:sldId id="282" r:id="rId71"/>
    <p:sldId id="283" r:id="rId72"/>
    <p:sldId id="284" r:id="rId73"/>
    <p:sldId id="354" r:id="rId74"/>
    <p:sldId id="308" r:id="rId75"/>
    <p:sldId id="309" r:id="rId76"/>
    <p:sldId id="310" r:id="rId77"/>
    <p:sldId id="307" r:id="rId78"/>
    <p:sldId id="311" r:id="rId79"/>
    <p:sldId id="258" r:id="rId80"/>
    <p:sldId id="315" r:id="rId81"/>
    <p:sldId id="319" r:id="rId82"/>
    <p:sldId id="355" r:id="rId83"/>
    <p:sldId id="316" r:id="rId84"/>
    <p:sldId id="317" r:id="rId85"/>
    <p:sldId id="318" r:id="rId86"/>
    <p:sldId id="320" r:id="rId87"/>
    <p:sldId id="321" r:id="rId88"/>
    <p:sldId id="322" r:id="rId89"/>
    <p:sldId id="323" r:id="rId90"/>
    <p:sldId id="324" r:id="rId91"/>
    <p:sldId id="325" r:id="rId92"/>
    <p:sldId id="326" r:id="rId93"/>
    <p:sldId id="327" r:id="rId94"/>
    <p:sldId id="330" r:id="rId95"/>
    <p:sldId id="329" r:id="rId96"/>
  </p:sldIdLst>
  <p:sldSz cx="12192000" cy="6858000"/>
  <p:notesSz cx="6858000" cy="9144000"/>
  <p:embeddedFontLst>
    <p:embeddedFont>
      <p:font typeface="Basic Sans" panose="020B0604020202020204" charset="0"/>
      <p:regular r:id="rId98"/>
      <p:bold r:id="rId99"/>
      <p:italic r:id="rId100"/>
      <p:boldItalic r:id="rId101"/>
    </p:embeddedFont>
    <p:embeddedFont>
      <p:font typeface="Basic Sans Black" panose="020B0604020202020204" charset="0"/>
      <p:regular r:id="rId102"/>
      <p:bold r:id="rId103"/>
      <p:italic r:id="rId104"/>
      <p:boldItalic r:id="rId105"/>
    </p:embeddedFont>
    <p:embeddedFont>
      <p:font typeface="Basic Sans Bold" panose="020B0604020202020204" charset="0"/>
      <p:regular r:id="rId106"/>
      <p:bold r:id="rId107"/>
      <p:italic r:id="rId108"/>
      <p:boldItalic r:id="rId109"/>
    </p:embeddedFont>
    <p:embeddedFont>
      <p:font typeface="BasicSans" panose="020B0604020202020204" charset="0"/>
      <p:regular r:id="rId110"/>
      <p:bold r:id="rId111"/>
      <p:italic r:id="rId112"/>
      <p:boldItalic r:id="rId113"/>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76BDD-5EF3-D31E-9BA3-BD51AAC9AF7F}" name="DSA - Beatriz Ozorio" initials="DBO" userId="S::beatriz.ozorio@adventistas.org::073f1caa-c851-4470-85c4-4d504c612e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B59"/>
    <a:srgbClr val="FFD810"/>
    <a:srgbClr val="D796A3"/>
    <a:srgbClr val="C2E3E3"/>
    <a:srgbClr val="83BEBF"/>
    <a:srgbClr val="7AE0B9"/>
    <a:srgbClr val="A3F0F8"/>
    <a:srgbClr val="F7D7DB"/>
    <a:srgbClr val="F6C8B8"/>
    <a:srgbClr val="ECA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44"/>
    <p:restoredTop sz="91859"/>
  </p:normalViewPr>
  <p:slideViewPr>
    <p:cSldViewPr snapToGrid="0" showGuides="1">
      <p:cViewPr varScale="1">
        <p:scale>
          <a:sx n="75" d="100"/>
          <a:sy n="75" d="100"/>
        </p:scale>
        <p:origin x="1133" y="62"/>
      </p:cViewPr>
      <p:guideLst>
        <p:guide orient="horz" pos="1162"/>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6.fntdata"/><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8/10/relationships/authors" Targe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121" Type="http://schemas.openxmlformats.org/officeDocument/2006/relationships/customXml" Target="../customXml/item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D4B14CC6-9070-B54C-8BDF-289FEB62780C}"/>
    <pc:docChg chg="">
      <pc:chgData name="marcos aurelio gularte de castro" userId="67f50566e2aee3b4" providerId="LiveId" clId="{D4B14CC6-9070-B54C-8BDF-289FEB62780C}" dt="2023-07-17T21:50:52.314" v="7"/>
      <pc:docMkLst>
        <pc:docMk/>
      </pc:docMkLst>
      <pc:sldChg chg="delCm">
        <pc:chgData name="marcos aurelio gularte de castro" userId="67f50566e2aee3b4" providerId="LiveId" clId="{D4B14CC6-9070-B54C-8BDF-289FEB62780C}" dt="2023-07-17T21:49:15.553" v="2"/>
        <pc:sldMkLst>
          <pc:docMk/>
          <pc:sldMk cId="3360012304" sldId="268"/>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49:15.553" v="2"/>
              <pc2:cmMkLst xmlns:pc2="http://schemas.microsoft.com/office/powerpoint/2019/9/main/command">
                <pc:docMk/>
                <pc:sldMk cId="3360012304" sldId="268"/>
                <pc2:cmMk id="{A2010085-4DE4-4493-97B7-4E8B5765598F}"/>
              </pc2:cmMkLst>
            </pc226:cmChg>
          </p:ext>
        </pc:extLst>
      </pc:sldChg>
      <pc:sldChg chg="delCm">
        <pc:chgData name="marcos aurelio gularte de castro" userId="67f50566e2aee3b4" providerId="LiveId" clId="{D4B14CC6-9070-B54C-8BDF-289FEB62780C}" dt="2023-07-17T21:48:49.481" v="1"/>
        <pc:sldMkLst>
          <pc:docMk/>
          <pc:sldMk cId="2893618643" sldId="293"/>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48:47.401" v="0"/>
              <pc2:cmMkLst xmlns:pc2="http://schemas.microsoft.com/office/powerpoint/2019/9/main/command">
                <pc:docMk/>
                <pc:sldMk cId="2893618643" sldId="293"/>
                <pc2:cmMk id="{3E3F5D2E-197E-4426-87D2-F5093D859D78}"/>
              </pc2:cmMkLst>
            </pc226:cmChg>
            <pc226:cmChg xmlns:pc226="http://schemas.microsoft.com/office/powerpoint/2022/06/main/command" chg="del">
              <pc226:chgData name="marcos aurelio gularte de castro" userId="67f50566e2aee3b4" providerId="LiveId" clId="{D4B14CC6-9070-B54C-8BDF-289FEB62780C}" dt="2023-07-17T21:48:49.481" v="1"/>
              <pc2:cmMkLst xmlns:pc2="http://schemas.microsoft.com/office/powerpoint/2019/9/main/command">
                <pc:docMk/>
                <pc:sldMk cId="2893618643" sldId="293"/>
                <pc2:cmMk id="{26AED143-D3AB-4F40-92BA-867EE9651514}"/>
              </pc2:cmMkLst>
            </pc226:cmChg>
          </p:ext>
        </pc:extLst>
      </pc:sldChg>
      <pc:sldChg chg="delCm">
        <pc:chgData name="marcos aurelio gularte de castro" userId="67f50566e2aee3b4" providerId="LiveId" clId="{D4B14CC6-9070-B54C-8BDF-289FEB62780C}" dt="2023-07-17T21:49:49.677" v="3"/>
        <pc:sldMkLst>
          <pc:docMk/>
          <pc:sldMk cId="1303204234" sldId="310"/>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49:49.677" v="3"/>
              <pc2:cmMkLst xmlns:pc2="http://schemas.microsoft.com/office/powerpoint/2019/9/main/command">
                <pc:docMk/>
                <pc:sldMk cId="1303204234" sldId="310"/>
                <pc2:cmMk id="{3DD55D36-1145-46E5-A751-A752C71C6FDB}"/>
              </pc2:cmMkLst>
            </pc226:cmChg>
          </p:ext>
        </pc:extLst>
      </pc:sldChg>
      <pc:sldChg chg="delCm">
        <pc:chgData name="marcos aurelio gularte de castro" userId="67f50566e2aee3b4" providerId="LiveId" clId="{D4B14CC6-9070-B54C-8BDF-289FEB62780C}" dt="2023-07-17T21:50:07.744" v="4"/>
        <pc:sldMkLst>
          <pc:docMk/>
          <pc:sldMk cId="2102695011" sldId="319"/>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50:07.744" v="4"/>
              <pc2:cmMkLst xmlns:pc2="http://schemas.microsoft.com/office/powerpoint/2019/9/main/command">
                <pc:docMk/>
                <pc:sldMk cId="2102695011" sldId="319"/>
                <pc2:cmMk id="{62A3C286-D214-4F9B-87A7-3E19D3A13812}"/>
              </pc2:cmMkLst>
            </pc226:cmChg>
          </p:ext>
        </pc:extLst>
      </pc:sldChg>
      <pc:sldChg chg="delCm">
        <pc:chgData name="marcos aurelio gularte de castro" userId="67f50566e2aee3b4" providerId="LiveId" clId="{D4B14CC6-9070-B54C-8BDF-289FEB62780C}" dt="2023-07-17T21:50:28.422" v="5"/>
        <pc:sldMkLst>
          <pc:docMk/>
          <pc:sldMk cId="3119470182" sldId="320"/>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50:28.422" v="5"/>
              <pc2:cmMkLst xmlns:pc2="http://schemas.microsoft.com/office/powerpoint/2019/9/main/command">
                <pc:docMk/>
                <pc:sldMk cId="3119470182" sldId="320"/>
                <pc2:cmMk id="{935E2C24-D6A9-4F58-B9B6-DA6DE749C259}"/>
              </pc2:cmMkLst>
            </pc226:cmChg>
          </p:ext>
        </pc:extLst>
      </pc:sldChg>
      <pc:sldChg chg="delCm">
        <pc:chgData name="marcos aurelio gularte de castro" userId="67f50566e2aee3b4" providerId="LiveId" clId="{D4B14CC6-9070-B54C-8BDF-289FEB62780C}" dt="2023-07-17T21:50:38.551" v="6"/>
        <pc:sldMkLst>
          <pc:docMk/>
          <pc:sldMk cId="2475709368" sldId="321"/>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50:38.551" v="6"/>
              <pc2:cmMkLst xmlns:pc2="http://schemas.microsoft.com/office/powerpoint/2019/9/main/command">
                <pc:docMk/>
                <pc:sldMk cId="2475709368" sldId="321"/>
                <pc2:cmMk id="{C3D0EAA8-0A2B-4252-A6FA-B99A4A8C3188}"/>
              </pc2:cmMkLst>
            </pc226:cmChg>
          </p:ext>
        </pc:extLst>
      </pc:sldChg>
      <pc:sldChg chg="delCm">
        <pc:chgData name="marcos aurelio gularte de castro" userId="67f50566e2aee3b4" providerId="LiveId" clId="{D4B14CC6-9070-B54C-8BDF-289FEB62780C}" dt="2023-07-17T21:50:52.314" v="7"/>
        <pc:sldMkLst>
          <pc:docMk/>
          <pc:sldMk cId="2105223706" sldId="330"/>
        </pc:sldMkLst>
        <pc:extLst>
          <p:ext xmlns:p="http://schemas.openxmlformats.org/presentationml/2006/main" uri="{D6D511B9-2390-475A-947B-AFAB55BFBCF1}">
            <pc226:cmChg xmlns:pc226="http://schemas.microsoft.com/office/powerpoint/2022/06/main/command" chg="del">
              <pc226:chgData name="marcos aurelio gularte de castro" userId="67f50566e2aee3b4" providerId="LiveId" clId="{D4B14CC6-9070-B54C-8BDF-289FEB62780C}" dt="2023-07-17T21:50:52.314" v="7"/>
              <pc2:cmMkLst xmlns:pc2="http://schemas.microsoft.com/office/powerpoint/2019/9/main/command">
                <pc:docMk/>
                <pc:sldMk cId="2105223706" sldId="330"/>
                <pc2:cmMk id="{27D89E40-25D9-4B62-B13F-90DDF03B2EB1}"/>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asic Sans" pitchFamily="2" charset="77"/>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asic Sans" pitchFamily="2" charset="77"/>
              </a:defRPr>
            </a:lvl1pPr>
          </a:lstStyle>
          <a:p>
            <a:fld id="{564EF7A4-EF17-4481-809C-48A7E1A62672}" type="datetimeFigureOut">
              <a:rPr lang="pt-BR" smtClean="0"/>
              <a:pPr/>
              <a:t>17/07/2023</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asic Sans" pitchFamily="2" charset="77"/>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asic Sans" pitchFamily="2" charset="77"/>
              </a:defRPr>
            </a:lvl1pPr>
          </a:lstStyle>
          <a:p>
            <a:fld id="{CBA7C1A0-9DB1-4E6B-90FD-3E015E1D5DE3}" type="slidenum">
              <a:rPr lang="pt-BR" smtClean="0"/>
              <a:pPr/>
              <a:t>‹nº›</a:t>
            </a:fld>
            <a:endParaRPr lang="pt-BR" dirty="0"/>
          </a:p>
        </p:txBody>
      </p:sp>
    </p:spTree>
    <p:extLst>
      <p:ext uri="{BB962C8B-B14F-4D97-AF65-F5344CB8AC3E}">
        <p14:creationId xmlns:p14="http://schemas.microsoft.com/office/powerpoint/2010/main" val="108404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asic Sans" pitchFamily="2" charset="77"/>
        <a:ea typeface="+mn-ea"/>
        <a:cs typeface="+mn-cs"/>
      </a:defRPr>
    </a:lvl1pPr>
    <a:lvl2pPr marL="457200" algn="l" defTabSz="914400" rtl="0" eaLnBrk="1" latinLnBrk="0" hangingPunct="1">
      <a:defRPr sz="1200" b="0" i="0" kern="1200">
        <a:solidFill>
          <a:schemeClr val="tx1"/>
        </a:solidFill>
        <a:latin typeface="Basic Sans" pitchFamily="2" charset="77"/>
        <a:ea typeface="+mn-ea"/>
        <a:cs typeface="+mn-cs"/>
      </a:defRPr>
    </a:lvl2pPr>
    <a:lvl3pPr marL="914400" algn="l" defTabSz="914400" rtl="0" eaLnBrk="1" latinLnBrk="0" hangingPunct="1">
      <a:defRPr sz="1200" b="0" i="0" kern="1200">
        <a:solidFill>
          <a:schemeClr val="tx1"/>
        </a:solidFill>
        <a:latin typeface="Basic Sans" pitchFamily="2" charset="77"/>
        <a:ea typeface="+mn-ea"/>
        <a:cs typeface="+mn-cs"/>
      </a:defRPr>
    </a:lvl3pPr>
    <a:lvl4pPr marL="1371600" algn="l" defTabSz="914400" rtl="0" eaLnBrk="1" latinLnBrk="0" hangingPunct="1">
      <a:defRPr sz="1200" b="0" i="0" kern="1200">
        <a:solidFill>
          <a:schemeClr val="tx1"/>
        </a:solidFill>
        <a:latin typeface="Basic Sans" pitchFamily="2" charset="77"/>
        <a:ea typeface="+mn-ea"/>
        <a:cs typeface="+mn-cs"/>
      </a:defRPr>
    </a:lvl4pPr>
    <a:lvl5pPr marL="1828800" algn="l" defTabSz="914400" rtl="0" eaLnBrk="1" latinLnBrk="0" hangingPunct="1">
      <a:defRPr sz="1200" b="0" i="0" kern="1200">
        <a:solidFill>
          <a:schemeClr val="tx1"/>
        </a:solidFill>
        <a:latin typeface="Basic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BA7C1A0-9DB1-4E6B-90FD-3E015E1D5DE3}" type="slidenum">
              <a:rPr lang="pt-BR" smtClean="0"/>
              <a:t>23</a:t>
            </a:fld>
            <a:endParaRPr lang="pt-BR"/>
          </a:p>
        </p:txBody>
      </p:sp>
    </p:spTree>
    <p:extLst>
      <p:ext uri="{BB962C8B-B14F-4D97-AF65-F5344CB8AC3E}">
        <p14:creationId xmlns:p14="http://schemas.microsoft.com/office/powerpoint/2010/main" val="9194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BA7C1A0-9DB1-4E6B-90FD-3E015E1D5DE3}" type="slidenum">
              <a:rPr lang="pt-BR" smtClean="0"/>
              <a:t>48</a:t>
            </a:fld>
            <a:endParaRPr lang="pt-BR"/>
          </a:p>
        </p:txBody>
      </p:sp>
    </p:spTree>
    <p:extLst>
      <p:ext uri="{BB962C8B-B14F-4D97-AF65-F5344CB8AC3E}">
        <p14:creationId xmlns:p14="http://schemas.microsoft.com/office/powerpoint/2010/main" val="182829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BA7C1A0-9DB1-4E6B-90FD-3E015E1D5DE3}" type="slidenum">
              <a:rPr lang="pt-BR" smtClean="0"/>
              <a:pPr/>
              <a:t>57</a:t>
            </a:fld>
            <a:endParaRPr lang="pt-BR" dirty="0"/>
          </a:p>
        </p:txBody>
      </p:sp>
    </p:spTree>
    <p:extLst>
      <p:ext uri="{BB962C8B-B14F-4D97-AF65-F5344CB8AC3E}">
        <p14:creationId xmlns:p14="http://schemas.microsoft.com/office/powerpoint/2010/main" val="1052613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60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Em Branco">
    <p:bg>
      <p:bgPr>
        <a:solidFill>
          <a:schemeClr val="accent2">
            <a:alpha val="41936"/>
          </a:schemeClr>
        </a:solidFill>
        <a:effectLst/>
      </p:bgPr>
    </p:bg>
    <p:spTree>
      <p:nvGrpSpPr>
        <p:cNvPr id="1" name=""/>
        <p:cNvGrpSpPr/>
        <p:nvPr/>
      </p:nvGrpSpPr>
      <p:grpSpPr>
        <a:xfrm>
          <a:off x="0" y="0"/>
          <a:ext cx="0" cy="0"/>
          <a:chOff x="0" y="0"/>
          <a:chExt cx="0" cy="0"/>
        </a:xfrm>
      </p:grpSpPr>
      <p:pic>
        <p:nvPicPr>
          <p:cNvPr id="6" name="Imagem 5" descr="Padrão do plano de fundo&#10;&#10;Descrição gerada automaticamente com confiança média">
            <a:extLst>
              <a:ext uri="{FF2B5EF4-FFF2-40B4-BE49-F238E27FC236}">
                <a16:creationId xmlns:a16="http://schemas.microsoft.com/office/drawing/2014/main" id="{171AC3EE-71C6-279C-CA10-459AF4734430}"/>
              </a:ext>
            </a:extLst>
          </p:cNvPr>
          <p:cNvPicPr>
            <a:picLocks noChangeAspect="1"/>
          </p:cNvPicPr>
          <p:nvPr userDrawn="1"/>
        </p:nvPicPr>
        <p:blipFill>
          <a:blip r:embed="rId2"/>
          <a:stretch>
            <a:fillRect/>
          </a:stretch>
        </p:blipFill>
        <p:spPr>
          <a:xfrm>
            <a:off x="-25400" y="-14288"/>
            <a:ext cx="12217400" cy="6872288"/>
          </a:xfrm>
          <a:prstGeom prst="rect">
            <a:avLst/>
          </a:prstGeom>
        </p:spPr>
      </p:pic>
    </p:spTree>
    <p:extLst>
      <p:ext uri="{BB962C8B-B14F-4D97-AF65-F5344CB8AC3E}">
        <p14:creationId xmlns:p14="http://schemas.microsoft.com/office/powerpoint/2010/main" val="146595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74D8AE9-E130-6058-DBB8-5CEFBE5B4F59}"/>
              </a:ext>
            </a:extLst>
          </p:cNvPr>
          <p:cNvSpPr>
            <a:spLocks noGrp="1"/>
          </p:cNvSpPr>
          <p:nvPr>
            <p:ph idx="1"/>
          </p:nvPr>
        </p:nvSpPr>
        <p:spPr>
          <a:xfrm>
            <a:off x="749734" y="1222952"/>
            <a:ext cx="5041466" cy="4776067"/>
          </a:xfrm>
        </p:spPr>
        <p:txBody>
          <a:bodyPr anchor="ctr"/>
          <a:lstStyle>
            <a:lvl1pPr algn="ctr">
              <a:defRPr sz="3200"/>
            </a:lvl1pPr>
            <a:lvl2pPr marL="0" indent="0" algn="ctr">
              <a:spcBef>
                <a:spcPts val="1100"/>
              </a:spcBef>
              <a:spcAft>
                <a:spcPts val="600"/>
              </a:spcAft>
              <a:buNone/>
              <a:defRPr sz="4000" b="1" i="0" cap="all" baseline="0">
                <a:latin typeface="Basic Sans Bold" pitchFamily="2" charset="77"/>
              </a:defRPr>
            </a:lvl2pPr>
            <a:lvl3pPr marL="0" indent="0" algn="ctr">
              <a:spcAft>
                <a:spcPts val="600"/>
              </a:spcAft>
              <a:buNone/>
              <a:defRPr sz="3200"/>
            </a:lvl3pPr>
            <a:lvl4pPr algn="ctr">
              <a:defRPr sz="2000"/>
            </a:lvl4pPr>
            <a:lvl5pPr algn="ct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90553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084E6-65BE-61AC-ABD9-0326442CB422}"/>
              </a:ext>
            </a:extLst>
          </p:cNvPr>
          <p:cNvSpPr>
            <a:spLocks noGrp="1"/>
          </p:cNvSpPr>
          <p:nvPr>
            <p:ph type="title"/>
          </p:nvPr>
        </p:nvSpPr>
        <p:spPr>
          <a:xfrm>
            <a:off x="839788" y="457200"/>
            <a:ext cx="4806632" cy="1280160"/>
          </a:xfrm>
        </p:spPr>
        <p:txBody>
          <a:bodyPr anchor="b"/>
          <a:lstStyle>
            <a:lvl1pPr>
              <a:defRPr sz="3200"/>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87122A2B-F5F6-DB74-73A6-18D9CB264EC4}"/>
              </a:ext>
            </a:extLst>
          </p:cNvPr>
          <p:cNvSpPr>
            <a:spLocks noGrp="1"/>
          </p:cNvSpPr>
          <p:nvPr>
            <p:ph type="pic" idx="1"/>
          </p:nvPr>
        </p:nvSpPr>
        <p:spPr>
          <a:xfrm>
            <a:off x="6720840" y="0"/>
            <a:ext cx="547116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75D180B-4D3E-977E-3832-65A5E6CDAA8B}"/>
              </a:ext>
            </a:extLst>
          </p:cNvPr>
          <p:cNvSpPr>
            <a:spLocks noGrp="1"/>
          </p:cNvSpPr>
          <p:nvPr>
            <p:ph type="body" sz="half" idx="2"/>
          </p:nvPr>
        </p:nvSpPr>
        <p:spPr>
          <a:xfrm>
            <a:off x="839788" y="2331720"/>
            <a:ext cx="4806632" cy="4069080"/>
          </a:xfrm>
        </p:spPr>
        <p:txBody>
          <a:bodyPr>
            <a:normAutofit/>
          </a:bodyPr>
          <a:lstStyle>
            <a:lvl1pPr marL="457200" indent="-457200" algn="l">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831815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084E6-65BE-61AC-ABD9-0326442CB422}"/>
              </a:ext>
            </a:extLst>
          </p:cNvPr>
          <p:cNvSpPr>
            <a:spLocks noGrp="1"/>
          </p:cNvSpPr>
          <p:nvPr>
            <p:ph type="title"/>
          </p:nvPr>
        </p:nvSpPr>
        <p:spPr>
          <a:xfrm>
            <a:off x="839788" y="457200"/>
            <a:ext cx="4806632" cy="1280160"/>
          </a:xfrm>
        </p:spPr>
        <p:txBody>
          <a:bodyPr anchor="b"/>
          <a:lstStyle>
            <a:lvl1pPr>
              <a:defRPr sz="3200"/>
            </a:lvl1pPr>
          </a:lstStyle>
          <a:p>
            <a:r>
              <a:rPr lang="pt-BR" dirty="0"/>
              <a:t>Clique para editar o título Mestre</a:t>
            </a:r>
          </a:p>
        </p:txBody>
      </p:sp>
      <p:sp>
        <p:nvSpPr>
          <p:cNvPr id="4" name="Espaço Reservado para Texto 3">
            <a:extLst>
              <a:ext uri="{FF2B5EF4-FFF2-40B4-BE49-F238E27FC236}">
                <a16:creationId xmlns:a16="http://schemas.microsoft.com/office/drawing/2014/main" id="{175D180B-4D3E-977E-3832-65A5E6CDAA8B}"/>
              </a:ext>
            </a:extLst>
          </p:cNvPr>
          <p:cNvSpPr>
            <a:spLocks noGrp="1"/>
          </p:cNvSpPr>
          <p:nvPr>
            <p:ph type="body" sz="half" idx="2"/>
          </p:nvPr>
        </p:nvSpPr>
        <p:spPr>
          <a:xfrm>
            <a:off x="839788" y="2331720"/>
            <a:ext cx="4806632" cy="4069080"/>
          </a:xfrm>
        </p:spPr>
        <p:txBody>
          <a:bodyPr>
            <a:normAutofit/>
          </a:bodyPr>
          <a:lstStyle>
            <a:lvl1pPr marL="457200" indent="-457200" algn="l">
              <a:buFont typeface="Arial" panose="020B0604020202020204" pitchFamily="34" charset="0"/>
              <a:buChar char="•"/>
              <a:defRPr sz="2800"/>
            </a:lvl1pPr>
            <a:lvl2pPr marL="0" indent="0">
              <a:spcAft>
                <a:spcPts val="600"/>
              </a:spcAft>
              <a:buNone/>
              <a:defRPr sz="4000" b="1" i="0">
                <a:latin typeface="Basic Sans Bold" pitchFamily="2" charset="77"/>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a:p>
            <a:pPr lvl="1"/>
            <a:r>
              <a:rPr lang="pt-BR" dirty="0" err="1"/>
              <a:t>bold</a:t>
            </a:r>
            <a:endParaRPr lang="pt-BR" dirty="0"/>
          </a:p>
        </p:txBody>
      </p:sp>
    </p:spTree>
    <p:extLst>
      <p:ext uri="{BB962C8B-B14F-4D97-AF65-F5344CB8AC3E}">
        <p14:creationId xmlns:p14="http://schemas.microsoft.com/office/powerpoint/2010/main" val="2150629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F640D-ED88-8C76-5F08-C3C2F36C9C3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C033157-506D-74BD-72E4-9A747F97983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99709E-1596-04AB-0AB7-D77ADD73D6B0}"/>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1D04D398-73F4-807B-7D93-51CD54D158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0EC0C00-CD58-9F43-7FC2-61AE1DD61DCC}"/>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67926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DBF326-22C2-19AB-DF1F-4536210334F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C224AF4-27FE-3D50-079A-F01859B8529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C4DAED-29A6-CFD6-7117-F79A9678C582}"/>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BCCF2782-1322-D496-57DF-AC243FCB88F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610F9BF-07FD-5C9C-40A1-8AF66FFC6129}"/>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64421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FB1E2-7D54-A0C5-9739-1420B8484E8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AF22631-CFBE-4DB2-FD24-85B9E1FD1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00B74A-50B5-DDBD-F651-D06DA398D899}"/>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B25DF0F3-1EC8-5FB0-76FA-A61FAFF173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F3E54BA-B3EF-BAE7-C4C0-C841A5561720}"/>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6342709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083EB-258F-70F1-EE2E-0A2FA0C3FDD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21A006-9CFA-E9C4-D713-D128C0F7821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26D43E8-9558-480D-0691-47FF90C4A4B6}"/>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54C0EAA7-3911-F7B7-8609-72C1BACE5AC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C3BA03B-B53C-84B9-6DD8-105B8B1CE93E}"/>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346930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19F42-BD3C-B447-CE91-B91D44A48BE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D3828DA-8D6F-BBE2-4A0F-D967F532F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2A0D584-049F-E725-A6BE-0FC8B11078F4}"/>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966B970F-D0BB-4F07-7368-8FC5E40A9C5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96DB6A-74AB-1B3C-CF24-A0D3CB66DB0F}"/>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14808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AA5FC-E428-645D-913A-D8284D46A3E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F74484F-4EB2-702A-0AAB-E7B25C3EB04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0611EA-8066-05EA-2FC9-18A9A0C1973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C0D21C0-948F-B611-862E-65A3D2A331A9}"/>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6" name="Espaço Reservado para Rodapé 5">
            <a:extLst>
              <a:ext uri="{FF2B5EF4-FFF2-40B4-BE49-F238E27FC236}">
                <a16:creationId xmlns:a16="http://schemas.microsoft.com/office/drawing/2014/main" id="{8C72E99F-176F-E9ED-BB1A-78035F53F3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A11F377-A590-490D-1E47-2326F1CF9BEA}"/>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58863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08F11-2E4B-AC3A-9AC2-E783B83152D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3F3E8D6-E039-5C3B-5442-F04609ECF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11A702-E553-A395-5F99-718A4E6192E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A419824-1546-2588-7382-A27B87BE5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41BAB03-D946-42BB-40B3-8B33792A3A0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A6A363B-0474-BA89-0CB0-D134DC04D85B}"/>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8" name="Espaço Reservado para Rodapé 7">
            <a:extLst>
              <a:ext uri="{FF2B5EF4-FFF2-40B4-BE49-F238E27FC236}">
                <a16:creationId xmlns:a16="http://schemas.microsoft.com/office/drawing/2014/main" id="{89575D5B-62A9-0B53-199F-9C02EB6D171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C9FD2FA-BCB4-E37A-91D1-8EEF4D9025C8}"/>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59557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ação">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C11A702-E553-A395-5F99-718A4E6192EF}"/>
              </a:ext>
            </a:extLst>
          </p:cNvPr>
          <p:cNvSpPr>
            <a:spLocks noGrp="1"/>
          </p:cNvSpPr>
          <p:nvPr>
            <p:ph sz="half" idx="2"/>
          </p:nvPr>
        </p:nvSpPr>
        <p:spPr>
          <a:xfrm>
            <a:off x="239354" y="638175"/>
            <a:ext cx="3565522" cy="5305426"/>
          </a:xfrm>
          <a:prstGeom prst="roundRect">
            <a:avLst>
              <a:gd name="adj" fmla="val 4156"/>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Conteúdo 5">
            <a:extLst>
              <a:ext uri="{FF2B5EF4-FFF2-40B4-BE49-F238E27FC236}">
                <a16:creationId xmlns:a16="http://schemas.microsoft.com/office/drawing/2014/main" id="{541BAB03-D946-42BB-40B3-8B33792A3A0E}"/>
              </a:ext>
            </a:extLst>
          </p:cNvPr>
          <p:cNvSpPr>
            <a:spLocks noGrp="1"/>
          </p:cNvSpPr>
          <p:nvPr>
            <p:ph sz="quarter" idx="4"/>
          </p:nvPr>
        </p:nvSpPr>
        <p:spPr>
          <a:xfrm>
            <a:off x="4205289" y="638176"/>
            <a:ext cx="3565522" cy="5305426"/>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1" name="Espaço Reservado para Conteúdo 5">
            <a:extLst>
              <a:ext uri="{FF2B5EF4-FFF2-40B4-BE49-F238E27FC236}">
                <a16:creationId xmlns:a16="http://schemas.microsoft.com/office/drawing/2014/main" id="{C3B9440E-67C0-F0D2-669E-4609FC33081D}"/>
              </a:ext>
            </a:extLst>
          </p:cNvPr>
          <p:cNvSpPr>
            <a:spLocks noGrp="1"/>
          </p:cNvSpPr>
          <p:nvPr>
            <p:ph sz="quarter" idx="10"/>
          </p:nvPr>
        </p:nvSpPr>
        <p:spPr>
          <a:xfrm>
            <a:off x="8283578" y="638175"/>
            <a:ext cx="3565522" cy="5305426"/>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3328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E0E60-F389-C744-9F51-A4CE8DD4405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234C491-40EF-817B-5D39-BCE5166F7881}"/>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4" name="Espaço Reservado para Rodapé 3">
            <a:extLst>
              <a:ext uri="{FF2B5EF4-FFF2-40B4-BE49-F238E27FC236}">
                <a16:creationId xmlns:a16="http://schemas.microsoft.com/office/drawing/2014/main" id="{8C0C247E-F780-C33A-FF86-D29751181EC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3368F4-5879-6FFF-DABB-84F01EB44AEC}"/>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44408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6068CCB-A73E-6648-5071-3FB0DEA9080A}"/>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3" name="Espaço Reservado para Rodapé 2">
            <a:extLst>
              <a:ext uri="{FF2B5EF4-FFF2-40B4-BE49-F238E27FC236}">
                <a16:creationId xmlns:a16="http://schemas.microsoft.com/office/drawing/2014/main" id="{74DE3471-E461-575C-4F8F-FF9ECA029F9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CF3CB27-99FA-E806-085B-7784A65BFC9A}"/>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19593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1936"/>
          </a:schemeClr>
        </a:solidFill>
        <a:effectLst/>
      </p:bgPr>
    </p:bg>
    <p:spTree>
      <p:nvGrpSpPr>
        <p:cNvPr id="1" name=""/>
        <p:cNvGrpSpPr/>
        <p:nvPr/>
      </p:nvGrpSpPr>
      <p:grpSpPr>
        <a:xfrm>
          <a:off x="0" y="0"/>
          <a:ext cx="0" cy="0"/>
          <a:chOff x="0" y="0"/>
          <a:chExt cx="0" cy="0"/>
        </a:xfrm>
      </p:grpSpPr>
      <p:pic>
        <p:nvPicPr>
          <p:cNvPr id="14" name="Imagem 13" descr="Padrão do plano de fundo&#10;&#10;Descrição gerada automaticamente">
            <a:extLst>
              <a:ext uri="{FF2B5EF4-FFF2-40B4-BE49-F238E27FC236}">
                <a16:creationId xmlns:a16="http://schemas.microsoft.com/office/drawing/2014/main" id="{2A383D08-E133-6D4A-C42E-95493224F6AF}"/>
              </a:ext>
            </a:extLst>
          </p:cNvPr>
          <p:cNvPicPr>
            <a:picLocks noChangeAspect="1"/>
          </p:cNvPicPr>
          <p:nvPr userDrawn="1"/>
        </p:nvPicPr>
        <p:blipFill>
          <a:blip r:embed="rId17">
            <a:alphaModFix amt="35000"/>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6EDB62CC-FD51-9159-7F44-42CA093B8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4D75DB21-03FC-751A-32AF-E9431FA4D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0685FAB-5003-8616-524D-6D0AE50572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Basic Sans" pitchFamily="2" charset="77"/>
              </a:defRPr>
            </a:lvl1pPr>
          </a:lstStyle>
          <a:p>
            <a:fld id="{E8E41A83-5424-C94C-AC0D-3B586FBCE7D9}" type="datetimeFigureOut">
              <a:rPr lang="pt-BR" smtClean="0"/>
              <a:pPr/>
              <a:t>17/07/2023</a:t>
            </a:fld>
            <a:endParaRPr lang="pt-BR" dirty="0"/>
          </a:p>
        </p:txBody>
      </p:sp>
      <p:sp>
        <p:nvSpPr>
          <p:cNvPr id="5" name="Espaço Reservado para Rodapé 4">
            <a:extLst>
              <a:ext uri="{FF2B5EF4-FFF2-40B4-BE49-F238E27FC236}">
                <a16:creationId xmlns:a16="http://schemas.microsoft.com/office/drawing/2014/main" id="{6E2DF26D-829E-94A7-B587-264A8DB061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Basic Sans" pitchFamily="2" charset="77"/>
              </a:defRPr>
            </a:lvl1pPr>
          </a:lstStyle>
          <a:p>
            <a:endParaRPr lang="pt-BR" dirty="0"/>
          </a:p>
        </p:txBody>
      </p:sp>
      <p:sp>
        <p:nvSpPr>
          <p:cNvPr id="6" name="Espaço Reservado para Número de Slide 5">
            <a:extLst>
              <a:ext uri="{FF2B5EF4-FFF2-40B4-BE49-F238E27FC236}">
                <a16:creationId xmlns:a16="http://schemas.microsoft.com/office/drawing/2014/main" id="{6D7D9FC7-3DCC-4B04-6766-FF34DDDF9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Basic Sans" pitchFamily="2" charset="77"/>
              </a:defRPr>
            </a:lvl1pPr>
          </a:lstStyle>
          <a:p>
            <a:fld id="{16D1E86C-9D72-E740-9240-C762BD32951C}" type="slidenum">
              <a:rPr lang="pt-BR" smtClean="0"/>
              <a:pPr/>
              <a:t>‹nº›</a:t>
            </a:fld>
            <a:endParaRPr lang="pt-BR" dirty="0"/>
          </a:p>
        </p:txBody>
      </p:sp>
    </p:spTree>
    <p:extLst>
      <p:ext uri="{BB962C8B-B14F-4D97-AF65-F5344CB8AC3E}">
        <p14:creationId xmlns:p14="http://schemas.microsoft.com/office/powerpoint/2010/main" val="244304284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63" r:id="rId7"/>
    <p:sldLayoutId id="2147483654" r:id="rId8"/>
    <p:sldLayoutId id="2147483655" r:id="rId9"/>
    <p:sldLayoutId id="2147483662" r:id="rId10"/>
    <p:sldLayoutId id="2147483656" r:id="rId11"/>
    <p:sldLayoutId id="2147483657" r:id="rId12"/>
    <p:sldLayoutId id="2147483661" r:id="rId13"/>
    <p:sldLayoutId id="2147483658" r:id="rId14"/>
    <p:sldLayoutId id="2147483659" r:id="rId15"/>
  </p:sldLayoutIdLst>
  <p:txStyles>
    <p:titleStyle>
      <a:lvl1pPr algn="l" defTabSz="914400" rtl="0" eaLnBrk="1" latinLnBrk="0" hangingPunct="1">
        <a:lnSpc>
          <a:spcPct val="90000"/>
        </a:lnSpc>
        <a:spcBef>
          <a:spcPct val="0"/>
        </a:spcBef>
        <a:buNone/>
        <a:defRPr sz="4400" b="1" i="0" kern="1200" cap="all" baseline="0">
          <a:solidFill>
            <a:schemeClr val="tx1"/>
          </a:solidFill>
          <a:latin typeface="Basic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as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as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as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xml"/><Relationship Id="rId4" Type="http://schemas.openxmlformats.org/officeDocument/2006/relationships/image" Target="../media/image87.svg"/></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xml"/><Relationship Id="rId5" Type="http://schemas.openxmlformats.org/officeDocument/2006/relationships/image" Target="../media/image96.sv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 Id="rId5" Type="http://schemas.openxmlformats.org/officeDocument/2006/relationships/image" Target="../media/image100.sv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1.xml"/><Relationship Id="rId4" Type="http://schemas.openxmlformats.org/officeDocument/2006/relationships/image" Target="../media/image116.svg"/></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9.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773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2EE3A-4937-4DB3-F7F1-09C6CE1FCEAC}"/>
              </a:ext>
            </a:extLst>
          </p:cNvPr>
          <p:cNvSpPr>
            <a:spLocks noGrp="1"/>
          </p:cNvSpPr>
          <p:nvPr>
            <p:ph type="title"/>
          </p:nvPr>
        </p:nvSpPr>
        <p:spPr>
          <a:xfrm>
            <a:off x="838200" y="365126"/>
            <a:ext cx="4080641" cy="1263978"/>
          </a:xfrm>
        </p:spPr>
        <p:txBody>
          <a:bodyPr>
            <a:normAutofit fontScale="90000"/>
          </a:bodyPr>
          <a:lstStyle/>
          <a:p>
            <a:r>
              <a:rPr lang="pt-BR" dirty="0"/>
              <a:t>Alguns Problemas</a:t>
            </a:r>
          </a:p>
        </p:txBody>
      </p:sp>
      <p:sp>
        <p:nvSpPr>
          <p:cNvPr id="3" name="Espaço Reservado para Conteúdo 2">
            <a:extLst>
              <a:ext uri="{FF2B5EF4-FFF2-40B4-BE49-F238E27FC236}">
                <a16:creationId xmlns:a16="http://schemas.microsoft.com/office/drawing/2014/main" id="{855DE2CD-6C99-25CE-C1D8-4AE300130587}"/>
              </a:ext>
            </a:extLst>
          </p:cNvPr>
          <p:cNvSpPr>
            <a:spLocks noGrp="1"/>
          </p:cNvSpPr>
          <p:nvPr>
            <p:ph idx="1"/>
          </p:nvPr>
        </p:nvSpPr>
        <p:spPr>
          <a:xfrm>
            <a:off x="838200" y="2007476"/>
            <a:ext cx="5131676" cy="3531476"/>
          </a:xfrm>
        </p:spPr>
        <p:txBody>
          <a:bodyPr>
            <a:normAutofit/>
          </a:bodyPr>
          <a:lstStyle/>
          <a:p>
            <a:pPr>
              <a:spcBef>
                <a:spcPts val="2200"/>
              </a:spcBef>
              <a:spcAft>
                <a:spcPts val="600"/>
              </a:spcAft>
            </a:pPr>
            <a:r>
              <a:rPr lang="pt-BR" sz="3200" dirty="0" err="1">
                <a:latin typeface="BasicSans"/>
              </a:rPr>
              <a:t>D</a:t>
            </a:r>
            <a:r>
              <a:rPr lang="pt-BR" sz="3200" dirty="0" err="1">
                <a:effectLst/>
                <a:latin typeface="BasicSans"/>
              </a:rPr>
              <a:t>oenças</a:t>
            </a:r>
            <a:r>
              <a:rPr lang="pt-BR" sz="3200" dirty="0">
                <a:effectLst/>
                <a:latin typeface="BasicSans"/>
              </a:rPr>
              <a:t> sexualmente </a:t>
            </a:r>
            <a:r>
              <a:rPr lang="pt-BR" sz="3200" dirty="0" err="1">
                <a:effectLst/>
                <a:latin typeface="BasicSans"/>
              </a:rPr>
              <a:t>transmissíveis</a:t>
            </a:r>
            <a:r>
              <a:rPr lang="pt-BR" sz="3200" dirty="0">
                <a:effectLst/>
                <a:latin typeface="BasicSans"/>
              </a:rPr>
              <a:t>;</a:t>
            </a:r>
            <a:endParaRPr lang="pt-BR" sz="3200" dirty="0">
              <a:latin typeface="BasicSans"/>
            </a:endParaRPr>
          </a:p>
          <a:p>
            <a:pPr>
              <a:spcBef>
                <a:spcPts val="2200"/>
              </a:spcBef>
              <a:spcAft>
                <a:spcPts val="600"/>
              </a:spcAft>
            </a:pPr>
            <a:r>
              <a:rPr lang="pt-BR" sz="3200" dirty="0">
                <a:effectLst/>
                <a:latin typeface="BasicSans"/>
              </a:rPr>
              <a:t>O trauma emocional; </a:t>
            </a:r>
          </a:p>
          <a:p>
            <a:pPr>
              <a:spcBef>
                <a:spcPts val="2200"/>
              </a:spcBef>
              <a:spcAft>
                <a:spcPts val="600"/>
              </a:spcAft>
            </a:pPr>
            <a:r>
              <a:rPr lang="pt-BR" sz="3200" dirty="0">
                <a:latin typeface="BasicSans"/>
              </a:rPr>
              <a:t>G</a:t>
            </a:r>
            <a:r>
              <a:rPr lang="pt-BR" sz="3200" dirty="0">
                <a:effectLst/>
                <a:latin typeface="BasicSans"/>
              </a:rPr>
              <a:t>ravidez precoce.</a:t>
            </a:r>
            <a:endParaRPr lang="pt-BR" sz="4400" dirty="0"/>
          </a:p>
        </p:txBody>
      </p:sp>
    </p:spTree>
    <p:extLst>
      <p:ext uri="{BB962C8B-B14F-4D97-AF65-F5344CB8AC3E}">
        <p14:creationId xmlns:p14="http://schemas.microsoft.com/office/powerpoint/2010/main" val="343761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84423F7-C225-5FA3-5870-8DB5B438140B}"/>
              </a:ext>
            </a:extLst>
          </p:cNvPr>
          <p:cNvSpPr>
            <a:spLocks noGrp="1"/>
          </p:cNvSpPr>
          <p:nvPr>
            <p:ph idx="1"/>
          </p:nvPr>
        </p:nvSpPr>
        <p:spPr>
          <a:xfrm>
            <a:off x="1498600" y="880053"/>
            <a:ext cx="9753600" cy="2294948"/>
          </a:xfrm>
        </p:spPr>
        <p:txBody>
          <a:bodyPr>
            <a:normAutofit fontScale="92500" lnSpcReduction="20000"/>
          </a:bodyPr>
          <a:lstStyle/>
          <a:p>
            <a:pPr lvl="1"/>
            <a:r>
              <a:rPr lang="pt-BR" sz="5400" dirty="0"/>
              <a:t>A palavra-chave é </a:t>
            </a:r>
            <a:r>
              <a:rPr lang="pt-BR" sz="13800" dirty="0">
                <a:ln w="19050">
                  <a:solidFill>
                    <a:schemeClr val="bg1"/>
                  </a:solidFill>
                </a:ln>
                <a:solidFill>
                  <a:srgbClr val="D796A3"/>
                </a:solidFill>
                <a:latin typeface="Basic Sans Black" pitchFamily="2" charset="77"/>
              </a:rPr>
              <a:t>pureza!!!</a:t>
            </a:r>
            <a:endParaRPr lang="pt-BR" sz="5400" dirty="0">
              <a:ln w="19050">
                <a:solidFill>
                  <a:schemeClr val="bg1"/>
                </a:solidFill>
              </a:ln>
              <a:solidFill>
                <a:srgbClr val="D796A3"/>
              </a:solidFill>
              <a:latin typeface="Basic Sans Black" pitchFamily="2" charset="77"/>
            </a:endParaRPr>
          </a:p>
        </p:txBody>
      </p:sp>
      <p:pic>
        <p:nvPicPr>
          <p:cNvPr id="6" name="Imagem 5" descr="Arma preta sobre fundo branco&#10;&#10;Descrição gerada automaticamente com confiança baixa">
            <a:extLst>
              <a:ext uri="{FF2B5EF4-FFF2-40B4-BE49-F238E27FC236}">
                <a16:creationId xmlns:a16="http://schemas.microsoft.com/office/drawing/2014/main" id="{B4D71683-4171-2EA5-1020-3AC6A72D73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6800" y="2950274"/>
            <a:ext cx="7772400" cy="3201175"/>
          </a:xfrm>
          <a:prstGeom prst="rect">
            <a:avLst/>
          </a:prstGeom>
        </p:spPr>
      </p:pic>
    </p:spTree>
    <p:extLst>
      <p:ext uri="{BB962C8B-B14F-4D97-AF65-F5344CB8AC3E}">
        <p14:creationId xmlns:p14="http://schemas.microsoft.com/office/powerpoint/2010/main" val="26117024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B9BF903-ED76-1F64-8D90-DE0713CDFC6C}"/>
              </a:ext>
            </a:extLst>
          </p:cNvPr>
          <p:cNvSpPr>
            <a:spLocks noGrp="1"/>
          </p:cNvSpPr>
          <p:nvPr>
            <p:ph sz="half" idx="2"/>
          </p:nvPr>
        </p:nvSpPr>
        <p:spPr>
          <a:xfrm>
            <a:off x="8343900" y="2654300"/>
            <a:ext cx="3360376" cy="3316288"/>
          </a:xfrm>
        </p:spPr>
        <p:txBody>
          <a:bodyPr/>
          <a:lstStyle/>
          <a:p>
            <a:pPr lvl="1"/>
            <a:r>
              <a:rPr lang="pt-BR" dirty="0">
                <a:effectLst/>
                <a:latin typeface="Basic Sans" pitchFamily="2" charset="77"/>
              </a:rPr>
              <a:t>Ser </a:t>
            </a:r>
            <a:r>
              <a:rPr lang="pt-BR" b="1" dirty="0">
                <a:effectLst/>
                <a:latin typeface="Basic Sans Bold" pitchFamily="2" charset="77"/>
              </a:rPr>
              <a:t>puro de coração </a:t>
            </a:r>
            <a:r>
              <a:rPr lang="pt-BR" dirty="0">
                <a:effectLst/>
                <a:latin typeface="Basic Sans" pitchFamily="2" charset="77"/>
              </a:rPr>
              <a:t>significa ter pensamentos bons e uma mente limpa de qualquer mancha de maldade. </a:t>
            </a:r>
          </a:p>
        </p:txBody>
      </p:sp>
    </p:spTree>
    <p:extLst>
      <p:ext uri="{BB962C8B-B14F-4D97-AF65-F5344CB8AC3E}">
        <p14:creationId xmlns:p14="http://schemas.microsoft.com/office/powerpoint/2010/main" val="24817156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0B4340-C6F2-EF02-CE63-14C71377D6E7}"/>
              </a:ext>
            </a:extLst>
          </p:cNvPr>
          <p:cNvSpPr>
            <a:spLocks noGrp="1"/>
          </p:cNvSpPr>
          <p:nvPr>
            <p:ph sz="half" idx="2"/>
          </p:nvPr>
        </p:nvSpPr>
        <p:spPr>
          <a:xfrm>
            <a:off x="252054" y="434975"/>
            <a:ext cx="3565522" cy="3743325"/>
          </a:xfrm>
        </p:spPr>
        <p:txBody>
          <a:bodyPr/>
          <a:lstStyle/>
          <a:p>
            <a:pPr algn="ctr"/>
            <a:r>
              <a:rPr lang="pt-BR" dirty="0"/>
              <a:t>Se você se sente constrangido(a) por pensar que é tarde demais, que já jogou tudo fora e que não tem mais como voltar atrás...</a:t>
            </a:r>
          </a:p>
        </p:txBody>
      </p:sp>
      <p:sp>
        <p:nvSpPr>
          <p:cNvPr id="3" name="Espaço Reservado para Conteúdo 2">
            <a:extLst>
              <a:ext uri="{FF2B5EF4-FFF2-40B4-BE49-F238E27FC236}">
                <a16:creationId xmlns:a16="http://schemas.microsoft.com/office/drawing/2014/main" id="{E84E69D5-74ED-0AB8-382F-FC1E49477355}"/>
              </a:ext>
            </a:extLst>
          </p:cNvPr>
          <p:cNvSpPr>
            <a:spLocks noGrp="1"/>
          </p:cNvSpPr>
          <p:nvPr>
            <p:ph sz="quarter" idx="4"/>
          </p:nvPr>
        </p:nvSpPr>
        <p:spPr>
          <a:xfrm>
            <a:off x="4274166" y="434976"/>
            <a:ext cx="3565522" cy="3921124"/>
          </a:xfrm>
        </p:spPr>
        <p:txBody>
          <a:bodyPr>
            <a:normAutofit/>
          </a:bodyPr>
          <a:lstStyle/>
          <a:p>
            <a:pPr algn="ctr"/>
            <a:r>
              <a:rPr lang="pt-BR" sz="3200" b="1" cap="all" dirty="0">
                <a:latin typeface="Basic Sans Black" pitchFamily="2" charset="77"/>
              </a:rPr>
              <a:t>Jesus é especialista em resolver os casos mais complicados. </a:t>
            </a:r>
          </a:p>
        </p:txBody>
      </p:sp>
      <p:sp>
        <p:nvSpPr>
          <p:cNvPr id="4" name="Espaço Reservado para Conteúdo 3">
            <a:extLst>
              <a:ext uri="{FF2B5EF4-FFF2-40B4-BE49-F238E27FC236}">
                <a16:creationId xmlns:a16="http://schemas.microsoft.com/office/drawing/2014/main" id="{F14AD469-782F-97BF-407C-63A843E83967}"/>
              </a:ext>
            </a:extLst>
          </p:cNvPr>
          <p:cNvSpPr>
            <a:spLocks noGrp="1"/>
          </p:cNvSpPr>
          <p:nvPr>
            <p:ph sz="quarter" idx="10"/>
          </p:nvPr>
        </p:nvSpPr>
        <p:spPr>
          <a:xfrm>
            <a:off x="8296278" y="434975"/>
            <a:ext cx="3565522" cy="3921124"/>
          </a:xfrm>
        </p:spPr>
        <p:txBody>
          <a:bodyPr/>
          <a:lstStyle/>
          <a:p>
            <a:pPr algn="ctr"/>
            <a:r>
              <a:rPr lang="pt-BR" dirty="0"/>
              <a:t>Ele é fiel e justo, perdoa os nossos pecados e nos PURIFICA de tudo o que é ruim (1 Jo1:9)</a:t>
            </a:r>
          </a:p>
        </p:txBody>
      </p:sp>
      <p:pic>
        <p:nvPicPr>
          <p:cNvPr id="8" name="Imagem 7">
            <a:extLst>
              <a:ext uri="{FF2B5EF4-FFF2-40B4-BE49-F238E27FC236}">
                <a16:creationId xmlns:a16="http://schemas.microsoft.com/office/drawing/2014/main" id="{A98A31FC-DE9B-57D1-8DF4-4053FE2690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1066" y="4528326"/>
            <a:ext cx="5347672" cy="2329674"/>
          </a:xfrm>
          <a:prstGeom prst="rect">
            <a:avLst/>
          </a:prstGeom>
        </p:spPr>
      </p:pic>
    </p:spTree>
    <p:extLst>
      <p:ext uri="{BB962C8B-B14F-4D97-AF65-F5344CB8AC3E}">
        <p14:creationId xmlns:p14="http://schemas.microsoft.com/office/powerpoint/2010/main" val="2463800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59F98AF-5A60-B9BB-99DD-B7BB8522E26D}"/>
              </a:ext>
            </a:extLst>
          </p:cNvPr>
          <p:cNvSpPr>
            <a:spLocks noGrp="1"/>
          </p:cNvSpPr>
          <p:nvPr>
            <p:ph type="title"/>
          </p:nvPr>
        </p:nvSpPr>
        <p:spPr>
          <a:xfrm>
            <a:off x="1106489" y="1666842"/>
            <a:ext cx="5643227" cy="2633980"/>
          </a:xfrm>
        </p:spPr>
        <p:txBody>
          <a:bodyPr>
            <a:normAutofit/>
          </a:bodyPr>
          <a:lstStyle/>
          <a:p>
            <a:pPr algn="ctr"/>
            <a:r>
              <a:rPr lang="pt-BR" sz="6000" dirty="0"/>
              <a:t>PREVENÇÃO DA </a:t>
            </a:r>
            <a:r>
              <a:rPr lang="pt-BR" sz="6000" dirty="0">
                <a:solidFill>
                  <a:srgbClr val="ECA3B1"/>
                </a:solidFill>
              </a:rPr>
              <a:t>GRAVIDEZ PRECOCE</a:t>
            </a:r>
          </a:p>
        </p:txBody>
      </p:sp>
      <p:pic>
        <p:nvPicPr>
          <p:cNvPr id="5" name="Imagem 4" descr="Desenho de uma pessoa&#10;&#10;Descrição gerada automaticamente com confiança baixa">
            <a:extLst>
              <a:ext uri="{FF2B5EF4-FFF2-40B4-BE49-F238E27FC236}">
                <a16:creationId xmlns:a16="http://schemas.microsoft.com/office/drawing/2014/main" id="{DA0CC210-96B7-ED0A-2446-7678D2532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2200" y="152400"/>
            <a:ext cx="4939076" cy="6858000"/>
          </a:xfrm>
          <a:prstGeom prst="rect">
            <a:avLst/>
          </a:prstGeom>
        </p:spPr>
      </p:pic>
    </p:spTree>
    <p:extLst>
      <p:ext uri="{BB962C8B-B14F-4D97-AF65-F5344CB8AC3E}">
        <p14:creationId xmlns:p14="http://schemas.microsoft.com/office/powerpoint/2010/main" val="16460108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03E263B-2172-97B4-761A-1A3BB522CE2C}"/>
              </a:ext>
            </a:extLst>
          </p:cNvPr>
          <p:cNvSpPr>
            <a:spLocks noGrp="1"/>
          </p:cNvSpPr>
          <p:nvPr>
            <p:ph type="body" sz="half" idx="2"/>
          </p:nvPr>
        </p:nvSpPr>
        <p:spPr>
          <a:xfrm>
            <a:off x="469085" y="696829"/>
            <a:ext cx="4806632" cy="2400300"/>
          </a:xfrm>
        </p:spPr>
        <p:txBody>
          <a:bodyPr>
            <a:normAutofit fontScale="92500"/>
          </a:bodyPr>
          <a:lstStyle/>
          <a:p>
            <a:pPr marL="0" indent="0">
              <a:buNone/>
            </a:pPr>
            <a:r>
              <a:rPr lang="pt-BR" sz="3200" dirty="0">
                <a:effectLst/>
                <a:latin typeface="BasicSans" pitchFamily="2" charset="77"/>
              </a:rPr>
              <a:t>A adolescência é, entre muitas coisas, uma fase da vida até então desconhecida. </a:t>
            </a:r>
          </a:p>
          <a:p>
            <a:pPr marL="0" indent="0">
              <a:buNone/>
            </a:pPr>
            <a:r>
              <a:rPr lang="pt-BR" sz="3200" dirty="0">
                <a:effectLst/>
                <a:latin typeface="BasicSans" pitchFamily="2" charset="77"/>
              </a:rPr>
              <a:t>Tudo é novidade, o que pode deixar você vulnerável</a:t>
            </a:r>
            <a:r>
              <a:rPr lang="pt-BR" sz="3200" dirty="0">
                <a:latin typeface="BasicSans" pitchFamily="2" charset="77"/>
              </a:rPr>
              <a:t>. </a:t>
            </a:r>
            <a:endParaRPr lang="pt-BR" sz="3600" dirty="0"/>
          </a:p>
          <a:p>
            <a:pPr marL="0" indent="0">
              <a:buNone/>
            </a:pPr>
            <a:endParaRPr lang="pt-BR" sz="3200" dirty="0"/>
          </a:p>
        </p:txBody>
      </p:sp>
      <p:pic>
        <p:nvPicPr>
          <p:cNvPr id="2054" name="Picture 6" descr="Jovens Group Grupo PNG Free Download | PNG Mart">
            <a:extLst>
              <a:ext uri="{FF2B5EF4-FFF2-40B4-BE49-F238E27FC236}">
                <a16:creationId xmlns:a16="http://schemas.microsoft.com/office/drawing/2014/main" id="{C4132EAD-FBD5-738E-2C9D-F905C394A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021" y="1233919"/>
            <a:ext cx="8113295" cy="578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3990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03E263B-2172-97B4-761A-1A3BB522CE2C}"/>
              </a:ext>
            </a:extLst>
          </p:cNvPr>
          <p:cNvSpPr>
            <a:spLocks noGrp="1"/>
          </p:cNvSpPr>
          <p:nvPr>
            <p:ph type="body" sz="half" idx="2"/>
          </p:nvPr>
        </p:nvSpPr>
        <p:spPr>
          <a:xfrm>
            <a:off x="1260759" y="2513330"/>
            <a:ext cx="5781189" cy="3377866"/>
          </a:xfrm>
        </p:spPr>
        <p:txBody>
          <a:bodyPr>
            <a:normAutofit/>
          </a:bodyPr>
          <a:lstStyle/>
          <a:p>
            <a:pPr marL="0" indent="0">
              <a:buNone/>
            </a:pPr>
            <a:r>
              <a:rPr lang="pt-BR" sz="3200" dirty="0"/>
              <a:t>Ser vulnerável é estar desprotegido, frágil, e ter mais chances de se machucar emocionalmente.</a:t>
            </a:r>
          </a:p>
        </p:txBody>
      </p:sp>
      <p:pic>
        <p:nvPicPr>
          <p:cNvPr id="5124" name="Picture 4" descr="Página 12 | Fotos Adolescente, 577.000+ fotos de arquivo grátis de alta  qualidade">
            <a:extLst>
              <a:ext uri="{FF2B5EF4-FFF2-40B4-BE49-F238E27FC236}">
                <a16:creationId xmlns:a16="http://schemas.microsoft.com/office/drawing/2014/main" id="{3B86E4B7-C90B-4E4A-288D-314D38B758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15590" y="605173"/>
            <a:ext cx="9400673" cy="626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426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alpha val="64883"/>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D0CB34-6D17-1592-BF47-CDF9055F20F5}"/>
              </a:ext>
            </a:extLst>
          </p:cNvPr>
          <p:cNvSpPr/>
          <p:nvPr/>
        </p:nvSpPr>
        <p:spPr>
          <a:xfrm>
            <a:off x="969484" y="121186"/>
            <a:ext cx="10311787" cy="6590840"/>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6" name="Espaço Reservado para Texto 5">
            <a:extLst>
              <a:ext uri="{FF2B5EF4-FFF2-40B4-BE49-F238E27FC236}">
                <a16:creationId xmlns:a16="http://schemas.microsoft.com/office/drawing/2014/main" id="{403E263B-2172-97B4-761A-1A3BB522CE2C}"/>
              </a:ext>
            </a:extLst>
          </p:cNvPr>
          <p:cNvSpPr>
            <a:spLocks noGrp="1"/>
          </p:cNvSpPr>
          <p:nvPr>
            <p:ph idx="1"/>
          </p:nvPr>
        </p:nvSpPr>
        <p:spPr>
          <a:xfrm>
            <a:off x="1997242" y="465925"/>
            <a:ext cx="8301790" cy="5212980"/>
          </a:xfrm>
        </p:spPr>
        <p:txBody>
          <a:bodyPr>
            <a:normAutofit/>
          </a:bodyPr>
          <a:lstStyle/>
          <a:p>
            <a:pPr marL="0" indent="0" algn="ctr">
              <a:buNone/>
            </a:pPr>
            <a:r>
              <a:rPr lang="pt-BR" sz="6000" dirty="0"/>
              <a:t> </a:t>
            </a:r>
            <a:r>
              <a:rPr lang="pt-BR" sz="6000" dirty="0">
                <a:solidFill>
                  <a:schemeClr val="bg1"/>
                </a:solidFill>
              </a:rPr>
              <a:t>Você precisa de:</a:t>
            </a:r>
          </a:p>
          <a:p>
            <a:pPr lvl="1" algn="ctr">
              <a:lnSpc>
                <a:spcPct val="150000"/>
              </a:lnSpc>
            </a:pPr>
            <a:r>
              <a:rPr lang="pt-BR" sz="5400" dirty="0">
                <a:solidFill>
                  <a:schemeClr val="bg1"/>
                </a:solidFill>
                <a:highlight>
                  <a:srgbClr val="ECA3B1"/>
                </a:highlight>
              </a:rPr>
              <a:t>RESPONSABILIDADE</a:t>
            </a:r>
            <a:r>
              <a:rPr lang="pt-BR" sz="5400" dirty="0">
                <a:solidFill>
                  <a:schemeClr val="bg1"/>
                </a:solidFill>
              </a:rPr>
              <a:t> </a:t>
            </a:r>
            <a:br>
              <a:rPr lang="pt-BR" sz="5400" dirty="0">
                <a:solidFill>
                  <a:schemeClr val="bg1"/>
                </a:solidFill>
              </a:rPr>
            </a:br>
            <a:r>
              <a:rPr lang="pt-BR" sz="5400" b="0" dirty="0">
                <a:solidFill>
                  <a:schemeClr val="bg1"/>
                </a:solidFill>
              </a:rPr>
              <a:t>para fazer  </a:t>
            </a:r>
            <a:r>
              <a:rPr lang="pt-BR" sz="5400" dirty="0">
                <a:solidFill>
                  <a:schemeClr val="bg1"/>
                </a:solidFill>
                <a:highlight>
                  <a:srgbClr val="83BEBF"/>
                </a:highlight>
              </a:rPr>
              <a:t>ESCOLHAS CONSCIENTES </a:t>
            </a:r>
            <a:r>
              <a:rPr lang="pt-BR" sz="5400" dirty="0">
                <a:solidFill>
                  <a:schemeClr val="bg1"/>
                </a:solidFill>
              </a:rPr>
              <a:t>e </a:t>
            </a:r>
            <a:r>
              <a:rPr lang="pt-BR" sz="5400" dirty="0">
                <a:solidFill>
                  <a:schemeClr val="bg1"/>
                </a:solidFill>
                <a:highlight>
                  <a:srgbClr val="D796A3"/>
                </a:highlight>
              </a:rPr>
              <a:t>ACERTADAS.</a:t>
            </a:r>
          </a:p>
        </p:txBody>
      </p:sp>
    </p:spTree>
    <p:extLst>
      <p:ext uri="{BB962C8B-B14F-4D97-AF65-F5344CB8AC3E}">
        <p14:creationId xmlns:p14="http://schemas.microsoft.com/office/powerpoint/2010/main" val="4248752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41936"/>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CE47654-D1DA-6379-6CA0-0C464E6293ED}"/>
              </a:ext>
            </a:extLst>
          </p:cNvPr>
          <p:cNvSpPr>
            <a:spLocks noGrp="1"/>
          </p:cNvSpPr>
          <p:nvPr>
            <p:ph type="title"/>
          </p:nvPr>
        </p:nvSpPr>
        <p:spPr/>
        <p:txBody>
          <a:bodyPr/>
          <a:lstStyle/>
          <a:p>
            <a:r>
              <a:rPr lang="pt-BR" dirty="0"/>
              <a:t>grandes escolhas</a:t>
            </a:r>
          </a:p>
        </p:txBody>
      </p:sp>
      <p:sp>
        <p:nvSpPr>
          <p:cNvPr id="2" name="Espaço Reservado para Conteúdo 1">
            <a:extLst>
              <a:ext uri="{FF2B5EF4-FFF2-40B4-BE49-F238E27FC236}">
                <a16:creationId xmlns:a16="http://schemas.microsoft.com/office/drawing/2014/main" id="{637E6495-AB63-7EB3-F1B2-D1A7F64451C2}"/>
              </a:ext>
            </a:extLst>
          </p:cNvPr>
          <p:cNvSpPr>
            <a:spLocks noGrp="1"/>
          </p:cNvSpPr>
          <p:nvPr>
            <p:ph type="body" sz="half" idx="2"/>
          </p:nvPr>
        </p:nvSpPr>
        <p:spPr/>
        <p:txBody>
          <a:bodyPr>
            <a:normAutofit/>
          </a:bodyPr>
          <a:lstStyle/>
          <a:p>
            <a:r>
              <a:rPr lang="pt-BR" sz="3200" dirty="0"/>
              <a:t>Profissão;</a:t>
            </a:r>
          </a:p>
          <a:p>
            <a:r>
              <a:rPr lang="pt-BR" sz="3200" dirty="0"/>
              <a:t>Casamento;</a:t>
            </a:r>
          </a:p>
          <a:p>
            <a:r>
              <a:rPr lang="pt-BR" sz="3200" dirty="0"/>
              <a:t>Religião/fé;</a:t>
            </a:r>
          </a:p>
          <a:p>
            <a:r>
              <a:rPr lang="pt-BR" sz="3200" dirty="0"/>
              <a:t>Tornar-se pai ou mãe.</a:t>
            </a:r>
          </a:p>
        </p:txBody>
      </p:sp>
      <p:pic>
        <p:nvPicPr>
          <p:cNvPr id="12" name="Espaço Reservado para Imagem 11" descr="Mulher ao lado de vaso com flores coloridas&#10;&#10;Descrição gerada automaticamente">
            <a:extLst>
              <a:ext uri="{FF2B5EF4-FFF2-40B4-BE49-F238E27FC236}">
                <a16:creationId xmlns:a16="http://schemas.microsoft.com/office/drawing/2014/main" id="{863CC4E6-6C8E-0E2F-6562-8059EFBAAB3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3472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3F07C-463A-46ED-3966-5AAC13759200}"/>
              </a:ext>
            </a:extLst>
          </p:cNvPr>
          <p:cNvSpPr>
            <a:spLocks noGrp="1"/>
          </p:cNvSpPr>
          <p:nvPr>
            <p:ph type="title"/>
          </p:nvPr>
        </p:nvSpPr>
        <p:spPr>
          <a:xfrm>
            <a:off x="6462712" y="495300"/>
            <a:ext cx="4806632" cy="1280160"/>
          </a:xfrm>
        </p:spPr>
        <p:txBody>
          <a:bodyPr/>
          <a:lstStyle/>
          <a:p>
            <a:r>
              <a:rPr lang="pt-BR" dirty="0"/>
              <a:t>Você sabia? </a:t>
            </a:r>
          </a:p>
        </p:txBody>
      </p:sp>
      <p:sp>
        <p:nvSpPr>
          <p:cNvPr id="3" name="Espaço Reservado para Texto 2">
            <a:extLst>
              <a:ext uri="{FF2B5EF4-FFF2-40B4-BE49-F238E27FC236}">
                <a16:creationId xmlns:a16="http://schemas.microsoft.com/office/drawing/2014/main" id="{6CF345EA-E79D-C28B-00D1-824868925AF2}"/>
              </a:ext>
            </a:extLst>
          </p:cNvPr>
          <p:cNvSpPr>
            <a:spLocks noGrp="1"/>
          </p:cNvSpPr>
          <p:nvPr>
            <p:ph type="body" sz="half" idx="2"/>
          </p:nvPr>
        </p:nvSpPr>
        <p:spPr>
          <a:xfrm>
            <a:off x="6462712" y="2026920"/>
            <a:ext cx="4806632" cy="4069080"/>
          </a:xfrm>
        </p:spPr>
        <p:txBody>
          <a:bodyPr>
            <a:normAutofit fontScale="92500" lnSpcReduction="20000"/>
          </a:bodyPr>
          <a:lstStyle/>
          <a:p>
            <a:r>
              <a:rPr lang="pt-BR" dirty="0"/>
              <a:t>A cada hora, nascem 48 bebês, filhos de mães adolescentes. </a:t>
            </a:r>
          </a:p>
          <a:p>
            <a:r>
              <a:rPr lang="pt-BR" dirty="0"/>
              <a:t>Um em cada sete bebês nascidos no Brasil é filho de mãe adolescente.</a:t>
            </a:r>
          </a:p>
          <a:p>
            <a:r>
              <a:rPr lang="pt-BR" dirty="0"/>
              <a:t>A cada 30 minutos, uma menina de até 14 anos se torna mãe. </a:t>
            </a:r>
          </a:p>
          <a:p>
            <a:r>
              <a:rPr lang="pt-BR" dirty="0"/>
              <a:t>Em 2019, foram registrados 19.330 nascimentos de bebês com mães menores de 14 anos.  </a:t>
            </a:r>
          </a:p>
        </p:txBody>
      </p:sp>
      <p:pic>
        <p:nvPicPr>
          <p:cNvPr id="4" name="Imagem 3">
            <a:extLst>
              <a:ext uri="{FF2B5EF4-FFF2-40B4-BE49-F238E27FC236}">
                <a16:creationId xmlns:a16="http://schemas.microsoft.com/office/drawing/2014/main" id="{13BDE858-2AAF-9865-382B-252F26D9F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478" y="1389380"/>
            <a:ext cx="4593734" cy="5071680"/>
          </a:xfrm>
          <a:prstGeom prst="rect">
            <a:avLst/>
          </a:prstGeom>
        </p:spPr>
      </p:pic>
      <p:pic>
        <p:nvPicPr>
          <p:cNvPr id="8" name="Imagem 7">
            <a:extLst>
              <a:ext uri="{FF2B5EF4-FFF2-40B4-BE49-F238E27FC236}">
                <a16:creationId xmlns:a16="http://schemas.microsoft.com/office/drawing/2014/main" id="{B6CBA24D-A4C6-0E51-3A8E-FF05AB6AB2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7994" y="-145114"/>
            <a:ext cx="4427217" cy="6076014"/>
          </a:xfrm>
          <a:prstGeom prst="rect">
            <a:avLst/>
          </a:prstGeom>
        </p:spPr>
      </p:pic>
    </p:spTree>
    <p:extLst>
      <p:ext uri="{BB962C8B-B14F-4D97-AF65-F5344CB8AC3E}">
        <p14:creationId xmlns:p14="http://schemas.microsoft.com/office/powerpoint/2010/main" val="48007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29DF266-79E3-7264-3778-624F59334BBB}"/>
              </a:ext>
            </a:extLst>
          </p:cNvPr>
          <p:cNvSpPr>
            <a:spLocks noGrp="1"/>
          </p:cNvSpPr>
          <p:nvPr>
            <p:ph idx="1"/>
          </p:nvPr>
        </p:nvSpPr>
        <p:spPr/>
        <p:txBody>
          <a:bodyPr>
            <a:normAutofit/>
          </a:bodyPr>
          <a:lstStyle/>
          <a:p>
            <a:pPr lvl="1"/>
            <a:r>
              <a:rPr lang="pt-BR" sz="4800" dirty="0"/>
              <a:t>PENSE E ESCOLHA EM VEZ de ESCOLHER PARA PENSAR DEPOIS</a:t>
            </a:r>
            <a:r>
              <a:rPr lang="pt-BR" sz="3600" dirty="0"/>
              <a:t>.</a:t>
            </a:r>
          </a:p>
        </p:txBody>
      </p:sp>
    </p:spTree>
    <p:extLst>
      <p:ext uri="{BB962C8B-B14F-4D97-AF65-F5344CB8AC3E}">
        <p14:creationId xmlns:p14="http://schemas.microsoft.com/office/powerpoint/2010/main" val="29795187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C0314-AC80-0D3E-B63A-01B8258F4F17}"/>
              </a:ext>
            </a:extLst>
          </p:cNvPr>
          <p:cNvSpPr>
            <a:spLocks noGrp="1"/>
          </p:cNvSpPr>
          <p:nvPr>
            <p:ph type="title"/>
          </p:nvPr>
        </p:nvSpPr>
        <p:spPr>
          <a:xfrm>
            <a:off x="2417260" y="1150084"/>
            <a:ext cx="5573712" cy="1280160"/>
          </a:xfrm>
        </p:spPr>
        <p:txBody>
          <a:bodyPr>
            <a:normAutofit/>
          </a:bodyPr>
          <a:lstStyle/>
          <a:p>
            <a:r>
              <a:rPr lang="pt-BR" dirty="0"/>
              <a:t>Riscos biológicos para a gestante adolescente: </a:t>
            </a:r>
          </a:p>
        </p:txBody>
      </p:sp>
      <p:sp>
        <p:nvSpPr>
          <p:cNvPr id="3" name="Espaço Reservado para Texto 2">
            <a:extLst>
              <a:ext uri="{FF2B5EF4-FFF2-40B4-BE49-F238E27FC236}">
                <a16:creationId xmlns:a16="http://schemas.microsoft.com/office/drawing/2014/main" id="{7FC7662C-1613-3C65-1221-BBA2297FC03A}"/>
              </a:ext>
            </a:extLst>
          </p:cNvPr>
          <p:cNvSpPr>
            <a:spLocks noGrp="1"/>
          </p:cNvSpPr>
          <p:nvPr>
            <p:ph type="body" sz="half" idx="2"/>
          </p:nvPr>
        </p:nvSpPr>
        <p:spPr>
          <a:xfrm>
            <a:off x="2345071" y="2629168"/>
            <a:ext cx="7905833" cy="2788921"/>
          </a:xfrm>
        </p:spPr>
        <p:txBody>
          <a:bodyPr/>
          <a:lstStyle/>
          <a:p>
            <a:r>
              <a:rPr lang="pt-BR" dirty="0"/>
              <a:t>Maiores chances de complicações como hipertensão, anemia, sobrepeso, pré-eclâmpsia, desnutrição;</a:t>
            </a:r>
          </a:p>
          <a:p>
            <a:r>
              <a:rPr lang="pt-BR" dirty="0"/>
              <a:t>Maior risco de depressão pós-parto;</a:t>
            </a:r>
          </a:p>
          <a:p>
            <a:r>
              <a:rPr lang="pt-BR" dirty="0"/>
              <a:t>Tentativa de aborto.</a:t>
            </a:r>
          </a:p>
        </p:txBody>
      </p:sp>
    </p:spTree>
    <p:extLst>
      <p:ext uri="{BB962C8B-B14F-4D97-AF65-F5344CB8AC3E}">
        <p14:creationId xmlns:p14="http://schemas.microsoft.com/office/powerpoint/2010/main" val="3287582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D2189B-6B0D-CB70-AF97-9115B7E75B06}"/>
              </a:ext>
            </a:extLst>
          </p:cNvPr>
          <p:cNvSpPr>
            <a:spLocks noGrp="1"/>
          </p:cNvSpPr>
          <p:nvPr>
            <p:ph type="title"/>
          </p:nvPr>
        </p:nvSpPr>
        <p:spPr>
          <a:xfrm>
            <a:off x="839788" y="457200"/>
            <a:ext cx="4806632" cy="1003300"/>
          </a:xfrm>
        </p:spPr>
        <p:txBody>
          <a:bodyPr/>
          <a:lstStyle/>
          <a:p>
            <a:r>
              <a:rPr lang="pt-BR" dirty="0"/>
              <a:t>Riscos para o bebê: </a:t>
            </a:r>
          </a:p>
        </p:txBody>
      </p:sp>
      <p:sp>
        <p:nvSpPr>
          <p:cNvPr id="3" name="Espaço Reservado para Texto 2">
            <a:extLst>
              <a:ext uri="{FF2B5EF4-FFF2-40B4-BE49-F238E27FC236}">
                <a16:creationId xmlns:a16="http://schemas.microsoft.com/office/drawing/2014/main" id="{8597413E-3F19-461D-19CE-181F7E810A7A}"/>
              </a:ext>
            </a:extLst>
          </p:cNvPr>
          <p:cNvSpPr>
            <a:spLocks noGrp="1"/>
          </p:cNvSpPr>
          <p:nvPr>
            <p:ph type="body" sz="half" idx="2"/>
          </p:nvPr>
        </p:nvSpPr>
        <p:spPr>
          <a:xfrm>
            <a:off x="839788" y="1607820"/>
            <a:ext cx="6094412" cy="4069080"/>
          </a:xfrm>
        </p:spPr>
        <p:txBody>
          <a:bodyPr>
            <a:normAutofit/>
          </a:bodyPr>
          <a:lstStyle/>
          <a:p>
            <a:r>
              <a:rPr lang="pt-BR" dirty="0"/>
              <a:t>Baixo peso ao nascer;</a:t>
            </a:r>
          </a:p>
          <a:p>
            <a:r>
              <a:rPr lang="pt-BR" dirty="0"/>
              <a:t>Deficiência mental;</a:t>
            </a:r>
          </a:p>
          <a:p>
            <a:r>
              <a:rPr lang="pt-BR" dirty="0"/>
              <a:t>Transtornos do desenvolvimento; </a:t>
            </a:r>
          </a:p>
          <a:p>
            <a:r>
              <a:rPr lang="pt-BR" dirty="0"/>
              <a:t>Baixo quociente intelectual (QI);</a:t>
            </a:r>
          </a:p>
          <a:p>
            <a:r>
              <a:rPr lang="pt-BR" dirty="0"/>
              <a:t>Cegueira e surdez;</a:t>
            </a:r>
          </a:p>
          <a:p>
            <a:r>
              <a:rPr lang="pt-BR" dirty="0"/>
              <a:t>Aborto natural;</a:t>
            </a:r>
          </a:p>
          <a:p>
            <a:r>
              <a:rPr lang="pt-BR" dirty="0"/>
              <a:t>Morte na infância.</a:t>
            </a:r>
          </a:p>
        </p:txBody>
      </p:sp>
      <p:pic>
        <p:nvPicPr>
          <p:cNvPr id="7" name="Imagem 6" descr="Desenho de uma pessoa&#10;&#10;Descrição gerada automaticamente com confiança baixa">
            <a:extLst>
              <a:ext uri="{FF2B5EF4-FFF2-40B4-BE49-F238E27FC236}">
                <a16:creationId xmlns:a16="http://schemas.microsoft.com/office/drawing/2014/main" id="{15518C9E-0CF7-9D41-1CB1-A1733976A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9710" y="749300"/>
            <a:ext cx="5722290" cy="6108700"/>
          </a:xfrm>
          <a:prstGeom prst="rect">
            <a:avLst/>
          </a:prstGeom>
        </p:spPr>
      </p:pic>
    </p:spTree>
    <p:extLst>
      <p:ext uri="{BB962C8B-B14F-4D97-AF65-F5344CB8AC3E}">
        <p14:creationId xmlns:p14="http://schemas.microsoft.com/office/powerpoint/2010/main" val="400501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F31AB-138E-01FD-FFDE-E71E358B3452}"/>
              </a:ext>
            </a:extLst>
          </p:cNvPr>
          <p:cNvSpPr>
            <a:spLocks noGrp="1"/>
          </p:cNvSpPr>
          <p:nvPr>
            <p:ph type="title"/>
          </p:nvPr>
        </p:nvSpPr>
        <p:spPr>
          <a:xfrm>
            <a:off x="491808" y="1854200"/>
            <a:ext cx="4806632" cy="934720"/>
          </a:xfrm>
          <a:prstGeom prst="round2SameRect">
            <a:avLst>
              <a:gd name="adj1" fmla="val 12699"/>
              <a:gd name="adj2" fmla="val 0"/>
            </a:avLst>
          </a:prstGeom>
          <a:solidFill>
            <a:srgbClr val="FFD810"/>
          </a:solidFill>
          <a:ln w="25400">
            <a:solidFill>
              <a:schemeClr val="tx1"/>
            </a:solidFill>
          </a:ln>
        </p:spPr>
        <p:txBody>
          <a:bodyPr>
            <a:normAutofit fontScale="90000"/>
          </a:bodyPr>
          <a:lstStyle/>
          <a:p>
            <a:pPr algn="ctr"/>
            <a:r>
              <a:rPr lang="pt-BR" dirty="0"/>
              <a:t>Riscos para o pai adolescente:</a:t>
            </a:r>
          </a:p>
        </p:txBody>
      </p:sp>
      <p:sp>
        <p:nvSpPr>
          <p:cNvPr id="3" name="Espaço Reservado para Texto 2">
            <a:extLst>
              <a:ext uri="{FF2B5EF4-FFF2-40B4-BE49-F238E27FC236}">
                <a16:creationId xmlns:a16="http://schemas.microsoft.com/office/drawing/2014/main" id="{0E1C524E-C52A-4387-D8AD-00FB8470CDD8}"/>
              </a:ext>
            </a:extLst>
          </p:cNvPr>
          <p:cNvSpPr>
            <a:spLocks noGrp="1"/>
          </p:cNvSpPr>
          <p:nvPr>
            <p:ph type="body" sz="half" idx="2"/>
          </p:nvPr>
        </p:nvSpPr>
        <p:spPr>
          <a:xfrm>
            <a:off x="491808" y="2788920"/>
            <a:ext cx="4806632" cy="2481580"/>
          </a:xfrm>
          <a:solidFill>
            <a:schemeClr val="bg1"/>
          </a:solidFill>
          <a:ln w="25400">
            <a:solidFill>
              <a:schemeClr val="tx1"/>
            </a:solidFill>
          </a:ln>
        </p:spPr>
        <p:txBody>
          <a:bodyPr lIns="180000" tIns="180000" rIns="180000" bIns="180000">
            <a:normAutofit lnSpcReduction="10000"/>
          </a:bodyPr>
          <a:lstStyle/>
          <a:p>
            <a:r>
              <a:rPr lang="pt-BR" dirty="0"/>
              <a:t>Relação com o comportamento de risco (álcool, drogas, etc.);</a:t>
            </a:r>
          </a:p>
          <a:p>
            <a:r>
              <a:rPr lang="pt-BR" dirty="0"/>
              <a:t>Problemas psicológicos;</a:t>
            </a:r>
          </a:p>
          <a:p>
            <a:r>
              <a:rPr lang="pt-BR" dirty="0"/>
              <a:t>Culpa.</a:t>
            </a:r>
          </a:p>
        </p:txBody>
      </p:sp>
      <p:pic>
        <p:nvPicPr>
          <p:cNvPr id="6" name="Imagem 5" descr="Foto em preto e branco de homem com celular na mão&#10;&#10;Descrição gerada automaticamente">
            <a:extLst>
              <a:ext uri="{FF2B5EF4-FFF2-40B4-BE49-F238E27FC236}">
                <a16:creationId xmlns:a16="http://schemas.microsoft.com/office/drawing/2014/main" id="{ADDDEF7F-4E96-17FA-3629-750CC9260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5100" y="533400"/>
            <a:ext cx="9486900" cy="6324600"/>
          </a:xfrm>
          <a:prstGeom prst="rect">
            <a:avLst/>
          </a:prstGeom>
        </p:spPr>
      </p:pic>
    </p:spTree>
    <p:extLst>
      <p:ext uri="{BB962C8B-B14F-4D97-AF65-F5344CB8AC3E}">
        <p14:creationId xmlns:p14="http://schemas.microsoft.com/office/powerpoint/2010/main" val="1872901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1936"/>
          </a:schemeClr>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64F2E11-39AA-B662-7557-B6C808E5E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6959" y="-166469"/>
            <a:ext cx="6970806" cy="7190937"/>
          </a:xfrm>
          <a:prstGeom prst="rect">
            <a:avLst/>
          </a:prstGeom>
        </p:spPr>
      </p:pic>
    </p:spTree>
    <p:extLst>
      <p:ext uri="{BB962C8B-B14F-4D97-AF65-F5344CB8AC3E}">
        <p14:creationId xmlns:p14="http://schemas.microsoft.com/office/powerpoint/2010/main" val="28936186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alpha val="41936"/>
          </a:schemeClr>
        </a:solidFill>
        <a:effectLst/>
      </p:bgPr>
    </p:bg>
    <p:spTree>
      <p:nvGrpSpPr>
        <p:cNvPr id="1" name=""/>
        <p:cNvGrpSpPr/>
        <p:nvPr/>
      </p:nvGrpSpPr>
      <p:grpSpPr>
        <a:xfrm>
          <a:off x="0" y="0"/>
          <a:ext cx="0" cy="0"/>
          <a:chOff x="0" y="0"/>
          <a:chExt cx="0" cy="0"/>
        </a:xfrm>
      </p:grpSpPr>
      <p:sp>
        <p:nvSpPr>
          <p:cNvPr id="9" name="Lágrima 8">
            <a:extLst>
              <a:ext uri="{FF2B5EF4-FFF2-40B4-BE49-F238E27FC236}">
                <a16:creationId xmlns:a16="http://schemas.microsoft.com/office/drawing/2014/main" id="{17D0EDF4-F737-8587-6194-69D3808F544E}"/>
              </a:ext>
            </a:extLst>
          </p:cNvPr>
          <p:cNvSpPr/>
          <p:nvPr/>
        </p:nvSpPr>
        <p:spPr>
          <a:xfrm>
            <a:off x="814388" y="5143500"/>
            <a:ext cx="481012" cy="480060"/>
          </a:xfrm>
          <a:prstGeom prst="teardrop">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8" name="Retângulo 7">
            <a:extLst>
              <a:ext uri="{FF2B5EF4-FFF2-40B4-BE49-F238E27FC236}">
                <a16:creationId xmlns:a16="http://schemas.microsoft.com/office/drawing/2014/main" id="{C6227FEA-BEA8-0AFC-E4F6-BD8E12302234}"/>
              </a:ext>
            </a:extLst>
          </p:cNvPr>
          <p:cNvSpPr/>
          <p:nvPr/>
        </p:nvSpPr>
        <p:spPr>
          <a:xfrm>
            <a:off x="814388" y="4610100"/>
            <a:ext cx="481012" cy="482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5" name="Triângulo 4">
            <a:extLst>
              <a:ext uri="{FF2B5EF4-FFF2-40B4-BE49-F238E27FC236}">
                <a16:creationId xmlns:a16="http://schemas.microsoft.com/office/drawing/2014/main" id="{77F9E100-1E7A-1AF9-12CB-1FEECF2909AD}"/>
              </a:ext>
            </a:extLst>
          </p:cNvPr>
          <p:cNvSpPr/>
          <p:nvPr/>
        </p:nvSpPr>
        <p:spPr>
          <a:xfrm rot="20041968">
            <a:off x="646266" y="3124199"/>
            <a:ext cx="681036" cy="5334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4" name="Explosão 1 3">
            <a:extLst>
              <a:ext uri="{FF2B5EF4-FFF2-40B4-BE49-F238E27FC236}">
                <a16:creationId xmlns:a16="http://schemas.microsoft.com/office/drawing/2014/main" id="{665A8DD2-0358-0BE3-E1C3-7AB1034E9B6B}"/>
              </a:ext>
            </a:extLst>
          </p:cNvPr>
          <p:cNvSpPr/>
          <p:nvPr/>
        </p:nvSpPr>
        <p:spPr>
          <a:xfrm>
            <a:off x="635000" y="2171700"/>
            <a:ext cx="800100" cy="825500"/>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Título 1">
            <a:extLst>
              <a:ext uri="{FF2B5EF4-FFF2-40B4-BE49-F238E27FC236}">
                <a16:creationId xmlns:a16="http://schemas.microsoft.com/office/drawing/2014/main" id="{38489FC7-5923-659F-0170-3FDCDC5C2291}"/>
              </a:ext>
            </a:extLst>
          </p:cNvPr>
          <p:cNvSpPr>
            <a:spLocks noGrp="1"/>
          </p:cNvSpPr>
          <p:nvPr>
            <p:ph type="title"/>
          </p:nvPr>
        </p:nvSpPr>
        <p:spPr/>
        <p:txBody>
          <a:bodyPr/>
          <a:lstStyle/>
          <a:p>
            <a:r>
              <a:rPr lang="pt-BR" dirty="0"/>
              <a:t>Vamos pensar o que é GERAR UM BEBÊ:</a:t>
            </a:r>
          </a:p>
        </p:txBody>
      </p:sp>
      <p:pic>
        <p:nvPicPr>
          <p:cNvPr id="7" name="Imagem 6" descr="Homem com os braços abertos&#10;&#10;Descrição gerada automaticamente">
            <a:extLst>
              <a:ext uri="{FF2B5EF4-FFF2-40B4-BE49-F238E27FC236}">
                <a16:creationId xmlns:a16="http://schemas.microsoft.com/office/drawing/2014/main" id="{86CE1FC4-6F63-86B1-88E5-525DFD60BC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8582" y="0"/>
            <a:ext cx="4657329" cy="6858000"/>
          </a:xfrm>
          <a:prstGeom prst="rect">
            <a:avLst/>
          </a:prstGeom>
        </p:spPr>
      </p:pic>
      <p:sp>
        <p:nvSpPr>
          <p:cNvPr id="6" name="Oval 5">
            <a:extLst>
              <a:ext uri="{FF2B5EF4-FFF2-40B4-BE49-F238E27FC236}">
                <a16:creationId xmlns:a16="http://schemas.microsoft.com/office/drawing/2014/main" id="{A625714F-FEEA-6921-B1B0-FC56B4BB665D}"/>
              </a:ext>
            </a:extLst>
          </p:cNvPr>
          <p:cNvSpPr/>
          <p:nvPr/>
        </p:nvSpPr>
        <p:spPr>
          <a:xfrm>
            <a:off x="814388" y="3779773"/>
            <a:ext cx="481012" cy="449327"/>
          </a:xfrm>
          <a:prstGeom prst="ellipse">
            <a:avLst/>
          </a:prstGeom>
          <a:solidFill>
            <a:srgbClr val="D7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3" name="Espaço Reservado para Texto 2">
            <a:extLst>
              <a:ext uri="{FF2B5EF4-FFF2-40B4-BE49-F238E27FC236}">
                <a16:creationId xmlns:a16="http://schemas.microsoft.com/office/drawing/2014/main" id="{37D9FB39-FD5C-E7CB-3C06-9273CA5B3B01}"/>
              </a:ext>
            </a:extLst>
          </p:cNvPr>
          <p:cNvSpPr>
            <a:spLocks noGrp="1"/>
          </p:cNvSpPr>
          <p:nvPr>
            <p:ph type="body" sz="half" idx="2"/>
          </p:nvPr>
        </p:nvSpPr>
        <p:spPr>
          <a:xfrm>
            <a:off x="839787" y="2331720"/>
            <a:ext cx="6565059" cy="4194586"/>
          </a:xfrm>
        </p:spPr>
        <p:txBody>
          <a:bodyPr/>
          <a:lstStyle/>
          <a:p>
            <a:pPr marL="514350" indent="-514350">
              <a:buClr>
                <a:schemeClr val="bg1"/>
              </a:buClr>
              <a:buSzPct val="112000"/>
              <a:buFont typeface="+mj-lt"/>
              <a:buAutoNum type="arabicPeriod"/>
            </a:pPr>
            <a:r>
              <a:rPr lang="pt-BR" dirty="0"/>
              <a:t>Passar por todo o processo da gravidez;</a:t>
            </a:r>
          </a:p>
          <a:p>
            <a:pPr marL="514350" indent="-514350">
              <a:buClr>
                <a:schemeClr val="bg1"/>
              </a:buClr>
              <a:buSzPct val="112000"/>
              <a:buFont typeface="+mj-lt"/>
              <a:buAutoNum type="arabicPeriod"/>
            </a:pPr>
            <a:r>
              <a:rPr lang="pt-BR" dirty="0"/>
              <a:t>Enfrentar o parto;</a:t>
            </a:r>
          </a:p>
          <a:p>
            <a:pPr marL="514350" indent="-514350">
              <a:buClr>
                <a:schemeClr val="bg1"/>
              </a:buClr>
              <a:buSzPct val="112000"/>
              <a:buFont typeface="+mj-lt"/>
              <a:buAutoNum type="arabicPeriod"/>
            </a:pPr>
            <a:r>
              <a:rPr lang="pt-BR" dirty="0"/>
              <a:t>Cuidar das necessidades físicas e emocionais da criança;</a:t>
            </a:r>
          </a:p>
          <a:p>
            <a:pPr marL="514350" indent="-514350">
              <a:buClr>
                <a:schemeClr val="bg1"/>
              </a:buClr>
              <a:buSzPct val="112000"/>
              <a:buFont typeface="+mj-lt"/>
              <a:buAutoNum type="arabicPeriod"/>
            </a:pPr>
            <a:r>
              <a:rPr lang="pt-BR" dirty="0"/>
              <a:t>Educar;</a:t>
            </a:r>
          </a:p>
          <a:p>
            <a:pPr marL="514350" indent="-514350">
              <a:buClr>
                <a:schemeClr val="bg1"/>
              </a:buClr>
              <a:buSzPct val="112000"/>
              <a:buFont typeface="+mj-lt"/>
              <a:buAutoNum type="arabicPeriod"/>
            </a:pPr>
            <a:r>
              <a:rPr lang="pt-BR" dirty="0"/>
              <a:t>Garantir o sustento.</a:t>
            </a:r>
          </a:p>
        </p:txBody>
      </p:sp>
    </p:spTree>
    <p:extLst>
      <p:ext uri="{BB962C8B-B14F-4D97-AF65-F5344CB8AC3E}">
        <p14:creationId xmlns:p14="http://schemas.microsoft.com/office/powerpoint/2010/main" val="2068751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489FC7-5923-659F-0170-3FDCDC5C2291}"/>
              </a:ext>
            </a:extLst>
          </p:cNvPr>
          <p:cNvSpPr>
            <a:spLocks noGrp="1"/>
          </p:cNvSpPr>
          <p:nvPr>
            <p:ph type="title"/>
          </p:nvPr>
        </p:nvSpPr>
        <p:spPr>
          <a:xfrm>
            <a:off x="693536" y="1549400"/>
            <a:ext cx="4806632" cy="1280160"/>
          </a:xfrm>
        </p:spPr>
        <p:txBody>
          <a:bodyPr/>
          <a:lstStyle/>
          <a:p>
            <a:r>
              <a:rPr lang="pt-BR" dirty="0"/>
              <a:t>nascerá um adulto que deve ser:</a:t>
            </a:r>
          </a:p>
        </p:txBody>
      </p:sp>
      <p:sp>
        <p:nvSpPr>
          <p:cNvPr id="3" name="Espaço Reservado para Texto 2">
            <a:extLst>
              <a:ext uri="{FF2B5EF4-FFF2-40B4-BE49-F238E27FC236}">
                <a16:creationId xmlns:a16="http://schemas.microsoft.com/office/drawing/2014/main" id="{37D9FB39-FD5C-E7CB-3C06-9273CA5B3B01}"/>
              </a:ext>
            </a:extLst>
          </p:cNvPr>
          <p:cNvSpPr>
            <a:spLocks noGrp="1"/>
          </p:cNvSpPr>
          <p:nvPr>
            <p:ph type="body" sz="half" idx="2"/>
          </p:nvPr>
        </p:nvSpPr>
        <p:spPr>
          <a:xfrm>
            <a:off x="611188" y="3124200"/>
            <a:ext cx="5586412" cy="1879600"/>
          </a:xfrm>
        </p:spPr>
        <p:txBody>
          <a:bodyPr>
            <a:normAutofit/>
          </a:bodyPr>
          <a:lstStyle/>
          <a:p>
            <a:pPr marL="514350" indent="-514350">
              <a:buFont typeface="+mj-lt"/>
              <a:buAutoNum type="arabicPeriod"/>
            </a:pPr>
            <a:r>
              <a:rPr lang="pt-BR" b="1" dirty="0"/>
              <a:t>Socialmente aceito;</a:t>
            </a:r>
            <a:endParaRPr lang="pt-BR" dirty="0"/>
          </a:p>
          <a:p>
            <a:pPr marL="514350" indent="-514350">
              <a:buFont typeface="+mj-lt"/>
              <a:buAutoNum type="arabicPeriod"/>
            </a:pPr>
            <a:r>
              <a:rPr lang="pt-BR" b="1" dirty="0"/>
              <a:t>Espiritualmente equilibrado;</a:t>
            </a:r>
            <a:endParaRPr lang="pt-BR" dirty="0"/>
          </a:p>
          <a:p>
            <a:pPr marL="514350" indent="-514350">
              <a:buFont typeface="+mj-lt"/>
              <a:buAutoNum type="arabicPeriod"/>
            </a:pPr>
            <a:r>
              <a:rPr lang="pt-BR" b="1" dirty="0"/>
              <a:t>Psicologicamente ajustado.</a:t>
            </a:r>
          </a:p>
          <a:p>
            <a:pPr marL="514350" indent="-514350">
              <a:buFont typeface="+mj-lt"/>
              <a:buAutoNum type="arabicPeriod"/>
            </a:pPr>
            <a:endParaRPr lang="pt-BR" b="1" dirty="0"/>
          </a:p>
          <a:p>
            <a:pPr marL="514350" indent="-514350">
              <a:buFont typeface="+mj-lt"/>
              <a:buAutoNum type="arabicPeriod"/>
            </a:pPr>
            <a:endParaRPr lang="pt-BR" b="1" dirty="0"/>
          </a:p>
          <a:p>
            <a:pPr marL="0" indent="0">
              <a:buNone/>
            </a:pPr>
            <a:endParaRPr lang="pt-BR" dirty="0"/>
          </a:p>
        </p:txBody>
      </p:sp>
      <p:pic>
        <p:nvPicPr>
          <p:cNvPr id="9" name="Imagem 8" descr="Desenho de uma pessoa&#10;&#10;Descrição gerada automaticamente com confiança baixa">
            <a:extLst>
              <a:ext uri="{FF2B5EF4-FFF2-40B4-BE49-F238E27FC236}">
                <a16:creationId xmlns:a16="http://schemas.microsoft.com/office/drawing/2014/main" id="{EF734302-1221-7E85-37BD-9DAEEB7467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168" y="7235"/>
            <a:ext cx="4806632" cy="6233929"/>
          </a:xfrm>
          <a:prstGeom prst="rect">
            <a:avLst/>
          </a:prstGeom>
        </p:spPr>
      </p:pic>
      <p:sp>
        <p:nvSpPr>
          <p:cNvPr id="10" name="CaixaDeTexto 9">
            <a:extLst>
              <a:ext uri="{FF2B5EF4-FFF2-40B4-BE49-F238E27FC236}">
                <a16:creationId xmlns:a16="http://schemas.microsoft.com/office/drawing/2014/main" id="{F0C92A2C-2DAB-1D2C-061E-3B25DBDD082D}"/>
              </a:ext>
            </a:extLst>
          </p:cNvPr>
          <p:cNvSpPr txBox="1"/>
          <p:nvPr/>
        </p:nvSpPr>
        <p:spPr>
          <a:xfrm>
            <a:off x="7830458" y="3258590"/>
            <a:ext cx="4055750" cy="3592175"/>
          </a:xfrm>
          <a:prstGeom prst="ellipse">
            <a:avLst/>
          </a:prstGeom>
          <a:solidFill>
            <a:schemeClr val="accent2"/>
          </a:solidFill>
        </p:spPr>
        <p:txBody>
          <a:bodyPr wrap="square" rtlCol="0">
            <a:spAutoFit/>
          </a:bodyPr>
          <a:lstStyle/>
          <a:p>
            <a:pPr algn="ctr"/>
            <a:r>
              <a:rPr lang="pt-BR" sz="3200" dirty="0">
                <a:effectLst/>
                <a:latin typeface="BasicSans"/>
              </a:rPr>
              <a:t>É preciso pensar MUITO bem antes de ter um bebê, certo? </a:t>
            </a:r>
            <a:endParaRPr lang="pt-BR" sz="3200" dirty="0">
              <a:latin typeface="Basic Sans" pitchFamily="2" charset="77"/>
            </a:endParaRPr>
          </a:p>
        </p:txBody>
      </p:sp>
      <p:sp>
        <p:nvSpPr>
          <p:cNvPr id="5" name="CaixaDeTexto 4">
            <a:extLst>
              <a:ext uri="{FF2B5EF4-FFF2-40B4-BE49-F238E27FC236}">
                <a16:creationId xmlns:a16="http://schemas.microsoft.com/office/drawing/2014/main" id="{E80A13CE-57F4-BEC8-E3D8-E4673973CC55}"/>
              </a:ext>
            </a:extLst>
          </p:cNvPr>
          <p:cNvSpPr txBox="1"/>
          <p:nvPr/>
        </p:nvSpPr>
        <p:spPr>
          <a:xfrm>
            <a:off x="-188440" y="5298440"/>
            <a:ext cx="6098058" cy="584775"/>
          </a:xfrm>
          <a:prstGeom prst="rect">
            <a:avLst/>
          </a:prstGeom>
          <a:noFill/>
        </p:spPr>
        <p:txBody>
          <a:bodyPr wrap="square">
            <a:spAutoFit/>
          </a:bodyPr>
          <a:lstStyle/>
          <a:p>
            <a:pPr algn="ctr"/>
            <a:r>
              <a:rPr lang="pt-BR" sz="3200" b="1" dirty="0">
                <a:effectLst/>
                <a:latin typeface="Basic Sans Bold" pitchFamily="2" charset="77"/>
              </a:rPr>
              <a:t>EQUILÍBRIO</a:t>
            </a:r>
          </a:p>
        </p:txBody>
      </p:sp>
    </p:spTree>
    <p:extLst>
      <p:ext uri="{BB962C8B-B14F-4D97-AF65-F5344CB8AC3E}">
        <p14:creationId xmlns:p14="http://schemas.microsoft.com/office/powerpoint/2010/main" val="190112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56B99082-F244-4B1F-B291-6940ECE71DCB}"/>
              </a:ext>
            </a:extLst>
          </p:cNvPr>
          <p:cNvSpPr>
            <a:spLocks noGrp="1"/>
          </p:cNvSpPr>
          <p:nvPr>
            <p:ph type="title"/>
          </p:nvPr>
        </p:nvSpPr>
        <p:spPr>
          <a:xfrm>
            <a:off x="1106488" y="1666875"/>
            <a:ext cx="9409112" cy="2633663"/>
          </a:xfrm>
        </p:spPr>
        <p:txBody>
          <a:bodyPr>
            <a:normAutofit/>
          </a:bodyPr>
          <a:lstStyle/>
          <a:p>
            <a:pPr algn="ctr"/>
            <a:r>
              <a:rPr lang="pt-BR" sz="6000" dirty="0"/>
              <a:t>Cuidados com a Saúde </a:t>
            </a:r>
            <a:br>
              <a:rPr lang="pt-BR" sz="6000" dirty="0"/>
            </a:br>
            <a:r>
              <a:rPr lang="pt-BR" sz="6000" dirty="0">
                <a:solidFill>
                  <a:srgbClr val="ECA3B1"/>
                </a:solidFill>
              </a:rPr>
              <a:t>da grávida</a:t>
            </a:r>
          </a:p>
        </p:txBody>
      </p:sp>
    </p:spTree>
    <p:extLst>
      <p:ext uri="{BB962C8B-B14F-4D97-AF65-F5344CB8AC3E}">
        <p14:creationId xmlns:p14="http://schemas.microsoft.com/office/powerpoint/2010/main" val="20933899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Texto 5">
            <a:extLst>
              <a:ext uri="{FF2B5EF4-FFF2-40B4-BE49-F238E27FC236}">
                <a16:creationId xmlns:a16="http://schemas.microsoft.com/office/drawing/2014/main" id="{D6511C0E-A4D9-1088-E4F9-E5697F7F3D54}"/>
              </a:ext>
            </a:extLst>
          </p:cNvPr>
          <p:cNvSpPr>
            <a:spLocks noGrp="1"/>
          </p:cNvSpPr>
          <p:nvPr>
            <p:ph type="body" sz="half" idx="2"/>
          </p:nvPr>
        </p:nvSpPr>
        <p:spPr>
          <a:xfrm>
            <a:off x="1404560" y="2420726"/>
            <a:ext cx="4462840" cy="2016547"/>
          </a:xfrm>
        </p:spPr>
        <p:txBody>
          <a:bodyPr>
            <a:normAutofit lnSpcReduction="10000"/>
          </a:bodyPr>
          <a:lstStyle/>
          <a:p>
            <a:pPr marL="0" indent="0" algn="ctr">
              <a:lnSpc>
                <a:spcPct val="100000"/>
              </a:lnSpc>
              <a:buNone/>
            </a:pPr>
            <a:r>
              <a:rPr lang="pt-BR" sz="3200" dirty="0"/>
              <a:t>A gravidez é uma fase de muitas transformações, tanto físicas como psicológicas. </a:t>
            </a:r>
          </a:p>
        </p:txBody>
      </p:sp>
    </p:spTree>
    <p:extLst>
      <p:ext uri="{BB962C8B-B14F-4D97-AF65-F5344CB8AC3E}">
        <p14:creationId xmlns:p14="http://schemas.microsoft.com/office/powerpoint/2010/main" val="16146021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2E3E3">
            <a:alpha val="68746"/>
          </a:srgbClr>
        </a:solidFill>
        <a:effectLst/>
      </p:bgPr>
    </p:bg>
    <p:spTree>
      <p:nvGrpSpPr>
        <p:cNvPr id="1" name=""/>
        <p:cNvGrpSpPr/>
        <p:nvPr/>
      </p:nvGrpSpPr>
      <p:grpSpPr>
        <a:xfrm>
          <a:off x="0" y="0"/>
          <a:ext cx="0" cy="0"/>
          <a:chOff x="0" y="0"/>
          <a:chExt cx="0" cy="0"/>
        </a:xfrm>
      </p:grpSpPr>
      <p:pic>
        <p:nvPicPr>
          <p:cNvPr id="14" name="Imagem 13" descr="Desenho de uma pessoa&#10;&#10;Descrição gerada automaticamente com confiança média">
            <a:extLst>
              <a:ext uri="{FF2B5EF4-FFF2-40B4-BE49-F238E27FC236}">
                <a16:creationId xmlns:a16="http://schemas.microsoft.com/office/drawing/2014/main" id="{18976C8E-C4C5-5222-4AEF-DDB19E356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7699" y="-90995"/>
            <a:ext cx="8803205" cy="6636174"/>
          </a:xfrm>
          <a:prstGeom prst="rect">
            <a:avLst/>
          </a:prstGeom>
        </p:spPr>
      </p:pic>
      <p:sp>
        <p:nvSpPr>
          <p:cNvPr id="7" name="CaixaDeTexto 6">
            <a:extLst>
              <a:ext uri="{FF2B5EF4-FFF2-40B4-BE49-F238E27FC236}">
                <a16:creationId xmlns:a16="http://schemas.microsoft.com/office/drawing/2014/main" id="{27736B9E-9DC2-3681-89FC-A50D89799A2F}"/>
              </a:ext>
            </a:extLst>
          </p:cNvPr>
          <p:cNvSpPr txBox="1"/>
          <p:nvPr/>
        </p:nvSpPr>
        <p:spPr>
          <a:xfrm>
            <a:off x="4107305" y="1469037"/>
            <a:ext cx="4529455" cy="3170099"/>
          </a:xfrm>
          <a:prstGeom prst="rect">
            <a:avLst/>
          </a:prstGeom>
          <a:noFill/>
        </p:spPr>
        <p:txBody>
          <a:bodyPr wrap="square">
            <a:spAutoFit/>
          </a:bodyPr>
          <a:lstStyle/>
          <a:p>
            <a:pPr marL="0" indent="0" algn="ctr">
              <a:buNone/>
            </a:pPr>
            <a:r>
              <a:rPr lang="pt-BR" sz="3200" dirty="0">
                <a:latin typeface="Basic Sans" pitchFamily="2" charset="77"/>
              </a:rPr>
              <a:t>E isso não é papo só de garota, não. Também envolve você, garoto.</a:t>
            </a:r>
          </a:p>
          <a:p>
            <a:pPr marL="0" indent="0" algn="ctr">
              <a:buNone/>
            </a:pPr>
            <a:endParaRPr lang="pt-BR" sz="3200" dirty="0">
              <a:latin typeface="Basic Sans" pitchFamily="2" charset="77"/>
            </a:endParaRPr>
          </a:p>
          <a:p>
            <a:pPr marL="0" indent="0" algn="ctr">
              <a:buNone/>
            </a:pPr>
            <a:r>
              <a:rPr lang="pt-BR" sz="3600" dirty="0">
                <a:latin typeface="Basic Sans" pitchFamily="2" charset="77"/>
                <a:cs typeface="Charmonman" pitchFamily="2" charset="-34"/>
              </a:rPr>
              <a:t> Apoiar e ajudar é papel de todos nós</a:t>
            </a:r>
            <a:r>
              <a:rPr lang="pt-BR" sz="3200" dirty="0">
                <a:latin typeface="Basic Sans" pitchFamily="2" charset="77"/>
              </a:rPr>
              <a:t>. </a:t>
            </a:r>
          </a:p>
        </p:txBody>
      </p:sp>
    </p:spTree>
    <p:extLst>
      <p:ext uri="{BB962C8B-B14F-4D97-AF65-F5344CB8AC3E}">
        <p14:creationId xmlns:p14="http://schemas.microsoft.com/office/powerpoint/2010/main" val="13065661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3734E4-E81D-83EC-61B8-9C37AF1FEF5E}"/>
              </a:ext>
            </a:extLst>
          </p:cNvPr>
          <p:cNvSpPr>
            <a:spLocks noGrp="1"/>
          </p:cNvSpPr>
          <p:nvPr>
            <p:ph type="title"/>
          </p:nvPr>
        </p:nvSpPr>
        <p:spPr>
          <a:xfrm>
            <a:off x="393356" y="2552271"/>
            <a:ext cx="4438136" cy="1325563"/>
          </a:xfrm>
        </p:spPr>
        <p:txBody>
          <a:bodyPr>
            <a:normAutofit fontScale="90000"/>
          </a:bodyPr>
          <a:lstStyle/>
          <a:p>
            <a:r>
              <a:rPr lang="pt-BR" dirty="0"/>
              <a:t>Mas quais são os cuidados que uma grávida precisa ter?</a:t>
            </a:r>
          </a:p>
        </p:txBody>
      </p:sp>
      <p:pic>
        <p:nvPicPr>
          <p:cNvPr id="8" name="Imagem 7">
            <a:extLst>
              <a:ext uri="{FF2B5EF4-FFF2-40B4-BE49-F238E27FC236}">
                <a16:creationId xmlns:a16="http://schemas.microsoft.com/office/drawing/2014/main" id="{FB1E41E1-9DA5-4F21-F11F-0D2CAD2DD8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89603" y="1362831"/>
            <a:ext cx="7772399" cy="5495169"/>
          </a:xfrm>
          <a:prstGeom prst="rect">
            <a:avLst/>
          </a:prstGeom>
        </p:spPr>
      </p:pic>
      <p:pic>
        <p:nvPicPr>
          <p:cNvPr id="11" name="Imagem 10">
            <a:extLst>
              <a:ext uri="{FF2B5EF4-FFF2-40B4-BE49-F238E27FC236}">
                <a16:creationId xmlns:a16="http://schemas.microsoft.com/office/drawing/2014/main" id="{4A7A44D2-6221-C5A6-27CD-4F1BE3A67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8135" y="365125"/>
            <a:ext cx="1821285" cy="1552272"/>
          </a:xfrm>
          <a:prstGeom prst="rect">
            <a:avLst/>
          </a:prstGeom>
        </p:spPr>
      </p:pic>
      <p:pic>
        <p:nvPicPr>
          <p:cNvPr id="12" name="Imagem 11">
            <a:extLst>
              <a:ext uri="{FF2B5EF4-FFF2-40B4-BE49-F238E27FC236}">
                <a16:creationId xmlns:a16="http://schemas.microsoft.com/office/drawing/2014/main" id="{577AC714-6B75-A5A0-75FC-8AA257AE6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469" y="1775440"/>
            <a:ext cx="2308860" cy="1009562"/>
          </a:xfrm>
          <a:prstGeom prst="rect">
            <a:avLst/>
          </a:prstGeom>
        </p:spPr>
      </p:pic>
    </p:spTree>
    <p:extLst>
      <p:ext uri="{BB962C8B-B14F-4D97-AF65-F5344CB8AC3E}">
        <p14:creationId xmlns:p14="http://schemas.microsoft.com/office/powerpoint/2010/main" val="8906044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367F56E-4789-C94E-1939-EFE9D898B1AC}"/>
              </a:ext>
            </a:extLst>
          </p:cNvPr>
          <p:cNvSpPr>
            <a:spLocks noGrp="1"/>
          </p:cNvSpPr>
          <p:nvPr>
            <p:ph type="title"/>
          </p:nvPr>
        </p:nvSpPr>
        <p:spPr>
          <a:xfrm>
            <a:off x="6375401" y="1950719"/>
            <a:ext cx="4806632" cy="1280160"/>
          </a:xfrm>
        </p:spPr>
        <p:txBody>
          <a:bodyPr>
            <a:normAutofit fontScale="90000"/>
          </a:bodyPr>
          <a:lstStyle/>
          <a:p>
            <a:r>
              <a:rPr lang="pt-BR" dirty="0"/>
              <a:t>Às vezes, o medo de ficar sozinho(a)  leva à uma pressão para namorar:</a:t>
            </a:r>
          </a:p>
        </p:txBody>
      </p:sp>
      <p:sp>
        <p:nvSpPr>
          <p:cNvPr id="4" name="Espaço Reservado para Texto 3">
            <a:extLst>
              <a:ext uri="{FF2B5EF4-FFF2-40B4-BE49-F238E27FC236}">
                <a16:creationId xmlns:a16="http://schemas.microsoft.com/office/drawing/2014/main" id="{C07F61C7-DB69-80B3-E5DD-8E8997FF2F7D}"/>
              </a:ext>
            </a:extLst>
          </p:cNvPr>
          <p:cNvSpPr>
            <a:spLocks noGrp="1"/>
          </p:cNvSpPr>
          <p:nvPr>
            <p:ph type="body" sz="half" idx="2"/>
          </p:nvPr>
        </p:nvSpPr>
        <p:spPr>
          <a:xfrm>
            <a:off x="6375401" y="3429000"/>
            <a:ext cx="4806632" cy="2344421"/>
          </a:xfrm>
        </p:spPr>
        <p:txBody>
          <a:bodyPr/>
          <a:lstStyle/>
          <a:p>
            <a:r>
              <a:rPr lang="pt-BR" dirty="0"/>
              <a:t>Quem não se quer;</a:t>
            </a:r>
          </a:p>
          <a:p>
            <a:r>
              <a:rPr lang="pt-BR" dirty="0"/>
              <a:t>Quem não vai trazer um bom futuro;</a:t>
            </a:r>
          </a:p>
          <a:p>
            <a:r>
              <a:rPr lang="pt-BR" dirty="0"/>
              <a:t>Quem não combina com você. </a:t>
            </a:r>
          </a:p>
        </p:txBody>
      </p:sp>
    </p:spTree>
    <p:extLst>
      <p:ext uri="{BB962C8B-B14F-4D97-AF65-F5344CB8AC3E}">
        <p14:creationId xmlns:p14="http://schemas.microsoft.com/office/powerpoint/2010/main" val="314071569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9976"/>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6096000" y="253807"/>
            <a:ext cx="5477107" cy="1519431"/>
          </a:xfrm>
        </p:spPr>
        <p:txBody>
          <a:bodyPr/>
          <a:lstStyle/>
          <a:p>
            <a:r>
              <a:rPr lang="pt-BR" dirty="0"/>
              <a:t>ACOMPANHAMENTO PRÉ-NATAL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6096000" y="1773238"/>
            <a:ext cx="5757746" cy="3456877"/>
          </a:xfrm>
        </p:spPr>
        <p:txBody>
          <a:bodyPr/>
          <a:lstStyle/>
          <a:p>
            <a:r>
              <a:rPr lang="pt-BR" dirty="0"/>
              <a:t>Exames laboratoriais;</a:t>
            </a:r>
          </a:p>
          <a:p>
            <a:r>
              <a:rPr lang="pt-BR" dirty="0"/>
              <a:t>Exames </a:t>
            </a:r>
            <a:r>
              <a:rPr lang="pt-BR" dirty="0" err="1"/>
              <a:t>periódicos</a:t>
            </a:r>
            <a:r>
              <a:rPr lang="pt-BR" dirty="0"/>
              <a:t> de ultrassonografia; </a:t>
            </a:r>
          </a:p>
          <a:p>
            <a:r>
              <a:rPr lang="pt-BR" dirty="0"/>
              <a:t>Geralmente, 6 consultas: uma no 1</a:t>
            </a:r>
            <a:r>
              <a:rPr lang="pt-BR" baseline="30000" dirty="0"/>
              <a:t>o</a:t>
            </a:r>
            <a:r>
              <a:rPr lang="pt-BR" dirty="0"/>
              <a:t> trimestre da gravidez, duas no 2</a:t>
            </a:r>
            <a:r>
              <a:rPr lang="pt-BR" baseline="30000" dirty="0"/>
              <a:t>o</a:t>
            </a:r>
            <a:r>
              <a:rPr lang="pt-BR" dirty="0"/>
              <a:t> e </a:t>
            </a:r>
            <a:r>
              <a:rPr lang="pt-BR" dirty="0" err="1"/>
              <a:t>três</a:t>
            </a:r>
            <a:r>
              <a:rPr lang="pt-BR" dirty="0"/>
              <a:t> no 3</a:t>
            </a:r>
            <a:r>
              <a:rPr lang="pt-BR" baseline="30000" dirty="0"/>
              <a:t>o</a:t>
            </a:r>
            <a:r>
              <a:rPr lang="pt-BR" dirty="0"/>
              <a:t> trimestre; </a:t>
            </a:r>
          </a:p>
          <a:p>
            <a:r>
              <a:rPr lang="pt-BR" dirty="0"/>
              <a:t>Dentista.</a:t>
            </a:r>
          </a:p>
          <a:p>
            <a:endParaRPr lang="pt-BR" dirty="0"/>
          </a:p>
        </p:txBody>
      </p:sp>
    </p:spTree>
    <p:extLst>
      <p:ext uri="{BB962C8B-B14F-4D97-AF65-F5344CB8AC3E}">
        <p14:creationId xmlns:p14="http://schemas.microsoft.com/office/powerpoint/2010/main" val="2507000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lstStyle/>
          <a:p>
            <a:r>
              <a:rPr lang="pt-BR" dirty="0"/>
              <a:t>VACINAS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2051823"/>
            <a:ext cx="5607205" cy="4125139"/>
          </a:xfrm>
        </p:spPr>
        <p:txBody>
          <a:bodyPr/>
          <a:lstStyle/>
          <a:p>
            <a:r>
              <a:rPr lang="pt-BR" dirty="0"/>
              <a:t>O bebê </a:t>
            </a:r>
            <a:r>
              <a:rPr lang="pt-BR" dirty="0" err="1"/>
              <a:t>ja</a:t>
            </a:r>
            <a:r>
              <a:rPr lang="pt-BR" dirty="0"/>
              <a:t>́ recebe alguns anticorpos maternos para sua defesa. </a:t>
            </a:r>
          </a:p>
          <a:p>
            <a:r>
              <a:rPr lang="pt-BR" dirty="0"/>
              <a:t>A Tríplice Bacteriana Acelular, a Hepatite B e a vacina contra a gripe. </a:t>
            </a:r>
          </a:p>
          <a:p>
            <a:r>
              <a:rPr lang="pt-BR" dirty="0"/>
              <a:t>Buscar  a orientação médica ou as Unidades Básicas de Saúde. </a:t>
            </a:r>
          </a:p>
          <a:p>
            <a:endParaRPr lang="pt-BR" dirty="0"/>
          </a:p>
          <a:p>
            <a:endParaRPr lang="pt-BR" dirty="0"/>
          </a:p>
        </p:txBody>
      </p:sp>
    </p:spTree>
    <p:extLst>
      <p:ext uri="{BB962C8B-B14F-4D97-AF65-F5344CB8AC3E}">
        <p14:creationId xmlns:p14="http://schemas.microsoft.com/office/powerpoint/2010/main" val="133763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871228"/>
            <a:ext cx="10515600" cy="1325563"/>
          </a:xfrm>
        </p:spPr>
        <p:txBody>
          <a:bodyPr>
            <a:normAutofit fontScale="90000"/>
          </a:bodyPr>
          <a:lstStyle/>
          <a:p>
            <a:r>
              <a:rPr lang="pt-BR" dirty="0"/>
              <a:t>ALIMENTAÇÃO </a:t>
            </a:r>
            <a:br>
              <a:rPr lang="pt-BR" dirty="0"/>
            </a:br>
            <a:r>
              <a:rPr lang="pt-BR" dirty="0"/>
              <a:t> </a:t>
            </a:r>
            <a:br>
              <a:rPr lang="pt-BR" dirty="0"/>
            </a:br>
            <a:endParaRPr lang="pt-BR" dirty="0"/>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741020" cy="4351338"/>
          </a:xfrm>
        </p:spPr>
        <p:txBody>
          <a:bodyPr/>
          <a:lstStyle/>
          <a:p>
            <a:r>
              <a:rPr lang="pt-BR" dirty="0"/>
              <a:t>Alimentação mais natural e saudável com frutas e verduras em abundância. </a:t>
            </a:r>
          </a:p>
          <a:p>
            <a:r>
              <a:rPr lang="pt-BR" dirty="0"/>
              <a:t>Fontes de vitaminas e nutrientes de alta qualidade para o desenvolvimento do bebê e o bem-estar da grávida. </a:t>
            </a:r>
          </a:p>
          <a:p>
            <a:endParaRPr lang="pt-BR" dirty="0"/>
          </a:p>
          <a:p>
            <a:endParaRPr lang="pt-BR" dirty="0"/>
          </a:p>
          <a:p>
            <a:endParaRPr lang="pt-BR" dirty="0"/>
          </a:p>
        </p:txBody>
      </p:sp>
      <p:pic>
        <p:nvPicPr>
          <p:cNvPr id="7" name="Imagem 6" descr="Abacaxi com frutas&#10;&#10;Descrição gerada automaticamente">
            <a:extLst>
              <a:ext uri="{FF2B5EF4-FFF2-40B4-BE49-F238E27FC236}">
                <a16:creationId xmlns:a16="http://schemas.microsoft.com/office/drawing/2014/main" id="{0777D03E-6AE7-DB4C-1846-9D7FEE5170C8}"/>
              </a:ext>
            </a:extLst>
          </p:cNvPr>
          <p:cNvPicPr>
            <a:picLocks noChangeAspect="1"/>
          </p:cNvPicPr>
          <p:nvPr/>
        </p:nvPicPr>
        <p:blipFill>
          <a:blip r:embed="rId2"/>
          <a:stretch>
            <a:fillRect/>
          </a:stretch>
        </p:blipFill>
        <p:spPr>
          <a:xfrm>
            <a:off x="4419600" y="2196791"/>
            <a:ext cx="7772400" cy="5829300"/>
          </a:xfrm>
          <a:prstGeom prst="rect">
            <a:avLst/>
          </a:prstGeom>
        </p:spPr>
      </p:pic>
    </p:spTree>
    <p:extLst>
      <p:ext uri="{BB962C8B-B14F-4D97-AF65-F5344CB8AC3E}">
        <p14:creationId xmlns:p14="http://schemas.microsoft.com/office/powerpoint/2010/main" val="230722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7" name="Imagem 6" descr="Imagem em branco e preto&#10;&#10;Descrição gerada automaticamente com confiança média">
            <a:extLst>
              <a:ext uri="{FF2B5EF4-FFF2-40B4-BE49-F238E27FC236}">
                <a16:creationId xmlns:a16="http://schemas.microsoft.com/office/drawing/2014/main" id="{EDF3EE49-49BC-DCC4-3616-9F85E38356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0438" y="1825625"/>
            <a:ext cx="7061561" cy="4667250"/>
          </a:xfrm>
          <a:prstGeom prst="rect">
            <a:avLst/>
          </a:prstGeom>
        </p:spPr>
      </p:pic>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434715" y="402395"/>
            <a:ext cx="10515600" cy="1325563"/>
          </a:xfrm>
        </p:spPr>
        <p:txBody>
          <a:bodyPr>
            <a:normAutofit/>
          </a:bodyPr>
          <a:lstStyle/>
          <a:p>
            <a:r>
              <a:rPr lang="pt-BR" dirty="0"/>
              <a:t>SONO ADEQUADO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434715" y="1825625"/>
            <a:ext cx="4906719" cy="4519418"/>
          </a:xfrm>
        </p:spPr>
        <p:txBody>
          <a:bodyPr/>
          <a:lstStyle/>
          <a:p>
            <a:r>
              <a:rPr lang="pt-BR" dirty="0"/>
              <a:t>O sono é bem frequente, mas precisa ser de qualidade para ajudar no equilíbrio emocional, no equilíbrio metabólico e para o cérebro funcionar bem. </a:t>
            </a:r>
          </a:p>
          <a:p>
            <a:r>
              <a:rPr lang="pt-BR" dirty="0"/>
              <a:t>Substâncias e hormônios importantes são liberados durante  o sono. </a:t>
            </a:r>
          </a:p>
          <a:p>
            <a:endParaRPr lang="pt-BR" dirty="0"/>
          </a:p>
        </p:txBody>
      </p:sp>
    </p:spTree>
    <p:extLst>
      <p:ext uri="{BB962C8B-B14F-4D97-AF65-F5344CB8AC3E}">
        <p14:creationId xmlns:p14="http://schemas.microsoft.com/office/powerpoint/2010/main" val="2579515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D7D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524656" y="432481"/>
            <a:ext cx="10515600" cy="1325563"/>
          </a:xfrm>
        </p:spPr>
        <p:txBody>
          <a:bodyPr>
            <a:normAutofit/>
          </a:bodyPr>
          <a:lstStyle/>
          <a:p>
            <a:r>
              <a:rPr lang="pt-BR" dirty="0"/>
              <a:t>ÁGUA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524656" y="1813810"/>
            <a:ext cx="6880485" cy="4901783"/>
          </a:xfrm>
        </p:spPr>
        <p:txBody>
          <a:bodyPr>
            <a:normAutofit/>
          </a:bodyPr>
          <a:lstStyle/>
          <a:p>
            <a:r>
              <a:rPr lang="pt-BR" dirty="0"/>
              <a:t>Ajuda na produção do leite </a:t>
            </a:r>
            <a:r>
              <a:rPr lang="pt-BR" dirty="0" err="1"/>
              <a:t>ja</a:t>
            </a:r>
            <a:r>
              <a:rPr lang="pt-BR" dirty="0"/>
              <a:t>́ na gestação e no funcionamento do intestino da grávida.</a:t>
            </a:r>
          </a:p>
          <a:p>
            <a:r>
              <a:rPr lang="pt-BR" dirty="0"/>
              <a:t>A fórmula pra saber a quantidade ideal: multiplicar 35 ml pelo peso do seu corpo. </a:t>
            </a:r>
          </a:p>
          <a:p>
            <a:r>
              <a:rPr lang="pt-BR" dirty="0"/>
              <a:t>Sucos com açúcar, os artificiais e refrigerantes devem ser evitados, e eles não substituem a água. </a:t>
            </a:r>
          </a:p>
          <a:p>
            <a:r>
              <a:rPr lang="pt-BR" dirty="0"/>
              <a:t>Não se recomenda o uso do café́ e de bebidas com cafeína, pois trazem prejuízos para a gestação e o desenvolvimento do bebê.</a:t>
            </a:r>
          </a:p>
          <a:p>
            <a:endParaRPr lang="pt-BR" dirty="0"/>
          </a:p>
          <a:p>
            <a:endParaRPr lang="pt-BR" dirty="0"/>
          </a:p>
          <a:p>
            <a:endParaRPr lang="pt-BR" dirty="0"/>
          </a:p>
          <a:p>
            <a:endParaRPr lang="pt-BR" dirty="0"/>
          </a:p>
        </p:txBody>
      </p:sp>
      <p:pic>
        <p:nvPicPr>
          <p:cNvPr id="7" name="Imagem 6" descr="Vaso de vidro transparente com líquido azul&#10;&#10;Descrição gerada automaticamente com confiança média">
            <a:extLst>
              <a:ext uri="{FF2B5EF4-FFF2-40B4-BE49-F238E27FC236}">
                <a16:creationId xmlns:a16="http://schemas.microsoft.com/office/drawing/2014/main" id="{5455D44D-FFB2-FF02-B774-775596D4D0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12608" y="105123"/>
            <a:ext cx="4279392" cy="647885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931994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4648200" cy="1325563"/>
          </a:xfrm>
        </p:spPr>
        <p:txBody>
          <a:bodyPr>
            <a:normAutofit/>
          </a:bodyPr>
          <a:lstStyle/>
          <a:p>
            <a:r>
              <a:rPr lang="pt-BR" dirty="0"/>
              <a:t>LUZ SOLAR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707566" cy="4351338"/>
          </a:xfrm>
        </p:spPr>
        <p:txBody>
          <a:bodyPr/>
          <a:lstStyle/>
          <a:p>
            <a:r>
              <a:rPr lang="pt-BR" sz="3200" dirty="0"/>
              <a:t>A vitamina D, é necessária pois ajuda no humor e na imunidade da grávida.</a:t>
            </a:r>
          </a:p>
          <a:p>
            <a:endParaRPr lang="pt-BR" sz="3200" dirty="0"/>
          </a:p>
          <a:p>
            <a:r>
              <a:rPr lang="pt-BR" sz="3200" dirty="0"/>
              <a:t>Também ajuda no desenvolvimento do bebê, na formação de seus ossos. </a:t>
            </a:r>
          </a:p>
          <a:p>
            <a:endParaRPr lang="pt-BR" dirty="0"/>
          </a:p>
          <a:p>
            <a:endParaRPr lang="pt-BR" dirty="0"/>
          </a:p>
          <a:p>
            <a:endParaRPr lang="pt-BR" dirty="0"/>
          </a:p>
        </p:txBody>
      </p:sp>
      <p:pic>
        <p:nvPicPr>
          <p:cNvPr id="7" name="Imagem 6" descr="Rosto de mulher sorrindo&#10;&#10;Descrição gerada automaticamente">
            <a:extLst>
              <a:ext uri="{FF2B5EF4-FFF2-40B4-BE49-F238E27FC236}">
                <a16:creationId xmlns:a16="http://schemas.microsoft.com/office/drawing/2014/main" id="{C2205FAF-BF51-8177-55F8-360E19560EC0}"/>
              </a:ext>
            </a:extLst>
          </p:cNvPr>
          <p:cNvPicPr>
            <a:picLocks noChangeAspect="1"/>
          </p:cNvPicPr>
          <p:nvPr/>
        </p:nvPicPr>
        <p:blipFill>
          <a:blip r:embed="rId3"/>
          <a:stretch>
            <a:fillRect/>
          </a:stretch>
        </p:blipFill>
        <p:spPr>
          <a:xfrm>
            <a:off x="5644376" y="0"/>
            <a:ext cx="6858000" cy="6858000"/>
          </a:xfrm>
          <a:prstGeom prst="rect">
            <a:avLst/>
          </a:prstGeom>
        </p:spPr>
      </p:pic>
    </p:spTree>
    <p:extLst>
      <p:ext uri="{BB962C8B-B14F-4D97-AF65-F5344CB8AC3E}">
        <p14:creationId xmlns:p14="http://schemas.microsoft.com/office/powerpoint/2010/main" val="150577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normAutofit/>
          </a:bodyPr>
          <a:lstStyle/>
          <a:p>
            <a:r>
              <a:rPr lang="pt-BR" dirty="0"/>
              <a:t>AR PURO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027341" cy="4351338"/>
          </a:xfrm>
        </p:spPr>
        <p:txBody>
          <a:bodyPr/>
          <a:lstStyle/>
          <a:p>
            <a:r>
              <a:rPr lang="pt-BR" sz="3200" dirty="0"/>
              <a:t>O que a grávida respira, o bebê respira. </a:t>
            </a:r>
          </a:p>
          <a:p>
            <a:r>
              <a:rPr lang="pt-BR" sz="3200" dirty="0"/>
              <a:t>Aprender exercícios respiratórios para melhorar a oxigenação é ótimo.</a:t>
            </a:r>
          </a:p>
          <a:p>
            <a:endParaRPr lang="pt-BR" dirty="0"/>
          </a:p>
        </p:txBody>
      </p:sp>
    </p:spTree>
    <p:extLst>
      <p:ext uri="{BB962C8B-B14F-4D97-AF65-F5344CB8AC3E}">
        <p14:creationId xmlns:p14="http://schemas.microsoft.com/office/powerpoint/2010/main" val="2725265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4B59">
            <a:alpha val="72935"/>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normAutofit/>
          </a:bodyPr>
          <a:lstStyle/>
          <a:p>
            <a:r>
              <a:rPr lang="pt-BR" dirty="0"/>
              <a:t>EXERCÍCIOS FÍSICOS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506844" cy="4351338"/>
          </a:xfrm>
        </p:spPr>
        <p:txBody>
          <a:bodyPr>
            <a:normAutofit/>
          </a:bodyPr>
          <a:lstStyle/>
          <a:p>
            <a:r>
              <a:rPr lang="pt-BR" sz="3200" dirty="0"/>
              <a:t>Atividade física e exercícios físicos sempre são bem-vindos, mas que haja acompanhamento médico.</a:t>
            </a:r>
          </a:p>
          <a:p>
            <a:r>
              <a:rPr lang="pt-BR" sz="3200" dirty="0"/>
              <a:t>Reduzem  complicações e melhoram a saúde da mãe e do bebê. </a:t>
            </a:r>
          </a:p>
        </p:txBody>
      </p:sp>
      <p:pic>
        <p:nvPicPr>
          <p:cNvPr id="7" name="Imagem 6" descr="Mulher com raquete na mão e bola no ar&#10;&#10;Descrição gerada automaticamente">
            <a:extLst>
              <a:ext uri="{FF2B5EF4-FFF2-40B4-BE49-F238E27FC236}">
                <a16:creationId xmlns:a16="http://schemas.microsoft.com/office/drawing/2014/main" id="{C19C4FC3-0A52-2F24-BA65-AC589A5F2165}"/>
              </a:ext>
            </a:extLst>
          </p:cNvPr>
          <p:cNvPicPr>
            <a:picLocks noChangeAspect="1"/>
          </p:cNvPicPr>
          <p:nvPr/>
        </p:nvPicPr>
        <p:blipFill>
          <a:blip r:embed="rId2"/>
          <a:stretch>
            <a:fillRect/>
          </a:stretch>
        </p:blipFill>
        <p:spPr>
          <a:xfrm>
            <a:off x="5135993" y="1027906"/>
            <a:ext cx="7772400" cy="5662333"/>
          </a:xfrm>
          <a:prstGeom prst="rect">
            <a:avLst/>
          </a:prstGeom>
        </p:spPr>
      </p:pic>
    </p:spTree>
    <p:extLst>
      <p:ext uri="{BB962C8B-B14F-4D97-AF65-F5344CB8AC3E}">
        <p14:creationId xmlns:p14="http://schemas.microsoft.com/office/powerpoint/2010/main" val="1747991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4993888" cy="1325563"/>
          </a:xfrm>
        </p:spPr>
        <p:txBody>
          <a:bodyPr>
            <a:normAutofit/>
          </a:bodyPr>
          <a:lstStyle/>
          <a:p>
            <a:r>
              <a:rPr lang="pt-BR" dirty="0"/>
              <a:t>ABSTINÊNCIA</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693233" y="2062975"/>
            <a:ext cx="4298491" cy="4232894"/>
          </a:xfrm>
        </p:spPr>
        <p:txBody>
          <a:bodyPr>
            <a:normAutofit fontScale="85000" lnSpcReduction="20000"/>
          </a:bodyPr>
          <a:lstStyle/>
          <a:p>
            <a:r>
              <a:rPr lang="pt-BR" sz="3900" dirty="0"/>
              <a:t>O uso de bebidas alcóolicas e de todo tipo de cigarro e de drogas está proibido.</a:t>
            </a:r>
          </a:p>
          <a:p>
            <a:endParaRPr lang="pt-BR" sz="3900" dirty="0"/>
          </a:p>
          <a:p>
            <a:r>
              <a:rPr lang="pt-BR" sz="3900" dirty="0"/>
              <a:t>Bebidas e fumo afetam o desenvolvimento do bebê podendo, inclusive, levá-</a:t>
            </a:r>
            <a:r>
              <a:rPr lang="pt-BR" sz="3900" dirty="0" err="1"/>
              <a:t>lo</a:t>
            </a:r>
            <a:r>
              <a:rPr lang="pt-BR" sz="3900" dirty="0"/>
              <a:t> à morte. </a:t>
            </a:r>
          </a:p>
          <a:p>
            <a:endParaRPr lang="pt-BR" dirty="0"/>
          </a:p>
          <a:p>
            <a:endParaRPr lang="pt-BR" dirty="0"/>
          </a:p>
        </p:txBody>
      </p:sp>
    </p:spTree>
    <p:extLst>
      <p:ext uri="{BB962C8B-B14F-4D97-AF65-F5344CB8AC3E}">
        <p14:creationId xmlns:p14="http://schemas.microsoft.com/office/powerpoint/2010/main" val="3030895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3BEBF"/>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7738983-56B2-4233-3DFA-7C84BF11EF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9985" y="970156"/>
            <a:ext cx="5140158" cy="4380931"/>
          </a:xfrm>
          <a:prstGeom prst="rect">
            <a:avLst/>
          </a:prstGeom>
        </p:spPr>
      </p:pic>
      <p:pic>
        <p:nvPicPr>
          <p:cNvPr id="3" name="Imagem 2">
            <a:extLst>
              <a:ext uri="{FF2B5EF4-FFF2-40B4-BE49-F238E27FC236}">
                <a16:creationId xmlns:a16="http://schemas.microsoft.com/office/drawing/2014/main" id="{3D89EC49-A4FD-A458-4549-3C519541E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4049" y="4420253"/>
            <a:ext cx="4912030" cy="2147813"/>
          </a:xfrm>
          <a:prstGeom prst="rect">
            <a:avLst/>
          </a:prstGeom>
        </p:spPr>
      </p:pic>
    </p:spTree>
    <p:extLst>
      <p:ext uri="{BB962C8B-B14F-4D97-AF65-F5344CB8AC3E}">
        <p14:creationId xmlns:p14="http://schemas.microsoft.com/office/powerpoint/2010/main" val="293410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EF433-C1B5-2008-8126-F88CA3428704}"/>
              </a:ext>
            </a:extLst>
          </p:cNvPr>
          <p:cNvSpPr>
            <a:spLocks noGrp="1"/>
          </p:cNvSpPr>
          <p:nvPr>
            <p:ph type="title"/>
          </p:nvPr>
        </p:nvSpPr>
        <p:spPr>
          <a:xfrm>
            <a:off x="711200" y="238125"/>
            <a:ext cx="10515600" cy="536575"/>
          </a:xfrm>
        </p:spPr>
        <p:txBody>
          <a:bodyPr>
            <a:normAutofit/>
          </a:bodyPr>
          <a:lstStyle/>
          <a:p>
            <a:pPr algn="ctr"/>
            <a:r>
              <a:rPr lang="pt-BR" sz="3200" dirty="0"/>
              <a:t>As pressões podem vir de várias direções: </a:t>
            </a:r>
          </a:p>
        </p:txBody>
      </p:sp>
      <p:pic>
        <p:nvPicPr>
          <p:cNvPr id="9" name="Imagem 8">
            <a:extLst>
              <a:ext uri="{FF2B5EF4-FFF2-40B4-BE49-F238E27FC236}">
                <a16:creationId xmlns:a16="http://schemas.microsoft.com/office/drawing/2014/main" id="{50D72328-5C6F-CF91-BEB8-D1FF7750F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3337"/>
            <a:ext cx="5054600" cy="2036154"/>
          </a:xfrm>
          <a:prstGeom prst="rect">
            <a:avLst/>
          </a:prstGeom>
        </p:spPr>
      </p:pic>
      <p:pic>
        <p:nvPicPr>
          <p:cNvPr id="10" name="Imagem 9">
            <a:extLst>
              <a:ext uri="{FF2B5EF4-FFF2-40B4-BE49-F238E27FC236}">
                <a16:creationId xmlns:a16="http://schemas.microsoft.com/office/drawing/2014/main" id="{9825384B-4B4B-11ED-4AEE-9A778CE85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3723871"/>
            <a:ext cx="5054601" cy="2160792"/>
          </a:xfrm>
          <a:prstGeom prst="rect">
            <a:avLst/>
          </a:prstGeom>
        </p:spPr>
      </p:pic>
      <p:pic>
        <p:nvPicPr>
          <p:cNvPr id="11" name="Imagem 10">
            <a:extLst>
              <a:ext uri="{FF2B5EF4-FFF2-40B4-BE49-F238E27FC236}">
                <a16:creationId xmlns:a16="http://schemas.microsoft.com/office/drawing/2014/main" id="{BBD2ACA3-90A6-0FB7-D88A-2F978FABD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5000" y="3752106"/>
            <a:ext cx="5054599" cy="1975069"/>
          </a:xfrm>
          <a:prstGeom prst="rect">
            <a:avLst/>
          </a:prstGeom>
        </p:spPr>
      </p:pic>
      <p:pic>
        <p:nvPicPr>
          <p:cNvPr id="12" name="Imagem 11">
            <a:extLst>
              <a:ext uri="{FF2B5EF4-FFF2-40B4-BE49-F238E27FC236}">
                <a16:creationId xmlns:a16="http://schemas.microsoft.com/office/drawing/2014/main" id="{8CF8F32E-30BC-854E-4083-EF5B6749C4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6400" y="1069740"/>
            <a:ext cx="5054600" cy="2036154"/>
          </a:xfrm>
          <a:prstGeom prst="rect">
            <a:avLst/>
          </a:prstGeom>
        </p:spPr>
      </p:pic>
    </p:spTree>
    <p:extLst>
      <p:ext uri="{BB962C8B-B14F-4D97-AF65-F5344CB8AC3E}">
        <p14:creationId xmlns:p14="http://schemas.microsoft.com/office/powerpoint/2010/main" val="68062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2C234-4899-6719-F236-D5B21AA0B439}"/>
              </a:ext>
            </a:extLst>
          </p:cNvPr>
          <p:cNvSpPr>
            <a:spLocks noGrp="1"/>
          </p:cNvSpPr>
          <p:nvPr>
            <p:ph type="title"/>
          </p:nvPr>
        </p:nvSpPr>
        <p:spPr>
          <a:xfrm>
            <a:off x="823241" y="2479106"/>
            <a:ext cx="10257843" cy="2172335"/>
          </a:xfrm>
        </p:spPr>
        <p:txBody>
          <a:bodyPr>
            <a:normAutofit/>
          </a:bodyPr>
          <a:lstStyle/>
          <a:p>
            <a:pPr algn="ctr"/>
            <a:r>
              <a:rPr lang="pt-BR" b="1" dirty="0">
                <a:effectLst/>
                <a:latin typeface="Basic Sans Bold" pitchFamily="2" charset="77"/>
              </a:rPr>
              <a:t>CUIDADOS COM A </a:t>
            </a:r>
            <a:r>
              <a:rPr lang="pt-BR" b="1" dirty="0">
                <a:solidFill>
                  <a:srgbClr val="FF5BB9"/>
                </a:solidFill>
                <a:effectLst/>
                <a:latin typeface="Basic Sans Bold" pitchFamily="2" charset="77"/>
              </a:rPr>
              <a:t>SAÚDE MENTAL</a:t>
            </a:r>
            <a:r>
              <a:rPr lang="pt-BR" b="1" dirty="0">
                <a:effectLst/>
                <a:latin typeface="Basic Sans Bold" pitchFamily="2" charset="77"/>
              </a:rPr>
              <a:t> DE UMA GRÁVIDA</a:t>
            </a:r>
            <a:endParaRPr lang="pt-BR" dirty="0"/>
          </a:p>
        </p:txBody>
      </p:sp>
    </p:spTree>
    <p:extLst>
      <p:ext uri="{BB962C8B-B14F-4D97-AF65-F5344CB8AC3E}">
        <p14:creationId xmlns:p14="http://schemas.microsoft.com/office/powerpoint/2010/main" val="232745246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a:xfrm>
            <a:off x="838200" y="2537461"/>
            <a:ext cx="5059680" cy="3639502"/>
          </a:xfrm>
        </p:spPr>
        <p:txBody>
          <a:bodyPr>
            <a:normAutofit/>
          </a:bodyPr>
          <a:lstStyle/>
          <a:p>
            <a:pPr marL="0" indent="0">
              <a:buNone/>
            </a:pPr>
            <a:r>
              <a:rPr lang="pt-BR" sz="3600" dirty="0"/>
              <a:t>Quando falamos de gravidez, estamos nos referindo a um processo físico, mental e emocional delicado de uma mulher.</a:t>
            </a:r>
          </a:p>
        </p:txBody>
      </p:sp>
      <p:pic>
        <p:nvPicPr>
          <p:cNvPr id="5" name="Imagem 4">
            <a:extLst>
              <a:ext uri="{FF2B5EF4-FFF2-40B4-BE49-F238E27FC236}">
                <a16:creationId xmlns:a16="http://schemas.microsoft.com/office/drawing/2014/main" id="{EB1953D3-F389-4B00-1F7B-05691B2ADCF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58000" y="331872"/>
            <a:ext cx="4884420" cy="6526127"/>
          </a:xfrm>
          <a:prstGeom prst="rect">
            <a:avLst/>
          </a:prstGeom>
        </p:spPr>
      </p:pic>
    </p:spTree>
    <p:extLst>
      <p:ext uri="{BB962C8B-B14F-4D97-AF65-F5344CB8AC3E}">
        <p14:creationId xmlns:p14="http://schemas.microsoft.com/office/powerpoint/2010/main" val="284209142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51340"/>
          </a:scheme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p:txBody>
          <a:bodyPr>
            <a:normAutofit/>
          </a:bodyPr>
          <a:lstStyle/>
          <a:p>
            <a:pPr lvl="1"/>
            <a:r>
              <a:rPr lang="pt-BR" sz="4000" dirty="0">
                <a:effectLst/>
                <a:latin typeface="Basic Sans" pitchFamily="2" charset="77"/>
                <a:ea typeface="Noto Sans" panose="020B0502040504020204" pitchFamily="34" charset="0"/>
                <a:cs typeface="Noto Sans" panose="020B0502040504020204" pitchFamily="34" charset="0"/>
              </a:rPr>
              <a:t>Parece que tudo mexe no </a:t>
            </a:r>
            <a:r>
              <a:rPr lang="pt-BR" sz="4000" dirty="0" err="1">
                <a:effectLst/>
                <a:latin typeface="Basic Sans" pitchFamily="2" charset="77"/>
                <a:ea typeface="Noto Sans" panose="020B0502040504020204" pitchFamily="34" charset="0"/>
                <a:cs typeface="Noto Sans" panose="020B0502040504020204" pitchFamily="34" charset="0"/>
              </a:rPr>
              <a:t>íntimo</a:t>
            </a:r>
            <a:r>
              <a:rPr lang="pt-BR" sz="4000" dirty="0">
                <a:effectLst/>
                <a:latin typeface="Basic Sans" pitchFamily="2" charset="77"/>
                <a:ea typeface="Noto Sans" panose="020B0502040504020204" pitchFamily="34" charset="0"/>
                <a:cs typeface="Noto Sans" panose="020B0502040504020204" pitchFamily="34" charset="0"/>
              </a:rPr>
              <a:t>, e vem uma vontade de chorar por nada... ou rir à toa. </a:t>
            </a:r>
            <a:endParaRPr lang="pt-BR" sz="6600" dirty="0">
              <a:latin typeface="Basic Sans" pitchFamily="2" charset="77"/>
              <a:ea typeface="Noto Sans" panose="020B0502040504020204" pitchFamily="34" charset="0"/>
              <a:cs typeface="Noto Sans" panose="020B0502040504020204" pitchFamily="34" charset="0"/>
            </a:endParaRPr>
          </a:p>
          <a:p>
            <a:pPr marL="0" indent="0">
              <a:buNone/>
            </a:pPr>
            <a:endParaRPr lang="pt-BR" dirty="0"/>
          </a:p>
        </p:txBody>
      </p:sp>
      <p:pic>
        <p:nvPicPr>
          <p:cNvPr id="9" name="Imagem 8" descr="Imagem digital fictícia de personagem de desenho animado&#10;&#10;Descrição gerada automaticamente com confiança média">
            <a:extLst>
              <a:ext uri="{FF2B5EF4-FFF2-40B4-BE49-F238E27FC236}">
                <a16:creationId xmlns:a16="http://schemas.microsoft.com/office/drawing/2014/main" id="{3F62293F-5C31-29E1-F334-F948CC33CA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5085" y="990600"/>
            <a:ext cx="4876800" cy="4876800"/>
          </a:xfrm>
          <a:prstGeom prst="rect">
            <a:avLst/>
          </a:prstGeom>
          <a:effectLst>
            <a:outerShdw dist="452429" dir="1620000" algn="t" rotWithShape="0">
              <a:prstClr val="black">
                <a:alpha val="19007"/>
              </a:prstClr>
            </a:outerShdw>
          </a:effectLst>
        </p:spPr>
      </p:pic>
    </p:spTree>
    <p:extLst>
      <p:ext uri="{BB962C8B-B14F-4D97-AF65-F5344CB8AC3E}">
        <p14:creationId xmlns:p14="http://schemas.microsoft.com/office/powerpoint/2010/main" val="249059920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a:xfrm>
            <a:off x="838199" y="1453243"/>
            <a:ext cx="5502639" cy="5187399"/>
          </a:xfrm>
        </p:spPr>
        <p:txBody>
          <a:bodyPr>
            <a:normAutofit/>
          </a:bodyPr>
          <a:lstStyle/>
          <a:p>
            <a:r>
              <a:rPr lang="pt-BR" dirty="0">
                <a:effectLst/>
                <a:latin typeface="Basic Sans" pitchFamily="2" charset="77"/>
              </a:rPr>
              <a:t>Uma grávida produz mais hormônios do que qualquer pessoa que não está passando por esta fase.</a:t>
            </a:r>
          </a:p>
          <a:p>
            <a:endParaRPr lang="pt-BR" dirty="0">
              <a:effectLst/>
              <a:latin typeface="Basic Sans" pitchFamily="2" charset="77"/>
            </a:endParaRPr>
          </a:p>
          <a:p>
            <a:r>
              <a:rPr lang="pt-BR" dirty="0">
                <a:effectLst/>
                <a:latin typeface="Basic Sans" pitchFamily="2" charset="77"/>
              </a:rPr>
              <a:t>Automaticamente, seu humor sofre alterações, e suas emoções afloram. Consequentemente, ela fica mais “sensível” às situações da vida. </a:t>
            </a:r>
          </a:p>
        </p:txBody>
      </p:sp>
      <p:pic>
        <p:nvPicPr>
          <p:cNvPr id="4" name="Imagem 3" descr="Desenho de uma pessoa&#10;&#10;Descrição gerada automaticamente com confiança baixa">
            <a:extLst>
              <a:ext uri="{FF2B5EF4-FFF2-40B4-BE49-F238E27FC236}">
                <a16:creationId xmlns:a16="http://schemas.microsoft.com/office/drawing/2014/main" id="{89D33AC0-EEAA-4DE3-F9D7-5F77AB624F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788" y="0"/>
            <a:ext cx="4202012" cy="6858000"/>
          </a:xfrm>
          <a:prstGeom prst="rect">
            <a:avLst/>
          </a:prstGeom>
        </p:spPr>
      </p:pic>
    </p:spTree>
    <p:extLst>
      <p:ext uri="{BB962C8B-B14F-4D97-AF65-F5344CB8AC3E}">
        <p14:creationId xmlns:p14="http://schemas.microsoft.com/office/powerpoint/2010/main" val="59039852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D990E-5A6D-B24A-8835-C17A6E59CD28}"/>
              </a:ext>
            </a:extLst>
          </p:cNvPr>
          <p:cNvSpPr>
            <a:spLocks noGrp="1"/>
          </p:cNvSpPr>
          <p:nvPr>
            <p:ph type="title"/>
          </p:nvPr>
        </p:nvSpPr>
        <p:spPr>
          <a:xfrm>
            <a:off x="7515553" y="129924"/>
            <a:ext cx="4545981" cy="2214756"/>
          </a:xfrm>
        </p:spPr>
        <p:txBody>
          <a:bodyPr/>
          <a:lstStyle/>
          <a:p>
            <a:r>
              <a:rPr lang="pt-BR" dirty="0"/>
              <a:t>O que São Hormônios?</a:t>
            </a:r>
          </a:p>
        </p:txBody>
      </p:sp>
      <p:sp>
        <p:nvSpPr>
          <p:cNvPr id="3" name="Espaço Reservado para Conteúdo 2">
            <a:extLst>
              <a:ext uri="{FF2B5EF4-FFF2-40B4-BE49-F238E27FC236}">
                <a16:creationId xmlns:a16="http://schemas.microsoft.com/office/drawing/2014/main" id="{036A799C-8153-089C-826B-0FBC936E0362}"/>
              </a:ext>
            </a:extLst>
          </p:cNvPr>
          <p:cNvSpPr>
            <a:spLocks noGrp="1"/>
          </p:cNvSpPr>
          <p:nvPr>
            <p:ph idx="1"/>
          </p:nvPr>
        </p:nvSpPr>
        <p:spPr>
          <a:xfrm>
            <a:off x="7515554" y="2344680"/>
            <a:ext cx="4545981" cy="4084819"/>
          </a:xfrm>
        </p:spPr>
        <p:txBody>
          <a:bodyPr>
            <a:normAutofit/>
          </a:bodyPr>
          <a:lstStyle/>
          <a:p>
            <a:pPr marL="0" indent="0">
              <a:buNone/>
            </a:pPr>
            <a:r>
              <a:rPr lang="pt-BR" sz="2400" dirty="0">
                <a:effectLst/>
                <a:latin typeface="BasicSans"/>
              </a:rPr>
              <a:t>São substâncias que atuam como mensageiros em diversas partes do organismo. Eles agem na parte emocional, fazendo com que a grávida se sinta bem ou não. Em outras situações, são reguladores das sensações, emoções e sentimentos. Na gravidez, o humor sofre alterações e as emoções se potencializam. Consequentemente, ela está mais “sensível” às situações da vida. </a:t>
            </a:r>
            <a:endParaRPr lang="pt-BR" sz="2400" dirty="0"/>
          </a:p>
          <a:p>
            <a:endParaRPr lang="pt-BR" dirty="0"/>
          </a:p>
        </p:txBody>
      </p:sp>
    </p:spTree>
    <p:extLst>
      <p:ext uri="{BB962C8B-B14F-4D97-AF65-F5344CB8AC3E}">
        <p14:creationId xmlns:p14="http://schemas.microsoft.com/office/powerpoint/2010/main" val="3986604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796A3">
            <a:alpha val="9532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D4FD1-EF9F-9543-4C5E-8C72B2341038}"/>
              </a:ext>
            </a:extLst>
          </p:cNvPr>
          <p:cNvSpPr>
            <a:spLocks noGrp="1"/>
          </p:cNvSpPr>
          <p:nvPr>
            <p:ph type="title"/>
          </p:nvPr>
        </p:nvSpPr>
        <p:spPr>
          <a:xfrm>
            <a:off x="838200" y="365125"/>
            <a:ext cx="5257800" cy="3063875"/>
          </a:xfrm>
        </p:spPr>
        <p:txBody>
          <a:bodyPr>
            <a:normAutofit/>
          </a:bodyPr>
          <a:lstStyle/>
          <a:p>
            <a:r>
              <a:rPr lang="pt-BR" sz="3200" dirty="0"/>
              <a:t>Existem questões emocionais para se preocupar com a adolescente grávida?</a:t>
            </a:r>
          </a:p>
        </p:txBody>
      </p:sp>
      <p:sp>
        <p:nvSpPr>
          <p:cNvPr id="3" name="Espaço Reservado para Conteúdo 2">
            <a:extLst>
              <a:ext uri="{FF2B5EF4-FFF2-40B4-BE49-F238E27FC236}">
                <a16:creationId xmlns:a16="http://schemas.microsoft.com/office/drawing/2014/main" id="{362FAB3B-2EDF-5F75-A9B6-81B31D4FA3B1}"/>
              </a:ext>
            </a:extLst>
          </p:cNvPr>
          <p:cNvSpPr>
            <a:spLocks noGrp="1"/>
          </p:cNvSpPr>
          <p:nvPr>
            <p:ph idx="1"/>
          </p:nvPr>
        </p:nvSpPr>
        <p:spPr>
          <a:xfrm>
            <a:off x="838200" y="3858321"/>
            <a:ext cx="4893527" cy="2319455"/>
          </a:xfrm>
        </p:spPr>
        <p:txBody>
          <a:bodyPr>
            <a:normAutofit/>
          </a:bodyPr>
          <a:lstStyle/>
          <a:p>
            <a:r>
              <a:rPr lang="pt-BR" sz="4000" dirty="0"/>
              <a:t>Depressão;</a:t>
            </a:r>
          </a:p>
          <a:p>
            <a:r>
              <a:rPr lang="pt-BR" sz="4000" dirty="0"/>
              <a:t>Ansiedade;</a:t>
            </a:r>
          </a:p>
          <a:p>
            <a:r>
              <a:rPr lang="pt-BR" sz="4000" dirty="0"/>
              <a:t>Intenções suicidas.</a:t>
            </a:r>
          </a:p>
          <a:p>
            <a:endParaRPr lang="pt-BR" dirty="0"/>
          </a:p>
        </p:txBody>
      </p:sp>
      <p:pic>
        <p:nvPicPr>
          <p:cNvPr id="5" name="Imagem 4">
            <a:extLst>
              <a:ext uri="{FF2B5EF4-FFF2-40B4-BE49-F238E27FC236}">
                <a16:creationId xmlns:a16="http://schemas.microsoft.com/office/drawing/2014/main" id="{421BC1B1-827D-9534-586B-9CA88FFD92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515302" y="0"/>
            <a:ext cx="3616938" cy="6858000"/>
          </a:xfrm>
          <a:prstGeom prst="rect">
            <a:avLst/>
          </a:prstGeom>
        </p:spPr>
      </p:pic>
    </p:spTree>
    <p:extLst>
      <p:ext uri="{BB962C8B-B14F-4D97-AF65-F5344CB8AC3E}">
        <p14:creationId xmlns:p14="http://schemas.microsoft.com/office/powerpoint/2010/main" val="31611946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3BEBF">
            <a:alpha val="69000"/>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3182299-2347-10BC-9531-83D39950848F}"/>
              </a:ext>
            </a:extLst>
          </p:cNvPr>
          <p:cNvSpPr>
            <a:spLocks noGrp="1"/>
          </p:cNvSpPr>
          <p:nvPr>
            <p:ph idx="1"/>
          </p:nvPr>
        </p:nvSpPr>
        <p:spPr>
          <a:xfrm>
            <a:off x="1484026" y="692770"/>
            <a:ext cx="9638676" cy="2160936"/>
          </a:xfrm>
        </p:spPr>
        <p:txBody>
          <a:bodyPr>
            <a:normAutofit fontScale="77500" lnSpcReduction="20000"/>
          </a:bodyPr>
          <a:lstStyle/>
          <a:p>
            <a:pPr marL="0" indent="0" algn="ctr">
              <a:buNone/>
            </a:pPr>
            <a:r>
              <a:rPr lang="pt-BR" dirty="0">
                <a:effectLst/>
                <a:latin typeface="BasicSans"/>
              </a:rPr>
              <a:t>Você sabia que, de cada 100 </a:t>
            </a:r>
            <a:r>
              <a:rPr lang="pt-BR" dirty="0" err="1">
                <a:effectLst/>
                <a:latin typeface="BasicSans"/>
              </a:rPr>
              <a:t>grávidas</a:t>
            </a:r>
            <a:r>
              <a:rPr lang="pt-BR" dirty="0">
                <a:effectLst/>
                <a:latin typeface="BasicSans"/>
              </a:rPr>
              <a:t>,</a:t>
            </a:r>
          </a:p>
          <a:p>
            <a:pPr marL="0" indent="0" algn="ctr">
              <a:buNone/>
            </a:pPr>
            <a:r>
              <a:rPr lang="pt-BR" dirty="0">
                <a:effectLst/>
                <a:latin typeface="BasicSans"/>
              </a:rPr>
              <a:t>25 têm sofrimento psíquico? </a:t>
            </a:r>
          </a:p>
          <a:p>
            <a:pPr marL="0" indent="0" algn="ctr">
              <a:buNone/>
            </a:pPr>
            <a:r>
              <a:rPr lang="pt-BR" dirty="0">
                <a:effectLst/>
                <a:latin typeface="BasicSans"/>
              </a:rPr>
              <a:t>E aí? </a:t>
            </a:r>
          </a:p>
          <a:p>
            <a:pPr marL="0" indent="0" algn="ctr">
              <a:buNone/>
            </a:pPr>
            <a:endParaRPr lang="pt-BR" dirty="0">
              <a:effectLst/>
              <a:latin typeface="BasicSans"/>
            </a:endParaRPr>
          </a:p>
          <a:p>
            <a:pPr marL="0" indent="0" algn="ctr">
              <a:buNone/>
            </a:pPr>
            <a:r>
              <a:rPr lang="pt-BR" dirty="0">
                <a:effectLst/>
                <a:latin typeface="BasicSans"/>
              </a:rPr>
              <a:t>Dá para se cuidar e ficar fora dessa estatística? </a:t>
            </a:r>
          </a:p>
          <a:p>
            <a:pPr marL="0" indent="0" algn="ctr">
              <a:buNone/>
            </a:pPr>
            <a:r>
              <a:rPr lang="pt-BR" dirty="0">
                <a:effectLst/>
                <a:latin typeface="BasicSans"/>
              </a:rPr>
              <a:t>COM CERTEZA. </a:t>
            </a:r>
            <a:endParaRPr lang="pt-BR" sz="4000" dirty="0"/>
          </a:p>
          <a:p>
            <a:pPr marL="0" indent="0" algn="ctr">
              <a:buNone/>
            </a:pPr>
            <a:endParaRPr lang="pt-BR" sz="4000" dirty="0"/>
          </a:p>
        </p:txBody>
      </p:sp>
      <p:pic>
        <p:nvPicPr>
          <p:cNvPr id="5" name="Imagem 4" descr="Uma imagem contendo luz, escuro, tráfego, aceso&#10;&#10;Descrição gerada automaticamente">
            <a:extLst>
              <a:ext uri="{FF2B5EF4-FFF2-40B4-BE49-F238E27FC236}">
                <a16:creationId xmlns:a16="http://schemas.microsoft.com/office/drawing/2014/main" id="{7DE7B407-0822-A675-524E-168443CCBD1D}"/>
              </a:ext>
            </a:extLst>
          </p:cNvPr>
          <p:cNvPicPr>
            <a:picLocks noChangeAspect="1"/>
          </p:cNvPicPr>
          <p:nvPr/>
        </p:nvPicPr>
        <p:blipFill>
          <a:blip r:embed="rId2"/>
          <a:stretch>
            <a:fillRect/>
          </a:stretch>
        </p:blipFill>
        <p:spPr>
          <a:xfrm>
            <a:off x="2347332" y="3169697"/>
            <a:ext cx="7772400" cy="3373221"/>
          </a:xfrm>
          <a:prstGeom prst="rect">
            <a:avLst/>
          </a:prstGeom>
        </p:spPr>
      </p:pic>
    </p:spTree>
    <p:extLst>
      <p:ext uri="{BB962C8B-B14F-4D97-AF65-F5344CB8AC3E}">
        <p14:creationId xmlns:p14="http://schemas.microsoft.com/office/powerpoint/2010/main" val="3197540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41936"/>
          </a:schemeClr>
        </a:solidFill>
        <a:effectLst/>
      </p:bgPr>
    </p:bg>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5178952-F3CD-51D0-7B78-8D2437EC783C}"/>
              </a:ext>
            </a:extLst>
          </p:cNvPr>
          <p:cNvSpPr>
            <a:spLocks noGrp="1"/>
          </p:cNvSpPr>
          <p:nvPr>
            <p:ph idx="1"/>
          </p:nvPr>
        </p:nvSpPr>
        <p:spPr>
          <a:xfrm>
            <a:off x="584164" y="470259"/>
            <a:ext cx="4640478" cy="1955079"/>
          </a:xfrm>
          <a:solidFill>
            <a:srgbClr val="ECA3B1"/>
          </a:solidFill>
        </p:spPr>
        <p:txBody>
          <a:bodyPr>
            <a:normAutofit/>
          </a:bodyPr>
          <a:lstStyle/>
          <a:p>
            <a:pPr marL="0" indent="0" algn="ctr">
              <a:buNone/>
            </a:pPr>
            <a:r>
              <a:rPr lang="pt-BR" dirty="0">
                <a:ln w="3175">
                  <a:noFill/>
                </a:ln>
                <a:solidFill>
                  <a:schemeClr val="bg1"/>
                </a:solidFill>
                <a:effectLst/>
              </a:rPr>
              <a:t>É importante ter uma rede de apoio emocional, como o companheiro, familiares ou amigos de confiança.</a:t>
            </a:r>
          </a:p>
        </p:txBody>
      </p:sp>
      <p:sp>
        <p:nvSpPr>
          <p:cNvPr id="14" name="CaixaDeTexto 13">
            <a:extLst>
              <a:ext uri="{FF2B5EF4-FFF2-40B4-BE49-F238E27FC236}">
                <a16:creationId xmlns:a16="http://schemas.microsoft.com/office/drawing/2014/main" id="{BB78C9ED-B146-8201-E5FC-341CB34F85F6}"/>
              </a:ext>
            </a:extLst>
          </p:cNvPr>
          <p:cNvSpPr txBox="1"/>
          <p:nvPr/>
        </p:nvSpPr>
        <p:spPr>
          <a:xfrm>
            <a:off x="584164" y="2758985"/>
            <a:ext cx="4640478" cy="3810613"/>
          </a:xfrm>
          <a:prstGeom prst="rect">
            <a:avLst/>
          </a:prstGeom>
          <a:solidFill>
            <a:srgbClr val="C2E3E3"/>
          </a:solidFill>
        </p:spPr>
        <p:txBody>
          <a:bodyPr wrap="square" lIns="180000" tIns="180000" rIns="180000" bIns="180000" rtlCol="0">
            <a:spAutoFit/>
          </a:bodyPr>
          <a:lstStyle/>
          <a:p>
            <a:r>
              <a:rPr lang="pt-BR" sz="2800" dirty="0">
                <a:latin typeface="BasicSans"/>
              </a:rPr>
              <a:t>Ao saber da gravidez, muit</a:t>
            </a:r>
            <a:r>
              <a:rPr lang="pt-BR" sz="2800" dirty="0">
                <a:effectLst/>
                <a:latin typeface="BasicSans"/>
              </a:rPr>
              <a:t>as adolescentes ficam surpresas, sentem tristeza, indiferença, vergonha, revolta e medo de decepcionar a mãe/os cuidadores e perder a confiança deles. </a:t>
            </a:r>
            <a:endParaRPr lang="pt-BR" sz="2800" dirty="0">
              <a:effectLst/>
              <a:latin typeface="Basic Sans" pitchFamily="2" charset="77"/>
            </a:endParaRPr>
          </a:p>
        </p:txBody>
      </p:sp>
      <p:pic>
        <p:nvPicPr>
          <p:cNvPr id="16" name="Imagem 15">
            <a:extLst>
              <a:ext uri="{FF2B5EF4-FFF2-40B4-BE49-F238E27FC236}">
                <a16:creationId xmlns:a16="http://schemas.microsoft.com/office/drawing/2014/main" id="{5B8635A8-6C7C-38E3-4EB8-18F0769D8B9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10147" y="1073727"/>
            <a:ext cx="6404614" cy="5888182"/>
          </a:xfrm>
          <a:prstGeom prst="rect">
            <a:avLst/>
          </a:prstGeom>
        </p:spPr>
      </p:pic>
      <p:pic>
        <p:nvPicPr>
          <p:cNvPr id="17" name="Imagem 16">
            <a:extLst>
              <a:ext uri="{FF2B5EF4-FFF2-40B4-BE49-F238E27FC236}">
                <a16:creationId xmlns:a16="http://schemas.microsoft.com/office/drawing/2014/main" id="{1DE5E1A2-EB7C-6758-1380-25F99DEA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6145" y="5347855"/>
            <a:ext cx="2784763" cy="1084398"/>
          </a:xfrm>
          <a:prstGeom prst="rect">
            <a:avLst/>
          </a:prstGeom>
        </p:spPr>
      </p:pic>
      <p:sp>
        <p:nvSpPr>
          <p:cNvPr id="18" name="CaixaDeTexto 17">
            <a:extLst>
              <a:ext uri="{FF2B5EF4-FFF2-40B4-BE49-F238E27FC236}">
                <a16:creationId xmlns:a16="http://schemas.microsoft.com/office/drawing/2014/main" id="{0B755740-845E-5130-9CEF-9E4EB3FC6581}"/>
              </a:ext>
            </a:extLst>
          </p:cNvPr>
          <p:cNvSpPr txBox="1"/>
          <p:nvPr/>
        </p:nvSpPr>
        <p:spPr>
          <a:xfrm>
            <a:off x="9743607" y="335063"/>
            <a:ext cx="2151658" cy="2585323"/>
          </a:xfrm>
          <a:custGeom>
            <a:avLst/>
            <a:gdLst>
              <a:gd name="connsiteX0" fmla="*/ 0 w 2151658"/>
              <a:gd name="connsiteY0" fmla="*/ 0 h 2585323"/>
              <a:gd name="connsiteX1" fmla="*/ 516398 w 2151658"/>
              <a:gd name="connsiteY1" fmla="*/ 0 h 2585323"/>
              <a:gd name="connsiteX2" fmla="*/ 989763 w 2151658"/>
              <a:gd name="connsiteY2" fmla="*/ 0 h 2585323"/>
              <a:gd name="connsiteX3" fmla="*/ 1570710 w 2151658"/>
              <a:gd name="connsiteY3" fmla="*/ 0 h 2585323"/>
              <a:gd name="connsiteX4" fmla="*/ 2151658 w 2151658"/>
              <a:gd name="connsiteY4" fmla="*/ 0 h 2585323"/>
              <a:gd name="connsiteX5" fmla="*/ 2151658 w 2151658"/>
              <a:gd name="connsiteY5" fmla="*/ 620478 h 2585323"/>
              <a:gd name="connsiteX6" fmla="*/ 2151658 w 2151658"/>
              <a:gd name="connsiteY6" fmla="*/ 1215102 h 2585323"/>
              <a:gd name="connsiteX7" fmla="*/ 2151658 w 2151658"/>
              <a:gd name="connsiteY7" fmla="*/ 1861433 h 2585323"/>
              <a:gd name="connsiteX8" fmla="*/ 2151658 w 2151658"/>
              <a:gd name="connsiteY8" fmla="*/ 2585323 h 2585323"/>
              <a:gd name="connsiteX9" fmla="*/ 1656777 w 2151658"/>
              <a:gd name="connsiteY9" fmla="*/ 2585323 h 2585323"/>
              <a:gd name="connsiteX10" fmla="*/ 1118862 w 2151658"/>
              <a:gd name="connsiteY10" fmla="*/ 2585323 h 2585323"/>
              <a:gd name="connsiteX11" fmla="*/ 580948 w 2151658"/>
              <a:gd name="connsiteY11" fmla="*/ 2585323 h 2585323"/>
              <a:gd name="connsiteX12" fmla="*/ 0 w 2151658"/>
              <a:gd name="connsiteY12" fmla="*/ 2585323 h 2585323"/>
              <a:gd name="connsiteX13" fmla="*/ 0 w 2151658"/>
              <a:gd name="connsiteY13" fmla="*/ 1887286 h 2585323"/>
              <a:gd name="connsiteX14" fmla="*/ 0 w 2151658"/>
              <a:gd name="connsiteY14" fmla="*/ 1189249 h 2585323"/>
              <a:gd name="connsiteX15" fmla="*/ 0 w 2151658"/>
              <a:gd name="connsiteY15"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1658" h="2585323" extrusionOk="0">
                <a:moveTo>
                  <a:pt x="0" y="0"/>
                </a:moveTo>
                <a:cubicBezTo>
                  <a:pt x="123023" y="-17225"/>
                  <a:pt x="305713" y="13496"/>
                  <a:pt x="516398" y="0"/>
                </a:cubicBezTo>
                <a:cubicBezTo>
                  <a:pt x="727083" y="-13496"/>
                  <a:pt x="841964" y="6309"/>
                  <a:pt x="989763" y="0"/>
                </a:cubicBezTo>
                <a:cubicBezTo>
                  <a:pt x="1137562" y="-6309"/>
                  <a:pt x="1423888" y="-6705"/>
                  <a:pt x="1570710" y="0"/>
                </a:cubicBezTo>
                <a:cubicBezTo>
                  <a:pt x="1717532" y="6705"/>
                  <a:pt x="1955345" y="-28678"/>
                  <a:pt x="2151658" y="0"/>
                </a:cubicBezTo>
                <a:cubicBezTo>
                  <a:pt x="2151323" y="127293"/>
                  <a:pt x="2151154" y="354046"/>
                  <a:pt x="2151658" y="620478"/>
                </a:cubicBezTo>
                <a:cubicBezTo>
                  <a:pt x="2152162" y="886910"/>
                  <a:pt x="2131131" y="954289"/>
                  <a:pt x="2151658" y="1215102"/>
                </a:cubicBezTo>
                <a:cubicBezTo>
                  <a:pt x="2172185" y="1475915"/>
                  <a:pt x="2163740" y="1677677"/>
                  <a:pt x="2151658" y="1861433"/>
                </a:cubicBezTo>
                <a:cubicBezTo>
                  <a:pt x="2139576" y="2045189"/>
                  <a:pt x="2167605" y="2303497"/>
                  <a:pt x="2151658" y="2585323"/>
                </a:cubicBezTo>
                <a:cubicBezTo>
                  <a:pt x="1908530" y="2563520"/>
                  <a:pt x="1789218" y="2589288"/>
                  <a:pt x="1656777" y="2585323"/>
                </a:cubicBezTo>
                <a:cubicBezTo>
                  <a:pt x="1524336" y="2581358"/>
                  <a:pt x="1362138" y="2564796"/>
                  <a:pt x="1118862" y="2585323"/>
                </a:cubicBezTo>
                <a:cubicBezTo>
                  <a:pt x="875587" y="2605850"/>
                  <a:pt x="691149" y="2566191"/>
                  <a:pt x="580948" y="2585323"/>
                </a:cubicBezTo>
                <a:cubicBezTo>
                  <a:pt x="470747" y="2604455"/>
                  <a:pt x="239210" y="2587644"/>
                  <a:pt x="0" y="2585323"/>
                </a:cubicBezTo>
                <a:cubicBezTo>
                  <a:pt x="-10721" y="2379908"/>
                  <a:pt x="-18609" y="2156311"/>
                  <a:pt x="0" y="1887286"/>
                </a:cubicBezTo>
                <a:cubicBezTo>
                  <a:pt x="18609" y="1618261"/>
                  <a:pt x="4578" y="1463814"/>
                  <a:pt x="0" y="1189249"/>
                </a:cubicBezTo>
                <a:cubicBezTo>
                  <a:pt x="-4578" y="914684"/>
                  <a:pt x="-45637" y="457170"/>
                  <a:pt x="0" y="0"/>
                </a:cubicBezTo>
                <a:close/>
              </a:path>
            </a:pathLst>
          </a:custGeom>
          <a:noFill/>
          <a:ln w="127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endParaRPr lang="pt-BR" sz="2400" dirty="0">
              <a:effectLst/>
              <a:latin typeface="BasicSans"/>
            </a:endParaRPr>
          </a:p>
          <a:p>
            <a:pPr algn="ctr"/>
            <a:r>
              <a:rPr lang="pt-BR" sz="2400" dirty="0">
                <a:effectLst/>
                <a:latin typeface="BasicSans"/>
              </a:rPr>
              <a:t>TER PESSOAS PARA OUVIR AS DÚVIDAS E AS DIFICULDADES AJUDA MUITO. </a:t>
            </a:r>
            <a:endParaRPr lang="pt-BR" sz="2400" dirty="0">
              <a:latin typeface="Basic Sans" pitchFamily="2" charset="77"/>
            </a:endParaRPr>
          </a:p>
          <a:p>
            <a:pPr algn="ctr"/>
            <a:endParaRPr lang="pt-BR" cap="all" dirty="0">
              <a:effectLst/>
              <a:latin typeface="Basic Sans" pitchFamily="2" charset="77"/>
            </a:endParaRPr>
          </a:p>
        </p:txBody>
      </p:sp>
    </p:spTree>
    <p:extLst>
      <p:ext uri="{BB962C8B-B14F-4D97-AF65-F5344CB8AC3E}">
        <p14:creationId xmlns:p14="http://schemas.microsoft.com/office/powerpoint/2010/main" val="38545606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41936"/>
          </a:schemeClr>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5E21EA1-1146-ED4B-3B84-CAC429749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176" y="2110685"/>
            <a:ext cx="4640478" cy="4466573"/>
          </a:xfrm>
          <a:prstGeom prst="rect">
            <a:avLst/>
          </a:prstGeom>
        </p:spPr>
      </p:pic>
      <p:sp>
        <p:nvSpPr>
          <p:cNvPr id="13" name="Espaço Reservado para Conteúdo 12">
            <a:extLst>
              <a:ext uri="{FF2B5EF4-FFF2-40B4-BE49-F238E27FC236}">
                <a16:creationId xmlns:a16="http://schemas.microsoft.com/office/drawing/2014/main" id="{85178952-F3CD-51D0-7B78-8D2437EC783C}"/>
              </a:ext>
            </a:extLst>
          </p:cNvPr>
          <p:cNvSpPr>
            <a:spLocks noGrp="1"/>
          </p:cNvSpPr>
          <p:nvPr>
            <p:ph idx="1"/>
          </p:nvPr>
        </p:nvSpPr>
        <p:spPr>
          <a:xfrm>
            <a:off x="6790687" y="544327"/>
            <a:ext cx="4640478" cy="1566358"/>
          </a:xfrm>
          <a:solidFill>
            <a:srgbClr val="A3F0F8"/>
          </a:solidFill>
        </p:spPr>
        <p:txBody>
          <a:bodyPr lIns="144000" tIns="144000" rIns="144000" bIns="144000">
            <a:normAutofit lnSpcReduction="10000"/>
          </a:bodyPr>
          <a:lstStyle/>
          <a:p>
            <a:pPr marL="0" indent="0" algn="ctr">
              <a:buNone/>
            </a:pPr>
            <a:r>
              <a:rPr lang="pt-BR" sz="3200" dirty="0">
                <a:effectLst/>
                <a:latin typeface="BasicSans"/>
              </a:rPr>
              <a:t>Que tal elaborar passeios confortáveis para descontrair?</a:t>
            </a:r>
            <a:endParaRPr lang="pt-BR" dirty="0">
              <a:effectLst/>
            </a:endParaRPr>
          </a:p>
        </p:txBody>
      </p:sp>
      <p:sp>
        <p:nvSpPr>
          <p:cNvPr id="14" name="CaixaDeTexto 13">
            <a:extLst>
              <a:ext uri="{FF2B5EF4-FFF2-40B4-BE49-F238E27FC236}">
                <a16:creationId xmlns:a16="http://schemas.microsoft.com/office/drawing/2014/main" id="{BB78C9ED-B146-8201-E5FC-341CB34F85F6}"/>
              </a:ext>
            </a:extLst>
          </p:cNvPr>
          <p:cNvSpPr txBox="1"/>
          <p:nvPr/>
        </p:nvSpPr>
        <p:spPr>
          <a:xfrm>
            <a:off x="6790687" y="2595788"/>
            <a:ext cx="4640478" cy="4303056"/>
          </a:xfrm>
          <a:prstGeom prst="rect">
            <a:avLst/>
          </a:prstGeom>
          <a:solidFill>
            <a:srgbClr val="F5E2BF"/>
          </a:solidFill>
        </p:spPr>
        <p:txBody>
          <a:bodyPr wrap="square" lIns="180000" tIns="180000" rIns="180000" bIns="180000" rtlCol="0">
            <a:spAutoFit/>
          </a:bodyPr>
          <a:lstStyle/>
          <a:p>
            <a:r>
              <a:rPr lang="pt-BR" sz="3200" dirty="0">
                <a:effectLst/>
                <a:latin typeface="BasicSans"/>
              </a:rPr>
              <a:t>Conversar mais com pessoas que se ama?</a:t>
            </a:r>
          </a:p>
          <a:p>
            <a:r>
              <a:rPr lang="pt-BR" sz="3200" dirty="0">
                <a:effectLst/>
                <a:latin typeface="BasicSans"/>
              </a:rPr>
              <a:t>Ouvir música, ter mais leveza nos relacionamentos cuidando com as </a:t>
            </a:r>
            <a:r>
              <a:rPr lang="pt-BR" sz="3200" dirty="0" err="1">
                <a:effectLst/>
                <a:latin typeface="BasicSans"/>
              </a:rPr>
              <a:t>DRs</a:t>
            </a:r>
            <a:r>
              <a:rPr lang="pt-BR" sz="3200" dirty="0">
                <a:effectLst/>
                <a:latin typeface="BasicSans"/>
              </a:rPr>
              <a:t> (</a:t>
            </a:r>
            <a:r>
              <a:rPr lang="pt-BR" sz="3200" dirty="0">
                <a:effectLst/>
                <a:latin typeface="Basic Sans" pitchFamily="2" charset="77"/>
              </a:rPr>
              <a:t>discussão da relação)</a:t>
            </a:r>
            <a:r>
              <a:rPr lang="pt-BR" sz="3200" dirty="0">
                <a:effectLst/>
                <a:latin typeface="BasicSans"/>
              </a:rPr>
              <a:t> ácidas?</a:t>
            </a:r>
            <a:endParaRPr lang="pt-BR" sz="3200" dirty="0">
              <a:effectLst/>
              <a:latin typeface="Basic Sans" pitchFamily="2" charset="77"/>
            </a:endParaRPr>
          </a:p>
        </p:txBody>
      </p:sp>
      <p:pic>
        <p:nvPicPr>
          <p:cNvPr id="4" name="Imagem 3">
            <a:extLst>
              <a:ext uri="{FF2B5EF4-FFF2-40B4-BE49-F238E27FC236}">
                <a16:creationId xmlns:a16="http://schemas.microsoft.com/office/drawing/2014/main" id="{71CAC71D-FA4D-C6A4-E91F-742C37C0F3F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0835" y="971399"/>
            <a:ext cx="5179327" cy="5605859"/>
          </a:xfrm>
          <a:prstGeom prst="rect">
            <a:avLst/>
          </a:prstGeom>
        </p:spPr>
      </p:pic>
    </p:spTree>
    <p:extLst>
      <p:ext uri="{BB962C8B-B14F-4D97-AF65-F5344CB8AC3E}">
        <p14:creationId xmlns:p14="http://schemas.microsoft.com/office/powerpoint/2010/main" val="336001230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3F0F8">
            <a:alpha val="41936"/>
          </a:srgbClr>
        </a:solidFill>
        <a:effectLst/>
      </p:bgPr>
    </p:bg>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B78EADE-B83B-AA80-7D03-BFA397D0C5BB}"/>
              </a:ext>
            </a:extLst>
          </p:cNvPr>
          <p:cNvGrpSpPr/>
          <p:nvPr/>
        </p:nvGrpSpPr>
        <p:grpSpPr>
          <a:xfrm>
            <a:off x="6734648" y="678714"/>
            <a:ext cx="4983154" cy="5145548"/>
            <a:chOff x="6315637" y="839096"/>
            <a:chExt cx="5573432" cy="5755062"/>
          </a:xfrm>
          <a:effectLst>
            <a:outerShdw dist="219698" dir="2700000" algn="tl" rotWithShape="0">
              <a:prstClr val="black">
                <a:alpha val="40000"/>
              </a:prstClr>
            </a:outerShdw>
          </a:effectLst>
        </p:grpSpPr>
        <p:sp>
          <p:nvSpPr>
            <p:cNvPr id="14" name="Retângulo 13">
              <a:extLst>
                <a:ext uri="{FF2B5EF4-FFF2-40B4-BE49-F238E27FC236}">
                  <a16:creationId xmlns:a16="http://schemas.microsoft.com/office/drawing/2014/main" id="{4CCB6924-3BEF-FF43-5B91-706003FB3324}"/>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5" name="Retângulo 14">
              <a:extLst>
                <a:ext uri="{FF2B5EF4-FFF2-40B4-BE49-F238E27FC236}">
                  <a16:creationId xmlns:a16="http://schemas.microsoft.com/office/drawing/2014/main" id="{3311B3B7-972D-1446-CD67-E89E47F7CCAB}"/>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6" name="Oval 15">
              <a:extLst>
                <a:ext uri="{FF2B5EF4-FFF2-40B4-BE49-F238E27FC236}">
                  <a16:creationId xmlns:a16="http://schemas.microsoft.com/office/drawing/2014/main" id="{257851DB-E4C9-7C1F-4B6E-2D3CB18043CB}"/>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7" name="Oval 16">
              <a:extLst>
                <a:ext uri="{FF2B5EF4-FFF2-40B4-BE49-F238E27FC236}">
                  <a16:creationId xmlns:a16="http://schemas.microsoft.com/office/drawing/2014/main" id="{7060FFC9-D3B4-424F-0E8D-42B6B01572B7}"/>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8" name="Oval 17">
              <a:extLst>
                <a:ext uri="{FF2B5EF4-FFF2-40B4-BE49-F238E27FC236}">
                  <a16:creationId xmlns:a16="http://schemas.microsoft.com/office/drawing/2014/main" id="{547EE21B-9E8F-7337-FB07-C8FDB12D756C}"/>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grpSp>
      <p:sp>
        <p:nvSpPr>
          <p:cNvPr id="3" name="Título 2">
            <a:extLst>
              <a:ext uri="{FF2B5EF4-FFF2-40B4-BE49-F238E27FC236}">
                <a16:creationId xmlns:a16="http://schemas.microsoft.com/office/drawing/2014/main" id="{C2C19861-E646-3A57-A271-56109EF347E1}"/>
              </a:ext>
            </a:extLst>
          </p:cNvPr>
          <p:cNvSpPr>
            <a:spLocks noGrp="1"/>
          </p:cNvSpPr>
          <p:nvPr>
            <p:ph type="title"/>
          </p:nvPr>
        </p:nvSpPr>
        <p:spPr>
          <a:xfrm>
            <a:off x="839788" y="457199"/>
            <a:ext cx="5020016" cy="1159727"/>
          </a:xfrm>
        </p:spPr>
        <p:txBody>
          <a:bodyPr>
            <a:normAutofit/>
          </a:bodyPr>
          <a:lstStyle/>
          <a:p>
            <a:r>
              <a:rPr lang="pt-BR" dirty="0"/>
              <a:t>Pense nesTas tarefinhas... </a:t>
            </a:r>
          </a:p>
        </p:txBody>
      </p:sp>
      <p:sp>
        <p:nvSpPr>
          <p:cNvPr id="2" name="Espaço Reservado para Conteúdo 1">
            <a:extLst>
              <a:ext uri="{FF2B5EF4-FFF2-40B4-BE49-F238E27FC236}">
                <a16:creationId xmlns:a16="http://schemas.microsoft.com/office/drawing/2014/main" id="{558A0A08-1051-ECBE-3534-AFEC6188D105}"/>
              </a:ext>
            </a:extLst>
          </p:cNvPr>
          <p:cNvSpPr>
            <a:spLocks noGrp="1"/>
          </p:cNvSpPr>
          <p:nvPr>
            <p:ph type="body" sz="half" idx="2"/>
          </p:nvPr>
        </p:nvSpPr>
        <p:spPr>
          <a:xfrm>
            <a:off x="839788" y="1773238"/>
            <a:ext cx="5256212" cy="4627562"/>
          </a:xfrm>
        </p:spPr>
        <p:txBody>
          <a:bodyPr>
            <a:normAutofit/>
          </a:bodyPr>
          <a:lstStyle/>
          <a:p>
            <a:r>
              <a:rPr lang="pt-BR" dirty="0">
                <a:effectLst/>
                <a:latin typeface="BasicSans"/>
              </a:rPr>
              <a:t>Ter um diário</a:t>
            </a:r>
            <a:r>
              <a:rPr lang="pt-BR" dirty="0">
                <a:latin typeface="BasicSans"/>
              </a:rPr>
              <a:t>;</a:t>
            </a:r>
          </a:p>
          <a:p>
            <a:r>
              <a:rPr lang="pt-BR" dirty="0">
                <a:effectLst/>
                <a:latin typeface="BasicSans"/>
              </a:rPr>
              <a:t>Ler algo motivador;</a:t>
            </a:r>
          </a:p>
          <a:p>
            <a:r>
              <a:rPr lang="pt-BR" dirty="0">
                <a:latin typeface="BasicSans"/>
              </a:rPr>
              <a:t>A</a:t>
            </a:r>
            <a:r>
              <a:rPr lang="pt-BR" dirty="0">
                <a:effectLst/>
                <a:latin typeface="BasicSans"/>
              </a:rPr>
              <a:t>nalisar os pensamentos e crenças</a:t>
            </a:r>
            <a:r>
              <a:rPr lang="pt-BR" dirty="0">
                <a:latin typeface="BasicSans"/>
              </a:rPr>
              <a:t>;</a:t>
            </a:r>
            <a:endParaRPr lang="pt-BR" dirty="0">
              <a:effectLst/>
              <a:latin typeface="BasicSans"/>
            </a:endParaRPr>
          </a:p>
          <a:p>
            <a:r>
              <a:rPr lang="pt-BR" dirty="0">
                <a:effectLst/>
                <a:latin typeface="BasicSans"/>
              </a:rPr>
              <a:t>Cuidar do próprio julgamento;</a:t>
            </a:r>
            <a:endParaRPr lang="pt-BR" dirty="0">
              <a:latin typeface="BasicSans"/>
            </a:endParaRPr>
          </a:p>
          <a:p>
            <a:r>
              <a:rPr lang="pt-BR" dirty="0">
                <a:effectLst/>
                <a:latin typeface="BasicSans"/>
              </a:rPr>
              <a:t>Ser curiosa, respeitar os limites</a:t>
            </a:r>
            <a:r>
              <a:rPr lang="pt-BR" dirty="0">
                <a:latin typeface="BasicSans"/>
              </a:rPr>
              <a:t>;</a:t>
            </a:r>
            <a:endParaRPr lang="pt-BR" dirty="0">
              <a:effectLst/>
              <a:latin typeface="BasicSans"/>
            </a:endParaRPr>
          </a:p>
          <a:p>
            <a:r>
              <a:rPr lang="pt-BR" dirty="0">
                <a:effectLst/>
                <a:latin typeface="BasicSans"/>
              </a:rPr>
              <a:t>Permitir-se ser feliz</a:t>
            </a:r>
            <a:r>
              <a:rPr lang="pt-BR" dirty="0">
                <a:latin typeface="BasicSans"/>
              </a:rPr>
              <a:t>.</a:t>
            </a:r>
            <a:endParaRPr lang="pt-BR" sz="4000" dirty="0"/>
          </a:p>
          <a:p>
            <a:endParaRPr lang="pt-BR" sz="3200" dirty="0"/>
          </a:p>
        </p:txBody>
      </p:sp>
      <p:pic>
        <p:nvPicPr>
          <p:cNvPr id="6" name="Espaço Reservado para Imagem 5" descr="Menina sentada na calçada com celular na mão&#10;&#10;Descrição gerada automaticamente com confiança média">
            <a:extLst>
              <a:ext uri="{FF2B5EF4-FFF2-40B4-BE49-F238E27FC236}">
                <a16:creationId xmlns:a16="http://schemas.microsoft.com/office/drawing/2014/main" id="{51E28556-9CCC-700C-B5AD-39C2D824210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6734639" y="1203158"/>
            <a:ext cx="4983163" cy="4645025"/>
          </a:xfrm>
        </p:spPr>
      </p:pic>
      <p:pic>
        <p:nvPicPr>
          <p:cNvPr id="20" name="Imagem 19">
            <a:extLst>
              <a:ext uri="{FF2B5EF4-FFF2-40B4-BE49-F238E27FC236}">
                <a16:creationId xmlns:a16="http://schemas.microsoft.com/office/drawing/2014/main" id="{1F44CBCB-F59C-702E-39D3-9E935451F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3996" y="1457807"/>
            <a:ext cx="1098971" cy="1098971"/>
          </a:xfrm>
          <a:prstGeom prst="rect">
            <a:avLst/>
          </a:prstGeom>
        </p:spPr>
      </p:pic>
    </p:spTree>
    <p:extLst>
      <p:ext uri="{BB962C8B-B14F-4D97-AF65-F5344CB8AC3E}">
        <p14:creationId xmlns:p14="http://schemas.microsoft.com/office/powerpoint/2010/main" val="30240074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0CE7EFB2-37CD-F7D1-E5C3-3BA705C34662}"/>
              </a:ext>
            </a:extLst>
          </p:cNvPr>
          <p:cNvSpPr>
            <a:spLocks noGrp="1"/>
          </p:cNvSpPr>
          <p:nvPr>
            <p:ph sz="half" idx="2"/>
          </p:nvPr>
        </p:nvSpPr>
        <p:spPr>
          <a:xfrm>
            <a:off x="239354" y="638175"/>
            <a:ext cx="3227746" cy="4784725"/>
          </a:xfrm>
          <a:solidFill>
            <a:srgbClr val="C2E3E3"/>
          </a:solidFill>
        </p:spPr>
        <p:txBody>
          <a:bodyPr/>
          <a:lstStyle/>
          <a:p>
            <a:r>
              <a:rPr lang="pt-BR" dirty="0"/>
              <a:t>Muitos aceitam alguns tipos de relacionamentos por idealizar o que veem nas redes sociais ou superficialmente nos colegas e pessoas que admiram.</a:t>
            </a:r>
          </a:p>
        </p:txBody>
      </p:sp>
      <p:sp>
        <p:nvSpPr>
          <p:cNvPr id="5" name="Espaço Reservado para Conteúdo 4">
            <a:extLst>
              <a:ext uri="{FF2B5EF4-FFF2-40B4-BE49-F238E27FC236}">
                <a16:creationId xmlns:a16="http://schemas.microsoft.com/office/drawing/2014/main" id="{935CB860-3B70-EF2E-3648-9B7EED8C0865}"/>
              </a:ext>
            </a:extLst>
          </p:cNvPr>
          <p:cNvSpPr>
            <a:spLocks noGrp="1"/>
          </p:cNvSpPr>
          <p:nvPr>
            <p:ph sz="quarter" idx="4"/>
          </p:nvPr>
        </p:nvSpPr>
        <p:spPr>
          <a:xfrm>
            <a:off x="3908423" y="638174"/>
            <a:ext cx="3902077" cy="3387725"/>
          </a:xfrm>
          <a:solidFill>
            <a:schemeClr val="bg2">
              <a:lumMod val="90000"/>
            </a:schemeClr>
          </a:solidFill>
        </p:spPr>
        <p:txBody>
          <a:bodyPr>
            <a:normAutofit lnSpcReduction="10000"/>
          </a:bodyPr>
          <a:lstStyle/>
          <a:p>
            <a:r>
              <a:rPr lang="pt-BR" dirty="0"/>
              <a:t>Algumas relações de casais ou de mães e pais com seus filhos parecem perfeitas. Tudo parece flores e calmaria, mas isso pode não corresponder à realidade.</a:t>
            </a:r>
          </a:p>
        </p:txBody>
      </p:sp>
      <p:sp>
        <p:nvSpPr>
          <p:cNvPr id="6" name="Espaço Reservado para Conteúdo 5">
            <a:extLst>
              <a:ext uri="{FF2B5EF4-FFF2-40B4-BE49-F238E27FC236}">
                <a16:creationId xmlns:a16="http://schemas.microsoft.com/office/drawing/2014/main" id="{1AA1B1D0-BD07-A881-F7C1-88D53B9F918D}"/>
              </a:ext>
            </a:extLst>
          </p:cNvPr>
          <p:cNvSpPr>
            <a:spLocks noGrp="1"/>
          </p:cNvSpPr>
          <p:nvPr>
            <p:ph sz="quarter" idx="10"/>
          </p:nvPr>
        </p:nvSpPr>
        <p:spPr>
          <a:xfrm>
            <a:off x="8251823" y="749548"/>
            <a:ext cx="3597277" cy="2257425"/>
          </a:xfrm>
          <a:solidFill>
            <a:srgbClr val="F6C8B8"/>
          </a:solidFill>
        </p:spPr>
        <p:txBody>
          <a:bodyPr>
            <a:normAutofit lnSpcReduction="10000"/>
          </a:bodyPr>
          <a:lstStyle/>
          <a:p>
            <a:r>
              <a:rPr lang="pt-BR" dirty="0"/>
              <a:t>Fique ligado!!! Nem tudo o que você vê pode ser real. Nem tudo o que reluz é ouro.</a:t>
            </a:r>
          </a:p>
        </p:txBody>
      </p:sp>
      <p:pic>
        <p:nvPicPr>
          <p:cNvPr id="10" name="Imagem 9">
            <a:extLst>
              <a:ext uri="{FF2B5EF4-FFF2-40B4-BE49-F238E27FC236}">
                <a16:creationId xmlns:a16="http://schemas.microsoft.com/office/drawing/2014/main" id="{3BC1AFE1-1E01-2F86-C23D-F7C4B4A247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0246" y="4245471"/>
            <a:ext cx="7772400" cy="2165114"/>
          </a:xfrm>
          <a:prstGeom prst="rect">
            <a:avLst/>
          </a:prstGeom>
        </p:spPr>
      </p:pic>
    </p:spTree>
    <p:extLst>
      <p:ext uri="{BB962C8B-B14F-4D97-AF65-F5344CB8AC3E}">
        <p14:creationId xmlns:p14="http://schemas.microsoft.com/office/powerpoint/2010/main" val="413635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50" fill="hold"/>
                                        <p:tgtEl>
                                          <p:spTgt spid="10"/>
                                        </p:tgtEl>
                                        <p:attrNameLst>
                                          <p:attrName>ppt_x</p:attrName>
                                        </p:attrNameLst>
                                      </p:cBhvr>
                                      <p:tavLst>
                                        <p:tav tm="0">
                                          <p:val>
                                            <p:strVal val="1+#ppt_w/2"/>
                                          </p:val>
                                        </p:tav>
                                        <p:tav tm="100000">
                                          <p:val>
                                            <p:strVal val="#ppt_x"/>
                                          </p:val>
                                        </p:tav>
                                      </p:tavLst>
                                    </p:anim>
                                    <p:anim calcmode="lin" valueType="num">
                                      <p:cBhvr additive="base">
                                        <p:cTn id="29"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B78EADE-B83B-AA80-7D03-BFA397D0C5BB}"/>
              </a:ext>
            </a:extLst>
          </p:cNvPr>
          <p:cNvGrpSpPr/>
          <p:nvPr/>
        </p:nvGrpSpPr>
        <p:grpSpPr>
          <a:xfrm>
            <a:off x="6645569" y="962690"/>
            <a:ext cx="4983154" cy="5145548"/>
            <a:chOff x="6315637" y="839096"/>
            <a:chExt cx="5573432" cy="5755062"/>
          </a:xfrm>
        </p:grpSpPr>
        <p:sp>
          <p:nvSpPr>
            <p:cNvPr id="14" name="Retângulo 13">
              <a:extLst>
                <a:ext uri="{FF2B5EF4-FFF2-40B4-BE49-F238E27FC236}">
                  <a16:creationId xmlns:a16="http://schemas.microsoft.com/office/drawing/2014/main" id="{4CCB6924-3BEF-FF43-5B91-706003FB3324}"/>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5" name="Retângulo 14">
              <a:extLst>
                <a:ext uri="{FF2B5EF4-FFF2-40B4-BE49-F238E27FC236}">
                  <a16:creationId xmlns:a16="http://schemas.microsoft.com/office/drawing/2014/main" id="{3311B3B7-972D-1446-CD67-E89E47F7CCAB}"/>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6" name="Oval 15">
              <a:extLst>
                <a:ext uri="{FF2B5EF4-FFF2-40B4-BE49-F238E27FC236}">
                  <a16:creationId xmlns:a16="http://schemas.microsoft.com/office/drawing/2014/main" id="{257851DB-E4C9-7C1F-4B6E-2D3CB18043CB}"/>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7" name="Oval 16">
              <a:extLst>
                <a:ext uri="{FF2B5EF4-FFF2-40B4-BE49-F238E27FC236}">
                  <a16:creationId xmlns:a16="http://schemas.microsoft.com/office/drawing/2014/main" id="{7060FFC9-D3B4-424F-0E8D-42B6B01572B7}"/>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8" name="Oval 17">
              <a:extLst>
                <a:ext uri="{FF2B5EF4-FFF2-40B4-BE49-F238E27FC236}">
                  <a16:creationId xmlns:a16="http://schemas.microsoft.com/office/drawing/2014/main" id="{547EE21B-9E8F-7337-FB07-C8FDB12D756C}"/>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grpSp>
      <p:sp>
        <p:nvSpPr>
          <p:cNvPr id="3" name="Título 2">
            <a:extLst>
              <a:ext uri="{FF2B5EF4-FFF2-40B4-BE49-F238E27FC236}">
                <a16:creationId xmlns:a16="http://schemas.microsoft.com/office/drawing/2014/main" id="{C2C19861-E646-3A57-A271-56109EF347E1}"/>
              </a:ext>
            </a:extLst>
          </p:cNvPr>
          <p:cNvSpPr>
            <a:spLocks noGrp="1"/>
          </p:cNvSpPr>
          <p:nvPr>
            <p:ph type="title"/>
          </p:nvPr>
        </p:nvSpPr>
        <p:spPr>
          <a:xfrm>
            <a:off x="747779" y="867257"/>
            <a:ext cx="4806632" cy="745958"/>
          </a:xfrm>
        </p:spPr>
        <p:txBody>
          <a:bodyPr/>
          <a:lstStyle/>
          <a:p>
            <a:r>
              <a:rPr lang="pt-BR" dirty="0"/>
              <a:t>E uma última dica</a:t>
            </a:r>
          </a:p>
        </p:txBody>
      </p:sp>
      <p:sp>
        <p:nvSpPr>
          <p:cNvPr id="2" name="Espaço Reservado para Conteúdo 1">
            <a:extLst>
              <a:ext uri="{FF2B5EF4-FFF2-40B4-BE49-F238E27FC236}">
                <a16:creationId xmlns:a16="http://schemas.microsoft.com/office/drawing/2014/main" id="{558A0A08-1051-ECBE-3534-AFEC6188D105}"/>
              </a:ext>
            </a:extLst>
          </p:cNvPr>
          <p:cNvSpPr>
            <a:spLocks noGrp="1"/>
          </p:cNvSpPr>
          <p:nvPr>
            <p:ph type="body" sz="half" idx="2"/>
          </p:nvPr>
        </p:nvSpPr>
        <p:spPr>
          <a:xfrm>
            <a:off x="747779" y="1789722"/>
            <a:ext cx="4983154" cy="4692315"/>
          </a:xfrm>
        </p:spPr>
        <p:txBody>
          <a:bodyPr>
            <a:normAutofit/>
          </a:bodyPr>
          <a:lstStyle/>
          <a:p>
            <a:endParaRPr lang="pt-BR" dirty="0"/>
          </a:p>
          <a:p>
            <a:pPr marL="0" indent="0">
              <a:buNone/>
            </a:pPr>
            <a:r>
              <a:rPr lang="pt-BR" sz="3200" dirty="0">
                <a:effectLst/>
                <a:latin typeface="BasicSans"/>
              </a:rPr>
              <a:t>Sempre que necessário, buscar ajuda: </a:t>
            </a:r>
            <a:endParaRPr lang="pt-BR" sz="3200" dirty="0">
              <a:latin typeface="BasicSans"/>
            </a:endParaRPr>
          </a:p>
          <a:p>
            <a:r>
              <a:rPr lang="pt-BR" sz="3200" dirty="0">
                <a:effectLst/>
                <a:latin typeface="BasicSans"/>
              </a:rPr>
              <a:t>De Deus</a:t>
            </a:r>
            <a:r>
              <a:rPr lang="pt-BR" sz="3200" dirty="0">
                <a:latin typeface="BasicSans"/>
              </a:rPr>
              <a:t>;</a:t>
            </a:r>
            <a:endParaRPr lang="pt-BR" sz="3200" dirty="0">
              <a:effectLst/>
              <a:latin typeface="BasicSans"/>
            </a:endParaRPr>
          </a:p>
          <a:p>
            <a:r>
              <a:rPr lang="pt-BR" sz="3200" dirty="0">
                <a:latin typeface="BasicSans"/>
              </a:rPr>
              <a:t>De um</a:t>
            </a:r>
            <a:r>
              <a:rPr lang="pt-BR" sz="3200" dirty="0">
                <a:effectLst/>
                <a:latin typeface="BasicSans"/>
              </a:rPr>
              <a:t> grupo de apoio; </a:t>
            </a:r>
          </a:p>
          <a:p>
            <a:r>
              <a:rPr lang="pt-BR" sz="3200" dirty="0">
                <a:effectLst/>
                <a:latin typeface="BasicSans"/>
              </a:rPr>
              <a:t>De alguém da área da psicologia.</a:t>
            </a:r>
          </a:p>
          <a:p>
            <a:endParaRPr lang="pt-BR" dirty="0"/>
          </a:p>
        </p:txBody>
      </p:sp>
      <p:pic>
        <p:nvPicPr>
          <p:cNvPr id="7" name="Espaço Reservado para Imagem 6" descr="Mulher com vestido listrado&#10;&#10;Descrição gerada automaticamente">
            <a:extLst>
              <a:ext uri="{FF2B5EF4-FFF2-40B4-BE49-F238E27FC236}">
                <a16:creationId xmlns:a16="http://schemas.microsoft.com/office/drawing/2014/main" id="{4E25A677-F4FF-3D8E-CEF1-300567247031}"/>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623" r="-3959" b="-15366"/>
          <a:stretch/>
        </p:blipFill>
        <p:spPr>
          <a:xfrm>
            <a:off x="7411861" y="-39756"/>
            <a:ext cx="3755687" cy="7101924"/>
          </a:xfrm>
        </p:spPr>
      </p:pic>
      <p:pic>
        <p:nvPicPr>
          <p:cNvPr id="20" name="Imagem 19">
            <a:extLst>
              <a:ext uri="{FF2B5EF4-FFF2-40B4-BE49-F238E27FC236}">
                <a16:creationId xmlns:a16="http://schemas.microsoft.com/office/drawing/2014/main" id="{1F44CBCB-F59C-702E-39D3-9E935451F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3945" y="690751"/>
            <a:ext cx="1098971" cy="1098971"/>
          </a:xfrm>
          <a:prstGeom prst="rect">
            <a:avLst/>
          </a:prstGeom>
        </p:spPr>
      </p:pic>
    </p:spTree>
    <p:extLst>
      <p:ext uri="{BB962C8B-B14F-4D97-AF65-F5344CB8AC3E}">
        <p14:creationId xmlns:p14="http://schemas.microsoft.com/office/powerpoint/2010/main" val="336022278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4B5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8E06D-5D61-191D-6A49-6A60B451E279}"/>
              </a:ext>
            </a:extLst>
          </p:cNvPr>
          <p:cNvSpPr>
            <a:spLocks noGrp="1"/>
          </p:cNvSpPr>
          <p:nvPr>
            <p:ph type="title"/>
          </p:nvPr>
        </p:nvSpPr>
        <p:spPr>
          <a:xfrm>
            <a:off x="977347" y="531261"/>
            <a:ext cx="10515600" cy="1325563"/>
          </a:xfrm>
        </p:spPr>
        <p:txBody>
          <a:bodyPr>
            <a:normAutofit/>
          </a:bodyPr>
          <a:lstStyle/>
          <a:p>
            <a:pPr algn="ctr"/>
            <a:r>
              <a:rPr lang="pt-BR" sz="6000" dirty="0">
                <a:solidFill>
                  <a:schemeClr val="bg1"/>
                </a:solidFill>
              </a:rPr>
              <a:t>ORGÃOS Competentes </a:t>
            </a:r>
          </a:p>
        </p:txBody>
      </p:sp>
      <p:pic>
        <p:nvPicPr>
          <p:cNvPr id="4" name="Imagem 3" descr="Fundo preto com letras brancas&#10;&#10;Descrição gerada automaticamente com confiança média">
            <a:extLst>
              <a:ext uri="{FF2B5EF4-FFF2-40B4-BE49-F238E27FC236}">
                <a16:creationId xmlns:a16="http://schemas.microsoft.com/office/drawing/2014/main" id="{25F38C1B-61AC-E4E3-427F-D507A63C0CB4}"/>
              </a:ext>
            </a:extLst>
          </p:cNvPr>
          <p:cNvPicPr>
            <a:picLocks noChangeAspect="1"/>
          </p:cNvPicPr>
          <p:nvPr/>
        </p:nvPicPr>
        <p:blipFill>
          <a:blip r:embed="rId2"/>
          <a:stretch>
            <a:fillRect/>
          </a:stretch>
        </p:blipFill>
        <p:spPr>
          <a:xfrm>
            <a:off x="2564871" y="2234343"/>
            <a:ext cx="7340553" cy="2076116"/>
          </a:xfrm>
          <a:prstGeom prst="rect">
            <a:avLst/>
          </a:prstGeom>
          <a:effectLst>
            <a:outerShdw blurRad="50800" dist="180246" dir="2700000" algn="tl" rotWithShape="0">
              <a:prstClr val="black">
                <a:alpha val="40000"/>
              </a:prstClr>
            </a:outerShdw>
          </a:effectLst>
        </p:spPr>
      </p:pic>
    </p:spTree>
    <p:extLst>
      <p:ext uri="{BB962C8B-B14F-4D97-AF65-F5344CB8AC3E}">
        <p14:creationId xmlns:p14="http://schemas.microsoft.com/office/powerpoint/2010/main" val="3351433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AE0B9">
            <a:alpha val="97913"/>
          </a:srgbClr>
        </a:solidFill>
        <a:effectLst/>
      </p:bgPr>
    </p:bg>
    <p:spTree>
      <p:nvGrpSpPr>
        <p:cNvPr id="1" name=""/>
        <p:cNvGrpSpPr/>
        <p:nvPr/>
      </p:nvGrpSpPr>
      <p:grpSpPr>
        <a:xfrm>
          <a:off x="0" y="0"/>
          <a:ext cx="0" cy="0"/>
          <a:chOff x="0" y="0"/>
          <a:chExt cx="0" cy="0"/>
        </a:xfrm>
      </p:grpSpPr>
      <p:pic>
        <p:nvPicPr>
          <p:cNvPr id="3" name="Imagem 2" descr="Mulher segurando prato com fatias de laranja&#10;&#10;Descrição gerada automaticamente com confiança média">
            <a:extLst>
              <a:ext uri="{FF2B5EF4-FFF2-40B4-BE49-F238E27FC236}">
                <a16:creationId xmlns:a16="http://schemas.microsoft.com/office/drawing/2014/main" id="{36519D5C-153A-4B37-2F85-451CEE471A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000" y="-165252"/>
            <a:ext cx="6342451" cy="6858000"/>
          </a:xfrm>
          <a:prstGeom prst="rect">
            <a:avLst/>
          </a:prstGeom>
        </p:spPr>
      </p:pic>
      <p:sp>
        <p:nvSpPr>
          <p:cNvPr id="5" name="Espaço Reservado para Conteúdo 4">
            <a:extLst>
              <a:ext uri="{FF2B5EF4-FFF2-40B4-BE49-F238E27FC236}">
                <a16:creationId xmlns:a16="http://schemas.microsoft.com/office/drawing/2014/main" id="{5281E407-8603-00B3-2831-A04BB63FFFCE}"/>
              </a:ext>
            </a:extLst>
          </p:cNvPr>
          <p:cNvSpPr>
            <a:spLocks noGrp="1"/>
          </p:cNvSpPr>
          <p:nvPr>
            <p:ph idx="1"/>
          </p:nvPr>
        </p:nvSpPr>
        <p:spPr>
          <a:xfrm>
            <a:off x="5716890" y="4134594"/>
            <a:ext cx="5073550" cy="2723406"/>
          </a:xfrm>
        </p:spPr>
        <p:txBody>
          <a:bodyPr/>
          <a:lstStyle/>
          <a:p>
            <a:pPr marL="0" indent="0">
              <a:buNone/>
            </a:pPr>
            <a:r>
              <a:rPr lang="pt-BR" dirty="0">
                <a:effectLst/>
                <a:latin typeface="Basic Sans" pitchFamily="2" charset="77"/>
              </a:rPr>
              <a:t>Lembre-se, quando tratamos com pessoas grávidas, estamos tratando de duas vidas ao mesmo tempo. </a:t>
            </a:r>
          </a:p>
        </p:txBody>
      </p:sp>
      <p:sp>
        <p:nvSpPr>
          <p:cNvPr id="8" name="Balão em Elipse 7">
            <a:extLst>
              <a:ext uri="{FF2B5EF4-FFF2-40B4-BE49-F238E27FC236}">
                <a16:creationId xmlns:a16="http://schemas.microsoft.com/office/drawing/2014/main" id="{AA0000E9-3AA0-7EDC-AB12-DC0ACA694EA3}"/>
              </a:ext>
            </a:extLst>
          </p:cNvPr>
          <p:cNvSpPr/>
          <p:nvPr/>
        </p:nvSpPr>
        <p:spPr>
          <a:xfrm>
            <a:off x="5359314" y="381716"/>
            <a:ext cx="4475035" cy="3701666"/>
          </a:xfrm>
          <a:prstGeom prst="wedgeEllipseCallout">
            <a:avLst>
              <a:gd name="adj1" fmla="val -51641"/>
              <a:gd name="adj2" fmla="val 4362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effectLst/>
                <a:latin typeface="Basic Sans" pitchFamily="2" charset="77"/>
              </a:rPr>
              <a:t>Valorizar a vida da grávida é valorizar a vida do bebê.</a:t>
            </a:r>
          </a:p>
        </p:txBody>
      </p:sp>
    </p:spTree>
    <p:extLst>
      <p:ext uri="{BB962C8B-B14F-4D97-AF65-F5344CB8AC3E}">
        <p14:creationId xmlns:p14="http://schemas.microsoft.com/office/powerpoint/2010/main" val="298290298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CA3B1"/>
        </a:solidFill>
        <a:effectLst/>
      </p:bgPr>
    </p:bg>
    <p:spTree>
      <p:nvGrpSpPr>
        <p:cNvPr id="1" name=""/>
        <p:cNvGrpSpPr/>
        <p:nvPr/>
      </p:nvGrpSpPr>
      <p:grpSpPr>
        <a:xfrm>
          <a:off x="0" y="0"/>
          <a:ext cx="0" cy="0"/>
          <a:chOff x="0" y="0"/>
          <a:chExt cx="0" cy="0"/>
        </a:xfrm>
      </p:grpSpPr>
      <p:sp>
        <p:nvSpPr>
          <p:cNvPr id="3" name="Explosão 2 2">
            <a:extLst>
              <a:ext uri="{FF2B5EF4-FFF2-40B4-BE49-F238E27FC236}">
                <a16:creationId xmlns:a16="http://schemas.microsoft.com/office/drawing/2014/main" id="{C89A7187-2D95-5FCC-C6BB-2DD26C26E20A}"/>
              </a:ext>
            </a:extLst>
          </p:cNvPr>
          <p:cNvSpPr/>
          <p:nvPr/>
        </p:nvSpPr>
        <p:spPr>
          <a:xfrm rot="1873719">
            <a:off x="2126976" y="39757"/>
            <a:ext cx="8269357" cy="6778487"/>
          </a:xfrm>
          <a:prstGeom prst="irregularSeal2">
            <a:avLst/>
          </a:prstGeom>
          <a:solidFill>
            <a:srgbClr val="C00000"/>
          </a:solidFill>
          <a:ln>
            <a:noFill/>
          </a:ln>
          <a:effectLst>
            <a:outerShdw dist="233589" dir="2700000" algn="tl" rotWithShape="0">
              <a:prstClr val="black">
                <a:alpha val="2252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Espaço Reservado para Conteúdo 1">
            <a:extLst>
              <a:ext uri="{FF2B5EF4-FFF2-40B4-BE49-F238E27FC236}">
                <a16:creationId xmlns:a16="http://schemas.microsoft.com/office/drawing/2014/main" id="{C6208E77-7504-AF03-9832-6EEA449F47D4}"/>
              </a:ext>
            </a:extLst>
          </p:cNvPr>
          <p:cNvSpPr>
            <a:spLocks noGrp="1"/>
          </p:cNvSpPr>
          <p:nvPr>
            <p:ph idx="1"/>
          </p:nvPr>
        </p:nvSpPr>
        <p:spPr>
          <a:xfrm>
            <a:off x="3499067" y="1362099"/>
            <a:ext cx="5193866" cy="4780283"/>
          </a:xfrm>
        </p:spPr>
        <p:txBody>
          <a:bodyPr/>
          <a:lstStyle/>
          <a:p>
            <a:pPr lvl="1" indent="-228600"/>
            <a:r>
              <a:rPr lang="pt-BR" sz="3600" dirty="0">
                <a:solidFill>
                  <a:schemeClr val="bg1"/>
                </a:solidFill>
                <a:effectLst/>
              </a:rPr>
              <a:t>NA GRAVIDEZ, DESCOBREM-SE NOVAS Forças E ENCONTRA-SE UMA FORMA DE AMOR QUE SUPERA TODAS AS OUTRAS. </a:t>
            </a:r>
            <a:endParaRPr lang="pt-BR" sz="5400" dirty="0">
              <a:solidFill>
                <a:schemeClr val="bg1"/>
              </a:solidFill>
            </a:endParaRPr>
          </a:p>
          <a:p>
            <a:pPr marL="0" indent="0" algn="ctr">
              <a:buNone/>
            </a:pPr>
            <a:endParaRPr lang="pt-BR" dirty="0"/>
          </a:p>
        </p:txBody>
      </p:sp>
    </p:spTree>
    <p:extLst>
      <p:ext uri="{BB962C8B-B14F-4D97-AF65-F5344CB8AC3E}">
        <p14:creationId xmlns:p14="http://schemas.microsoft.com/office/powerpoint/2010/main" val="116646121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FCCAEDA8-9D8D-7A24-961E-5B8E952C63D3}"/>
              </a:ext>
            </a:extLst>
          </p:cNvPr>
          <p:cNvSpPr>
            <a:spLocks noGrp="1"/>
          </p:cNvSpPr>
          <p:nvPr>
            <p:ph type="title"/>
          </p:nvPr>
        </p:nvSpPr>
        <p:spPr>
          <a:xfrm>
            <a:off x="1486911" y="1994611"/>
            <a:ext cx="9218178" cy="2146883"/>
          </a:xfrm>
          <a:prstGeom prst="flowChartManualInput">
            <a:avLst/>
          </a:prstGeom>
          <a:solidFill>
            <a:schemeClr val="tx1"/>
          </a:solidFill>
        </p:spPr>
        <p:txBody>
          <a:bodyPr>
            <a:normAutofit/>
          </a:bodyPr>
          <a:lstStyle/>
          <a:p>
            <a:pPr algn="ctr"/>
            <a:r>
              <a:rPr lang="pt-BR" sz="6000" b="1" dirty="0">
                <a:solidFill>
                  <a:srgbClr val="FF2D7A"/>
                </a:solidFill>
                <a:effectLst/>
                <a:latin typeface="Basic Sans Bold" pitchFamily="2" charset="77"/>
              </a:rPr>
              <a:t>VIOLÊNCIA</a:t>
            </a:r>
            <a:r>
              <a:rPr lang="pt-BR" sz="6000" b="1" dirty="0">
                <a:effectLst/>
                <a:latin typeface="Basic Sans Bold" pitchFamily="2" charset="77"/>
              </a:rPr>
              <a:t> </a:t>
            </a:r>
            <a:r>
              <a:rPr lang="pt-BR" sz="6000" b="1" dirty="0">
                <a:solidFill>
                  <a:schemeClr val="bg1"/>
                </a:solidFill>
                <a:effectLst/>
                <a:latin typeface="Basic Sans Bold" pitchFamily="2" charset="77"/>
              </a:rPr>
              <a:t>NA GRAVIDEZ</a:t>
            </a:r>
            <a:endParaRPr lang="pt-BR" sz="6000" dirty="0">
              <a:solidFill>
                <a:schemeClr val="bg1"/>
              </a:solidFill>
            </a:endParaRPr>
          </a:p>
        </p:txBody>
      </p:sp>
    </p:spTree>
    <p:extLst>
      <p:ext uri="{BB962C8B-B14F-4D97-AF65-F5344CB8AC3E}">
        <p14:creationId xmlns:p14="http://schemas.microsoft.com/office/powerpoint/2010/main" val="387804784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C031A4-5C31-F132-7E88-6C0B585DFC43}"/>
              </a:ext>
            </a:extLst>
          </p:cNvPr>
          <p:cNvSpPr>
            <a:spLocks noGrp="1"/>
          </p:cNvSpPr>
          <p:nvPr>
            <p:ph type="body" sz="half" idx="2"/>
          </p:nvPr>
        </p:nvSpPr>
        <p:spPr>
          <a:xfrm>
            <a:off x="739276" y="1673860"/>
            <a:ext cx="5878513" cy="3510279"/>
          </a:xfrm>
          <a:solidFill>
            <a:srgbClr val="C2E3E3"/>
          </a:solidFill>
          <a:effectLst>
            <a:outerShdw blurRad="50800" dist="386036" dir="2700000" algn="tl" rotWithShape="0">
              <a:prstClr val="black">
                <a:alpha val="16235"/>
              </a:prstClr>
            </a:outerShdw>
          </a:effectLst>
        </p:spPr>
        <p:txBody>
          <a:bodyPr anchor="ctr"/>
          <a:lstStyle/>
          <a:p>
            <a:pPr marL="0" indent="0" algn="ctr">
              <a:buNone/>
            </a:pPr>
            <a:r>
              <a:rPr lang="pt-BR" sz="3600" dirty="0">
                <a:effectLst/>
              </a:rPr>
              <a:t>A violência, seja física, emocional ou sexual, traz graves consequências para a mulher, o bebê e a família ao redor. </a:t>
            </a:r>
            <a:endParaRPr lang="pt-BR" sz="4800" dirty="0"/>
          </a:p>
        </p:txBody>
      </p:sp>
    </p:spTree>
    <p:extLst>
      <p:ext uri="{BB962C8B-B14F-4D97-AF65-F5344CB8AC3E}">
        <p14:creationId xmlns:p14="http://schemas.microsoft.com/office/powerpoint/2010/main" val="221506460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16AD2FB-A7A9-1F52-440F-9ED54D1A2CA0}"/>
              </a:ext>
            </a:extLst>
          </p:cNvPr>
          <p:cNvSpPr>
            <a:spLocks noGrp="1"/>
          </p:cNvSpPr>
          <p:nvPr>
            <p:ph idx="1"/>
          </p:nvPr>
        </p:nvSpPr>
        <p:spPr>
          <a:xfrm>
            <a:off x="6983361" y="872313"/>
            <a:ext cx="5041466" cy="4776067"/>
          </a:xfrm>
        </p:spPr>
        <p:txBody>
          <a:bodyPr/>
          <a:lstStyle/>
          <a:p>
            <a:pPr lvl="1">
              <a:lnSpc>
                <a:spcPct val="100000"/>
              </a:lnSpc>
            </a:pPr>
            <a:r>
              <a:rPr lang="pt-BR" sz="2600" dirty="0">
                <a:effectLst/>
                <a:latin typeface="BasicSans"/>
              </a:rPr>
              <a:t>Segundo dados do Fundo de População das Nações Unidas (</a:t>
            </a:r>
            <a:r>
              <a:rPr lang="pt-BR" sz="2600" dirty="0" err="1">
                <a:effectLst/>
                <a:latin typeface="BasicSans"/>
              </a:rPr>
              <a:t>Unfpa</a:t>
            </a:r>
            <a:r>
              <a:rPr lang="pt-BR" sz="2600" dirty="0">
                <a:effectLst/>
                <a:latin typeface="BasicSans"/>
              </a:rPr>
              <a:t>), publicado em julho de 2022, a taxa de </a:t>
            </a:r>
            <a:r>
              <a:rPr lang="pt-BR" sz="2600" dirty="0">
                <a:solidFill>
                  <a:srgbClr val="FF0000"/>
                </a:solidFill>
                <a:effectLst/>
                <a:latin typeface="BasicSans"/>
              </a:rPr>
              <a:t>gestantes com menos de 17 anos no Brasil é de 57%, </a:t>
            </a:r>
            <a:r>
              <a:rPr lang="pt-BR" sz="2600" dirty="0">
                <a:effectLst/>
                <a:latin typeface="BasicSans"/>
              </a:rPr>
              <a:t>um pouco MENOR que na África Subsaariana, onde o índice passa dos 60%. </a:t>
            </a:r>
            <a:endParaRPr lang="pt-BR" dirty="0"/>
          </a:p>
        </p:txBody>
      </p:sp>
    </p:spTree>
    <p:extLst>
      <p:ext uri="{BB962C8B-B14F-4D97-AF65-F5344CB8AC3E}">
        <p14:creationId xmlns:p14="http://schemas.microsoft.com/office/powerpoint/2010/main" val="376336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E83C5FD-29B1-57B9-9B09-CAC32F19B244}"/>
              </a:ext>
            </a:extLst>
          </p:cNvPr>
          <p:cNvSpPr>
            <a:spLocks noGrp="1"/>
          </p:cNvSpPr>
          <p:nvPr>
            <p:ph type="title"/>
          </p:nvPr>
        </p:nvSpPr>
        <p:spPr>
          <a:xfrm>
            <a:off x="210554" y="149903"/>
            <a:ext cx="4991033" cy="1358872"/>
          </a:xfrm>
          <a:prstGeom prst="round2SameRect">
            <a:avLst>
              <a:gd name="adj1" fmla="val 20654"/>
              <a:gd name="adj2" fmla="val 0"/>
            </a:avLst>
          </a:prstGeom>
          <a:solidFill>
            <a:srgbClr val="FFD810"/>
          </a:solidFill>
          <a:ln>
            <a:solidFill>
              <a:schemeClr val="tx1"/>
            </a:solidFill>
          </a:ln>
        </p:spPr>
        <p:txBody>
          <a:bodyPr>
            <a:normAutofit/>
          </a:bodyPr>
          <a:lstStyle/>
          <a:p>
            <a:pPr algn="ctr"/>
            <a:r>
              <a:rPr lang="pt-BR" sz="2800" b="1" dirty="0">
                <a:effectLst/>
                <a:latin typeface="Basic Sans Bold" pitchFamily="2" charset="77"/>
              </a:rPr>
              <a:t>Mas por que isso acontece? </a:t>
            </a:r>
            <a:endParaRPr lang="pt-BR" sz="2800" dirty="0">
              <a:effectLst/>
              <a:latin typeface="Basic Sans Bold" pitchFamily="2" charset="77"/>
            </a:endParaRPr>
          </a:p>
        </p:txBody>
      </p:sp>
      <p:sp>
        <p:nvSpPr>
          <p:cNvPr id="2" name="Espaço Reservado para Conteúdo 1">
            <a:extLst>
              <a:ext uri="{FF2B5EF4-FFF2-40B4-BE49-F238E27FC236}">
                <a16:creationId xmlns:a16="http://schemas.microsoft.com/office/drawing/2014/main" id="{55C031A4-5C31-F132-7E88-6C0B585DFC43}"/>
              </a:ext>
            </a:extLst>
          </p:cNvPr>
          <p:cNvSpPr>
            <a:spLocks noGrp="1"/>
          </p:cNvSpPr>
          <p:nvPr>
            <p:ph type="body" sz="half" idx="2"/>
          </p:nvPr>
        </p:nvSpPr>
        <p:spPr>
          <a:xfrm>
            <a:off x="210554" y="1523764"/>
            <a:ext cx="4991033" cy="5334236"/>
          </a:xfrm>
          <a:solidFill>
            <a:schemeClr val="bg1"/>
          </a:solidFill>
          <a:ln>
            <a:solidFill>
              <a:schemeClr val="tx1"/>
            </a:solidFill>
          </a:ln>
        </p:spPr>
        <p:txBody>
          <a:bodyPr lIns="144000" tIns="144000" rIns="144000" bIns="144000">
            <a:noAutofit/>
          </a:bodyPr>
          <a:lstStyle/>
          <a:p>
            <a:pPr>
              <a:lnSpc>
                <a:spcPct val="100000"/>
              </a:lnSpc>
              <a:spcAft>
                <a:spcPts val="1200"/>
              </a:spcAft>
            </a:pPr>
            <a:r>
              <a:rPr lang="pt-BR" sz="2400" dirty="0">
                <a:effectLst/>
                <a:latin typeface="Basic Sans" pitchFamily="2" charset="77"/>
              </a:rPr>
              <a:t>Pela falta de informação devido ao baixo acesso à educação sexual; </a:t>
            </a:r>
          </a:p>
          <a:p>
            <a:pPr>
              <a:lnSpc>
                <a:spcPct val="100000"/>
              </a:lnSpc>
              <a:spcAft>
                <a:spcPts val="1200"/>
              </a:spcAft>
            </a:pPr>
            <a:r>
              <a:rPr lang="pt-BR" sz="2400" dirty="0">
                <a:effectLst/>
                <a:latin typeface="Basic Sans" pitchFamily="2" charset="77"/>
              </a:rPr>
              <a:t>Por causa de aspectos socioeconômicos; </a:t>
            </a:r>
          </a:p>
          <a:p>
            <a:pPr>
              <a:lnSpc>
                <a:spcPct val="100000"/>
              </a:lnSpc>
              <a:spcAft>
                <a:spcPts val="1200"/>
              </a:spcAft>
            </a:pPr>
            <a:r>
              <a:rPr lang="pt-BR" sz="2400" dirty="0">
                <a:effectLst/>
                <a:latin typeface="Basic Sans" pitchFamily="2" charset="77"/>
              </a:rPr>
              <a:t>Pela falta do uso de contraceptivos; </a:t>
            </a:r>
          </a:p>
          <a:p>
            <a:pPr>
              <a:lnSpc>
                <a:spcPct val="100000"/>
              </a:lnSpc>
              <a:spcAft>
                <a:spcPts val="1200"/>
              </a:spcAft>
            </a:pPr>
            <a:r>
              <a:rPr lang="pt-BR" sz="2400" dirty="0">
                <a:effectLst/>
                <a:latin typeface="Basic Sans" pitchFamily="2" charset="77"/>
              </a:rPr>
              <a:t>Devido ao início precoce de relações sexuais; </a:t>
            </a:r>
          </a:p>
          <a:p>
            <a:pPr>
              <a:lnSpc>
                <a:spcPct val="100000"/>
              </a:lnSpc>
              <a:spcAft>
                <a:spcPts val="1200"/>
              </a:spcAft>
            </a:pPr>
            <a:r>
              <a:rPr lang="pt-BR" sz="2400" dirty="0">
                <a:effectLst/>
                <a:latin typeface="Basic Sans" pitchFamily="2" charset="77"/>
              </a:rPr>
              <a:t>Por causa da violência sexual, entre tantos outros.</a:t>
            </a:r>
          </a:p>
        </p:txBody>
      </p:sp>
    </p:spTree>
    <p:extLst>
      <p:ext uri="{BB962C8B-B14F-4D97-AF65-F5344CB8AC3E}">
        <p14:creationId xmlns:p14="http://schemas.microsoft.com/office/powerpoint/2010/main" val="116100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25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5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5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25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25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C031A4-5C31-F132-7E88-6C0B585DFC43}"/>
              </a:ext>
            </a:extLst>
          </p:cNvPr>
          <p:cNvSpPr>
            <a:spLocks noGrp="1"/>
          </p:cNvSpPr>
          <p:nvPr>
            <p:ph idx="1"/>
          </p:nvPr>
        </p:nvSpPr>
        <p:spPr>
          <a:xfrm>
            <a:off x="3886634" y="867352"/>
            <a:ext cx="5002533" cy="4776067"/>
          </a:xfrm>
          <a:noFill/>
          <a:ln>
            <a:noFill/>
          </a:ln>
        </p:spPr>
        <p:txBody>
          <a:bodyPr>
            <a:normAutofit/>
          </a:bodyPr>
          <a:lstStyle/>
          <a:p>
            <a:pPr lvl="1"/>
            <a:r>
              <a:rPr lang="pt-BR" dirty="0">
                <a:solidFill>
                  <a:schemeClr val="bg1"/>
                </a:solidFill>
                <a:effectLst/>
                <a:latin typeface="Basic Sans" pitchFamily="2" charset="77"/>
              </a:rPr>
              <a:t>Quando uma gravidez precoce acontece, problemas podem ser gerados. </a:t>
            </a:r>
          </a:p>
        </p:txBody>
      </p:sp>
    </p:spTree>
    <p:extLst>
      <p:ext uri="{BB962C8B-B14F-4D97-AF65-F5344CB8AC3E}">
        <p14:creationId xmlns:p14="http://schemas.microsoft.com/office/powerpoint/2010/main" val="190506691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9A21C3F2-74B8-183F-570D-8B3D0D68F871}"/>
              </a:ext>
            </a:extLst>
          </p:cNvPr>
          <p:cNvSpPr>
            <a:spLocks noGrp="1"/>
          </p:cNvSpPr>
          <p:nvPr>
            <p:ph idx="1"/>
          </p:nvPr>
        </p:nvSpPr>
        <p:spPr>
          <a:xfrm>
            <a:off x="3859430" y="4724399"/>
            <a:ext cx="4546166" cy="1955801"/>
          </a:xfrm>
          <a:solidFill>
            <a:schemeClr val="accent1">
              <a:lumMod val="60000"/>
              <a:lumOff val="40000"/>
            </a:schemeClr>
          </a:solidFill>
        </p:spPr>
        <p:txBody>
          <a:bodyPr>
            <a:normAutofit fontScale="92500" lnSpcReduction="10000"/>
          </a:bodyPr>
          <a:lstStyle/>
          <a:p>
            <a:pPr lvl="1"/>
            <a:r>
              <a:rPr lang="pt-BR" dirty="0">
                <a:effectLst/>
                <a:latin typeface="Basic Sans" pitchFamily="2" charset="77"/>
              </a:rPr>
              <a:t>Problemas com A violência, que pode vir de quem menos se espera.</a:t>
            </a:r>
          </a:p>
        </p:txBody>
      </p:sp>
    </p:spTree>
    <p:extLst>
      <p:ext uri="{BB962C8B-B14F-4D97-AF65-F5344CB8AC3E}">
        <p14:creationId xmlns:p14="http://schemas.microsoft.com/office/powerpoint/2010/main" val="2953740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79107EC0-A359-053B-76F1-2D29FC31E3BC}"/>
              </a:ext>
            </a:extLst>
          </p:cNvPr>
          <p:cNvSpPr>
            <a:spLocks noGrp="1"/>
          </p:cNvSpPr>
          <p:nvPr>
            <p:ph idx="1"/>
          </p:nvPr>
        </p:nvSpPr>
        <p:spPr>
          <a:xfrm>
            <a:off x="6641432" y="1798955"/>
            <a:ext cx="5702967" cy="4776067"/>
          </a:xfrm>
        </p:spPr>
        <p:txBody>
          <a:bodyPr>
            <a:normAutofit lnSpcReduction="10000"/>
          </a:bodyPr>
          <a:lstStyle/>
          <a:p>
            <a:pPr lvl="1" algn="l"/>
            <a:r>
              <a:rPr lang="pt-BR" sz="3200" dirty="0">
                <a:solidFill>
                  <a:schemeClr val="bg1"/>
                </a:solidFill>
              </a:rPr>
              <a:t>Nosso corpo é muito importante e deve ser preservado. </a:t>
            </a:r>
          </a:p>
          <a:p>
            <a:pPr lvl="1" algn="l"/>
            <a:endParaRPr lang="pt-BR" sz="3200" dirty="0">
              <a:solidFill>
                <a:schemeClr val="bg1"/>
              </a:solidFill>
            </a:endParaRPr>
          </a:p>
          <a:p>
            <a:pPr algn="l"/>
            <a:r>
              <a:rPr lang="pt-BR" dirty="0">
                <a:solidFill>
                  <a:schemeClr val="bg1"/>
                </a:solidFill>
              </a:rPr>
              <a:t>Você namora por </a:t>
            </a:r>
            <a:r>
              <a:rPr lang="pt-BR" dirty="0" err="1">
                <a:solidFill>
                  <a:schemeClr val="bg1"/>
                </a:solidFill>
              </a:rPr>
              <a:t>pressão</a:t>
            </a:r>
            <a:r>
              <a:rPr lang="pt-BR" dirty="0">
                <a:solidFill>
                  <a:schemeClr val="bg1"/>
                </a:solidFill>
              </a:rPr>
              <a:t>? </a:t>
            </a:r>
          </a:p>
          <a:p>
            <a:pPr algn="l"/>
            <a:r>
              <a:rPr lang="pt-BR" dirty="0">
                <a:solidFill>
                  <a:schemeClr val="bg1"/>
                </a:solidFill>
              </a:rPr>
              <a:t>Você tem ficado com </a:t>
            </a:r>
            <a:r>
              <a:rPr lang="pt-BR" dirty="0" err="1">
                <a:solidFill>
                  <a:schemeClr val="bg1"/>
                </a:solidFill>
              </a:rPr>
              <a:t>alguém</a:t>
            </a:r>
            <a:r>
              <a:rPr lang="pt-BR" dirty="0">
                <a:solidFill>
                  <a:schemeClr val="bg1"/>
                </a:solidFill>
              </a:rPr>
              <a:t> </a:t>
            </a:r>
          </a:p>
          <a:p>
            <a:pPr marL="0" indent="0" algn="l">
              <a:buNone/>
            </a:pPr>
            <a:r>
              <a:rPr lang="pt-BR" dirty="0">
                <a:solidFill>
                  <a:schemeClr val="bg1"/>
                </a:solidFill>
              </a:rPr>
              <a:t>por ficar? </a:t>
            </a:r>
          </a:p>
          <a:p>
            <a:pPr algn="l"/>
            <a:r>
              <a:rPr lang="pt-BR" dirty="0">
                <a:solidFill>
                  <a:schemeClr val="bg1"/>
                </a:solidFill>
              </a:rPr>
              <a:t>Você deixa as pessoas se aproveitarem de você? </a:t>
            </a:r>
          </a:p>
          <a:p>
            <a:pPr lvl="1" algn="l"/>
            <a:endParaRPr lang="pt-BR" sz="3200" dirty="0">
              <a:solidFill>
                <a:schemeClr val="bg1"/>
              </a:solidFill>
            </a:endParaRPr>
          </a:p>
        </p:txBody>
      </p:sp>
      <p:pic>
        <p:nvPicPr>
          <p:cNvPr id="10" name="Imagem 9">
            <a:extLst>
              <a:ext uri="{FF2B5EF4-FFF2-40B4-BE49-F238E27FC236}">
                <a16:creationId xmlns:a16="http://schemas.microsoft.com/office/drawing/2014/main" id="{66FF87FD-D319-5ACB-EE41-219B644A70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806" y="182714"/>
            <a:ext cx="5437300" cy="1202020"/>
          </a:xfrm>
          <a:prstGeom prst="rect">
            <a:avLst/>
          </a:prstGeom>
          <a:effectLst>
            <a:outerShdw dist="240425" dir="2700000" algn="tl" rotWithShape="0">
              <a:prstClr val="black">
                <a:alpha val="26328"/>
              </a:prstClr>
            </a:outerShdw>
          </a:effectLst>
        </p:spPr>
      </p:pic>
    </p:spTree>
    <p:extLst>
      <p:ext uri="{BB962C8B-B14F-4D97-AF65-F5344CB8AC3E}">
        <p14:creationId xmlns:p14="http://schemas.microsoft.com/office/powerpoint/2010/main" val="1492902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046CC7EC-E207-6C71-81F1-5075B9D9BEAF}"/>
              </a:ext>
            </a:extLst>
          </p:cNvPr>
          <p:cNvSpPr txBox="1"/>
          <p:nvPr/>
        </p:nvSpPr>
        <p:spPr>
          <a:xfrm>
            <a:off x="4020820" y="3178706"/>
            <a:ext cx="4737100" cy="1384995"/>
          </a:xfrm>
          <a:prstGeom prst="rect">
            <a:avLst/>
          </a:prstGeom>
          <a:noFill/>
        </p:spPr>
        <p:txBody>
          <a:bodyPr wrap="square" rtlCol="0">
            <a:spAutoFit/>
          </a:bodyPr>
          <a:lstStyle/>
          <a:p>
            <a:pPr algn="ctr"/>
            <a:r>
              <a:rPr lang="pt-BR" sz="2800" dirty="0">
                <a:effectLst/>
                <a:latin typeface="Basic Sans" pitchFamily="2" charset="77"/>
              </a:rPr>
              <a:t>Muitas meninas grávidas se tornam vulneráveis e não </a:t>
            </a:r>
            <a:r>
              <a:rPr lang="pt-BR" sz="2800" dirty="0">
                <a:latin typeface="Basic Sans" pitchFamily="2" charset="77"/>
              </a:rPr>
              <a:t>têm</a:t>
            </a:r>
            <a:r>
              <a:rPr lang="pt-BR" sz="2800" dirty="0">
                <a:effectLst/>
                <a:latin typeface="Basic Sans" pitchFamily="2" charset="77"/>
              </a:rPr>
              <a:t> suporte físico nem emocional. </a:t>
            </a:r>
          </a:p>
        </p:txBody>
      </p:sp>
    </p:spTree>
    <p:extLst>
      <p:ext uri="{BB962C8B-B14F-4D97-AF65-F5344CB8AC3E}">
        <p14:creationId xmlns:p14="http://schemas.microsoft.com/office/powerpoint/2010/main" val="205947956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329216" y="1969905"/>
            <a:ext cx="10515600" cy="1325563"/>
          </a:xfrm>
        </p:spPr>
        <p:txBody>
          <a:bodyPr/>
          <a:lstStyle/>
          <a:p>
            <a:r>
              <a:rPr lang="pt-BR" dirty="0"/>
              <a:t>VIÔLENCIA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329216" y="3562533"/>
            <a:ext cx="7007304" cy="4351338"/>
          </a:xfrm>
        </p:spPr>
        <p:txBody>
          <a:bodyPr/>
          <a:lstStyle/>
          <a:p>
            <a:pPr marL="0" indent="0">
              <a:buNone/>
            </a:pPr>
            <a:r>
              <a:rPr lang="pt-BR" dirty="0">
                <a:solidFill>
                  <a:srgbClr val="FFD810"/>
                </a:solidFill>
              </a:rPr>
              <a:t>Segundo a OMS, violência é o uso de força física ou poder, em ameaça ou na prática, contra si próprio, outra pessoa ou contra      um grupo ou comunidade que resulte ou  possa resultar em sofrimento, morte, dano psicológico, desenvolvimento prejudicado     ou privação. </a:t>
            </a:r>
          </a:p>
          <a:p>
            <a:endParaRPr lang="pt-BR" dirty="0">
              <a:solidFill>
                <a:srgbClr val="FFD810"/>
              </a:solidFill>
            </a:endParaRPr>
          </a:p>
        </p:txBody>
      </p:sp>
    </p:spTree>
    <p:extLst>
      <p:ext uri="{BB962C8B-B14F-4D97-AF65-F5344CB8AC3E}">
        <p14:creationId xmlns:p14="http://schemas.microsoft.com/office/powerpoint/2010/main" val="2171172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838200" y="365125"/>
            <a:ext cx="5006009" cy="2000388"/>
          </a:xfrm>
        </p:spPr>
        <p:txBody>
          <a:bodyPr>
            <a:normAutofit/>
          </a:bodyPr>
          <a:lstStyle/>
          <a:p>
            <a:r>
              <a:rPr lang="pt-BR" dirty="0"/>
              <a:t>VIOLÊNCIA OBSTÉTRICA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838200" y="2478591"/>
            <a:ext cx="5423452" cy="3473520"/>
          </a:xfrm>
        </p:spPr>
        <p:txBody>
          <a:bodyPr/>
          <a:lstStyle/>
          <a:p>
            <a:pPr marL="0" indent="0">
              <a:buNone/>
            </a:pPr>
            <a:r>
              <a:rPr lang="pt-BR" sz="4000" dirty="0"/>
              <a:t>É qualquer tipo de </a:t>
            </a:r>
            <a:r>
              <a:rPr lang="pt-BR" sz="4000" dirty="0" err="1"/>
              <a:t>agressão</a:t>
            </a:r>
            <a:r>
              <a:rPr lang="pt-BR" sz="4000" dirty="0"/>
              <a:t> ou abuso durante sua </a:t>
            </a:r>
            <a:r>
              <a:rPr lang="pt-BR" sz="4000" dirty="0" err="1"/>
              <a:t>gestação</a:t>
            </a:r>
            <a:r>
              <a:rPr lang="pt-BR" sz="4000" dirty="0"/>
              <a:t>, no parto, no </a:t>
            </a:r>
            <a:r>
              <a:rPr lang="pt-BR" sz="4000" dirty="0" err="1"/>
              <a:t>puerpério</a:t>
            </a:r>
            <a:r>
              <a:rPr lang="pt-BR" sz="4000" dirty="0"/>
              <a:t>. Ela pode ser </a:t>
            </a:r>
            <a:r>
              <a:rPr lang="pt-BR" sz="4000" dirty="0" err="1"/>
              <a:t>física</a:t>
            </a:r>
            <a:r>
              <a:rPr lang="pt-BR" sz="4000" dirty="0"/>
              <a:t>, verbal ou </a:t>
            </a:r>
            <a:r>
              <a:rPr lang="pt-BR" sz="4000" dirty="0" err="1"/>
              <a:t>psicológica</a:t>
            </a:r>
            <a:r>
              <a:rPr lang="pt-BR" sz="4000" dirty="0"/>
              <a:t>. </a:t>
            </a:r>
          </a:p>
          <a:p>
            <a:endParaRPr lang="pt-BR" dirty="0"/>
          </a:p>
        </p:txBody>
      </p:sp>
    </p:spTree>
    <p:extLst>
      <p:ext uri="{BB962C8B-B14F-4D97-AF65-F5344CB8AC3E}">
        <p14:creationId xmlns:p14="http://schemas.microsoft.com/office/powerpoint/2010/main" val="2480382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838200" y="365125"/>
            <a:ext cx="10515600" cy="1325563"/>
          </a:xfrm>
        </p:spPr>
        <p:txBody>
          <a:bodyPr>
            <a:normAutofit/>
          </a:bodyPr>
          <a:lstStyle/>
          <a:p>
            <a:r>
              <a:rPr lang="pt-BR" dirty="0">
                <a:solidFill>
                  <a:schemeClr val="bg1"/>
                </a:solidFill>
              </a:rPr>
              <a:t>VIOLÊNCIA FÍSICA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838200" y="1825625"/>
            <a:ext cx="6671872" cy="4351338"/>
          </a:xfrm>
        </p:spPr>
        <p:txBody>
          <a:bodyPr>
            <a:normAutofit fontScale="92500"/>
          </a:bodyPr>
          <a:lstStyle/>
          <a:p>
            <a:pPr marL="0" indent="0">
              <a:buNone/>
            </a:pPr>
            <a:r>
              <a:rPr lang="pt-BR" sz="3600" dirty="0">
                <a:solidFill>
                  <a:schemeClr val="bg1"/>
                </a:solidFill>
              </a:rPr>
              <a:t>Acontece quando há, por exemplo: </a:t>
            </a:r>
          </a:p>
          <a:p>
            <a:r>
              <a:rPr lang="pt-BR" sz="3600" dirty="0">
                <a:solidFill>
                  <a:schemeClr val="bg1"/>
                </a:solidFill>
              </a:rPr>
              <a:t>Agressões por se estar grávida; </a:t>
            </a:r>
          </a:p>
          <a:p>
            <a:r>
              <a:rPr lang="pt-BR" sz="3600" dirty="0">
                <a:solidFill>
                  <a:schemeClr val="bg1"/>
                </a:solidFill>
              </a:rPr>
              <a:t>O descaso para com as necessidades físicas;</a:t>
            </a:r>
          </a:p>
          <a:p>
            <a:r>
              <a:rPr lang="pt-BR" sz="3600" dirty="0">
                <a:solidFill>
                  <a:schemeClr val="bg1"/>
                </a:solidFill>
              </a:rPr>
              <a:t>Procedimentos obstétricos indevidos para acelerar a saída do bebê; </a:t>
            </a:r>
          </a:p>
          <a:p>
            <a:r>
              <a:rPr lang="pt-BR" sz="3600" dirty="0">
                <a:solidFill>
                  <a:schemeClr val="bg1"/>
                </a:solidFill>
              </a:rPr>
              <a:t>Outros. </a:t>
            </a:r>
          </a:p>
          <a:p>
            <a:endParaRPr lang="pt-BR" dirty="0"/>
          </a:p>
        </p:txBody>
      </p:sp>
    </p:spTree>
    <p:extLst>
      <p:ext uri="{BB962C8B-B14F-4D97-AF65-F5344CB8AC3E}">
        <p14:creationId xmlns:p14="http://schemas.microsoft.com/office/powerpoint/2010/main" val="906678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41936"/>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47BC664-ACA7-1A51-81E5-F70FD57E70D2}"/>
              </a:ext>
            </a:extLst>
          </p:cNvPr>
          <p:cNvSpPr>
            <a:spLocks noGrp="1"/>
          </p:cNvSpPr>
          <p:nvPr>
            <p:ph idx="1"/>
          </p:nvPr>
        </p:nvSpPr>
        <p:spPr>
          <a:xfrm>
            <a:off x="366546" y="1773177"/>
            <a:ext cx="3972979" cy="4776067"/>
          </a:xfrm>
        </p:spPr>
        <p:txBody>
          <a:bodyPr>
            <a:normAutofit/>
          </a:bodyPr>
          <a:lstStyle/>
          <a:p>
            <a:pPr lvl="2"/>
            <a:r>
              <a:rPr lang="pt-BR" dirty="0">
                <a:effectLst/>
                <a:latin typeface="Basic Sans" pitchFamily="2" charset="77"/>
              </a:rPr>
              <a:t>As divergências com os pais podem se tornar constantes, as críticas, brigas, punições, agressões e até expulsão de casa. </a:t>
            </a:r>
          </a:p>
        </p:txBody>
      </p:sp>
      <p:sp>
        <p:nvSpPr>
          <p:cNvPr id="3" name="Título 1">
            <a:extLst>
              <a:ext uri="{FF2B5EF4-FFF2-40B4-BE49-F238E27FC236}">
                <a16:creationId xmlns:a16="http://schemas.microsoft.com/office/drawing/2014/main" id="{031645D7-9240-0C73-AEB8-39A915336886}"/>
              </a:ext>
            </a:extLst>
          </p:cNvPr>
          <p:cNvSpPr txBox="1">
            <a:spLocks/>
          </p:cNvSpPr>
          <p:nvPr/>
        </p:nvSpPr>
        <p:spPr>
          <a:xfrm>
            <a:off x="1755492" y="701577"/>
            <a:ext cx="10515600" cy="1325563"/>
          </a:xfrm>
          <a:prstGeom prst="rect">
            <a:avLst/>
          </a:prstGeom>
        </p:spPr>
        <p:txBody>
          <a:bodyPr>
            <a:noAutofit/>
          </a:bodyPr>
          <a:lstStyle>
            <a:lvl1pPr algn="l" defTabSz="914400" rtl="0" eaLnBrk="1" latinLnBrk="0" hangingPunct="1">
              <a:lnSpc>
                <a:spcPct val="90000"/>
              </a:lnSpc>
              <a:spcBef>
                <a:spcPct val="0"/>
              </a:spcBef>
              <a:buNone/>
              <a:defRPr sz="4400" b="1" i="0" kern="1200" cap="all" baseline="0">
                <a:solidFill>
                  <a:schemeClr val="tx1"/>
                </a:solidFill>
                <a:latin typeface="Basic Sans Bold" pitchFamily="2" charset="77"/>
                <a:ea typeface="+mj-ea"/>
                <a:cs typeface="+mj-cs"/>
              </a:defRPr>
            </a:lvl1pPr>
          </a:lstStyle>
          <a:p>
            <a:r>
              <a:rPr lang="pt-BR" sz="3200" b="0" dirty="0">
                <a:latin typeface="Basic Sans" pitchFamily="2" charset="77"/>
              </a:rPr>
              <a:t>VIOLÊNCIAS VERBAL E PSICOLÓGICA se conectam. </a:t>
            </a:r>
            <a:br>
              <a:rPr lang="pt-BR" sz="3200" b="0" dirty="0">
                <a:latin typeface="Basic Sans" pitchFamily="2" charset="77"/>
              </a:rPr>
            </a:br>
            <a:r>
              <a:rPr lang="pt-BR" sz="3200" b="0" dirty="0">
                <a:latin typeface="Basic Sans" pitchFamily="2" charset="77"/>
              </a:rPr>
              <a:t> </a:t>
            </a:r>
            <a:br>
              <a:rPr lang="pt-BR" sz="3200" b="0" dirty="0">
                <a:latin typeface="Basic Sans" pitchFamily="2" charset="77"/>
              </a:rPr>
            </a:br>
            <a:br>
              <a:rPr lang="pt-BR" sz="3200" b="0" dirty="0">
                <a:latin typeface="Basic Sans" pitchFamily="2" charset="77"/>
              </a:rPr>
            </a:br>
            <a:br>
              <a:rPr lang="pt-BR" sz="3200" b="0" dirty="0">
                <a:latin typeface="Basic Sans" pitchFamily="2" charset="77"/>
              </a:rPr>
            </a:br>
            <a:br>
              <a:rPr lang="pt-BR" sz="3200" b="0" dirty="0">
                <a:latin typeface="Basic Sans" pitchFamily="2" charset="77"/>
              </a:rPr>
            </a:br>
            <a:endParaRPr lang="pt-BR" sz="3200" b="0" dirty="0">
              <a:latin typeface="Basic Sans" pitchFamily="2" charset="77"/>
            </a:endParaRPr>
          </a:p>
        </p:txBody>
      </p:sp>
      <p:pic>
        <p:nvPicPr>
          <p:cNvPr id="1026" name="Picture 2" descr="Problemas en la relación entre padres y adolescentes |">
            <a:extLst>
              <a:ext uri="{FF2B5EF4-FFF2-40B4-BE49-F238E27FC236}">
                <a16:creationId xmlns:a16="http://schemas.microsoft.com/office/drawing/2014/main" id="{9A866840-2870-B048-2A63-C4C14ADF3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4" y="2165996"/>
            <a:ext cx="7482050" cy="399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46620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31749"/>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47BC664-ACA7-1A51-81E5-F70FD57E70D2}"/>
              </a:ext>
            </a:extLst>
          </p:cNvPr>
          <p:cNvSpPr>
            <a:spLocks noGrp="1"/>
          </p:cNvSpPr>
          <p:nvPr>
            <p:ph idx="1"/>
          </p:nvPr>
        </p:nvSpPr>
        <p:spPr>
          <a:xfrm>
            <a:off x="6287859" y="1077479"/>
            <a:ext cx="5041466" cy="4776067"/>
          </a:xfrm>
        </p:spPr>
        <p:txBody>
          <a:bodyPr>
            <a:normAutofit/>
          </a:bodyPr>
          <a:lstStyle/>
          <a:p>
            <a:pPr lvl="1"/>
            <a:r>
              <a:rPr lang="pt-BR" sz="3600" dirty="0">
                <a:effectLst/>
                <a:latin typeface="Basic Sans" pitchFamily="2" charset="77"/>
              </a:rPr>
              <a:t>É no colo da mãe que A ADOLESCENTE busca abrigo e, muitas vezes, no início da gestação, ELA não acha.</a:t>
            </a:r>
          </a:p>
        </p:txBody>
      </p:sp>
      <p:pic>
        <p:nvPicPr>
          <p:cNvPr id="4" name="Imagem 3">
            <a:extLst>
              <a:ext uri="{FF2B5EF4-FFF2-40B4-BE49-F238E27FC236}">
                <a16:creationId xmlns:a16="http://schemas.microsoft.com/office/drawing/2014/main" id="{A38C4E80-C7AF-CDF9-8CBB-7F91042C5A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3074" y="1146909"/>
            <a:ext cx="6034784" cy="4637207"/>
          </a:xfrm>
          <a:prstGeom prst="rect">
            <a:avLst/>
          </a:prstGeom>
        </p:spPr>
      </p:pic>
    </p:spTree>
    <p:extLst>
      <p:ext uri="{BB962C8B-B14F-4D97-AF65-F5344CB8AC3E}">
        <p14:creationId xmlns:p14="http://schemas.microsoft.com/office/powerpoint/2010/main" val="31393494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E6A84B7-5532-E9D9-37BC-51588DD673C4}"/>
              </a:ext>
            </a:extLst>
          </p:cNvPr>
          <p:cNvSpPr>
            <a:spLocks noGrp="1"/>
          </p:cNvSpPr>
          <p:nvPr>
            <p:ph idx="1"/>
          </p:nvPr>
        </p:nvSpPr>
        <p:spPr>
          <a:xfrm>
            <a:off x="6985000" y="1193800"/>
            <a:ext cx="4864100" cy="4817919"/>
          </a:xfrm>
        </p:spPr>
        <p:txBody>
          <a:bodyPr>
            <a:normAutofit/>
          </a:bodyPr>
          <a:lstStyle/>
          <a:p>
            <a:pPr marL="0" indent="0" algn="r">
              <a:buNone/>
            </a:pPr>
            <a:r>
              <a:rPr lang="pt-BR" dirty="0">
                <a:effectLst/>
                <a:latin typeface="Basic Sans" pitchFamily="2" charset="77"/>
              </a:rPr>
              <a:t>A violência psicológica acontece quando dizem para a menina que a vida dela acabou por estar grávida e que ela nunca mais poderá fazer o que quiser; que ela é praticamente uma criança cuidando de outra.</a:t>
            </a:r>
          </a:p>
        </p:txBody>
      </p:sp>
    </p:spTree>
    <p:extLst>
      <p:ext uri="{BB962C8B-B14F-4D97-AF65-F5344CB8AC3E}">
        <p14:creationId xmlns:p14="http://schemas.microsoft.com/office/powerpoint/2010/main" val="292785582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6926"/>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DC47167-AF1A-5A5A-5C21-A66364381362}"/>
              </a:ext>
            </a:extLst>
          </p:cNvPr>
          <p:cNvSpPr>
            <a:spLocks noGrp="1"/>
          </p:cNvSpPr>
          <p:nvPr>
            <p:ph idx="1"/>
          </p:nvPr>
        </p:nvSpPr>
        <p:spPr>
          <a:xfrm>
            <a:off x="-138540" y="-553596"/>
            <a:ext cx="5041466" cy="4776067"/>
          </a:xfrm>
        </p:spPr>
        <p:txBody>
          <a:bodyPr/>
          <a:lstStyle/>
          <a:p>
            <a:pPr lvl="1"/>
            <a:r>
              <a:rPr lang="pt-BR" dirty="0"/>
              <a:t>O assédio moral </a:t>
            </a:r>
          </a:p>
        </p:txBody>
      </p:sp>
      <p:pic>
        <p:nvPicPr>
          <p:cNvPr id="5" name="Imagem 4" descr="Pessoa segurando flor na cabeça&#10;&#10;Descrição gerada automaticamente com confiança média">
            <a:extLst>
              <a:ext uri="{FF2B5EF4-FFF2-40B4-BE49-F238E27FC236}">
                <a16:creationId xmlns:a16="http://schemas.microsoft.com/office/drawing/2014/main" id="{187C5E05-4971-ADBE-5148-04CFEF3EF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300" y="677799"/>
            <a:ext cx="5581241" cy="5575427"/>
          </a:xfrm>
          <a:prstGeom prst="irregularSeal1">
            <a:avLst/>
          </a:prstGeom>
          <a:ln w="127000">
            <a:solidFill>
              <a:schemeClr val="bg1"/>
            </a:solidFill>
            <a:miter lim="800000"/>
          </a:ln>
        </p:spPr>
      </p:pic>
      <p:sp>
        <p:nvSpPr>
          <p:cNvPr id="4" name="CaixaDeTexto 3">
            <a:extLst>
              <a:ext uri="{FF2B5EF4-FFF2-40B4-BE49-F238E27FC236}">
                <a16:creationId xmlns:a16="http://schemas.microsoft.com/office/drawing/2014/main" id="{8DEF24B4-78D5-8EA4-F978-885CCC444718}"/>
              </a:ext>
            </a:extLst>
          </p:cNvPr>
          <p:cNvSpPr txBox="1"/>
          <p:nvPr/>
        </p:nvSpPr>
        <p:spPr>
          <a:xfrm>
            <a:off x="244637" y="2452755"/>
            <a:ext cx="5181802" cy="3539430"/>
          </a:xfrm>
          <a:prstGeom prst="rect">
            <a:avLst/>
          </a:prstGeom>
          <a:noFill/>
        </p:spPr>
        <p:txBody>
          <a:bodyPr wrap="square">
            <a:spAutoFit/>
          </a:bodyPr>
          <a:lstStyle/>
          <a:p>
            <a:r>
              <a:rPr lang="pt-BR" sz="2800" dirty="0">
                <a:effectLst/>
                <a:latin typeface="BasicSans"/>
              </a:rPr>
              <a:t>Envolve impedir uma grávida de usufruir estes direitos</a:t>
            </a:r>
            <a:r>
              <a:rPr lang="pt-BR" sz="2800" dirty="0">
                <a:latin typeface="BasicSans"/>
              </a:rPr>
              <a:t>:</a:t>
            </a:r>
          </a:p>
          <a:p>
            <a:pPr marL="457200" indent="-457200">
              <a:buFont typeface="Arial" panose="020B0604020202020204" pitchFamily="34" charset="0"/>
              <a:buChar char="•"/>
            </a:pPr>
            <a:r>
              <a:rPr lang="pt-BR" sz="2800" dirty="0">
                <a:latin typeface="BasicSans"/>
              </a:rPr>
              <a:t>E</a:t>
            </a:r>
            <a:r>
              <a:rPr lang="pt-BR" sz="2800" dirty="0">
                <a:effectLst/>
                <a:latin typeface="BasicSans"/>
              </a:rPr>
              <a:t>ducação</a:t>
            </a:r>
            <a:r>
              <a:rPr lang="pt-BR" sz="2800" dirty="0">
                <a:latin typeface="BasicSans"/>
              </a:rPr>
              <a:t>;</a:t>
            </a:r>
          </a:p>
          <a:p>
            <a:pPr marL="457200" indent="-457200">
              <a:buFont typeface="Arial" panose="020B0604020202020204" pitchFamily="34" charset="0"/>
              <a:buChar char="•"/>
            </a:pPr>
            <a:r>
              <a:rPr lang="pt-BR" sz="2800" dirty="0">
                <a:effectLst/>
                <a:latin typeface="BasicSans"/>
              </a:rPr>
              <a:t>Realizar os exames que precisam ser feitos;</a:t>
            </a:r>
          </a:p>
          <a:p>
            <a:pPr marL="457200" indent="-457200">
              <a:buFont typeface="Arial" panose="020B0604020202020204" pitchFamily="34" charset="0"/>
              <a:buChar char="•"/>
            </a:pPr>
            <a:r>
              <a:rPr lang="pt-BR" sz="2800" dirty="0">
                <a:latin typeface="BasicSans"/>
              </a:rPr>
              <a:t>A</a:t>
            </a:r>
            <a:r>
              <a:rPr lang="pt-BR" sz="2800" dirty="0">
                <a:effectLst/>
                <a:latin typeface="BasicSans"/>
              </a:rPr>
              <a:t> </a:t>
            </a:r>
            <a:r>
              <a:rPr lang="pt-BR" sz="2800" dirty="0" err="1">
                <a:effectLst/>
                <a:latin typeface="BasicSans"/>
              </a:rPr>
              <a:t>licença</a:t>
            </a:r>
            <a:r>
              <a:rPr lang="pt-BR" sz="2800" dirty="0">
                <a:effectLst/>
                <a:latin typeface="BasicSans"/>
              </a:rPr>
              <a:t> maternidade se ela estiver trabalhando;</a:t>
            </a:r>
          </a:p>
          <a:p>
            <a:pPr marL="457200" indent="-457200">
              <a:buFont typeface="Arial" panose="020B0604020202020204" pitchFamily="34" charset="0"/>
              <a:buChar char="•"/>
            </a:pPr>
            <a:r>
              <a:rPr lang="pt-BR" sz="2800" dirty="0">
                <a:latin typeface="BasicSans"/>
              </a:rPr>
              <a:t>O</a:t>
            </a:r>
            <a:r>
              <a:rPr lang="pt-BR" sz="2800" dirty="0">
                <a:effectLst/>
                <a:latin typeface="BasicSans"/>
              </a:rPr>
              <a:t>utros. </a:t>
            </a:r>
            <a:endParaRPr lang="pt-BR" sz="2800" dirty="0">
              <a:latin typeface="Basic Sans" pitchFamily="2" charset="77"/>
            </a:endParaRPr>
          </a:p>
        </p:txBody>
      </p:sp>
    </p:spTree>
    <p:extLst>
      <p:ext uri="{BB962C8B-B14F-4D97-AF65-F5344CB8AC3E}">
        <p14:creationId xmlns:p14="http://schemas.microsoft.com/office/powerpoint/2010/main" val="210562993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C7A90B8-14E8-51EC-37B7-F8BA06E65403}"/>
              </a:ext>
            </a:extLst>
          </p:cNvPr>
          <p:cNvSpPr>
            <a:spLocks noGrp="1"/>
          </p:cNvSpPr>
          <p:nvPr>
            <p:ph idx="1"/>
          </p:nvPr>
        </p:nvSpPr>
        <p:spPr>
          <a:xfrm>
            <a:off x="149860" y="2057401"/>
            <a:ext cx="4457700" cy="4076699"/>
          </a:xfrm>
          <a:prstGeom prst="roundRect">
            <a:avLst>
              <a:gd name="adj" fmla="val 3090"/>
            </a:avLst>
          </a:prstGeom>
          <a:solidFill>
            <a:schemeClr val="bg1"/>
          </a:solidFill>
        </p:spPr>
        <p:txBody>
          <a:bodyPr lIns="180000" tIns="180000" rIns="180000" bIns="180000">
            <a:normAutofit fontScale="70000" lnSpcReduction="20000"/>
          </a:bodyPr>
          <a:lstStyle/>
          <a:p>
            <a:pPr lvl="1"/>
            <a:r>
              <a:rPr lang="pt-BR" dirty="0">
                <a:effectLst/>
                <a:latin typeface="BasicSans"/>
              </a:rPr>
              <a:t>Há também o bullying que se pode sofrer na escola por parte dos colegas:</a:t>
            </a:r>
          </a:p>
          <a:p>
            <a:pPr marL="571500" lvl="1" indent="-571500" algn="l">
              <a:buFont typeface="Arial" panose="020B0604020202020204" pitchFamily="34" charset="0"/>
              <a:buChar char="•"/>
            </a:pPr>
            <a:r>
              <a:rPr lang="pt-BR" dirty="0">
                <a:effectLst/>
                <a:latin typeface="BasicSans"/>
              </a:rPr>
              <a:t>os olhares cruéis</a:t>
            </a:r>
            <a:r>
              <a:rPr lang="pt-BR" dirty="0">
                <a:latin typeface="BasicSans"/>
              </a:rPr>
              <a:t>;</a:t>
            </a:r>
          </a:p>
          <a:p>
            <a:pPr marL="571500" lvl="1" indent="-571500" algn="l">
              <a:buFont typeface="Arial" panose="020B0604020202020204" pitchFamily="34" charset="0"/>
              <a:buChar char="•"/>
            </a:pPr>
            <a:r>
              <a:rPr lang="pt-BR" dirty="0">
                <a:effectLst/>
                <a:latin typeface="BasicSans"/>
              </a:rPr>
              <a:t>comentários maldosos;</a:t>
            </a:r>
          </a:p>
          <a:p>
            <a:pPr marL="571500" lvl="1" indent="-571500" algn="l">
              <a:buFont typeface="Arial" panose="020B0604020202020204" pitchFamily="34" charset="0"/>
              <a:buChar char="•"/>
            </a:pPr>
            <a:r>
              <a:rPr lang="pt-BR" dirty="0">
                <a:effectLst/>
                <a:latin typeface="BasicSans"/>
              </a:rPr>
              <a:t>diversos xingamentos. </a:t>
            </a:r>
            <a:endParaRPr lang="pt-BR" dirty="0"/>
          </a:p>
        </p:txBody>
      </p:sp>
      <p:sp>
        <p:nvSpPr>
          <p:cNvPr id="4" name="CaixaDeTexto 3">
            <a:extLst>
              <a:ext uri="{FF2B5EF4-FFF2-40B4-BE49-F238E27FC236}">
                <a16:creationId xmlns:a16="http://schemas.microsoft.com/office/drawing/2014/main" id="{938E22F2-2076-F9FC-3A4E-6FF32DD86771}"/>
              </a:ext>
            </a:extLst>
          </p:cNvPr>
          <p:cNvSpPr txBox="1"/>
          <p:nvPr/>
        </p:nvSpPr>
        <p:spPr>
          <a:xfrm>
            <a:off x="942340" y="1211580"/>
            <a:ext cx="6100354" cy="646331"/>
          </a:xfrm>
          <a:prstGeom prst="rect">
            <a:avLst/>
          </a:prstGeom>
          <a:noFill/>
        </p:spPr>
        <p:txBody>
          <a:bodyPr wrap="square">
            <a:spAutoFit/>
          </a:bodyPr>
          <a:lstStyle/>
          <a:p>
            <a:r>
              <a:rPr lang="pt-BR" sz="3600" b="1" dirty="0">
                <a:effectLst/>
                <a:highlight>
                  <a:srgbClr val="FFFF00"/>
                </a:highlight>
                <a:latin typeface="BasicSans"/>
              </a:rPr>
              <a:t>BULLYING </a:t>
            </a:r>
            <a:endParaRPr lang="pt-BR" sz="3600" dirty="0">
              <a:highlight>
                <a:srgbClr val="FFFF00"/>
              </a:highlight>
              <a:latin typeface="Basic Sans" pitchFamily="2" charset="77"/>
            </a:endParaRPr>
          </a:p>
        </p:txBody>
      </p:sp>
    </p:spTree>
    <p:extLst>
      <p:ext uri="{BB962C8B-B14F-4D97-AF65-F5344CB8AC3E}">
        <p14:creationId xmlns:p14="http://schemas.microsoft.com/office/powerpoint/2010/main" val="333638032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A2D999A-E2F3-3964-C3C1-89C86486675F}"/>
              </a:ext>
            </a:extLst>
          </p:cNvPr>
          <p:cNvSpPr>
            <a:spLocks noGrp="1"/>
          </p:cNvSpPr>
          <p:nvPr>
            <p:ph idx="1"/>
          </p:nvPr>
        </p:nvSpPr>
        <p:spPr>
          <a:xfrm>
            <a:off x="6426926" y="2416753"/>
            <a:ext cx="5490754" cy="4580948"/>
          </a:xfrm>
        </p:spPr>
        <p:txBody>
          <a:bodyPr/>
          <a:lstStyle/>
          <a:p>
            <a:pPr lvl="1"/>
            <a:r>
              <a:rPr lang="pt-BR" dirty="0"/>
              <a:t>quando identificamos UMA ADOLESCENTE nessa situação, precisamos urgentemente  ajudá-la.</a:t>
            </a:r>
          </a:p>
        </p:txBody>
      </p:sp>
    </p:spTree>
    <p:extLst>
      <p:ext uri="{BB962C8B-B14F-4D97-AF65-F5344CB8AC3E}">
        <p14:creationId xmlns:p14="http://schemas.microsoft.com/office/powerpoint/2010/main" val="18182669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901444-CE85-3A21-E2CD-3BA6A214AD0F}"/>
              </a:ext>
            </a:extLst>
          </p:cNvPr>
          <p:cNvSpPr>
            <a:spLocks noGrp="1"/>
          </p:cNvSpPr>
          <p:nvPr>
            <p:ph idx="1"/>
          </p:nvPr>
        </p:nvSpPr>
        <p:spPr>
          <a:xfrm>
            <a:off x="6401234" y="1235652"/>
            <a:ext cx="5041466" cy="4776067"/>
          </a:xfrm>
        </p:spPr>
        <p:txBody>
          <a:bodyPr>
            <a:normAutofit/>
          </a:bodyPr>
          <a:lstStyle/>
          <a:p>
            <a:pPr lvl="1" indent="-228600"/>
            <a:r>
              <a:rPr lang="pt-BR" sz="3600" dirty="0">
                <a:effectLst/>
                <a:latin typeface="Basic Sans" pitchFamily="2" charset="77"/>
              </a:rPr>
              <a:t>A adolescência é uma fase que passa muito rápido!</a:t>
            </a:r>
          </a:p>
        </p:txBody>
      </p:sp>
    </p:spTree>
    <p:extLst>
      <p:ext uri="{BB962C8B-B14F-4D97-AF65-F5344CB8AC3E}">
        <p14:creationId xmlns:p14="http://schemas.microsoft.com/office/powerpoint/2010/main" val="330026204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BE685FE-F9C4-02C6-F0D3-CDDEF0E8930B}"/>
              </a:ext>
            </a:extLst>
          </p:cNvPr>
          <p:cNvSpPr>
            <a:spLocks noGrp="1"/>
          </p:cNvSpPr>
          <p:nvPr>
            <p:ph idx="1"/>
          </p:nvPr>
        </p:nvSpPr>
        <p:spPr>
          <a:xfrm>
            <a:off x="3294280" y="333953"/>
            <a:ext cx="5676466" cy="2180648"/>
          </a:xfrm>
        </p:spPr>
        <p:txBody>
          <a:bodyPr>
            <a:normAutofit/>
          </a:bodyPr>
          <a:lstStyle/>
          <a:p>
            <a:pPr lvl="1"/>
            <a:r>
              <a:rPr lang="pt-BR" sz="3600" dirty="0"/>
              <a:t>nenhuma menina grávida precisa estar sozinha! </a:t>
            </a:r>
          </a:p>
          <a:p>
            <a:endParaRPr lang="pt-BR" sz="4000" dirty="0"/>
          </a:p>
        </p:txBody>
      </p:sp>
    </p:spTree>
    <p:extLst>
      <p:ext uri="{BB962C8B-B14F-4D97-AF65-F5344CB8AC3E}">
        <p14:creationId xmlns:p14="http://schemas.microsoft.com/office/powerpoint/2010/main" val="38786345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D6137FD-24B9-F6D8-84D4-9B304DBA6AD3}"/>
              </a:ext>
            </a:extLst>
          </p:cNvPr>
          <p:cNvSpPr>
            <a:spLocks noGrp="1"/>
          </p:cNvSpPr>
          <p:nvPr>
            <p:ph idx="1"/>
          </p:nvPr>
        </p:nvSpPr>
        <p:spPr>
          <a:xfrm>
            <a:off x="132080" y="638752"/>
            <a:ext cx="5201920" cy="4776067"/>
          </a:xfrm>
        </p:spPr>
        <p:txBody>
          <a:bodyPr/>
          <a:lstStyle/>
          <a:p>
            <a:pPr lvl="1"/>
            <a:r>
              <a:rPr lang="pt-BR" dirty="0">
                <a:solidFill>
                  <a:schemeClr val="bg1"/>
                </a:solidFill>
              </a:rPr>
              <a:t>Hoje podemos contar com uma ampla rede de apoio, seja psicológica SEJA clínica.</a:t>
            </a:r>
          </a:p>
        </p:txBody>
      </p:sp>
      <p:sp>
        <p:nvSpPr>
          <p:cNvPr id="3" name="Espaço Reservado para Conteúdo 1">
            <a:extLst>
              <a:ext uri="{FF2B5EF4-FFF2-40B4-BE49-F238E27FC236}">
                <a16:creationId xmlns:a16="http://schemas.microsoft.com/office/drawing/2014/main" id="{96300A36-E5EB-89F0-E60B-B7C8B68650DA}"/>
              </a:ext>
            </a:extLst>
          </p:cNvPr>
          <p:cNvSpPr txBox="1">
            <a:spLocks/>
          </p:cNvSpPr>
          <p:nvPr/>
        </p:nvSpPr>
        <p:spPr>
          <a:xfrm>
            <a:off x="7595243" y="281486"/>
            <a:ext cx="5041466" cy="4776067"/>
          </a:xfrm>
          <a:prstGeom prst="rect">
            <a:avLst/>
          </a:prstGeom>
        </p:spPr>
        <p:txBody>
          <a:bodyPr vert="horz" lIns="91440" tIns="45720" rIns="91440" bIns="45720" rtlCol="0" anchor="ctr">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Basic Sans" pitchFamily="2" charset="77"/>
                <a:ea typeface="+mn-ea"/>
                <a:cs typeface="+mn-cs"/>
              </a:defRPr>
            </a:lvl1pPr>
            <a:lvl2pPr marL="0" indent="0" algn="ctr" defTabSz="914400" rtl="0" eaLnBrk="1" latinLnBrk="0" hangingPunct="1">
              <a:lnSpc>
                <a:spcPct val="90000"/>
              </a:lnSpc>
              <a:spcBef>
                <a:spcPts val="1100"/>
              </a:spcBef>
              <a:spcAft>
                <a:spcPts val="600"/>
              </a:spcAft>
              <a:buFont typeface="Arial" panose="020B0604020202020204" pitchFamily="34" charset="0"/>
              <a:buNone/>
              <a:defRPr sz="4000" b="1" i="0" kern="1200" cap="all" baseline="0">
                <a:solidFill>
                  <a:schemeClr val="tx1"/>
                </a:solidFill>
                <a:latin typeface="Basic Sans Bold" pitchFamily="2" charset="77"/>
                <a:ea typeface="+mn-ea"/>
                <a:cs typeface="+mn-cs"/>
              </a:defRPr>
            </a:lvl2pPr>
            <a:lvl3pPr marL="0" indent="0" algn="ctr" defTabSz="914400" rtl="0" eaLnBrk="1" latinLnBrk="0" hangingPunct="1">
              <a:lnSpc>
                <a:spcPct val="90000"/>
              </a:lnSpc>
              <a:spcBef>
                <a:spcPts val="500"/>
              </a:spcBef>
              <a:spcAft>
                <a:spcPts val="600"/>
              </a:spcAft>
              <a:buFont typeface="Arial" panose="020B0604020202020204" pitchFamily="34" charset="0"/>
              <a:buNone/>
              <a:defRPr sz="3200" kern="1200" baseline="0">
                <a:solidFill>
                  <a:schemeClr val="tx1"/>
                </a:solidFill>
                <a:latin typeface="Basic Sans"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lvl="1"/>
            <a:r>
              <a:rPr lang="pt-BR" dirty="0">
                <a:solidFill>
                  <a:schemeClr val="tx1">
                    <a:lumMod val="50000"/>
                    <a:lumOff val="50000"/>
                  </a:schemeClr>
                </a:solidFill>
              </a:rPr>
              <a:t>Rede municipal</a:t>
            </a:r>
          </a:p>
          <a:p>
            <a:pPr lvl="1"/>
            <a:r>
              <a:rPr lang="pt-BR" dirty="0">
                <a:solidFill>
                  <a:schemeClr val="tx1">
                    <a:lumMod val="50000"/>
                    <a:lumOff val="50000"/>
                  </a:schemeClr>
                </a:solidFill>
              </a:rPr>
              <a:t>Casas de APOIO</a:t>
            </a:r>
          </a:p>
        </p:txBody>
      </p:sp>
    </p:spTree>
    <p:extLst>
      <p:ext uri="{BB962C8B-B14F-4D97-AF65-F5344CB8AC3E}">
        <p14:creationId xmlns:p14="http://schemas.microsoft.com/office/powerpoint/2010/main" val="74961205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95A1DD2-70B6-93E2-A66C-E82A1ABEB813}"/>
              </a:ext>
            </a:extLst>
          </p:cNvPr>
          <p:cNvSpPr>
            <a:spLocks noGrp="1"/>
          </p:cNvSpPr>
          <p:nvPr>
            <p:ph type="title"/>
          </p:nvPr>
        </p:nvSpPr>
        <p:spPr>
          <a:xfrm>
            <a:off x="224852" y="434715"/>
            <a:ext cx="4806632" cy="1280160"/>
          </a:xfrm>
        </p:spPr>
        <p:txBody>
          <a:bodyPr>
            <a:normAutofit/>
          </a:bodyPr>
          <a:lstStyle/>
          <a:p>
            <a:r>
              <a:rPr lang="pt-BR" b="1" dirty="0">
                <a:effectLst/>
                <a:latin typeface="Basic Sans Bold" pitchFamily="2" charset="77"/>
              </a:rPr>
              <a:t>Maternidade com dignidade</a:t>
            </a:r>
            <a:endParaRPr lang="pt-BR" dirty="0"/>
          </a:p>
        </p:txBody>
      </p:sp>
      <p:sp>
        <p:nvSpPr>
          <p:cNvPr id="5" name="Espaço Reservado para Texto 4">
            <a:extLst>
              <a:ext uri="{FF2B5EF4-FFF2-40B4-BE49-F238E27FC236}">
                <a16:creationId xmlns:a16="http://schemas.microsoft.com/office/drawing/2014/main" id="{5D11AB78-E5E4-5BD6-2F47-BB4021F620B1}"/>
              </a:ext>
            </a:extLst>
          </p:cNvPr>
          <p:cNvSpPr>
            <a:spLocks noGrp="1"/>
          </p:cNvSpPr>
          <p:nvPr>
            <p:ph type="body" sz="half" idx="2"/>
          </p:nvPr>
        </p:nvSpPr>
        <p:spPr>
          <a:xfrm>
            <a:off x="224852" y="2106868"/>
            <a:ext cx="5421568" cy="4069080"/>
          </a:xfrm>
        </p:spPr>
        <p:txBody>
          <a:bodyPr>
            <a:normAutofit lnSpcReduction="10000"/>
          </a:bodyPr>
          <a:lstStyle/>
          <a:p>
            <a:pPr>
              <a:lnSpc>
                <a:spcPct val="110000"/>
              </a:lnSpc>
              <a:spcAft>
                <a:spcPts val="1200"/>
              </a:spcAft>
            </a:pPr>
            <a:r>
              <a:rPr lang="pt-BR" dirty="0">
                <a:effectLst/>
                <a:latin typeface="Basic Sans" pitchFamily="2" charset="77"/>
              </a:rPr>
              <a:t>Durante o período gestacional, a mulher deve ser cercada de aconchego, tranquilidade e carinho.</a:t>
            </a:r>
          </a:p>
          <a:p>
            <a:pPr>
              <a:lnSpc>
                <a:spcPct val="110000"/>
              </a:lnSpc>
              <a:spcAft>
                <a:spcPts val="1200"/>
              </a:spcAft>
            </a:pPr>
            <a:r>
              <a:rPr lang="pt-BR" dirty="0">
                <a:effectLst/>
                <a:latin typeface="Basic Sans" pitchFamily="2" charset="77"/>
              </a:rPr>
              <a:t>Após o período gestacional, ela deve ter o apoio principalmente daquele que também agora possui um novo papel, o pai. </a:t>
            </a:r>
          </a:p>
        </p:txBody>
      </p:sp>
    </p:spTree>
    <p:extLst>
      <p:ext uri="{BB962C8B-B14F-4D97-AF65-F5344CB8AC3E}">
        <p14:creationId xmlns:p14="http://schemas.microsoft.com/office/powerpoint/2010/main" val="284628404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0AF3B0B-650B-108C-D562-026312EC3AA8}"/>
              </a:ext>
            </a:extLst>
          </p:cNvPr>
          <p:cNvSpPr>
            <a:spLocks noGrp="1"/>
          </p:cNvSpPr>
          <p:nvPr>
            <p:ph type="title"/>
          </p:nvPr>
        </p:nvSpPr>
        <p:spPr>
          <a:xfrm>
            <a:off x="1271398" y="1674318"/>
            <a:ext cx="4493298" cy="2062795"/>
          </a:xfrm>
        </p:spPr>
        <p:txBody>
          <a:bodyPr>
            <a:normAutofit/>
          </a:bodyPr>
          <a:lstStyle/>
          <a:p>
            <a:r>
              <a:rPr lang="pt-BR" sz="5400" dirty="0"/>
              <a:t>ENGRAVIDOU, E AGORA?</a:t>
            </a:r>
          </a:p>
        </p:txBody>
      </p:sp>
    </p:spTree>
    <p:extLst>
      <p:ext uri="{BB962C8B-B14F-4D97-AF65-F5344CB8AC3E}">
        <p14:creationId xmlns:p14="http://schemas.microsoft.com/office/powerpoint/2010/main" val="413036343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F1DAAFAB-9D26-51DB-ADD7-6B28A80CE7F7}"/>
              </a:ext>
            </a:extLst>
          </p:cNvPr>
          <p:cNvSpPr>
            <a:spLocks noGrp="1"/>
          </p:cNvSpPr>
          <p:nvPr>
            <p:ph type="body" sz="half" idx="2"/>
          </p:nvPr>
        </p:nvSpPr>
        <p:spPr>
          <a:xfrm>
            <a:off x="614936" y="1237438"/>
            <a:ext cx="4806632" cy="4747726"/>
          </a:xfrm>
        </p:spPr>
        <p:txBody>
          <a:bodyPr>
            <a:noAutofit/>
          </a:bodyPr>
          <a:lstStyle/>
          <a:p>
            <a:pPr marL="0" indent="0">
              <a:lnSpc>
                <a:spcPct val="120000"/>
              </a:lnSpc>
              <a:spcBef>
                <a:spcPts val="1200"/>
              </a:spcBef>
              <a:spcAft>
                <a:spcPts val="1200"/>
              </a:spcAft>
              <a:buNone/>
            </a:pPr>
            <a:r>
              <a:rPr lang="pt-BR" sz="3200" b="1" dirty="0"/>
              <a:t>Primeira coisa:  </a:t>
            </a:r>
          </a:p>
          <a:p>
            <a:pPr marL="0" indent="0">
              <a:lnSpc>
                <a:spcPct val="120000"/>
              </a:lnSpc>
              <a:spcBef>
                <a:spcPts val="1200"/>
              </a:spcBef>
              <a:spcAft>
                <a:spcPts val="1200"/>
              </a:spcAft>
              <a:buNone/>
            </a:pPr>
            <a:r>
              <a:rPr lang="pt-BR" sz="3200" b="1" dirty="0">
                <a:solidFill>
                  <a:schemeClr val="tx1">
                    <a:lumMod val="50000"/>
                    <a:lumOff val="50000"/>
                  </a:schemeClr>
                </a:solidFill>
              </a:rPr>
              <a:t>Processar esta notícia!</a:t>
            </a:r>
          </a:p>
          <a:p>
            <a:pPr marL="0" indent="0">
              <a:lnSpc>
                <a:spcPct val="120000"/>
              </a:lnSpc>
              <a:spcBef>
                <a:spcPts val="1200"/>
              </a:spcBef>
              <a:spcAft>
                <a:spcPts val="1200"/>
              </a:spcAft>
              <a:buNone/>
            </a:pPr>
            <a:r>
              <a:rPr lang="pt-BR" sz="3200" dirty="0"/>
              <a:t>Há muitas mudanças hormonais, neurológicas, físicas e emocionais. Então, o primeiro passo é cuidar dos próprios sentimentos. </a:t>
            </a:r>
          </a:p>
          <a:p>
            <a:pPr>
              <a:lnSpc>
                <a:spcPct val="120000"/>
              </a:lnSpc>
              <a:spcBef>
                <a:spcPts val="1200"/>
              </a:spcBef>
              <a:spcAft>
                <a:spcPts val="1200"/>
              </a:spcAft>
            </a:pPr>
            <a:endParaRPr lang="pt-BR" sz="3200" dirty="0"/>
          </a:p>
        </p:txBody>
      </p:sp>
      <p:pic>
        <p:nvPicPr>
          <p:cNvPr id="9" name="Imagem 8">
            <a:extLst>
              <a:ext uri="{FF2B5EF4-FFF2-40B4-BE49-F238E27FC236}">
                <a16:creationId xmlns:a16="http://schemas.microsoft.com/office/drawing/2014/main" id="{7F4C1FC4-2DDD-4210-1BB7-017B2FC2A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505" y="0"/>
            <a:ext cx="4739990" cy="6858000"/>
          </a:xfrm>
          <a:prstGeom prst="rect">
            <a:avLst/>
          </a:prstGeom>
        </p:spPr>
      </p:pic>
    </p:spTree>
    <p:extLst>
      <p:ext uri="{BB962C8B-B14F-4D97-AF65-F5344CB8AC3E}">
        <p14:creationId xmlns:p14="http://schemas.microsoft.com/office/powerpoint/2010/main" val="2452648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796A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2410DB0-1804-A491-3D48-28AB214DFC49}"/>
              </a:ext>
            </a:extLst>
          </p:cNvPr>
          <p:cNvSpPr/>
          <p:nvPr/>
        </p:nvSpPr>
        <p:spPr>
          <a:xfrm>
            <a:off x="859341" y="751835"/>
            <a:ext cx="5321198" cy="5321198"/>
          </a:xfrm>
          <a:prstGeom prst="ellipse">
            <a:avLst/>
          </a:prstGeom>
          <a:solidFill>
            <a:srgbClr val="D796A3"/>
          </a:solidFill>
          <a:ln>
            <a:noFill/>
          </a:ln>
          <a:effectLst>
            <a:innerShdw blurRad="183165" dist="85928"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pic>
        <p:nvPicPr>
          <p:cNvPr id="7" name="Imagem 6">
            <a:extLst>
              <a:ext uri="{FF2B5EF4-FFF2-40B4-BE49-F238E27FC236}">
                <a16:creationId xmlns:a16="http://schemas.microsoft.com/office/drawing/2014/main" id="{2636D0F2-217E-8DB1-9D86-EF04925D27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2842" y="-245552"/>
            <a:ext cx="5843587" cy="6318585"/>
          </a:xfrm>
          <a:prstGeom prst="rect">
            <a:avLst/>
          </a:prstGeom>
        </p:spPr>
      </p:pic>
      <p:sp>
        <p:nvSpPr>
          <p:cNvPr id="4" name="Espaço Reservado para Conteúdo 3">
            <a:extLst>
              <a:ext uri="{FF2B5EF4-FFF2-40B4-BE49-F238E27FC236}">
                <a16:creationId xmlns:a16="http://schemas.microsoft.com/office/drawing/2014/main" id="{B3328EED-320C-DAAC-02B4-289BD62D6093}"/>
              </a:ext>
            </a:extLst>
          </p:cNvPr>
          <p:cNvSpPr>
            <a:spLocks noGrp="1"/>
          </p:cNvSpPr>
          <p:nvPr>
            <p:ph idx="1"/>
          </p:nvPr>
        </p:nvSpPr>
        <p:spPr>
          <a:xfrm>
            <a:off x="6702928" y="751835"/>
            <a:ext cx="4892172" cy="5131172"/>
          </a:xfrm>
          <a:prstGeom prst="wedgeEllipseCallout">
            <a:avLst>
              <a:gd name="adj1" fmla="val -89059"/>
              <a:gd name="adj2" fmla="val -29588"/>
            </a:avLst>
          </a:prstGeom>
          <a:solidFill>
            <a:schemeClr val="bg1"/>
          </a:solidFill>
        </p:spPr>
        <p:txBody>
          <a:bodyPr>
            <a:normAutofit/>
          </a:bodyPr>
          <a:lstStyle/>
          <a:p>
            <a:pPr lvl="1"/>
            <a:r>
              <a:rPr lang="pt-BR" dirty="0"/>
              <a:t> </a:t>
            </a:r>
            <a:r>
              <a:rPr lang="pt-BR" dirty="0">
                <a:solidFill>
                  <a:schemeClr val="tx1">
                    <a:lumMod val="50000"/>
                    <a:lumOff val="50000"/>
                  </a:schemeClr>
                </a:solidFill>
              </a:rPr>
              <a:t>o segundo passo:</a:t>
            </a:r>
          </a:p>
          <a:p>
            <a:pPr lvl="1"/>
            <a:r>
              <a:rPr lang="pt-BR" dirty="0"/>
              <a:t> contar para pessoas da sua confiança.</a:t>
            </a:r>
          </a:p>
        </p:txBody>
      </p:sp>
    </p:spTree>
    <p:extLst>
      <p:ext uri="{BB962C8B-B14F-4D97-AF65-F5344CB8AC3E}">
        <p14:creationId xmlns:p14="http://schemas.microsoft.com/office/powerpoint/2010/main" val="130170380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7F098CD-4F2E-8663-95C0-2317DD9338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171338" y="3137831"/>
            <a:ext cx="5849324" cy="3530016"/>
          </a:xfrm>
          <a:prstGeom prst="rect">
            <a:avLst/>
          </a:prstGeom>
          <a:effectLst>
            <a:outerShdw blurRad="50800" dist="38100" dir="5400000" algn="t" rotWithShape="0">
              <a:prstClr val="black">
                <a:alpha val="91274"/>
              </a:prstClr>
            </a:outerShdw>
          </a:effectLst>
        </p:spPr>
      </p:pic>
    </p:spTree>
    <p:extLst>
      <p:ext uri="{BB962C8B-B14F-4D97-AF65-F5344CB8AC3E}">
        <p14:creationId xmlns:p14="http://schemas.microsoft.com/office/powerpoint/2010/main" val="130320423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DC3B99B-1ED3-D9AC-4867-335FF1112AE8}"/>
              </a:ext>
            </a:extLst>
          </p:cNvPr>
          <p:cNvSpPr>
            <a:spLocks noGrp="1"/>
          </p:cNvSpPr>
          <p:nvPr>
            <p:ph sz="half" idx="2"/>
          </p:nvPr>
        </p:nvSpPr>
        <p:spPr>
          <a:xfrm>
            <a:off x="467647" y="684212"/>
            <a:ext cx="3565522" cy="3311525"/>
          </a:xfrm>
        </p:spPr>
        <p:txBody>
          <a:bodyPr/>
          <a:lstStyle/>
          <a:p>
            <a:pPr algn="ctr"/>
            <a:r>
              <a:rPr lang="pt-BR" sz="3200" dirty="0"/>
              <a:t>O medo paralisa </a:t>
            </a:r>
            <a:r>
              <a:rPr lang="pt-BR" sz="3200" dirty="0">
                <a:effectLst/>
              </a:rPr>
              <a:t>e nos impede de buscar e receber ajuda. </a:t>
            </a:r>
            <a:endParaRPr lang="pt-BR" dirty="0"/>
          </a:p>
        </p:txBody>
      </p:sp>
      <p:sp>
        <p:nvSpPr>
          <p:cNvPr id="3" name="Espaço Reservado para Conteúdo 2">
            <a:extLst>
              <a:ext uri="{FF2B5EF4-FFF2-40B4-BE49-F238E27FC236}">
                <a16:creationId xmlns:a16="http://schemas.microsoft.com/office/drawing/2014/main" id="{4F87115C-45EA-CFD8-B936-A546B6900C69}"/>
              </a:ext>
            </a:extLst>
          </p:cNvPr>
          <p:cNvSpPr>
            <a:spLocks noGrp="1"/>
          </p:cNvSpPr>
          <p:nvPr>
            <p:ph sz="quarter" idx="4"/>
          </p:nvPr>
        </p:nvSpPr>
        <p:spPr>
          <a:xfrm>
            <a:off x="4313239" y="2814956"/>
            <a:ext cx="3565522" cy="3527424"/>
          </a:xfrm>
        </p:spPr>
        <p:txBody>
          <a:bodyPr>
            <a:normAutofit fontScale="47500" lnSpcReduction="20000"/>
          </a:bodyPr>
          <a:lstStyle/>
          <a:p>
            <a:endParaRPr lang="pt-BR" dirty="0">
              <a:latin typeface="BasicSans"/>
            </a:endParaRPr>
          </a:p>
          <a:p>
            <a:pPr algn="ctr">
              <a:lnSpc>
                <a:spcPct val="120000"/>
              </a:lnSpc>
            </a:pPr>
            <a:r>
              <a:rPr lang="pt-BR" sz="5800" b="1" dirty="0">
                <a:solidFill>
                  <a:srgbClr val="EA4B59"/>
                </a:solidFill>
                <a:latin typeface="BasicSans"/>
              </a:rPr>
              <a:t>A c</a:t>
            </a:r>
            <a:r>
              <a:rPr lang="pt-BR" sz="5800" b="1" dirty="0">
                <a:solidFill>
                  <a:srgbClr val="EA4B59"/>
                </a:solidFill>
                <a:effectLst/>
                <a:latin typeface="BasicSans"/>
              </a:rPr>
              <a:t>oragem não é a ausência do medo!</a:t>
            </a:r>
          </a:p>
          <a:p>
            <a:pPr algn="ctr">
              <a:lnSpc>
                <a:spcPct val="120000"/>
              </a:lnSpc>
            </a:pPr>
            <a:endParaRPr lang="pt-BR" sz="4000" b="1" dirty="0">
              <a:solidFill>
                <a:srgbClr val="EA4B59"/>
              </a:solidFill>
              <a:effectLst/>
              <a:latin typeface="BasicSans"/>
            </a:endParaRPr>
          </a:p>
          <a:p>
            <a:pPr algn="ctr">
              <a:lnSpc>
                <a:spcPct val="120000"/>
              </a:lnSpc>
            </a:pPr>
            <a:r>
              <a:rPr lang="pt-BR" sz="5100" dirty="0">
                <a:latin typeface="BasicSans"/>
              </a:rPr>
              <a:t>P</a:t>
            </a:r>
            <a:r>
              <a:rPr lang="pt-BR" sz="5100" dirty="0">
                <a:effectLst/>
                <a:latin typeface="BasicSans"/>
              </a:rPr>
              <a:t>egar a </a:t>
            </a:r>
            <a:r>
              <a:rPr lang="pt-BR" sz="5100" dirty="0">
                <a:solidFill>
                  <a:srgbClr val="EA4B59"/>
                </a:solidFill>
              </a:rPr>
              <a:t>CORAGEM </a:t>
            </a:r>
            <a:r>
              <a:rPr lang="pt-BR" sz="5100" dirty="0">
                <a:solidFill>
                  <a:srgbClr val="EA4B59"/>
                </a:solidFill>
                <a:effectLst/>
              </a:rPr>
              <a:t> e seguir.</a:t>
            </a:r>
            <a:endParaRPr lang="pt-BR" sz="4000" dirty="0"/>
          </a:p>
          <a:p>
            <a:endParaRPr lang="pt-BR" dirty="0"/>
          </a:p>
        </p:txBody>
      </p:sp>
      <p:sp>
        <p:nvSpPr>
          <p:cNvPr id="4" name="Espaço Reservado para Conteúdo 3">
            <a:extLst>
              <a:ext uri="{FF2B5EF4-FFF2-40B4-BE49-F238E27FC236}">
                <a16:creationId xmlns:a16="http://schemas.microsoft.com/office/drawing/2014/main" id="{DA25A9B8-0D34-1368-C2AD-41191D6F1056}"/>
              </a:ext>
            </a:extLst>
          </p:cNvPr>
          <p:cNvSpPr>
            <a:spLocks noGrp="1"/>
          </p:cNvSpPr>
          <p:nvPr>
            <p:ph sz="quarter" idx="10"/>
          </p:nvPr>
        </p:nvSpPr>
        <p:spPr>
          <a:xfrm>
            <a:off x="8158831" y="739775"/>
            <a:ext cx="3565522" cy="3311525"/>
          </a:xfrm>
        </p:spPr>
        <p:txBody>
          <a:bodyPr/>
          <a:lstStyle/>
          <a:p>
            <a:pPr algn="ctr"/>
            <a:r>
              <a:rPr lang="pt-BR" sz="4000" dirty="0"/>
              <a:t>Lembrar-se da rede de apoio. </a:t>
            </a:r>
          </a:p>
          <a:p>
            <a:endParaRPr lang="pt-BR" dirty="0"/>
          </a:p>
        </p:txBody>
      </p:sp>
    </p:spTree>
    <p:extLst>
      <p:ext uri="{BB962C8B-B14F-4D97-AF65-F5344CB8AC3E}">
        <p14:creationId xmlns:p14="http://schemas.microsoft.com/office/powerpoint/2010/main" val="41357039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1161F-7212-DB40-936D-49BD5BD8ACE8}"/>
              </a:ext>
            </a:extLst>
          </p:cNvPr>
          <p:cNvSpPr>
            <a:spLocks noGrp="1"/>
          </p:cNvSpPr>
          <p:nvPr>
            <p:ph type="title"/>
          </p:nvPr>
        </p:nvSpPr>
        <p:spPr>
          <a:xfrm>
            <a:off x="4648200" y="0"/>
            <a:ext cx="4947920" cy="1280160"/>
          </a:xfrm>
        </p:spPr>
        <p:txBody>
          <a:bodyPr>
            <a:normAutofit fontScale="90000"/>
          </a:bodyPr>
          <a:lstStyle/>
          <a:p>
            <a:r>
              <a:rPr lang="pt-BR" b="1" dirty="0">
                <a:effectLst/>
                <a:latin typeface="Basic Sans Bold" pitchFamily="2" charset="77"/>
              </a:rPr>
              <a:t>motivos que levam ao adiamento do PRÉ-NATAL!</a:t>
            </a:r>
            <a:endParaRPr lang="pt-BR" dirty="0"/>
          </a:p>
        </p:txBody>
      </p:sp>
      <p:sp>
        <p:nvSpPr>
          <p:cNvPr id="4" name="Espaço Reservado para Texto 3">
            <a:extLst>
              <a:ext uri="{FF2B5EF4-FFF2-40B4-BE49-F238E27FC236}">
                <a16:creationId xmlns:a16="http://schemas.microsoft.com/office/drawing/2014/main" id="{A3FB73BF-3F45-99C9-8271-5F0D92DA28FB}"/>
              </a:ext>
            </a:extLst>
          </p:cNvPr>
          <p:cNvSpPr>
            <a:spLocks noGrp="1"/>
          </p:cNvSpPr>
          <p:nvPr>
            <p:ph type="body" sz="half" idx="2"/>
          </p:nvPr>
        </p:nvSpPr>
        <p:spPr>
          <a:xfrm>
            <a:off x="4773747" y="1469934"/>
            <a:ext cx="7100389" cy="4457700"/>
          </a:xfrm>
        </p:spPr>
        <p:txBody>
          <a:bodyPr>
            <a:noAutofit/>
          </a:bodyPr>
          <a:lstStyle/>
          <a:p>
            <a:pPr marL="514350" indent="-514350">
              <a:lnSpc>
                <a:spcPct val="100000"/>
              </a:lnSpc>
              <a:spcAft>
                <a:spcPts val="1200"/>
              </a:spcAft>
              <a:buFont typeface="+mj-lt"/>
              <a:buAutoNum type="arabicPeriod"/>
            </a:pPr>
            <a:r>
              <a:rPr lang="pt-BR" dirty="0">
                <a:effectLst/>
                <a:latin typeface="Basic Sans" pitchFamily="2" charset="77"/>
              </a:rPr>
              <a:t>Desejo de esconder a gravidez;</a:t>
            </a:r>
          </a:p>
          <a:p>
            <a:pPr marL="514350" indent="-514350">
              <a:lnSpc>
                <a:spcPct val="100000"/>
              </a:lnSpc>
              <a:spcAft>
                <a:spcPts val="1200"/>
              </a:spcAft>
              <a:buFont typeface="+mj-lt"/>
              <a:buAutoNum type="arabicPeriod"/>
            </a:pPr>
            <a:r>
              <a:rPr lang="pt-BR" dirty="0">
                <a:effectLst/>
                <a:latin typeface="Basic Sans" pitchFamily="2" charset="77"/>
              </a:rPr>
              <a:t>Falta de conhecimento sobre a importância do acompanhamento regular no pré-natal;</a:t>
            </a:r>
          </a:p>
          <a:p>
            <a:pPr marL="514350" indent="-514350">
              <a:lnSpc>
                <a:spcPct val="100000"/>
              </a:lnSpc>
              <a:spcAft>
                <a:spcPts val="1200"/>
              </a:spcAft>
              <a:buFont typeface="+mj-lt"/>
              <a:buAutoNum type="arabicPeriod"/>
            </a:pPr>
            <a:r>
              <a:rPr lang="pt-BR" dirty="0">
                <a:effectLst/>
                <a:latin typeface="Basic Sans" pitchFamily="2" charset="77"/>
              </a:rPr>
              <a:t>Histórico de violência sexual;</a:t>
            </a:r>
          </a:p>
          <a:p>
            <a:pPr marL="514350" indent="-514350">
              <a:lnSpc>
                <a:spcPct val="100000"/>
              </a:lnSpc>
              <a:spcAft>
                <a:spcPts val="1200"/>
              </a:spcAft>
              <a:buFont typeface="+mj-lt"/>
              <a:buAutoNum type="arabicPeriod"/>
            </a:pPr>
            <a:r>
              <a:rPr lang="pt-BR" dirty="0">
                <a:effectLst/>
                <a:latin typeface="Basic Sans" pitchFamily="2" charset="77"/>
              </a:rPr>
              <a:t>Vergonha de procurar os serviços de saúde;</a:t>
            </a:r>
          </a:p>
          <a:p>
            <a:pPr marL="514350" indent="-514350">
              <a:lnSpc>
                <a:spcPct val="100000"/>
              </a:lnSpc>
              <a:spcAft>
                <a:spcPts val="1200"/>
              </a:spcAft>
              <a:buFont typeface="+mj-lt"/>
              <a:buAutoNum type="arabicPeriod"/>
            </a:pPr>
            <a:r>
              <a:rPr lang="pt-BR" dirty="0">
                <a:effectLst/>
                <a:latin typeface="Basic Sans" pitchFamily="2" charset="77"/>
              </a:rPr>
              <a:t>Falta de apoio dos familiares e do parceiro;</a:t>
            </a:r>
          </a:p>
          <a:p>
            <a:pPr marL="514350" indent="-514350">
              <a:lnSpc>
                <a:spcPct val="100000"/>
              </a:lnSpc>
              <a:spcAft>
                <a:spcPts val="1200"/>
              </a:spcAft>
              <a:buFont typeface="+mj-lt"/>
              <a:buAutoNum type="arabicPeriod"/>
            </a:pPr>
            <a:r>
              <a:rPr lang="pt-BR" dirty="0">
                <a:effectLst/>
                <a:latin typeface="Basic Sans" pitchFamily="2" charset="77"/>
              </a:rPr>
              <a:t>Barreiras financeiras.</a:t>
            </a:r>
          </a:p>
        </p:txBody>
      </p:sp>
    </p:spTree>
    <p:extLst>
      <p:ext uri="{BB962C8B-B14F-4D97-AF65-F5344CB8AC3E}">
        <p14:creationId xmlns:p14="http://schemas.microsoft.com/office/powerpoint/2010/main" val="123580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2E3E3"/>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0F07457-3E4B-2B48-B1D7-D9D68CDEEBAC}"/>
              </a:ext>
            </a:extLst>
          </p:cNvPr>
          <p:cNvSpPr>
            <a:spLocks noGrp="1"/>
          </p:cNvSpPr>
          <p:nvPr>
            <p:ph type="title"/>
          </p:nvPr>
        </p:nvSpPr>
        <p:spPr>
          <a:xfrm>
            <a:off x="609600" y="457200"/>
            <a:ext cx="5036820" cy="937708"/>
          </a:xfrm>
        </p:spPr>
        <p:txBody>
          <a:bodyPr>
            <a:normAutofit/>
          </a:bodyPr>
          <a:lstStyle/>
          <a:p>
            <a:r>
              <a:rPr lang="pt-BR" sz="4400" b="1" dirty="0">
                <a:effectLst/>
                <a:latin typeface="Basic Sans Bold" pitchFamily="2" charset="77"/>
              </a:rPr>
              <a:t>SIM À VIDA</a:t>
            </a:r>
            <a:endParaRPr lang="pt-BR" sz="4400" dirty="0">
              <a:effectLst/>
              <a:latin typeface="Basic Sans Bold" pitchFamily="2" charset="77"/>
            </a:endParaRPr>
          </a:p>
        </p:txBody>
      </p:sp>
      <p:sp>
        <p:nvSpPr>
          <p:cNvPr id="4" name="Espaço Reservado para Texto 3">
            <a:extLst>
              <a:ext uri="{FF2B5EF4-FFF2-40B4-BE49-F238E27FC236}">
                <a16:creationId xmlns:a16="http://schemas.microsoft.com/office/drawing/2014/main" id="{514E6D03-A2F9-BAC8-817D-FB8F639B5053}"/>
              </a:ext>
            </a:extLst>
          </p:cNvPr>
          <p:cNvSpPr>
            <a:spLocks noGrp="1"/>
          </p:cNvSpPr>
          <p:nvPr>
            <p:ph type="body" sz="half" idx="2"/>
          </p:nvPr>
        </p:nvSpPr>
        <p:spPr>
          <a:xfrm>
            <a:off x="412568" y="1776549"/>
            <a:ext cx="4806632" cy="2626952"/>
          </a:xfrm>
          <a:solidFill>
            <a:srgbClr val="F6C8B8"/>
          </a:solidFill>
        </p:spPr>
        <p:txBody>
          <a:bodyPr>
            <a:normAutofit/>
          </a:bodyPr>
          <a:lstStyle/>
          <a:p>
            <a:pPr marL="0" indent="0" algn="ctr">
              <a:buNone/>
            </a:pPr>
            <a:r>
              <a:rPr lang="pt-BR" dirty="0"/>
              <a:t>No plano original de Deus, cada gestação deveria ser o resultado da expressão de amor entre um homem e uma mulher comprometidos um com o outro no casamento. </a:t>
            </a:r>
          </a:p>
        </p:txBody>
      </p:sp>
      <p:sp>
        <p:nvSpPr>
          <p:cNvPr id="10" name="Retângulo 9">
            <a:extLst>
              <a:ext uri="{FF2B5EF4-FFF2-40B4-BE49-F238E27FC236}">
                <a16:creationId xmlns:a16="http://schemas.microsoft.com/office/drawing/2014/main" id="{26641757-C992-F9F5-8D68-2285A4A61EFF}"/>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1" name="Retângulo 10">
            <a:extLst>
              <a:ext uri="{FF2B5EF4-FFF2-40B4-BE49-F238E27FC236}">
                <a16:creationId xmlns:a16="http://schemas.microsoft.com/office/drawing/2014/main" id="{08501DA1-7512-7CA5-87AF-BEF7D587189D}"/>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2" name="Oval 11">
            <a:extLst>
              <a:ext uri="{FF2B5EF4-FFF2-40B4-BE49-F238E27FC236}">
                <a16:creationId xmlns:a16="http://schemas.microsoft.com/office/drawing/2014/main" id="{F1931CAA-0E81-0966-28A8-4C20A01ABF0C}"/>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3" name="Oval 12">
            <a:extLst>
              <a:ext uri="{FF2B5EF4-FFF2-40B4-BE49-F238E27FC236}">
                <a16:creationId xmlns:a16="http://schemas.microsoft.com/office/drawing/2014/main" id="{B145F7F7-8866-AA25-2796-DC45812EE133}"/>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4" name="Oval 13">
            <a:extLst>
              <a:ext uri="{FF2B5EF4-FFF2-40B4-BE49-F238E27FC236}">
                <a16:creationId xmlns:a16="http://schemas.microsoft.com/office/drawing/2014/main" id="{03243B34-4C53-A6D4-ABD3-2E50BF8D0835}"/>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pic>
        <p:nvPicPr>
          <p:cNvPr id="9" name="Espaço Reservado para Imagem 8" descr="Mão segurando flor amarela&#10;&#10;Descrição gerada automaticamente">
            <a:extLst>
              <a:ext uri="{FF2B5EF4-FFF2-40B4-BE49-F238E27FC236}">
                <a16:creationId xmlns:a16="http://schemas.microsoft.com/office/drawing/2014/main" id="{3C6297E1-BC71-A6D8-16AB-A7B2408C0A4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6396319" y="579120"/>
            <a:ext cx="5492750" cy="6015038"/>
          </a:xfrm>
        </p:spPr>
      </p:pic>
      <p:sp>
        <p:nvSpPr>
          <p:cNvPr id="2" name="Espaço Reservado para Conteúdo 4">
            <a:extLst>
              <a:ext uri="{FF2B5EF4-FFF2-40B4-BE49-F238E27FC236}">
                <a16:creationId xmlns:a16="http://schemas.microsoft.com/office/drawing/2014/main" id="{5ACBE2A5-4C3A-672D-3E19-B1663FB818E4}"/>
              </a:ext>
            </a:extLst>
          </p:cNvPr>
          <p:cNvSpPr txBox="1">
            <a:spLocks/>
          </p:cNvSpPr>
          <p:nvPr/>
        </p:nvSpPr>
        <p:spPr>
          <a:xfrm>
            <a:off x="72988" y="4946755"/>
            <a:ext cx="6023011" cy="133412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asic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Basic Sa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Basic Sa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Basic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Basic Sans"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ctr">
              <a:buNone/>
            </a:pPr>
            <a:r>
              <a:rPr lang="pt-BR" dirty="0"/>
              <a:t>ELE considera a criança que ainda não nasceu como vida humana. </a:t>
            </a:r>
          </a:p>
        </p:txBody>
      </p:sp>
    </p:spTree>
    <p:extLst>
      <p:ext uri="{BB962C8B-B14F-4D97-AF65-F5344CB8AC3E}">
        <p14:creationId xmlns:p14="http://schemas.microsoft.com/office/powerpoint/2010/main" val="142953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81E6296-C863-C754-1C00-322684C5E36C}"/>
              </a:ext>
            </a:extLst>
          </p:cNvPr>
          <p:cNvSpPr>
            <a:spLocks noGrp="1"/>
          </p:cNvSpPr>
          <p:nvPr>
            <p:ph idx="1"/>
          </p:nvPr>
        </p:nvSpPr>
        <p:spPr>
          <a:xfrm>
            <a:off x="2114550" y="374375"/>
            <a:ext cx="7962900" cy="2577548"/>
          </a:xfrm>
          <a:prstGeom prst="roundRect">
            <a:avLst>
              <a:gd name="adj" fmla="val 7934"/>
            </a:avLst>
          </a:prstGeom>
          <a:solidFill>
            <a:schemeClr val="bg1"/>
          </a:solidFill>
          <a:ln>
            <a:solidFill>
              <a:schemeClr val="tx1"/>
            </a:solidFill>
          </a:ln>
          <a:effectLst>
            <a:outerShdw blurRad="50800" dist="178414" dir="2700000" algn="tl" rotWithShape="0">
              <a:prstClr val="black">
                <a:alpha val="40000"/>
              </a:prstClr>
            </a:outerShdw>
          </a:effectLst>
        </p:spPr>
        <p:txBody>
          <a:bodyPr>
            <a:normAutofit/>
          </a:bodyPr>
          <a:lstStyle/>
          <a:p>
            <a:pPr lvl="2"/>
            <a:r>
              <a:rPr lang="pt-BR" dirty="0">
                <a:effectLst/>
                <a:latin typeface="Basic Sans" pitchFamily="2" charset="77"/>
              </a:rPr>
              <a:t>Por volta dos 12 ou 13 anos de idade, começa a surgir entre a galera certa pressão para namorar ou “simplesmente ficar”.</a:t>
            </a:r>
          </a:p>
        </p:txBody>
      </p:sp>
    </p:spTree>
    <p:extLst>
      <p:ext uri="{BB962C8B-B14F-4D97-AF65-F5344CB8AC3E}">
        <p14:creationId xmlns:p14="http://schemas.microsoft.com/office/powerpoint/2010/main" val="379378735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5" name="Título 4">
            <a:extLst>
              <a:ext uri="{FF2B5EF4-FFF2-40B4-BE49-F238E27FC236}">
                <a16:creationId xmlns:a16="http://schemas.microsoft.com/office/drawing/2014/main" id="{3F26B691-A16E-81D4-BCA7-C8AFDAB153EB}"/>
              </a:ext>
            </a:extLst>
          </p:cNvPr>
          <p:cNvSpPr>
            <a:spLocks noGrp="1"/>
          </p:cNvSpPr>
          <p:nvPr>
            <p:ph type="title"/>
          </p:nvPr>
        </p:nvSpPr>
        <p:spPr>
          <a:xfrm>
            <a:off x="6941231" y="3165606"/>
            <a:ext cx="4806632" cy="1280160"/>
          </a:xfrm>
        </p:spPr>
        <p:txBody>
          <a:bodyPr>
            <a:noAutofit/>
          </a:bodyPr>
          <a:lstStyle/>
          <a:p>
            <a:r>
              <a:rPr lang="pt-BR" sz="4800" dirty="0"/>
              <a:t>MINHA COLEGA ENGRAVIDOU. </a:t>
            </a:r>
            <a:br>
              <a:rPr lang="pt-BR" sz="4800" dirty="0"/>
            </a:br>
            <a:r>
              <a:rPr lang="pt-BR" sz="4800" dirty="0"/>
              <a:t>O que fazer?</a:t>
            </a:r>
          </a:p>
        </p:txBody>
      </p:sp>
      <p:pic>
        <p:nvPicPr>
          <p:cNvPr id="2" name="Imagem 1">
            <a:extLst>
              <a:ext uri="{FF2B5EF4-FFF2-40B4-BE49-F238E27FC236}">
                <a16:creationId xmlns:a16="http://schemas.microsoft.com/office/drawing/2014/main" id="{AE967EB6-2C3F-0A96-7A33-8577A295A7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Tree>
    <p:extLst>
      <p:ext uri="{BB962C8B-B14F-4D97-AF65-F5344CB8AC3E}">
        <p14:creationId xmlns:p14="http://schemas.microsoft.com/office/powerpoint/2010/main" val="278144998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1936"/>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2AE8034-26EA-1680-8371-26375E169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1666280"/>
            <a:ext cx="7772400" cy="5191720"/>
          </a:xfrm>
          <a:prstGeom prst="rect">
            <a:avLst/>
          </a:prstGeom>
        </p:spPr>
      </p:pic>
      <p:pic>
        <p:nvPicPr>
          <p:cNvPr id="6" name="Imagem 5">
            <a:extLst>
              <a:ext uri="{FF2B5EF4-FFF2-40B4-BE49-F238E27FC236}">
                <a16:creationId xmlns:a16="http://schemas.microsoft.com/office/drawing/2014/main" id="{8E426731-5952-AA82-27DF-0FF6D30389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69662" y="919231"/>
            <a:ext cx="5194300" cy="5019538"/>
          </a:xfrm>
          <a:prstGeom prst="rect">
            <a:avLst/>
          </a:prstGeom>
        </p:spPr>
      </p:pic>
      <p:pic>
        <p:nvPicPr>
          <p:cNvPr id="5" name="Imagem 4">
            <a:extLst>
              <a:ext uri="{FF2B5EF4-FFF2-40B4-BE49-F238E27FC236}">
                <a16:creationId xmlns:a16="http://schemas.microsoft.com/office/drawing/2014/main" id="{DF69591C-5BFA-B4F7-6627-35973B8CBB7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86679" y="2166730"/>
            <a:ext cx="6638876" cy="3230597"/>
          </a:xfrm>
          <a:prstGeom prst="rect">
            <a:avLst/>
          </a:prstGeom>
        </p:spPr>
      </p:pic>
      <p:sp>
        <p:nvSpPr>
          <p:cNvPr id="2" name="CaixaDeTexto 1">
            <a:extLst>
              <a:ext uri="{FF2B5EF4-FFF2-40B4-BE49-F238E27FC236}">
                <a16:creationId xmlns:a16="http://schemas.microsoft.com/office/drawing/2014/main" id="{BCE8EBB1-04B0-810C-35E9-15ED82008C45}"/>
              </a:ext>
            </a:extLst>
          </p:cNvPr>
          <p:cNvSpPr txBox="1"/>
          <p:nvPr/>
        </p:nvSpPr>
        <p:spPr>
          <a:xfrm>
            <a:off x="870215" y="475224"/>
            <a:ext cx="3898673" cy="1323439"/>
          </a:xfrm>
          <a:prstGeom prst="rect">
            <a:avLst/>
          </a:prstGeom>
          <a:noFill/>
        </p:spPr>
        <p:txBody>
          <a:bodyPr wrap="square">
            <a:spAutoFit/>
          </a:bodyPr>
          <a:lstStyle/>
          <a:p>
            <a:r>
              <a:rPr lang="pt-BR" sz="4000" dirty="0">
                <a:effectLst/>
                <a:latin typeface="BasicSans"/>
              </a:rPr>
              <a:t>Você saberia como ajudar? </a:t>
            </a:r>
            <a:endParaRPr lang="pt-BR" sz="4000" dirty="0">
              <a:latin typeface="Basic Sans" pitchFamily="2" charset="77"/>
            </a:endParaRPr>
          </a:p>
        </p:txBody>
      </p:sp>
    </p:spTree>
    <p:extLst>
      <p:ext uri="{BB962C8B-B14F-4D97-AF65-F5344CB8AC3E}">
        <p14:creationId xmlns:p14="http://schemas.microsoft.com/office/powerpoint/2010/main" val="210269501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5" name="Título 4">
            <a:extLst>
              <a:ext uri="{FF2B5EF4-FFF2-40B4-BE49-F238E27FC236}">
                <a16:creationId xmlns:a16="http://schemas.microsoft.com/office/drawing/2014/main" id="{3F26B691-A16E-81D4-BCA7-C8AFDAB153EB}"/>
              </a:ext>
            </a:extLst>
          </p:cNvPr>
          <p:cNvSpPr>
            <a:spLocks noGrp="1"/>
          </p:cNvSpPr>
          <p:nvPr>
            <p:ph type="title"/>
          </p:nvPr>
        </p:nvSpPr>
        <p:spPr>
          <a:xfrm>
            <a:off x="6885529" y="724588"/>
            <a:ext cx="5306471" cy="1280160"/>
          </a:xfrm>
        </p:spPr>
        <p:txBody>
          <a:bodyPr>
            <a:normAutofit fontScale="90000"/>
          </a:bodyPr>
          <a:lstStyle/>
          <a:p>
            <a:r>
              <a:rPr lang="pt-BR" dirty="0"/>
              <a:t>MINHA COLEGA ENGRAVIDOU. </a:t>
            </a:r>
            <a:br>
              <a:rPr lang="pt-BR" dirty="0"/>
            </a:br>
            <a:r>
              <a:rPr lang="pt-BR" dirty="0"/>
              <a:t>O que fazer?</a:t>
            </a:r>
          </a:p>
        </p:txBody>
      </p:sp>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396496" y="2569817"/>
            <a:ext cx="5168819" cy="4069080"/>
          </a:xfrm>
        </p:spPr>
        <p:txBody>
          <a:bodyPr>
            <a:normAutofit/>
          </a:bodyPr>
          <a:lstStyle/>
          <a:p>
            <a:pPr marL="514350" indent="-514350">
              <a:lnSpc>
                <a:spcPct val="110000"/>
              </a:lnSpc>
              <a:spcAft>
                <a:spcPts val="1200"/>
              </a:spcAft>
              <a:buFont typeface="+mj-lt"/>
              <a:buAutoNum type="arabicPeriod"/>
            </a:pPr>
            <a:r>
              <a:rPr lang="pt-BR" dirty="0"/>
              <a:t>Demonstre que está atento(a) ao que ela está falando.</a:t>
            </a:r>
          </a:p>
          <a:p>
            <a:pPr marL="514350" indent="-514350">
              <a:lnSpc>
                <a:spcPct val="110000"/>
              </a:lnSpc>
              <a:spcAft>
                <a:spcPts val="1200"/>
              </a:spcAft>
              <a:buFont typeface="+mj-lt"/>
              <a:buAutoNum type="arabicPeriod"/>
            </a:pPr>
            <a:r>
              <a:rPr lang="pt-BR" dirty="0"/>
              <a:t>Ofereça ajuda, permitindo que ela diga o que está precisando.</a:t>
            </a:r>
          </a:p>
          <a:p>
            <a:pPr marL="514350" indent="-514350">
              <a:buFont typeface="+mj-lt"/>
              <a:buAutoNum type="arabicPeriod"/>
            </a:pPr>
            <a:r>
              <a:rPr lang="pt-BR" dirty="0"/>
              <a:t>Veja como ela está se sentindo emocional e fisicamente. Não é o momento de julgamentos. </a:t>
            </a:r>
          </a:p>
          <a:p>
            <a:endParaRPr lang="pt-BR" dirty="0"/>
          </a:p>
          <a:p>
            <a:endParaRPr lang="pt-BR" dirty="0"/>
          </a:p>
          <a:p>
            <a:endParaRPr lang="pt-BR" dirty="0"/>
          </a:p>
        </p:txBody>
      </p:sp>
      <p:pic>
        <p:nvPicPr>
          <p:cNvPr id="2" name="Imagem 1">
            <a:extLst>
              <a:ext uri="{FF2B5EF4-FFF2-40B4-BE49-F238E27FC236}">
                <a16:creationId xmlns:a16="http://schemas.microsoft.com/office/drawing/2014/main" id="{AE967EB6-2C3F-0A96-7A33-8577A295A7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Tree>
    <p:extLst>
      <p:ext uri="{BB962C8B-B14F-4D97-AF65-F5344CB8AC3E}">
        <p14:creationId xmlns:p14="http://schemas.microsoft.com/office/powerpoint/2010/main" val="28828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625908" y="1932940"/>
            <a:ext cx="5322252" cy="4069080"/>
          </a:xfrm>
        </p:spPr>
        <p:txBody>
          <a:bodyPr>
            <a:noAutofit/>
          </a:bodyPr>
          <a:lstStyle/>
          <a:p>
            <a:pPr marL="514350" indent="-514350">
              <a:buAutoNum type="arabicPeriod" startAt="4"/>
            </a:pPr>
            <a:r>
              <a:rPr lang="pt-BR" sz="3200" dirty="0"/>
              <a:t>Ajude-a a pensar nas possibilidades que ela tem, de maneira consciente.  </a:t>
            </a:r>
          </a:p>
          <a:p>
            <a:pPr marL="0" indent="0">
              <a:buNone/>
            </a:pPr>
            <a:endParaRPr lang="pt-BR" sz="1600" dirty="0"/>
          </a:p>
          <a:p>
            <a:pPr marL="514350" indent="-514350">
              <a:lnSpc>
                <a:spcPct val="100000"/>
              </a:lnSpc>
              <a:spcBef>
                <a:spcPts val="0"/>
              </a:spcBef>
              <a:buAutoNum type="arabicPeriod" startAt="5"/>
            </a:pPr>
            <a:r>
              <a:rPr lang="pt-BR" sz="3200" dirty="0"/>
              <a:t>Pense em como </a:t>
            </a:r>
            <a:r>
              <a:rPr lang="pt-BR" sz="3200" dirty="0" err="1"/>
              <a:t>voce</a:t>
            </a:r>
            <a:r>
              <a:rPr lang="pt-BR" sz="3200" dirty="0"/>
              <a:t>̂ pode diminuir os </a:t>
            </a:r>
            <a:r>
              <a:rPr lang="pt-BR" sz="3200" dirty="0" err="1"/>
              <a:t>falatórios</a:t>
            </a:r>
            <a:r>
              <a:rPr lang="pt-BR" sz="3200" dirty="0"/>
              <a:t> que estão machucando sua  amiga.  </a:t>
            </a:r>
          </a:p>
          <a:p>
            <a:pPr marL="0" indent="0">
              <a:buNone/>
            </a:pPr>
            <a:r>
              <a:rPr lang="pt-BR" sz="3200" dirty="0"/>
              <a:t> </a:t>
            </a:r>
          </a:p>
        </p:txBody>
      </p:sp>
      <p:pic>
        <p:nvPicPr>
          <p:cNvPr id="10" name="Imagem 9">
            <a:extLst>
              <a:ext uri="{FF2B5EF4-FFF2-40B4-BE49-F238E27FC236}">
                <a16:creationId xmlns:a16="http://schemas.microsoft.com/office/drawing/2014/main" id="{85FA82F6-A0FC-90C7-8395-627551D1A9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3" name="Título 2">
            <a:extLst>
              <a:ext uri="{FF2B5EF4-FFF2-40B4-BE49-F238E27FC236}">
                <a16:creationId xmlns:a16="http://schemas.microsoft.com/office/drawing/2014/main" id="{1F0C3380-EF95-16BE-A056-CE992F0FF0B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0601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5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656388" y="2092961"/>
            <a:ext cx="5535612" cy="4634410"/>
          </a:xfrm>
        </p:spPr>
        <p:txBody>
          <a:bodyPr>
            <a:normAutofit/>
          </a:bodyPr>
          <a:lstStyle/>
          <a:p>
            <a:pPr marL="0" indent="0">
              <a:spcAft>
                <a:spcPts val="1200"/>
              </a:spcAft>
              <a:buNone/>
            </a:pPr>
            <a:r>
              <a:rPr lang="pt-BR" dirty="0"/>
              <a:t>6. Organizem um chá de fraldas entre professores e colegas.</a:t>
            </a:r>
          </a:p>
          <a:p>
            <a:pPr marL="0" indent="0">
              <a:spcAft>
                <a:spcPts val="1200"/>
              </a:spcAft>
              <a:buNone/>
            </a:pPr>
            <a:r>
              <a:rPr lang="pt-BR" dirty="0"/>
              <a:t>7.   Ajude a ter liberação para usar roupas mais confortáveis para continuar indo para a escola. </a:t>
            </a:r>
          </a:p>
          <a:p>
            <a:pPr marL="0" indent="0">
              <a:buNone/>
            </a:pPr>
            <a:r>
              <a:rPr lang="pt-BR" dirty="0"/>
              <a:t>8.   Muitas vezes sua amiga não terá apoio e ajuda familiar. Esse é o momento de pedir ajuda para um professor ou outro adulto em quem vocês confiem!</a:t>
            </a:r>
          </a:p>
        </p:txBody>
      </p:sp>
      <p:pic>
        <p:nvPicPr>
          <p:cNvPr id="2" name="Imagem 1">
            <a:extLst>
              <a:ext uri="{FF2B5EF4-FFF2-40B4-BE49-F238E27FC236}">
                <a16:creationId xmlns:a16="http://schemas.microsoft.com/office/drawing/2014/main" id="{4B68DB5C-3FF6-B31A-A571-E103D41344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4" name="Título 3">
            <a:extLst>
              <a:ext uri="{FF2B5EF4-FFF2-40B4-BE49-F238E27FC236}">
                <a16:creationId xmlns:a16="http://schemas.microsoft.com/office/drawing/2014/main" id="{DB45ED6E-CD0B-580A-D88D-B6E82953F820}"/>
              </a:ext>
            </a:extLst>
          </p:cNvPr>
          <p:cNvSpPr>
            <a:spLocks noGrp="1"/>
          </p:cNvSpPr>
          <p:nvPr>
            <p:ph type="title"/>
          </p:nvPr>
        </p:nvSpPr>
        <p:spPr/>
        <p:txBody>
          <a:bodyPr/>
          <a:lstStyle/>
          <a:p>
            <a:endParaRPr lang="pt-BR"/>
          </a:p>
        </p:txBody>
      </p:sp>
      <p:sp>
        <p:nvSpPr>
          <p:cNvPr id="7" name="Título 4">
            <a:extLst>
              <a:ext uri="{FF2B5EF4-FFF2-40B4-BE49-F238E27FC236}">
                <a16:creationId xmlns:a16="http://schemas.microsoft.com/office/drawing/2014/main" id="{37787BED-5C02-6449-0DED-6474AA57E005}"/>
              </a:ext>
            </a:extLst>
          </p:cNvPr>
          <p:cNvSpPr txBox="1">
            <a:spLocks/>
          </p:cNvSpPr>
          <p:nvPr/>
        </p:nvSpPr>
        <p:spPr>
          <a:xfrm>
            <a:off x="6885529" y="643308"/>
            <a:ext cx="5306471" cy="12801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cap="all" baseline="0">
                <a:solidFill>
                  <a:schemeClr val="tx1"/>
                </a:solidFill>
                <a:latin typeface="Basic Sans Bold" pitchFamily="2" charset="77"/>
                <a:ea typeface="+mj-ea"/>
                <a:cs typeface="+mj-cs"/>
              </a:defRPr>
            </a:lvl1pPr>
          </a:lstStyle>
          <a:p>
            <a:r>
              <a:rPr lang="pt-BR" dirty="0"/>
              <a:t>MINHA COLEGA ENGRAVIDOU. </a:t>
            </a:r>
            <a:br>
              <a:rPr lang="pt-BR" dirty="0"/>
            </a:br>
            <a:r>
              <a:rPr lang="pt-BR" dirty="0"/>
              <a:t>O que fazer?</a:t>
            </a:r>
          </a:p>
        </p:txBody>
      </p:sp>
    </p:spTree>
    <p:extLst>
      <p:ext uri="{BB962C8B-B14F-4D97-AF65-F5344CB8AC3E}">
        <p14:creationId xmlns:p14="http://schemas.microsoft.com/office/powerpoint/2010/main" val="379555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656387" y="2369820"/>
            <a:ext cx="5075829" cy="4069080"/>
          </a:xfrm>
        </p:spPr>
        <p:txBody>
          <a:bodyPr>
            <a:normAutofit/>
          </a:bodyPr>
          <a:lstStyle/>
          <a:p>
            <a:pPr marL="514350" indent="-514350">
              <a:spcAft>
                <a:spcPts val="1200"/>
              </a:spcAft>
              <a:buAutoNum type="arabicPeriod" startAt="9"/>
            </a:pPr>
            <a:r>
              <a:rPr lang="pt-BR" dirty="0"/>
              <a:t>Será um mimo para ela receber algum lanchinho.</a:t>
            </a:r>
          </a:p>
          <a:p>
            <a:pPr marL="514350" indent="-514350">
              <a:buFont typeface="Arial" panose="020B0604020202020204" pitchFamily="34" charset="0"/>
              <a:buAutoNum type="arabicPeriod" startAt="9"/>
            </a:pPr>
            <a:r>
              <a:rPr lang="pt-BR" dirty="0"/>
              <a:t>Você pode ajudar e exercer influência sobre o pai do bebê para que ele acompanhe todo o processo e assuma a responsabilidade que lhe pertence. </a:t>
            </a:r>
          </a:p>
          <a:p>
            <a:pPr marL="514350" indent="-514350">
              <a:buAutoNum type="arabicPeriod" startAt="9"/>
            </a:pPr>
            <a:endParaRPr lang="pt-BR" dirty="0"/>
          </a:p>
        </p:txBody>
      </p:sp>
      <p:pic>
        <p:nvPicPr>
          <p:cNvPr id="2" name="Imagem 1">
            <a:extLst>
              <a:ext uri="{FF2B5EF4-FFF2-40B4-BE49-F238E27FC236}">
                <a16:creationId xmlns:a16="http://schemas.microsoft.com/office/drawing/2014/main" id="{53C83C35-B265-409F-6F52-EAC79536EE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4" name="Título 3">
            <a:extLst>
              <a:ext uri="{FF2B5EF4-FFF2-40B4-BE49-F238E27FC236}">
                <a16:creationId xmlns:a16="http://schemas.microsoft.com/office/drawing/2014/main" id="{48F48046-7D20-B160-D183-971ECDAC8F64}"/>
              </a:ext>
            </a:extLst>
          </p:cNvPr>
          <p:cNvSpPr>
            <a:spLocks noGrp="1"/>
          </p:cNvSpPr>
          <p:nvPr>
            <p:ph type="title"/>
          </p:nvPr>
        </p:nvSpPr>
        <p:spPr/>
        <p:txBody>
          <a:bodyPr/>
          <a:lstStyle/>
          <a:p>
            <a:endParaRPr lang="pt-BR"/>
          </a:p>
        </p:txBody>
      </p:sp>
      <p:sp>
        <p:nvSpPr>
          <p:cNvPr id="7" name="Título 4">
            <a:extLst>
              <a:ext uri="{FF2B5EF4-FFF2-40B4-BE49-F238E27FC236}">
                <a16:creationId xmlns:a16="http://schemas.microsoft.com/office/drawing/2014/main" id="{439B8E9A-771A-9179-4070-D4CFDA2129B7}"/>
              </a:ext>
            </a:extLst>
          </p:cNvPr>
          <p:cNvSpPr txBox="1">
            <a:spLocks/>
          </p:cNvSpPr>
          <p:nvPr/>
        </p:nvSpPr>
        <p:spPr>
          <a:xfrm>
            <a:off x="6885529" y="724588"/>
            <a:ext cx="5306471" cy="12801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cap="all" baseline="0">
                <a:solidFill>
                  <a:schemeClr val="tx1"/>
                </a:solidFill>
                <a:latin typeface="Basic Sans Bold" pitchFamily="2" charset="77"/>
                <a:ea typeface="+mj-ea"/>
                <a:cs typeface="+mj-cs"/>
              </a:defRPr>
            </a:lvl1pPr>
          </a:lstStyle>
          <a:p>
            <a:r>
              <a:rPr lang="pt-BR" dirty="0"/>
              <a:t>MINHA COLEGA ENGRAVIDOU. </a:t>
            </a:r>
            <a:br>
              <a:rPr lang="pt-BR" dirty="0"/>
            </a:br>
            <a:r>
              <a:rPr lang="pt-BR" dirty="0"/>
              <a:t>O que fazer?</a:t>
            </a:r>
          </a:p>
        </p:txBody>
      </p:sp>
    </p:spTree>
    <p:extLst>
      <p:ext uri="{BB962C8B-B14F-4D97-AF65-F5344CB8AC3E}">
        <p14:creationId xmlns:p14="http://schemas.microsoft.com/office/powerpoint/2010/main" val="561014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0F0">
            <a:alpha val="41936"/>
          </a:srgb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F3B58FD-30E0-F190-ABA1-1E0BA49748A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09800" y="1676400"/>
            <a:ext cx="7772400" cy="5181600"/>
          </a:xfrm>
          <a:prstGeom prst="rect">
            <a:avLst/>
          </a:prstGeom>
        </p:spPr>
      </p:pic>
      <p:pic>
        <p:nvPicPr>
          <p:cNvPr id="5" name="Imagem 4">
            <a:extLst>
              <a:ext uri="{FF2B5EF4-FFF2-40B4-BE49-F238E27FC236}">
                <a16:creationId xmlns:a16="http://schemas.microsoft.com/office/drawing/2014/main" id="{C23A0238-5736-B538-D16C-B8B58EB22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27" y="0"/>
            <a:ext cx="7772400" cy="6777130"/>
          </a:xfrm>
          <a:prstGeom prst="rect">
            <a:avLst/>
          </a:prstGeom>
        </p:spPr>
      </p:pic>
      <p:pic>
        <p:nvPicPr>
          <p:cNvPr id="6" name="Imagem 5">
            <a:extLst>
              <a:ext uri="{FF2B5EF4-FFF2-40B4-BE49-F238E27FC236}">
                <a16:creationId xmlns:a16="http://schemas.microsoft.com/office/drawing/2014/main" id="{4B4C3F5D-768F-5521-52AF-5271E6A7733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86122" y="209890"/>
            <a:ext cx="5404764" cy="3076870"/>
          </a:xfrm>
          <a:prstGeom prst="rect">
            <a:avLst/>
          </a:prstGeom>
          <a:effectLst>
            <a:outerShdw blurRad="50800" dist="38100" dir="2700000" algn="tl" rotWithShape="0">
              <a:prstClr val="black">
                <a:alpha val="76259"/>
              </a:prstClr>
            </a:outerShdw>
          </a:effectLst>
        </p:spPr>
      </p:pic>
    </p:spTree>
    <p:extLst>
      <p:ext uri="{BB962C8B-B14F-4D97-AF65-F5344CB8AC3E}">
        <p14:creationId xmlns:p14="http://schemas.microsoft.com/office/powerpoint/2010/main" val="311947018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976CF-91D7-C1B1-3B0E-A87CAE34E815}"/>
              </a:ext>
            </a:extLst>
          </p:cNvPr>
          <p:cNvSpPr>
            <a:spLocks noGrp="1"/>
          </p:cNvSpPr>
          <p:nvPr>
            <p:ph type="title"/>
          </p:nvPr>
        </p:nvSpPr>
        <p:spPr>
          <a:xfrm>
            <a:off x="1435008" y="-185268"/>
            <a:ext cx="3126429" cy="2302716"/>
          </a:xfrm>
        </p:spPr>
        <p:txBody>
          <a:bodyPr>
            <a:normAutofit/>
          </a:bodyPr>
          <a:lstStyle/>
          <a:p>
            <a:pPr algn="ctr"/>
            <a:r>
              <a:rPr lang="pt-BR" sz="4800" b="1" dirty="0">
                <a:solidFill>
                  <a:schemeClr val="bg1"/>
                </a:solidFill>
                <a:effectLst/>
                <a:latin typeface="Basic Sans Bold" pitchFamily="2" charset="77"/>
              </a:rPr>
              <a:t>DEUS NO BANCO DOS RÉUS</a:t>
            </a:r>
            <a:endParaRPr lang="pt-BR" sz="4800" dirty="0">
              <a:solidFill>
                <a:schemeClr val="bg1"/>
              </a:solidFill>
            </a:endParaRPr>
          </a:p>
        </p:txBody>
      </p:sp>
      <p:sp>
        <p:nvSpPr>
          <p:cNvPr id="3" name="Espaço Reservado para Texto 2">
            <a:extLst>
              <a:ext uri="{FF2B5EF4-FFF2-40B4-BE49-F238E27FC236}">
                <a16:creationId xmlns:a16="http://schemas.microsoft.com/office/drawing/2014/main" id="{FCC06632-E94E-D372-E74B-D4C14F05FD74}"/>
              </a:ext>
            </a:extLst>
          </p:cNvPr>
          <p:cNvSpPr>
            <a:spLocks noGrp="1"/>
          </p:cNvSpPr>
          <p:nvPr>
            <p:ph type="body" sz="half" idx="2"/>
          </p:nvPr>
        </p:nvSpPr>
        <p:spPr>
          <a:xfrm>
            <a:off x="6096000" y="1211580"/>
            <a:ext cx="5529847" cy="2217420"/>
          </a:xfrm>
        </p:spPr>
        <p:txBody>
          <a:bodyPr>
            <a:normAutofit lnSpcReduction="10000"/>
          </a:bodyPr>
          <a:lstStyle/>
          <a:p>
            <a:pPr lvl="1" algn="ctr"/>
            <a:r>
              <a:rPr lang="pt-BR" dirty="0">
                <a:effectLst/>
                <a:latin typeface="Basic Sans" pitchFamily="2" charset="77"/>
              </a:rPr>
              <a:t>Algumas pessoas apostam num futuro onde parte da vida ocorrerá no Metaverso. </a:t>
            </a:r>
          </a:p>
        </p:txBody>
      </p:sp>
      <p:pic>
        <p:nvPicPr>
          <p:cNvPr id="4" name="Imagem 3">
            <a:extLst>
              <a:ext uri="{FF2B5EF4-FFF2-40B4-BE49-F238E27FC236}">
                <a16:creationId xmlns:a16="http://schemas.microsoft.com/office/drawing/2014/main" id="{22528638-1ED7-5D81-9AB6-FD40104C3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357" y="899670"/>
            <a:ext cx="832355" cy="2659380"/>
          </a:xfrm>
          <a:prstGeom prst="rect">
            <a:avLst/>
          </a:prstGeom>
        </p:spPr>
      </p:pic>
      <p:pic>
        <p:nvPicPr>
          <p:cNvPr id="5" name="Imagem 4">
            <a:extLst>
              <a:ext uri="{FF2B5EF4-FFF2-40B4-BE49-F238E27FC236}">
                <a16:creationId xmlns:a16="http://schemas.microsoft.com/office/drawing/2014/main" id="{C8AB7E66-FFC2-9606-C0FE-A9B9AAFBC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81943" y="199028"/>
            <a:ext cx="548057" cy="660150"/>
          </a:xfrm>
          <a:prstGeom prst="rect">
            <a:avLst/>
          </a:prstGeom>
        </p:spPr>
      </p:pic>
      <p:pic>
        <p:nvPicPr>
          <p:cNvPr id="6" name="Imagem 5">
            <a:extLst>
              <a:ext uri="{FF2B5EF4-FFF2-40B4-BE49-F238E27FC236}">
                <a16:creationId xmlns:a16="http://schemas.microsoft.com/office/drawing/2014/main" id="{4BFF4903-75E1-97EC-F456-8DCE95C7F7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127" y="5816600"/>
            <a:ext cx="434374" cy="571537"/>
          </a:xfrm>
          <a:prstGeom prst="rect">
            <a:avLst/>
          </a:prstGeom>
        </p:spPr>
      </p:pic>
      <p:pic>
        <p:nvPicPr>
          <p:cNvPr id="7" name="Imagem 6">
            <a:extLst>
              <a:ext uri="{FF2B5EF4-FFF2-40B4-BE49-F238E27FC236}">
                <a16:creationId xmlns:a16="http://schemas.microsoft.com/office/drawing/2014/main" id="{9BC7F861-90D4-312A-759F-DFB1C6C451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27642" y="4187994"/>
            <a:ext cx="4098205" cy="1898709"/>
          </a:xfrm>
          <a:prstGeom prst="rect">
            <a:avLst/>
          </a:prstGeom>
        </p:spPr>
      </p:pic>
    </p:spTree>
    <p:extLst>
      <p:ext uri="{BB962C8B-B14F-4D97-AF65-F5344CB8AC3E}">
        <p14:creationId xmlns:p14="http://schemas.microsoft.com/office/powerpoint/2010/main" val="247570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35A781E8-8108-FA7E-4B10-420CC72393FC}"/>
              </a:ext>
            </a:extLst>
          </p:cNvPr>
          <p:cNvSpPr>
            <a:spLocks noGrp="1"/>
          </p:cNvSpPr>
          <p:nvPr>
            <p:ph sz="half" idx="2"/>
          </p:nvPr>
        </p:nvSpPr>
        <p:spPr>
          <a:xfrm>
            <a:off x="4100512" y="388937"/>
            <a:ext cx="3565522" cy="2768601"/>
          </a:xfrm>
        </p:spPr>
        <p:txBody>
          <a:bodyPr/>
          <a:lstStyle/>
          <a:p>
            <a:pPr marL="0" indent="0" algn="ctr">
              <a:buNone/>
            </a:pPr>
            <a:r>
              <a:rPr lang="pt-BR" dirty="0">
                <a:effectLst/>
                <a:latin typeface="Basic Sans" pitchFamily="2" charset="77"/>
              </a:rPr>
              <a:t>É um mundo invisível que nos influencia em cada decisão tomada. </a:t>
            </a:r>
          </a:p>
        </p:txBody>
      </p:sp>
      <p:sp>
        <p:nvSpPr>
          <p:cNvPr id="5" name="Espaço Reservado para Conteúdo 4">
            <a:extLst>
              <a:ext uri="{FF2B5EF4-FFF2-40B4-BE49-F238E27FC236}">
                <a16:creationId xmlns:a16="http://schemas.microsoft.com/office/drawing/2014/main" id="{D229B07E-6387-1801-E87E-EBB608DBA5C6}"/>
              </a:ext>
            </a:extLst>
          </p:cNvPr>
          <p:cNvSpPr>
            <a:spLocks noGrp="1"/>
          </p:cNvSpPr>
          <p:nvPr>
            <p:ph sz="quarter" idx="4"/>
          </p:nvPr>
        </p:nvSpPr>
        <p:spPr>
          <a:xfrm>
            <a:off x="2344740" y="3522662"/>
            <a:ext cx="3565522" cy="2768601"/>
          </a:xfrm>
        </p:spPr>
        <p:txBody>
          <a:bodyPr/>
          <a:lstStyle/>
          <a:p>
            <a:pPr algn="ctr"/>
            <a:r>
              <a:rPr lang="pt-BR" b="1" dirty="0">
                <a:solidFill>
                  <a:srgbClr val="EA4B59"/>
                </a:solidFill>
              </a:rPr>
              <a:t>NÃO</a:t>
            </a:r>
            <a:r>
              <a:rPr lang="pt-BR" b="1" dirty="0">
                <a:solidFill>
                  <a:srgbClr val="EA4B59"/>
                </a:solidFill>
                <a:effectLst/>
              </a:rPr>
              <a:t> SE ENGANE.</a:t>
            </a:r>
            <a:r>
              <a:rPr lang="pt-BR" dirty="0">
                <a:effectLst/>
                <a:latin typeface="Basic Sans" pitchFamily="2" charset="77"/>
              </a:rPr>
              <a:t> As escolhas são realizadas por cada um de nós. </a:t>
            </a:r>
          </a:p>
        </p:txBody>
      </p:sp>
      <p:pic>
        <p:nvPicPr>
          <p:cNvPr id="7" name="Imagem 6">
            <a:extLst>
              <a:ext uri="{FF2B5EF4-FFF2-40B4-BE49-F238E27FC236}">
                <a16:creationId xmlns:a16="http://schemas.microsoft.com/office/drawing/2014/main" id="{33614839-E2C6-6C65-8C93-2F771EEFDD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72" y="0"/>
            <a:ext cx="3825813" cy="6858000"/>
          </a:xfrm>
          <a:prstGeom prst="rect">
            <a:avLst/>
          </a:prstGeom>
        </p:spPr>
      </p:pic>
      <p:sp>
        <p:nvSpPr>
          <p:cNvPr id="2" name="Espaço Reservado para Conteúdo 4">
            <a:extLst>
              <a:ext uri="{FF2B5EF4-FFF2-40B4-BE49-F238E27FC236}">
                <a16:creationId xmlns:a16="http://schemas.microsoft.com/office/drawing/2014/main" id="{CD88490C-4F75-AF32-62E3-1639A5E47217}"/>
              </a:ext>
            </a:extLst>
          </p:cNvPr>
          <p:cNvSpPr txBox="1">
            <a:spLocks/>
          </p:cNvSpPr>
          <p:nvPr/>
        </p:nvSpPr>
        <p:spPr>
          <a:xfrm>
            <a:off x="7456598" y="3603840"/>
            <a:ext cx="3565522" cy="2768601"/>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vert="horz" lIns="180000" tIns="180000" rIns="180000" bIns="180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Basic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Basic Sa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Basic Sa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Basic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1" dirty="0">
                <a:solidFill>
                  <a:srgbClr val="EA4B59"/>
                </a:solidFill>
              </a:rPr>
              <a:t>DEUS PAGOU</a:t>
            </a:r>
            <a:r>
              <a:rPr lang="pt-BR" dirty="0"/>
              <a:t> UM PREÇO MUITO ALTO por nos dar a liberdade. </a:t>
            </a:r>
          </a:p>
        </p:txBody>
      </p:sp>
    </p:spTree>
    <p:extLst>
      <p:ext uri="{BB962C8B-B14F-4D97-AF65-F5344CB8AC3E}">
        <p14:creationId xmlns:p14="http://schemas.microsoft.com/office/powerpoint/2010/main" val="156228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738185-C05D-C2F6-EC26-949852330445}"/>
              </a:ext>
            </a:extLst>
          </p:cNvPr>
          <p:cNvSpPr>
            <a:spLocks noGrp="1"/>
          </p:cNvSpPr>
          <p:nvPr>
            <p:ph idx="1"/>
          </p:nvPr>
        </p:nvSpPr>
        <p:spPr>
          <a:xfrm>
            <a:off x="381434" y="1210252"/>
            <a:ext cx="3479366" cy="4936548"/>
          </a:xfrm>
        </p:spPr>
        <p:txBody>
          <a:bodyPr>
            <a:normAutofit/>
          </a:bodyPr>
          <a:lstStyle/>
          <a:p>
            <a:pPr marL="0" indent="0">
              <a:buNone/>
            </a:pPr>
            <a:r>
              <a:rPr lang="pt-BR" dirty="0">
                <a:solidFill>
                  <a:schemeClr val="bg1"/>
                </a:solidFill>
                <a:effectLst/>
                <a:latin typeface="Basic Sans" pitchFamily="2" charset="77"/>
              </a:rPr>
              <a:t>Muitas vezes, nós cometemos erros, desrespeito e abusos, fazemos escolhas erradas e </a:t>
            </a:r>
            <a:r>
              <a:rPr lang="pt-BR" b="1" dirty="0">
                <a:solidFill>
                  <a:schemeClr val="bg1"/>
                </a:solidFill>
                <a:effectLst/>
                <a:latin typeface="Basic Sans Bold" pitchFamily="2" charset="77"/>
              </a:rPr>
              <a:t>ACABAMOS COLOCANDO </a:t>
            </a:r>
            <a:r>
              <a:rPr lang="pt-BR" b="1" dirty="0">
                <a:solidFill>
                  <a:schemeClr val="bg1"/>
                </a:solidFill>
                <a:effectLst/>
                <a:latin typeface="Basic Sans Black" pitchFamily="2" charset="77"/>
              </a:rPr>
              <a:t>DEUS NO BANCO DOS RÉUS. </a:t>
            </a:r>
          </a:p>
        </p:txBody>
      </p:sp>
    </p:spTree>
    <p:extLst>
      <p:ext uri="{BB962C8B-B14F-4D97-AF65-F5344CB8AC3E}">
        <p14:creationId xmlns:p14="http://schemas.microsoft.com/office/powerpoint/2010/main" val="18952181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84423F7-C225-5FA3-5870-8DB5B438140B}"/>
              </a:ext>
            </a:extLst>
          </p:cNvPr>
          <p:cNvSpPr>
            <a:spLocks noGrp="1"/>
          </p:cNvSpPr>
          <p:nvPr>
            <p:ph idx="1"/>
          </p:nvPr>
        </p:nvSpPr>
        <p:spPr/>
        <p:txBody>
          <a:bodyPr>
            <a:normAutofit/>
          </a:bodyPr>
          <a:lstStyle/>
          <a:p>
            <a:pPr lvl="1"/>
            <a:r>
              <a:rPr lang="pt-BR" sz="4000" dirty="0"/>
              <a:t>sexo fora do casamento é um grande problema. </a:t>
            </a:r>
          </a:p>
        </p:txBody>
      </p:sp>
      <p:pic>
        <p:nvPicPr>
          <p:cNvPr id="5" name="Imagem 4">
            <a:extLst>
              <a:ext uri="{FF2B5EF4-FFF2-40B4-BE49-F238E27FC236}">
                <a16:creationId xmlns:a16="http://schemas.microsoft.com/office/drawing/2014/main" id="{C3314BC4-F754-A526-328A-47BE090E29F2}"/>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6400802" y="959019"/>
            <a:ext cx="5040000" cy="5040000"/>
          </a:xfrm>
          <a:prstGeom prst="ellipse">
            <a:avLst/>
          </a:prstGeom>
          <a:ln w="104775">
            <a:solidFill>
              <a:schemeClr val="bg1"/>
            </a:solidFill>
          </a:ln>
          <a:effectLst>
            <a:innerShdw blurRad="268976" dist="332903" dir="13500000">
              <a:prstClr val="black">
                <a:alpha val="67000"/>
              </a:prstClr>
            </a:innerShdw>
          </a:effectLst>
        </p:spPr>
      </p:pic>
    </p:spTree>
    <p:extLst>
      <p:ext uri="{BB962C8B-B14F-4D97-AF65-F5344CB8AC3E}">
        <p14:creationId xmlns:p14="http://schemas.microsoft.com/office/powerpoint/2010/main" val="28253591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xplosão 2 4">
            <a:extLst>
              <a:ext uri="{FF2B5EF4-FFF2-40B4-BE49-F238E27FC236}">
                <a16:creationId xmlns:a16="http://schemas.microsoft.com/office/drawing/2014/main" id="{F0FBE99C-810E-4449-2410-2840205B79AD}"/>
              </a:ext>
            </a:extLst>
          </p:cNvPr>
          <p:cNvSpPr/>
          <p:nvPr/>
        </p:nvSpPr>
        <p:spPr>
          <a:xfrm>
            <a:off x="-225351" y="101600"/>
            <a:ext cx="7778434" cy="6328717"/>
          </a:xfrm>
          <a:prstGeom prst="irregularSeal2">
            <a:avLst/>
          </a:prstGeom>
          <a:solidFill>
            <a:srgbClr val="FFD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Espaço Reservado para Conteúdo 1">
            <a:extLst>
              <a:ext uri="{FF2B5EF4-FFF2-40B4-BE49-F238E27FC236}">
                <a16:creationId xmlns:a16="http://schemas.microsoft.com/office/drawing/2014/main" id="{50A76843-B648-36CB-6782-109D4AA11223}"/>
              </a:ext>
            </a:extLst>
          </p:cNvPr>
          <p:cNvSpPr>
            <a:spLocks noGrp="1"/>
          </p:cNvSpPr>
          <p:nvPr>
            <p:ph idx="1"/>
          </p:nvPr>
        </p:nvSpPr>
        <p:spPr>
          <a:xfrm>
            <a:off x="7392691" y="1656919"/>
            <a:ext cx="4212097" cy="4102100"/>
          </a:xfrm>
        </p:spPr>
        <p:txBody>
          <a:bodyPr>
            <a:normAutofit fontScale="92500" lnSpcReduction="10000"/>
          </a:bodyPr>
          <a:lstStyle/>
          <a:p>
            <a:pPr lvl="1" indent="-228600"/>
            <a:r>
              <a:rPr lang="pt-BR" dirty="0">
                <a:effectLst/>
                <a:latin typeface="Basic Sans" pitchFamily="2" charset="77"/>
              </a:rPr>
              <a:t>Deus não tem apenas um plano para Seus filhos, MAS </a:t>
            </a:r>
            <a:r>
              <a:rPr lang="pt-BR" dirty="0">
                <a:effectLst/>
                <a:highlight>
                  <a:srgbClr val="7AE0B9"/>
                </a:highlight>
                <a:latin typeface="Basic Sans" pitchFamily="2" charset="77"/>
              </a:rPr>
              <a:t>dezenas</a:t>
            </a:r>
            <a:r>
              <a:rPr lang="pt-BR" dirty="0">
                <a:effectLst/>
                <a:latin typeface="Basic Sans" pitchFamily="2" charset="77"/>
              </a:rPr>
              <a:t> deles. Até porque somos especialistas em estragá-los. </a:t>
            </a:r>
          </a:p>
        </p:txBody>
      </p:sp>
      <p:pic>
        <p:nvPicPr>
          <p:cNvPr id="4" name="Imagem 3" descr="Logotipo&#10;&#10;Descrição gerada automaticamente">
            <a:extLst>
              <a:ext uri="{FF2B5EF4-FFF2-40B4-BE49-F238E27FC236}">
                <a16:creationId xmlns:a16="http://schemas.microsoft.com/office/drawing/2014/main" id="{8E709233-3AF6-317C-7ACC-AAD07022CE63}"/>
              </a:ext>
            </a:extLst>
          </p:cNvPr>
          <p:cNvPicPr>
            <a:picLocks noChangeAspect="1"/>
          </p:cNvPicPr>
          <p:nvPr/>
        </p:nvPicPr>
        <p:blipFill>
          <a:blip r:embed="rId3"/>
          <a:stretch>
            <a:fillRect/>
          </a:stretch>
        </p:blipFill>
        <p:spPr>
          <a:xfrm>
            <a:off x="447749" y="990600"/>
            <a:ext cx="4962452" cy="4656434"/>
          </a:xfrm>
          <a:prstGeom prst="rect">
            <a:avLst/>
          </a:prstGeom>
        </p:spPr>
      </p:pic>
      <p:sp>
        <p:nvSpPr>
          <p:cNvPr id="6" name="Explosão 2 5">
            <a:extLst>
              <a:ext uri="{FF2B5EF4-FFF2-40B4-BE49-F238E27FC236}">
                <a16:creationId xmlns:a16="http://schemas.microsoft.com/office/drawing/2014/main" id="{990D95BC-BBC9-CB02-6BD3-E4D2F7EDDDB4}"/>
              </a:ext>
            </a:extLst>
          </p:cNvPr>
          <p:cNvSpPr/>
          <p:nvPr/>
        </p:nvSpPr>
        <p:spPr>
          <a:xfrm>
            <a:off x="-72951" y="254000"/>
            <a:ext cx="7778434" cy="6328717"/>
          </a:xfrm>
          <a:prstGeom prst="irregularSeal2">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Tree>
    <p:extLst>
      <p:ext uri="{BB962C8B-B14F-4D97-AF65-F5344CB8AC3E}">
        <p14:creationId xmlns:p14="http://schemas.microsoft.com/office/powerpoint/2010/main" val="196119315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51AD8A6-5C67-3353-0AED-53E1BE45EB93}"/>
              </a:ext>
            </a:extLst>
          </p:cNvPr>
          <p:cNvSpPr>
            <a:spLocks noGrp="1"/>
          </p:cNvSpPr>
          <p:nvPr>
            <p:ph type="title"/>
          </p:nvPr>
        </p:nvSpPr>
        <p:spPr/>
        <p:txBody>
          <a:bodyPr/>
          <a:lstStyle/>
          <a:p>
            <a:r>
              <a:rPr lang="pt-BR" dirty="0"/>
              <a:t>Veja alguns exemplos bíblicos:</a:t>
            </a:r>
          </a:p>
        </p:txBody>
      </p:sp>
      <p:sp>
        <p:nvSpPr>
          <p:cNvPr id="4" name="Espaço Reservado para Texto 3">
            <a:extLst>
              <a:ext uri="{FF2B5EF4-FFF2-40B4-BE49-F238E27FC236}">
                <a16:creationId xmlns:a16="http://schemas.microsoft.com/office/drawing/2014/main" id="{5AFF7C4A-03F9-1F46-5920-4B4B1C651CA3}"/>
              </a:ext>
            </a:extLst>
          </p:cNvPr>
          <p:cNvSpPr>
            <a:spLocks noGrp="1"/>
          </p:cNvSpPr>
          <p:nvPr>
            <p:ph type="body" sz="half" idx="2"/>
          </p:nvPr>
        </p:nvSpPr>
        <p:spPr>
          <a:xfrm>
            <a:off x="839788" y="2099246"/>
            <a:ext cx="5256212" cy="4069080"/>
          </a:xfrm>
        </p:spPr>
        <p:txBody>
          <a:bodyPr>
            <a:noAutofit/>
          </a:bodyPr>
          <a:lstStyle/>
          <a:p>
            <a:pPr>
              <a:lnSpc>
                <a:spcPct val="100000"/>
              </a:lnSpc>
              <a:spcAft>
                <a:spcPts val="1200"/>
              </a:spcAft>
            </a:pPr>
            <a:r>
              <a:rPr lang="pt-BR" dirty="0"/>
              <a:t>Não era plano que houvesse ódio entre José e seus irmãos.</a:t>
            </a:r>
          </a:p>
          <a:p>
            <a:pPr>
              <a:lnSpc>
                <a:spcPct val="100000"/>
              </a:lnSpc>
              <a:spcAft>
                <a:spcPts val="1200"/>
              </a:spcAft>
            </a:pPr>
            <a:r>
              <a:rPr lang="pt-BR" dirty="0"/>
              <a:t>Não era plano de Deus que Moisés matasse um egípcio e tivesse que fugir. </a:t>
            </a:r>
          </a:p>
          <a:p>
            <a:pPr>
              <a:lnSpc>
                <a:spcPct val="100000"/>
              </a:lnSpc>
              <a:spcAft>
                <a:spcPts val="1200"/>
              </a:spcAft>
            </a:pPr>
            <a:r>
              <a:rPr lang="pt-BR" dirty="0"/>
              <a:t>O povo de Israel vagou por 40 anos no deserto por estragar o plano inicial de Deus no Êxodo.</a:t>
            </a:r>
          </a:p>
        </p:txBody>
      </p:sp>
      <p:pic>
        <p:nvPicPr>
          <p:cNvPr id="8" name="Imagem 7" descr="Placa de lousa ao fundo&#10;&#10;Descrição gerada automaticamente">
            <a:extLst>
              <a:ext uri="{FF2B5EF4-FFF2-40B4-BE49-F238E27FC236}">
                <a16:creationId xmlns:a16="http://schemas.microsoft.com/office/drawing/2014/main" id="{E120FAEB-81D3-1D14-F665-3329385115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3310" y="457200"/>
            <a:ext cx="3231302" cy="5497830"/>
          </a:xfrm>
          <a:prstGeom prst="rect">
            <a:avLst/>
          </a:prstGeom>
        </p:spPr>
      </p:pic>
    </p:spTree>
    <p:extLst>
      <p:ext uri="{BB962C8B-B14F-4D97-AF65-F5344CB8AC3E}">
        <p14:creationId xmlns:p14="http://schemas.microsoft.com/office/powerpoint/2010/main" val="3597849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7EB84B0F-4CFC-B434-C6DF-5AC29AE56384}"/>
              </a:ext>
            </a:extLst>
          </p:cNvPr>
          <p:cNvSpPr>
            <a:spLocks noGrp="1"/>
          </p:cNvSpPr>
          <p:nvPr>
            <p:ph idx="1"/>
          </p:nvPr>
        </p:nvSpPr>
        <p:spPr>
          <a:xfrm>
            <a:off x="508434" y="1629353"/>
            <a:ext cx="3301566" cy="4492048"/>
          </a:xfrm>
        </p:spPr>
        <p:txBody>
          <a:bodyPr>
            <a:normAutofit/>
          </a:bodyPr>
          <a:lstStyle/>
          <a:p>
            <a:pPr lvl="1"/>
            <a:r>
              <a:rPr lang="pt-BR" dirty="0">
                <a:solidFill>
                  <a:schemeClr val="bg1"/>
                </a:solidFill>
                <a:effectLst/>
                <a:latin typeface="Basic Sans" pitchFamily="2" charset="77"/>
              </a:rPr>
              <a:t>Colocar na conta de Deus uma violência é uma avaliação totalmente errada. </a:t>
            </a:r>
          </a:p>
        </p:txBody>
      </p:sp>
    </p:spTree>
    <p:extLst>
      <p:ext uri="{BB962C8B-B14F-4D97-AF65-F5344CB8AC3E}">
        <p14:creationId xmlns:p14="http://schemas.microsoft.com/office/powerpoint/2010/main" val="2728796118"/>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5A1B50D-0BFD-627D-0ABA-945C5728C041}"/>
              </a:ext>
            </a:extLst>
          </p:cNvPr>
          <p:cNvSpPr>
            <a:spLocks noGrp="1"/>
          </p:cNvSpPr>
          <p:nvPr>
            <p:ph sz="half" idx="2"/>
          </p:nvPr>
        </p:nvSpPr>
        <p:spPr>
          <a:xfrm>
            <a:off x="329227" y="1906587"/>
            <a:ext cx="3565522" cy="3044825"/>
          </a:xfrm>
          <a:solidFill>
            <a:schemeClr val="accent3">
              <a:lumMod val="20000"/>
              <a:lumOff val="80000"/>
            </a:schemeClr>
          </a:solidFill>
        </p:spPr>
        <p:txBody>
          <a:bodyPr>
            <a:normAutofit lnSpcReduction="10000"/>
          </a:bodyPr>
          <a:lstStyle/>
          <a:p>
            <a:pPr algn="ctr"/>
            <a:r>
              <a:rPr lang="pt-BR" cap="all" dirty="0">
                <a:effectLst/>
                <a:latin typeface="Basic Sans" pitchFamily="2" charset="77"/>
              </a:rPr>
              <a:t>Às vezes, tomamos a caneta da mão de Deus e escrevemos capítulos que jamais deveriam ter sido escritos. </a:t>
            </a:r>
          </a:p>
        </p:txBody>
      </p:sp>
      <p:sp>
        <p:nvSpPr>
          <p:cNvPr id="4" name="Espaço Reservado para Conteúdo 3">
            <a:extLst>
              <a:ext uri="{FF2B5EF4-FFF2-40B4-BE49-F238E27FC236}">
                <a16:creationId xmlns:a16="http://schemas.microsoft.com/office/drawing/2014/main" id="{97C8BA3D-4047-A89F-D543-66B4FF5E01DD}"/>
              </a:ext>
            </a:extLst>
          </p:cNvPr>
          <p:cNvSpPr>
            <a:spLocks noGrp="1"/>
          </p:cNvSpPr>
          <p:nvPr>
            <p:ph sz="quarter" idx="4"/>
          </p:nvPr>
        </p:nvSpPr>
        <p:spPr>
          <a:xfrm>
            <a:off x="4351339" y="1906587"/>
            <a:ext cx="3565522" cy="3044825"/>
          </a:xfrm>
          <a:solidFill>
            <a:schemeClr val="accent1">
              <a:lumMod val="40000"/>
              <a:lumOff val="60000"/>
            </a:schemeClr>
          </a:solidFill>
        </p:spPr>
        <p:txBody>
          <a:bodyPr/>
          <a:lstStyle/>
          <a:p>
            <a:pPr algn="ctr"/>
            <a:r>
              <a:rPr lang="pt-BR" cap="all" dirty="0">
                <a:effectLst/>
                <a:latin typeface="Basic Sans" pitchFamily="2" charset="77"/>
              </a:rPr>
              <a:t>Mas sempre é possível devolver a caneta para Deus.</a:t>
            </a:r>
            <a:endParaRPr lang="pt-BR" cap="all" dirty="0"/>
          </a:p>
        </p:txBody>
      </p:sp>
      <p:sp>
        <p:nvSpPr>
          <p:cNvPr id="5" name="Espaço Reservado para Conteúdo 4">
            <a:extLst>
              <a:ext uri="{FF2B5EF4-FFF2-40B4-BE49-F238E27FC236}">
                <a16:creationId xmlns:a16="http://schemas.microsoft.com/office/drawing/2014/main" id="{C0EC1F33-36D8-FBF8-840B-38A46695825C}"/>
              </a:ext>
            </a:extLst>
          </p:cNvPr>
          <p:cNvSpPr>
            <a:spLocks noGrp="1"/>
          </p:cNvSpPr>
          <p:nvPr>
            <p:ph sz="quarter" idx="10"/>
          </p:nvPr>
        </p:nvSpPr>
        <p:spPr>
          <a:xfrm>
            <a:off x="8373451" y="1906587"/>
            <a:ext cx="3565522" cy="3044825"/>
          </a:xfrm>
          <a:solidFill>
            <a:schemeClr val="accent5">
              <a:lumMod val="40000"/>
              <a:lumOff val="60000"/>
            </a:schemeClr>
          </a:solidFill>
        </p:spPr>
        <p:txBody>
          <a:bodyPr/>
          <a:lstStyle/>
          <a:p>
            <a:pPr algn="ctr"/>
            <a:r>
              <a:rPr lang="pt-BR" cap="all" dirty="0">
                <a:effectLst/>
                <a:latin typeface="Basic Sans" pitchFamily="2" charset="77"/>
              </a:rPr>
              <a:t>Não existe história que Deus não possa reescrever. </a:t>
            </a:r>
          </a:p>
        </p:txBody>
      </p:sp>
    </p:spTree>
    <p:extLst>
      <p:ext uri="{BB962C8B-B14F-4D97-AF65-F5344CB8AC3E}">
        <p14:creationId xmlns:p14="http://schemas.microsoft.com/office/powerpoint/2010/main" val="395874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8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F4F1F7D-2CBD-2DFD-2712-19D1C6E11B46}"/>
              </a:ext>
            </a:extLst>
          </p:cNvPr>
          <p:cNvSpPr>
            <a:spLocks noGrp="1"/>
          </p:cNvSpPr>
          <p:nvPr>
            <p:ph idx="1"/>
          </p:nvPr>
        </p:nvSpPr>
        <p:spPr/>
        <p:txBody>
          <a:bodyPr>
            <a:normAutofit/>
          </a:bodyPr>
          <a:lstStyle/>
          <a:p>
            <a:pPr lvl="1"/>
            <a:r>
              <a:rPr lang="pt-BR" dirty="0">
                <a:effectLst/>
                <a:latin typeface="Basic Sans" pitchFamily="2" charset="77"/>
              </a:rPr>
              <a:t>Não coloque Deus no banco dos réus. Coloque-o no coração e deixe-o cumprir os planos </a:t>
            </a:r>
            <a:r>
              <a:rPr lang="pt-BR" dirty="0" err="1">
                <a:effectLst/>
                <a:latin typeface="Basic Sans" pitchFamily="2" charset="77"/>
              </a:rPr>
              <a:t>dEle</a:t>
            </a:r>
            <a:r>
              <a:rPr lang="pt-BR" dirty="0">
                <a:effectLst/>
                <a:latin typeface="Basic Sans" pitchFamily="2" charset="77"/>
              </a:rPr>
              <a:t> para você. </a:t>
            </a:r>
          </a:p>
        </p:txBody>
      </p:sp>
      <p:pic>
        <p:nvPicPr>
          <p:cNvPr id="3" name="Imagem 2">
            <a:extLst>
              <a:ext uri="{FF2B5EF4-FFF2-40B4-BE49-F238E27FC236}">
                <a16:creationId xmlns:a16="http://schemas.microsoft.com/office/drawing/2014/main" id="{1EEC1E07-37BE-F1BC-E4ED-8C533B2CE5B2}"/>
              </a:ext>
            </a:extLst>
          </p:cNvPr>
          <p:cNvPicPr>
            <a:picLocks noChangeAspect="1"/>
          </p:cNvPicPr>
          <p:nvPr/>
        </p:nvPicPr>
        <p:blipFill>
          <a:blip r:embed="rId2"/>
          <a:srcRect/>
          <a:stretch/>
        </p:blipFill>
        <p:spPr>
          <a:xfrm>
            <a:off x="6869391" y="-298902"/>
            <a:ext cx="5426952" cy="7338886"/>
          </a:xfrm>
          <a:prstGeom prst="rect">
            <a:avLst/>
          </a:prstGeom>
        </p:spPr>
      </p:pic>
      <p:pic>
        <p:nvPicPr>
          <p:cNvPr id="9" name="Gráfico 8">
            <a:extLst>
              <a:ext uri="{FF2B5EF4-FFF2-40B4-BE49-F238E27FC236}">
                <a16:creationId xmlns:a16="http://schemas.microsoft.com/office/drawing/2014/main" id="{1042817D-0DAF-8D0E-2294-4AED7B93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40974">
            <a:off x="9507633" y="1513388"/>
            <a:ext cx="1658153" cy="943967"/>
          </a:xfrm>
          <a:prstGeom prst="rect">
            <a:avLst/>
          </a:prstGeom>
        </p:spPr>
      </p:pic>
    </p:spTree>
    <p:extLst>
      <p:ext uri="{BB962C8B-B14F-4D97-AF65-F5344CB8AC3E}">
        <p14:creationId xmlns:p14="http://schemas.microsoft.com/office/powerpoint/2010/main" val="210522370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638ACF4-79EF-67DB-D440-81F805CA2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1901" y="204236"/>
            <a:ext cx="5088198" cy="557764"/>
          </a:xfrm>
          <a:prstGeom prst="rect">
            <a:avLst/>
          </a:prstGeom>
        </p:spPr>
      </p:pic>
      <p:pic>
        <p:nvPicPr>
          <p:cNvPr id="4" name="Imagem 3">
            <a:extLst>
              <a:ext uri="{FF2B5EF4-FFF2-40B4-BE49-F238E27FC236}">
                <a16:creationId xmlns:a16="http://schemas.microsoft.com/office/drawing/2014/main" id="{162B5198-291C-B3CA-6FEF-8B97099452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850" y="1514070"/>
            <a:ext cx="6430299" cy="5343930"/>
          </a:xfrm>
          <a:prstGeom prst="rect">
            <a:avLst/>
          </a:prstGeom>
        </p:spPr>
      </p:pic>
    </p:spTree>
    <p:extLst>
      <p:ext uri="{BB962C8B-B14F-4D97-AF65-F5344CB8AC3E}">
        <p14:creationId xmlns:p14="http://schemas.microsoft.com/office/powerpoint/2010/main" val="95843517"/>
      </p:ext>
    </p:extLst>
  </p:cSld>
  <p:clrMapOvr>
    <a:masterClrMapping/>
  </p:clrMapOvr>
  <p:transition>
    <p:fade/>
  </p:transition>
</p:sld>
</file>

<file path=ppt/theme/theme1.xml><?xml version="1.0" encoding="utf-8"?>
<a:theme xmlns:a="http://schemas.openxmlformats.org/drawingml/2006/main" name="Tema do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BE518BC-FC54-AB4B-BA22-CAFCE1D6D36D}">
  <we:reference id="wa200000729" version="3.19.222.0" store="pt-BR"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8" ma:contentTypeDescription="Crie um novo documento." ma:contentTypeScope="" ma:versionID="67f46b3b2321bc14d09d2e979ecc836f">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dd2a0a0eab5a26ba825fba841632d9f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DC3356-B47C-43B7-AC33-BD1A6DF61394}"/>
</file>

<file path=customXml/itemProps2.xml><?xml version="1.0" encoding="utf-8"?>
<ds:datastoreItem xmlns:ds="http://schemas.openxmlformats.org/officeDocument/2006/customXml" ds:itemID="{87C448C1-8F77-4629-BB7F-E0910A6A2E86}"/>
</file>

<file path=docProps/app.xml><?xml version="1.0" encoding="utf-8"?>
<Properties xmlns="http://schemas.openxmlformats.org/officeDocument/2006/extended-properties" xmlns:vt="http://schemas.openxmlformats.org/officeDocument/2006/docPropsVTypes">
  <TotalTime>3353</TotalTime>
  <Words>2587</Words>
  <Application>Microsoft Office PowerPoint</Application>
  <PresentationFormat>Widescreen</PresentationFormat>
  <Paragraphs>262</Paragraphs>
  <Slides>95</Slides>
  <Notes>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95</vt:i4>
      </vt:variant>
    </vt:vector>
  </HeadingPairs>
  <TitlesOfParts>
    <vt:vector size="101" baseType="lpstr">
      <vt:lpstr>Basic Sans</vt:lpstr>
      <vt:lpstr>Basic Sans Black</vt:lpstr>
      <vt:lpstr>BasicSans</vt:lpstr>
      <vt:lpstr>Basic Sans Bold</vt:lpstr>
      <vt:lpstr>Arial</vt:lpstr>
      <vt:lpstr>Tema do Office</vt:lpstr>
      <vt:lpstr>Apresentação do PowerPoint</vt:lpstr>
      <vt:lpstr>Apresentação do PowerPoint</vt:lpstr>
      <vt:lpstr>Às vezes, o medo de ficar sozinho(a)  leva à uma pressão para namorar:</vt:lpstr>
      <vt:lpstr>As pressões podem vir de várias direções: </vt:lpstr>
      <vt:lpstr>Apresentação do PowerPoint</vt:lpstr>
      <vt:lpstr>Apresentação do PowerPoint</vt:lpstr>
      <vt:lpstr>Apresentação do PowerPoint</vt:lpstr>
      <vt:lpstr>Apresentação do PowerPoint</vt:lpstr>
      <vt:lpstr>Apresentação do PowerPoint</vt:lpstr>
      <vt:lpstr>Alguns Problemas</vt:lpstr>
      <vt:lpstr>Apresentação do PowerPoint</vt:lpstr>
      <vt:lpstr>Apresentação do PowerPoint</vt:lpstr>
      <vt:lpstr>Apresentação do PowerPoint</vt:lpstr>
      <vt:lpstr>PREVENÇÃO DA GRAVIDEZ PRECOCE</vt:lpstr>
      <vt:lpstr>Apresentação do PowerPoint</vt:lpstr>
      <vt:lpstr>Apresentação do PowerPoint</vt:lpstr>
      <vt:lpstr>Apresentação do PowerPoint</vt:lpstr>
      <vt:lpstr>grandes escolhas</vt:lpstr>
      <vt:lpstr>Você sabia? </vt:lpstr>
      <vt:lpstr>Riscos biológicos para a gestante adolescente: </vt:lpstr>
      <vt:lpstr>Riscos para o bebê: </vt:lpstr>
      <vt:lpstr>Riscos para o pai adolescente:</vt:lpstr>
      <vt:lpstr>Apresentação do PowerPoint</vt:lpstr>
      <vt:lpstr>Vamos pensar o que é GERAR UM BEBÊ:</vt:lpstr>
      <vt:lpstr>nascerá um adulto que deve ser:</vt:lpstr>
      <vt:lpstr>Cuidados com a Saúde  da grávida</vt:lpstr>
      <vt:lpstr>Apresentação do PowerPoint</vt:lpstr>
      <vt:lpstr>Apresentação do PowerPoint</vt:lpstr>
      <vt:lpstr>Mas quais são os cuidados que uma grávida precisa ter?</vt:lpstr>
      <vt:lpstr>ACOMPANHAMENTO PRÉ-NATAL </vt:lpstr>
      <vt:lpstr>VACINAS </vt:lpstr>
      <vt:lpstr>ALIMENTAÇÃO    </vt:lpstr>
      <vt:lpstr>SONO ADEQUADO </vt:lpstr>
      <vt:lpstr>ÁGUA </vt:lpstr>
      <vt:lpstr>LUZ SOLAR </vt:lpstr>
      <vt:lpstr>AR PURO </vt:lpstr>
      <vt:lpstr>EXERCÍCIOS FÍSICOS </vt:lpstr>
      <vt:lpstr>ABSTINÊNCIA</vt:lpstr>
      <vt:lpstr>Apresentação do PowerPoint</vt:lpstr>
      <vt:lpstr>CUIDADOS COM A SAÚDE MENTAL DE UMA GRÁVIDA</vt:lpstr>
      <vt:lpstr>Apresentação do PowerPoint</vt:lpstr>
      <vt:lpstr>Apresentação do PowerPoint</vt:lpstr>
      <vt:lpstr>Apresentação do PowerPoint</vt:lpstr>
      <vt:lpstr>O que São Hormônios?</vt:lpstr>
      <vt:lpstr>Existem questões emocionais para se preocupar com a adolescente grávida?</vt:lpstr>
      <vt:lpstr>Apresentação do PowerPoint</vt:lpstr>
      <vt:lpstr>Apresentação do PowerPoint</vt:lpstr>
      <vt:lpstr>Apresentação do PowerPoint</vt:lpstr>
      <vt:lpstr>Pense nesTas tarefinhas... </vt:lpstr>
      <vt:lpstr>E uma última dica</vt:lpstr>
      <vt:lpstr>ORGÃOS Competentes </vt:lpstr>
      <vt:lpstr>Apresentação do PowerPoint</vt:lpstr>
      <vt:lpstr>Apresentação do PowerPoint</vt:lpstr>
      <vt:lpstr>VIOLÊNCIA NA GRAVIDEZ</vt:lpstr>
      <vt:lpstr>Apresentação do PowerPoint</vt:lpstr>
      <vt:lpstr>Apresentação do PowerPoint</vt:lpstr>
      <vt:lpstr>Mas por que isso acontece? </vt:lpstr>
      <vt:lpstr>Apresentação do PowerPoint</vt:lpstr>
      <vt:lpstr>Apresentação do PowerPoint</vt:lpstr>
      <vt:lpstr>Apresentação do PowerPoint</vt:lpstr>
      <vt:lpstr>VIÔLENCIA </vt:lpstr>
      <vt:lpstr>VIOLÊNCIA OBSTÉTRICA </vt:lpstr>
      <vt:lpstr>VIOLÊNCIA FÍSICA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Maternidade com dignidade</vt:lpstr>
      <vt:lpstr>ENGRAVIDOU, E AGORA?</vt:lpstr>
      <vt:lpstr>Apresentação do PowerPoint</vt:lpstr>
      <vt:lpstr>Apresentação do PowerPoint</vt:lpstr>
      <vt:lpstr>Apresentação do PowerPoint</vt:lpstr>
      <vt:lpstr>Apresentação do PowerPoint</vt:lpstr>
      <vt:lpstr>motivos que levam ao adiamento do PRÉ-NATAL!</vt:lpstr>
      <vt:lpstr>SIM À VIDA</vt:lpstr>
      <vt:lpstr>MINHA COLEGA ENGRAVIDOU.  O que fazer?</vt:lpstr>
      <vt:lpstr>Apresentação do PowerPoint</vt:lpstr>
      <vt:lpstr>MINHA COLEGA ENGRAVIDOU.  O que fazer?</vt:lpstr>
      <vt:lpstr>Apresentação do PowerPoint</vt:lpstr>
      <vt:lpstr>Apresentação do PowerPoint</vt:lpstr>
      <vt:lpstr>Apresentação do PowerPoint</vt:lpstr>
      <vt:lpstr>Apresentação do PowerPoint</vt:lpstr>
      <vt:lpstr>DEUS NO BANCO DOS RÉUS</vt:lpstr>
      <vt:lpstr>Apresentação do PowerPoint</vt:lpstr>
      <vt:lpstr>Apresentação do PowerPoint</vt:lpstr>
      <vt:lpstr>Apresentação do PowerPoint</vt:lpstr>
      <vt:lpstr>Veja alguns exemplos bíblicos:</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Diana Steffen</cp:lastModifiedBy>
  <cp:revision>15</cp:revision>
  <dcterms:created xsi:type="dcterms:W3CDTF">2023-03-18T23:59:51Z</dcterms:created>
  <dcterms:modified xsi:type="dcterms:W3CDTF">2023-07-17T22:48:15Z</dcterms:modified>
</cp:coreProperties>
</file>