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0" r:id="rId3"/>
    <p:sldId id="281" r:id="rId4"/>
    <p:sldId id="291" r:id="rId5"/>
    <p:sldId id="270" r:id="rId6"/>
    <p:sldId id="273" r:id="rId7"/>
    <p:sldId id="282" r:id="rId8"/>
    <p:sldId id="289" r:id="rId9"/>
    <p:sldId id="272" r:id="rId10"/>
    <p:sldId id="257" r:id="rId11"/>
    <p:sldId id="268" r:id="rId12"/>
    <p:sldId id="269" r:id="rId13"/>
    <p:sldId id="267" r:id="rId14"/>
    <p:sldId id="271" r:id="rId15"/>
    <p:sldId id="259" r:id="rId16"/>
    <p:sldId id="258" r:id="rId17"/>
    <p:sldId id="260" r:id="rId18"/>
    <p:sldId id="262" r:id="rId19"/>
    <p:sldId id="280" r:id="rId20"/>
    <p:sldId id="275" r:id="rId21"/>
    <p:sldId id="276" r:id="rId22"/>
    <p:sldId id="274" r:id="rId23"/>
    <p:sldId id="277" r:id="rId24"/>
    <p:sldId id="278" r:id="rId25"/>
    <p:sldId id="263" r:id="rId26"/>
    <p:sldId id="279" r:id="rId27"/>
    <p:sldId id="292" r:id="rId28"/>
    <p:sldId id="293" r:id="rId29"/>
    <p:sldId id="297" r:id="rId30"/>
    <p:sldId id="298" r:id="rId31"/>
    <p:sldId id="294" r:id="rId32"/>
    <p:sldId id="264" r:id="rId33"/>
    <p:sldId id="265" r:id="rId34"/>
    <p:sldId id="283" r:id="rId35"/>
    <p:sldId id="295" r:id="rId36"/>
    <p:sldId id="296" r:id="rId37"/>
    <p:sldId id="284" r:id="rId38"/>
    <p:sldId id="285" r:id="rId39"/>
    <p:sldId id="286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774"/>
    <a:srgbClr val="6767A2"/>
    <a:srgbClr val="D2D2E4"/>
    <a:srgbClr val="E7A90F"/>
    <a:srgbClr val="EEAF10"/>
    <a:srgbClr val="A68165"/>
    <a:srgbClr val="5E5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4"/>
    <p:restoredTop sz="85492" autoAdjust="0"/>
  </p:normalViewPr>
  <p:slideViewPr>
    <p:cSldViewPr snapToGrid="0" snapToObjects="1">
      <p:cViewPr varScale="1">
        <p:scale>
          <a:sx n="55" d="100"/>
          <a:sy n="55" d="100"/>
        </p:scale>
        <p:origin x="11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7A90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03-4B48-BE2D-9F315F070800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E03-4B48-BE2D-9F315F070800}"/>
              </c:ext>
            </c:extLst>
          </c:dPt>
          <c:dPt>
            <c:idx val="2"/>
            <c:bubble3D val="0"/>
            <c:spPr>
              <a:solidFill>
                <a:srgbClr val="6767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03-4B48-BE2D-9F315F0708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DF-42C8-86F9-44135D20093C}"/>
              </c:ext>
            </c:extLst>
          </c:dPt>
          <c:cat>
            <c:strRef>
              <c:f>Planilha1!$A$2:$A$5</c:f>
              <c:strCache>
                <c:ptCount val="3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0">
                  <c:v>0.27</c:v>
                </c:pt>
                <c:pt idx="1">
                  <c:v>0.39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03-4B48-BE2D-9F315F070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rgbClr val="6767A2"/>
            </a:solidFill>
            <a:ln>
              <a:noFill/>
            </a:ln>
          </c:spPr>
          <c:dPt>
            <c:idx val="0"/>
            <c:bubble3D val="0"/>
            <c:spPr>
              <a:solidFill>
                <a:srgbClr val="E7A90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5-4401-9270-E568DCFFFB9F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5-4401-9270-E568DCFFFB9F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95-4401-9270-E568DCFFFB9F}"/>
              </c:ext>
            </c:extLst>
          </c:dPt>
          <c:dPt>
            <c:idx val="3"/>
            <c:bubble3D val="0"/>
            <c:spPr>
              <a:solidFill>
                <a:srgbClr val="6767A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95-4401-9270-E568DCFFFB9F}"/>
              </c:ext>
            </c:extLst>
          </c:dPt>
          <c:cat>
            <c:strRef>
              <c:f>Planilha1!$A$2:$A$5</c:f>
              <c:strCache>
                <c:ptCount val="1"/>
                <c:pt idx="0">
                  <c:v>1º Tri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0">
                  <c:v>0.25</c:v>
                </c:pt>
                <c:pt idx="1">
                  <c:v>0.2</c:v>
                </c:pt>
                <c:pt idx="2">
                  <c:v>0.02</c:v>
                </c:pt>
                <c:pt idx="3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95-4401-9270-E568DCFFF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5751B62-7293-4670-9D6A-F82D2F2034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3A48DEA-E729-404B-A0D4-5F7724049D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00B8F-1E7A-4B4A-8F44-5A6C4B08CA60}" type="datetimeFigureOut">
              <a:rPr lang="pt-BR" smtClean="0"/>
              <a:t>22/04/2022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B3901B-6A03-46D3-A170-E14FA74FE0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7DDD22-1CD7-4235-AC4E-7B395E6944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C5624-1799-4990-9B53-3C7450D998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588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15325-88D5-394C-A303-C6A9E441AAD9}" type="datetimeFigureOut">
              <a:rPr lang="pt-BR" smtClean="0"/>
              <a:t>22/04/2022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3F2B3-15E9-6146-A18B-0D257E711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92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BR" sz="1400" dirty="0"/>
              <a:t>BOAS VINDAS </a:t>
            </a:r>
          </a:p>
          <a:p>
            <a:endParaRPr lang="pt-B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uma apresentação pessoal </a:t>
            </a:r>
          </a:p>
          <a:p>
            <a:r>
              <a:rPr lang="pt-BR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Fale um pouco sobre sua jornada de vida. </a:t>
            </a:r>
          </a:p>
          <a:p>
            <a:r>
              <a:rPr lang="pt-BR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Conecte educação financeira com a importância do protagonismo da mulher no mercado de trabalho, nas finanças familiares. </a:t>
            </a:r>
            <a:endParaRPr lang="pt-BR" sz="1400" dirty="0">
              <a:effectLst/>
            </a:endParaRPr>
          </a:p>
          <a:p>
            <a:r>
              <a:rPr lang="pt-BR" dirty="0"/>
              <a:t>APRESENTE O PROJETO MULHER FIEL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990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MUITOS BRASILEIROS NÃO SABEM CONTROLAR AS FINANCÁS. SIMPLESMENTE TRABALHA E GASTA. </a:t>
            </a:r>
          </a:p>
          <a:p>
            <a:endParaRPr lang="pt-BR" dirty="0"/>
          </a:p>
          <a:p>
            <a:r>
              <a:rPr lang="pt-BR" dirty="0"/>
              <a:t>SÓ QUEM PLANEJA TEM O CONTROLE DA VIDA FINANCEIRA – OU SEJA, 33% DAS PESSOAS. </a:t>
            </a:r>
          </a:p>
          <a:p>
            <a:r>
              <a:rPr lang="pt-BR" dirty="0"/>
              <a:t>VOCÊ VAI VER PORQUE ANOTAR SÓ DEPOIS NÃO É UMA BOA IDEIA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080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AGORA VAMOS ENTENDER POR QUE É IMPORTANTE CUIDAR DO DINHEIRO?</a:t>
            </a:r>
          </a:p>
          <a:p>
            <a:endParaRPr lang="pt-BR" dirty="0"/>
          </a:p>
          <a:p>
            <a:r>
              <a:rPr lang="pt-BR" dirty="0"/>
              <a:t>SE VOCÊ SE IDENTIFICOU NAQUELES PROBLEMAS QUE A GENTE FALOU, A RESPOSTA É BEM FÁCIL, NÃO É? </a:t>
            </a:r>
          </a:p>
          <a:p>
            <a:endParaRPr lang="pt-BR" dirty="0"/>
          </a:p>
          <a:p>
            <a:r>
              <a:rPr lang="pt-BR" dirty="0"/>
              <a:t>MAS A BÍBLIA TAMBÉM FALA SOBRE ISSO.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902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PROSPERIDADE É UM PACTO FEITO POR DEUS COM ABRAÃO </a:t>
            </a:r>
          </a:p>
          <a:p>
            <a:r>
              <a:rPr lang="pt-BR" dirty="0"/>
              <a:t>A BÍBLIA DIZ QUE ELE FOI UM HOMEM PRÓSPERO. </a:t>
            </a:r>
          </a:p>
          <a:p>
            <a:endParaRPr lang="pt-BR" dirty="0"/>
          </a:p>
          <a:p>
            <a:r>
              <a:rPr lang="pt-BR" dirty="0"/>
              <a:t>QUAIS PERSONAGENS BÍBLICOS VOCÊ CONSEGUE LEMBRAR QUE FOI PRÓSPERO?</a:t>
            </a:r>
          </a:p>
          <a:p>
            <a:endParaRPr lang="pt-BR" dirty="0"/>
          </a:p>
          <a:p>
            <a:r>
              <a:rPr lang="pt-BR" dirty="0"/>
              <a:t>JOSE – SOUBE ADMINISTRAR AS COLHEITAS EM TEMPOS DE SECA </a:t>
            </a:r>
          </a:p>
          <a:p>
            <a:r>
              <a:rPr lang="pt-BR" dirty="0"/>
              <a:t>BOAZ – ERA UM HOMEM PRÓSPERO QUANDO RUTE O CONHECEU </a:t>
            </a:r>
          </a:p>
          <a:p>
            <a:r>
              <a:rPr lang="pt-BR" dirty="0"/>
              <a:t>ABRAÁO </a:t>
            </a:r>
          </a:p>
          <a:p>
            <a:r>
              <a:rPr lang="pt-BR" dirty="0"/>
              <a:t>A BÍBLIA FALA DE UM GRUPO DE MULHERES QUE SUSTENTAVA O TRABALHO DE JESUS, DISCÍPULOS E APÓSTOLOS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QUEM MAIS?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253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ÊNFASE EM CADA UMA DESSAS ATITUDES PODE MUDAR A SITUAÇÃO FINANCEIRA DA FAMÍLIA. </a:t>
            </a:r>
          </a:p>
          <a:p>
            <a:endParaRPr lang="pt-BR" dirty="0"/>
          </a:p>
          <a:p>
            <a:r>
              <a:rPr lang="pt-BR" dirty="0"/>
              <a:t>PRA QUÊ SERVE O DINHEIRO NA SUA OPINIÃO?</a:t>
            </a:r>
          </a:p>
          <a:p>
            <a:endParaRPr lang="pt-BR" dirty="0"/>
          </a:p>
          <a:p>
            <a:r>
              <a:rPr lang="pt-BR" dirty="0"/>
              <a:t>O MEIO TERMO É BASTANTE IMPORTANTE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SABE QUE QUEM CONTROLA DEMAIS TAMBÉM TEM PROBLEMAS? </a:t>
            </a:r>
          </a:p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65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ECONOMIA É UMA COISA – MESQUINHARIA É OUTRA </a:t>
            </a:r>
          </a:p>
          <a:p>
            <a:endParaRPr lang="pt-BR" dirty="0"/>
          </a:p>
          <a:p>
            <a:r>
              <a:rPr lang="pt-BR" dirty="0"/>
              <a:t>TEM GENTE QUE NÃO COMPRA FRUTA PORQUE É CARO, MAS COMPRA REMÉDIO. </a:t>
            </a:r>
          </a:p>
          <a:p>
            <a:endParaRPr lang="pt-BR" dirty="0"/>
          </a:p>
          <a:p>
            <a:r>
              <a:rPr lang="pt-BR" dirty="0"/>
              <a:t>ESTAS PESSOAS, COM TODA CERTEZA, NÃO APRENDERAM O ORÇAMENTO FAMILIAR QUE VAMOS ENSINAR HOJE AQUI.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494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ISSO É CONQUISTADO COM UM PROCESSO CHAMADO EDUCAÇÃO FINANCEIRA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867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OUTRAS PALAVRAS, EDUCAÇÃO FINANCEIRA É A HABILIDADE DE ENTENDER COMO O DINHEIRO FUNCIONA.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062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 AGORA, VAMOS FAZER ESTA JORNADA </a:t>
            </a:r>
          </a:p>
          <a:p>
            <a:endParaRPr lang="pt-BR" dirty="0">
              <a:effectLst/>
            </a:endParaRPr>
          </a:p>
          <a:p>
            <a:pPr marL="228600" indent="-228600">
              <a:buAutoNum type="arabicPeriod"/>
            </a:pP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APRENDER A CONHECER E CONTROLAR NOSSOS GASTOS E GANHOS. </a:t>
            </a:r>
          </a:p>
          <a:p>
            <a:pPr marL="228600" indent="-228600">
              <a:buAutoNum type="arabicPeriod"/>
            </a:pPr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DESCOBRIR QUAIS SÃO OS PONTOS AMELHORAR PARA QUE, ATRAVÉS DESTE CONTROLE, SEJA POSSÍVEL TER UMA VIDA FINANCEIRA SAUDÁVEL</a:t>
            </a:r>
          </a:p>
          <a:p>
            <a:pPr marL="228600" indent="-228600">
              <a:buAutoNum type="arabicPeriod"/>
            </a:pPr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APRENDER A COMO MANTER VIVOS OS OBJETIVOS DE MÉDIO E LONGO PRAZO. </a:t>
            </a:r>
          </a:p>
          <a:p>
            <a:pPr marL="228600" indent="-228600">
              <a:buAutoNum type="arabicPeriod"/>
            </a:pPr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VAMOS VER NA PRÁTICA COMO FAZER AS ETAPAS QUE DEIXARÃO A NOSSA VIDA LONGE DOS PROBLEMAS CAUSADOS PELA FALTA DO DINHEIRO/.</a:t>
            </a:r>
            <a:endParaRPr lang="pt-BR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383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BOA IDEIA É LISTAR TODAS AS DESPESAS ATUAIS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SEPARANDO EM CATEGORIAS.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Anote todas as entradas. Não foque no salário bruto, porque é o salário líquido que você tem em mãos.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Em uma planilha anote o salário, os gastos no cartão de crédito e as contas fixas (aluguel, água, luz, mercado, internet).  *O ideal é fazer uma análise mensal, porque existem despesas como IPVA, IPTU e outras que incidem em uma certa época do ano.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Durante um mês, todos precisam anotar todos os gastos que fazem, até os pequenos como estacionamento, gorjeta ou água que  você compra no semáforo.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Separe as despesas em categorias: moradia, transporte, lazer, presentes, vestuário, etc..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COLOQUE ELAS DENTRO DESSAS CATEGORIAS TAMBÉM.  </a:t>
            </a:r>
          </a:p>
          <a:p>
            <a:endParaRPr lang="pt-BR" dirty="0">
              <a:effectLst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ESSENCIAIS):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SÃO OS GASTOS IMPRESCINDÍVEIS, COMO ALIMENTAÇÃO, LUZ, GÁS, MORADIA, INTERNET E TELEFONE. TRANSPORTE E TELEFONE, ...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NÃO ESSENCIAIS: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SÃO AQUELES GASTOS QUE GERAM BEM-ESTAR, MAS PODEM SER ADIADOS OU FACILMENTE TROCADOS POR OPÇÕES MAIS BARATAS, COMO VESTUÁRIO, BRINQUEDOS, CARRO, TV A CABO E PACOTES DE CELULAR MAIS COMPLETOS.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DESPERDÍCIOS: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SÃO AQUELES QUE NÃO GERAM BEM-ESTAR E PODEM SER EVITADOS, COMO MULTAS, DESPERDÍCIOS DE ALIMENTOS OU GASTOS COM ÁGUA E LUZ QUE PODEM SER FACILMENTE EVITADOS.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272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 EXEMPLO DE COMO GASTAMOS COM PEQUENOS HÁBITOS E O QUE ISSO PODERIA SER, CASO FOSSE ECONOMIZADO.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96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HOJE EU VOU ABORDAR ALGUNS PASSOS ESSENCIAIS PARA QUE VOCÊ CONSIGA CUIDAR DA SUA SAÚDE FINANCEIRA DA SUA FAMILIA. AO FINAL, EU QUERO QUE VOCÊ TENHA OS CONHECIMENTOS E AS FERRAMENTAS NECESSÁRIAS PARA FAZER AJUSTES NO ORÇAMENTO E SABER O QUE DEUS QUER PARA A SUA FAMÍLIA.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 NÃO É EXATAMENTE UMA ORDEM DO QUE VOU FALAR, MAS OS TÓPICOS QUE VEREMOS: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COMO A BÍBLIA TRATA AS FINANÇAS?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ALGUMAS PESQUISAS MOSTRAM QUE O DESCONTROLE FINANCEIROS TRAZ BASTANTE PROBLEMAS. NÓS VAMOS SABER QUAIS SÃO.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VAMOS SABER TAMBÉM ATRAVÉS DE DADOS COMO O BRASILEIRO LIDA COM AS FIANANÇAS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VAMOS APRENDER A CONTROLAR OS GASTOS FAMILIARES – QUE EU ACREDITO QUE É O DESEJO DE BOA PARTE DE QUEM ESTÁ AQUI.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POR ÚLTIMO VAMOS APRENDER SOBRE A HONRA A DEUS PELA NOSSA VIDA FINANCEIRA </a:t>
            </a:r>
            <a:endParaRPr lang="pt-BR" sz="1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809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A SOMA DAS RECEITAS - SOMA DAS DESPESAS – CHAME A FAMÍLIA PARA UMA CONVERSA. </a:t>
            </a:r>
          </a:p>
          <a:p>
            <a:endParaRPr lang="pt-BR" dirty="0">
              <a:effectLst/>
            </a:endParaRP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SERÁ QUE É POSSÍVEL CORTAR GASTOS? </a:t>
            </a:r>
          </a:p>
          <a:p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Envolva todos de casa - Convide toda a família para uma reunião para viabilizarem juntos as seguintes estratégias: </a:t>
            </a:r>
          </a:p>
          <a:p>
            <a:endParaRPr lang="pt-BR" dirty="0">
              <a:effectLst/>
            </a:endParaRPr>
          </a:p>
          <a:p>
            <a:r>
              <a:rPr lang="pt-BR" dirty="0"/>
              <a:t>Façam análise dos orçamentos pessoais e familiar juntos - Analise se é possível reduzir algum tipo de gasto mudando de fornecedor: trocando a empresa de telefonia ou indo a outro supermercado, por exemplo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Montem uma estratégia e ajam em equipe. Verifique gastos que precisa eliminar e fuja da rotina que te leva a eles. Se você costuma, por exemplo, visitar o shopping às sextas para se distrair, porque sai mais cedo do trabalho, e acaba gastando, insira um compromisso sem custo nesses horário.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  <a:p>
            <a:r>
              <a:rPr lang="pt-BR" dirty="0"/>
              <a:t>Estudem a possibilidade de aumentar os ganhos - Analise se é possível aumentar a entrada, tendo uma segunda fonte de renda.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6875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Todo sonho importa. Tome nota dos desejos de cada membro da família.</a:t>
            </a:r>
          </a:p>
          <a:p>
            <a:endParaRPr lang="pt-BR" dirty="0"/>
          </a:p>
          <a:p>
            <a:r>
              <a:rPr lang="pt-BR" dirty="0"/>
              <a:t>Qual o sonho da família? Defina, pelo menos, 3 sonhos de toda a família e escolha um para se empenharem para conquistar. </a:t>
            </a:r>
          </a:p>
          <a:p>
            <a:endParaRPr lang="pt-BR" dirty="0"/>
          </a:p>
          <a:p>
            <a:r>
              <a:rPr lang="pt-BR" dirty="0"/>
              <a:t>Qual o prazo? Defina o prazo para estes sonhos: curto, médio ou longo prazo. </a:t>
            </a:r>
          </a:p>
          <a:p>
            <a:endParaRPr lang="pt-BR" dirty="0"/>
          </a:p>
          <a:p>
            <a:r>
              <a:rPr lang="pt-BR" dirty="0"/>
              <a:t>Quanto custa? Anote quanto custa cada um desses sonhos. </a:t>
            </a:r>
          </a:p>
          <a:p>
            <a:endParaRPr lang="pt-BR" dirty="0"/>
          </a:p>
          <a:p>
            <a:r>
              <a:rPr lang="pt-BR" dirty="0"/>
              <a:t>Quanto precisa ser economizado? Faça conta e anote quanto deveriam economizar a cada mês para alcançar este sonho. Volte ao orçamento e decida quais cortes (reduções nos gastos) serão utilizados para isso. </a:t>
            </a:r>
          </a:p>
          <a:p>
            <a:endParaRPr lang="pt-BR" dirty="0"/>
          </a:p>
          <a:p>
            <a:r>
              <a:rPr lang="pt-BR" dirty="0"/>
              <a:t>Como fazer render as economias? Aplique o valor economizado em linhas de investimentos adequadas ao período de realização do sonho e também a seu perfil de investidor.</a:t>
            </a: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CONSIDERADOS SONHOS DE CURTO PRAZO OS QUE SERÃO REALIZADOS EM ATÉ 1 ANO, DE MÉDIO PRAZO, ENTRE 1 E 10 ANOS, E DE LONGO PRAZO, APÓS 10 ANOS.</a:t>
            </a: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ESTIVER NESTA ETAPA E O SONHO AINDA NÃO É VIÁVEL, VOLTEM A ANALISAR O ORÇAMENTO FAMILIAR E VEJAM COMO TER MAIS DINHEIRO E MENOS DESPESAS. </a:t>
            </a: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DESTA ANÁLISE DE ORÇAMENTO SUA FAMÍLIA SE ENCAIXA EM UM DOS TRES TIPOS: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736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CADA UM DOS TIPOS, HÁ PONTOS PARA SEREM MELHORADOS.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991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SAIBA O QUANTO ESTÁ DEVENDO: LEVANTE AS INFORMAÇÕES DE CADA PENDÊNCIA - VALOR, PRAZO DE PAGAMENTO, TAXAS DE JUROS. </a:t>
            </a:r>
          </a:p>
          <a:p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SERÃO PAGAS PRIMEIRO: COMECE PELOS SERVIÇOS QUE PODEM SER CORTADOS OU BENS QUE PODEM IR A LEILÃO. PRIORIZE AS DÍVIDAS COM JUROS MAIS ALTOS. ALGUMAS INSITITUICOES FINANCEIRAS QUEREM RENEGOCIAR – APROVEITE ESTES MOMENTOS PARA REDUZIR A DÍVIDA QUE CRESCEU POR CAUSA DOS JUROS. </a:t>
            </a:r>
          </a:p>
          <a:p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CORTAR GASTOS / RENDA EXTRA: ANALISE A POSSIBILIDADE DE DESENVOLVER E VENDER PRODUTOS OU SERVIÇOS ONLINE E USE O POTENCIAL DAS REDES SOCIAIS PARA DIVULGÁ-LOS. BUSQUE OPORTUNIDADES DE EMPREENDER. </a:t>
            </a:r>
          </a:p>
          <a:p>
            <a:endParaRPr lang="pt-BR" b="1" dirty="0">
              <a:effectLst/>
            </a:endParaRPr>
          </a:p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NA HORA DE RENEGOCIAR: JÁ ENTRE NA CONVERSA SABENDO O QUANTO VOCÊ PODE PAGAR POR MÊS. LEMBRE-SE: A INSTITUIÇÃO CREDORA TEM TANTO INTERESSE QUANTO VOCÊ DE RESOLVER ESSAS PENDÊNCIAS. APROVEITE PARA CONSEGUIR BONS PRAZOS E DESCONTOS! </a:t>
            </a:r>
          </a:p>
          <a:p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DICA É CORTAR TUDO QUE PODE NESTE MOMENTO </a:t>
            </a:r>
          </a:p>
          <a:p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CONSUMO NÃO PLANEJADO, FEITO POR IMPULSO, É UMA DAS MAIORES CAUSAS DE ENDIVIDAMENTO. AS PROMOÇÕES IMPERDÍVEIS MUITAS VEZES SÃO CILADAS E MESMO QUEM FICA EM CASA NÃO FICA LIVRE DESSAS TENTACOES: NAS REDES SOCIAIS E A INTERNET, CHOVEM ANÚNCIOS. CUIDADO! 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 COMPRA, POR MENOR QUE SEJA, DEVE SER FEITA COM CONSCIÊNCIA E DE ACORDO COM SUAS REAIS NECESSIDADES E PRIORIDADES. </a:t>
            </a:r>
          </a:p>
          <a:p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DESPLUGUE ELETRÔNICOS QUE NÃO ESTÃO EM USO, APAGUE AS LUZES NOS AMBIENTES ONDE NÃO TEM NINGUÉM, TOME BANHOS MAIS RÁPIDOS. </a:t>
            </a:r>
          </a:p>
          <a:p>
            <a:endParaRPr lang="pt-BR" b="1" dirty="0">
              <a:effectLst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 APENAS O QUE É NECESSÁRIO NESTE MOMENTO - REVEJA PACOTES DE CELULAR, INTERNET, SERVIÇOS DE STREAMING E TV A CABO, ACADEMIA, ETC. </a:t>
            </a:r>
            <a:endParaRPr lang="pt-BR" b="1" dirty="0">
              <a:effectLst/>
            </a:endParaRPr>
          </a:p>
          <a:p>
            <a:endParaRPr lang="pt-BR" b="1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841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DICAS PARA CORTAR GASTOS – VALE MUITO PRA QUEM ESTÁ ENDIVIDADO... </a:t>
            </a:r>
          </a:p>
          <a:p>
            <a:endParaRPr lang="pt-B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 COM A FAMÍLIA E DEFINA AS PRIORIDADES PARA OS PRÓXIMOS MESES. EMBORA A DECISÃO FINAL SEJA DOS ADULTOS, É MUITO IMPORTANTE ENVOLVER TODA A FAMÍLIA NESSA CONVERSA, POIS TODOS DEVEM FAZER A SUA PARTE. COMECE CORTANDO PRIMEIRO OS DESPERDÍCIOS, DEPOIS OS ITENS NÃO ESSENCIAIS E, SE NECESSÁRIO, ENXUGUE OS ESSENCIAIS. AS CRIANCAS PODEM APRENDER A NÃO ESQUECER DE APAGAR A LUZ, POR EXEMPLO; OU A NÃO DESPERDIÇAR COMIDA. </a:t>
            </a:r>
            <a:endParaRPr lang="pt-BR" dirty="0">
              <a:effectLst/>
            </a:endParaRPr>
          </a:p>
          <a:p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VOCÊ ESTÁ PAGANDO AS CONTAS TODAS, NÃO ESTÁ ENDIVIDADO E NÃO ESTÁ SOBRANDO, SUA VIDA FINANCEIRA NÃO ESTÁ SAUDÁVEL AINDA, VOCE PRECISA TER, AO MENOS, UMA RESERVA DE EMERGÊNCIA, PORQUE IMPREVISTOS PODEM ACONTECER E VOCÊ FICAR SEM RENDA OU TER QUE AUMENTAR OS GASTOS... </a:t>
            </a:r>
          </a:p>
          <a:p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IDEAL É QUE ESSE FUNDO SEJA SUFICIENTE PARA PAGAR SUAS DESPESAS POR PELO MENOS 6 MESES. SE PUDER 1 ANO MELHOR!  VOCE PRECISA SOMAR O SEU GASTO MENSAL E TER RESERVADO ESTE VALOR PARA SEIS MESES, CASO PRECISE. </a:t>
            </a:r>
            <a:endParaRPr lang="pt-BR" dirty="0">
              <a:effectLst/>
            </a:endParaRPr>
          </a:p>
          <a:p>
            <a:endParaRPr lang="pt-BR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735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QUEM CONTINUA EMPREGADO COM SALÁRIO INTEGRAL E TEM UMA RESERVA, PODE PERDER DINHEIRO NUMA CRISE. </a:t>
            </a:r>
          </a:p>
          <a:p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VOCÊ ECONOMIZA, PARABÉNS. É HORA DE APRENDER A INVESTIR. </a:t>
            </a:r>
          </a:p>
          <a:p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VOCÊ PRECISA ESTUDAR. ESTUDAR. ESTUDAR. ESTUAR. </a:t>
            </a: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LEIA BONS LIVROS, ACESSE A CONTEÚDO CONFIÁVEL NA INTERNET, FAÇA CURSOS. </a:t>
            </a: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INVISTA SEU DINHEIRO APENAS EM INVESTIMENTOS RECONHECIDOS PELOS ÓRGAOS DE PROTEÇAO. </a:t>
            </a: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MUITOS GOLPES DISFARÇADOS DE OPORTUNIDADES – FUJA PARA LONGE  DAS PIRÂMIDES FINANCEIRAS. </a:t>
            </a:r>
          </a:p>
          <a:p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COLOQUE SEUS PLANOS OU SONHOS NO PAPEL E PLANEJE, LEVANDO EM CONSIDERACAO OS RENDIMENTOS DO SEU INVESTIMENTO. </a:t>
            </a: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PUDER ECONOMIZAR MAIS, MELHOR AINDA, AFINAL, PARA REALIZAR SEU SONHO VOCÊ PODE LEVAR MENOS TEMPO. </a:t>
            </a:r>
          </a:p>
          <a:p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380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TRES PONTOS QUE PRECISAM SER SEGUIDOS PELOS PAIS.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487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133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397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A BÍBLIA DIZ SOBRE A VIDA FINANCEIRA – EM DETALHES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678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APÓSTOLO PAULO É USADO ALGUMAS VEZES POR QUEM QUER DIZER QUE O DINHEIRO NÃO É COISA QUE O CRISTÃO DEVA TER, SE PREOCUPAR.... </a:t>
            </a:r>
          </a:p>
          <a:p>
            <a:endParaRPr lang="pt-BR" dirty="0"/>
          </a:p>
          <a:p>
            <a:r>
              <a:rPr lang="pt-BR" dirty="0"/>
              <a:t>MAS SERÁ QUE É ISTO QUE A BÍBLIA DIZ?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042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7940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PROPÓSITO DE DEUS QUE TENHAMOS VIDA EM ABUNDÂNCIA – VIDA PLENA TAMBÉM NAS FINANÇAS.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APENAS ADMINISTRADORES DO QUE DEUS NOS DÁ.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PRECISAMOS ESTABELECER UM SISTEMA DE VALORES BASEADOS NA BÍBLIA  PARA  QUE A ÁREA FINANCEIRA NÃO SE TORNE UM PROBLEMA GRAVE EM NOSSAS VIDAS.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NOS ENSINA EM LUCAS 14:27-30 QUE O PLANEJAMENTO EM QUALQUER SITUAÇÃO DA VIDA É IMPORTANTE. NA ÁREA FINANCEIRA , NÃO É DIFERENTE, AINDA MAIS NA ATUAL CONJUNTURA ONDE SOMOS “DOUTRINADOS” A CONSUMIR.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CRISTÃOS DEVEM SER REFERÊNCIA NA ADMINISTRAÇÃO DAS FINANÇAS QUE DEUS CONCEDE.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300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LEMBRA QUE ABORDAMOS ESSES DOIS PONTOS IMPORTANTES.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 DINHEIRO NÃO É NOSSO – É DE DEUS – E NÓS ADMINISTRAMOS. </a:t>
            </a:r>
          </a:p>
          <a:p>
            <a:endParaRPr lang="pt-BR" dirty="0"/>
          </a:p>
          <a:p>
            <a:r>
              <a:rPr lang="pt-BR" dirty="0"/>
              <a:t>TEMOS CONDICOES DE TRABALHAR E RECEBER – E ISSO É O CUIDADO DE DEUS POR NÓS. </a:t>
            </a:r>
          </a:p>
          <a:p>
            <a:endParaRPr lang="pt-BR" dirty="0"/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TUDO É DO SENHOR, SERÁ QUE SEU DINHEIRO É SEU 100%?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PERGUNTA CORRETA É </a:t>
            </a:r>
            <a:r>
              <a:rPr lang="pt-B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QUE EU TENHO A VER COM OS PERTENCES DE DEUS?”.</a:t>
            </a: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SERÁ QUE VOCÊ NÃO TERÁ QUE PRESTAR CONTAS A ELE PELA FORMA QUE VOCÊ ADMINISTRA?</a:t>
            </a:r>
          </a:p>
          <a:p>
            <a:br>
              <a:rPr lang="pt-BR" dirty="0"/>
            </a:b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90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DIZIMOS E OFERTAS NÃO SÃO O TEMA CENTRAL DESTA APRESENTAÇÃO, MAS NÃO EXISTE UMA VIDA DE SUCESSO FINANCEIRO SEM A FIDELIDADE A DEUS, QUEM PROPORCIONA A FORÇA PARA TRABALHAR E OS GANHOS. </a:t>
            </a:r>
          </a:p>
          <a:p>
            <a:endParaRPr lang="pt-BR" dirty="0"/>
          </a:p>
          <a:p>
            <a:r>
              <a:rPr lang="pt-BR" dirty="0"/>
              <a:t>POR ISSO, REALIZAR UM PLANEJAMENTO FINANCEIRO INCLUI PLANEJAR A FIDELIDADE A DEUS TAMBÉM, ATRAVÉS DOS DÍZIMOS E OFERTAS.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749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MUITOS DEFENDAM QUE ESSE ASSUNTO É RESTRITO AO VELHO TESTAMENTO, TENDO SIDO UMA ORDENAÇÃO DIVINA AO POVO JUDEU, É POSSÍVEL CONFIRMAR A VALIDADE DOS SEUS PRINCÍPIOS E A SUA PRÁTICA NO NOVO TESTAMENTO EM DIVERSAS FALAS DO APÓSTOLO PAULO E DO PRÓPRIO JESUS (MATEUS 23:23, LUCAS 18:12, 1 CORÍNTIOS 9:13-14, ETC.).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SER GRATO </a:t>
            </a:r>
          </a:p>
          <a:p>
            <a:r>
              <a:rPr lang="pt-BR" dirty="0"/>
              <a:t>SER DIZIMISTA É RECONHECER QUE DEUS É A FONTE E O MANTENEDOR DE TUDO O QUE EU TENHO, E QUE NADA DISSO É MÉRITO MEU OU VEIO PELOS MEUS ESFORÇOS.</a:t>
            </a:r>
          </a:p>
          <a:p>
            <a:r>
              <a:rPr lang="pt-BR" dirty="0"/>
              <a:t>-</a:t>
            </a:r>
          </a:p>
          <a:p>
            <a:endParaRPr lang="pt-BR" dirty="0"/>
          </a:p>
          <a:p>
            <a:endParaRPr lang="pt-BR" b="1" dirty="0"/>
          </a:p>
          <a:p>
            <a:r>
              <a:rPr lang="pt-BR" b="1" dirty="0"/>
              <a:t>DEVOLVER O QUE É DE DEUS </a:t>
            </a:r>
          </a:p>
          <a:p>
            <a:r>
              <a:rPr lang="pt-BR" dirty="0"/>
              <a:t>DÍZIMO É A DEVOLUÇÃO DE PARTE DAQUILO QUE EU RECEBI DE DEUS, E NÃO DO QUE EU PRETENDO RECEBER. ISSO INVALIDA A TEOLOGIA DA PROSPERIDADE, QUE DIZ QUE, QUANTO MAIS EU DER, MAIS EU RECEBEREI EM BÊNÇÃOS.</a:t>
            </a:r>
          </a:p>
          <a:p>
            <a:r>
              <a:rPr lang="pt-BR" dirty="0"/>
              <a:t>- ETIMOLOGICAMENTE, DÍZIMO SIGNIFICA A DÉCIMA PARTE, OU SEJA, 10%. ESTE É UM PERCENTUAL DETERMINADO POR DEUS, QUE NÃO CABE A MIM GERENCIAR. PORTANTO, QUALQUER VALOR QUE EU DEVOLVER A DEUS FORA DESSE PERCENTUAL FOGE AO CONCEITO DE DÍZIMO.</a:t>
            </a:r>
          </a:p>
          <a:p>
            <a:pPr marL="171450" indent="-171450">
              <a:buFontTx/>
              <a:buChar char="-"/>
            </a:pPr>
            <a:r>
              <a:rPr lang="pt-BR" dirty="0"/>
              <a:t>TODAS AS MINHAS ENTRADAS, OU SEJA, TUDO O QUE AUMENTA O MEU CAPITAL E O MEU PATRIMÔNIO, É DIZIMÁVEL</a:t>
            </a:r>
          </a:p>
          <a:p>
            <a:pPr marL="171450" indent="-171450">
              <a:buFontTx/>
              <a:buChar char="-"/>
            </a:pPr>
            <a:endParaRPr lang="pt-BR" b="1" dirty="0"/>
          </a:p>
          <a:p>
            <a:pPr marL="171450" indent="-171450">
              <a:buFontTx/>
              <a:buChar char="-"/>
            </a:pPr>
            <a:endParaRPr lang="pt-BR" b="1" dirty="0"/>
          </a:p>
          <a:p>
            <a:pPr marL="171450" indent="-171450">
              <a:buFontTx/>
              <a:buChar char="-"/>
            </a:pPr>
            <a:r>
              <a:rPr lang="pt-BR" b="1" dirty="0"/>
              <a:t>MANTER A OBRA É DO SENHOR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/>
              <a:t>- OS DÍZIMOS E AS OFERTAS DEVEM SER TRAZIDOS A UM SÓ LUGAR: A “CASA DO TESOURO” (MALAQUIAS 3:10), DE ONDE SÃO DISTRIBUÍDOS EQUITATIVAMENTE PARA MANUTENÇÃO E AVANÇO DA OBRA DO SENHOR. </a:t>
            </a:r>
            <a:endParaRPr lang="pt-BR" b="1" dirty="0"/>
          </a:p>
          <a:p>
            <a:pPr marL="171450" indent="-171450">
              <a:buFontTx/>
              <a:buChar char="-"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 MEU COMPROMISSO NÃO SE RESUME AO DÍZIMO; AS OFERTAS TÊM IGUAL IMPORTÂNCIA. EM MALAQUIAS 3:8, DEUS DIZ QUE PODEMOS SER DESONESTOS COM ELE NOS DÍZIMOS E NAS OFERTAS. A DIFERENÇA É QUE O DÍZIMO É UM PERCENTUAL DETERMINADO POR DEUS, E AS OFERTAS, UM VALOR SOBRE O QUAL ELE ME DÁ LIBERDADE DE DECIDIR, SEGUNDO O RECONHECIMENTO QUE TENHO DAS BÊNÇÃOS RECEBIDAS.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028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  <a:highlight>
                  <a:srgbClr val="FFFF00"/>
                </a:highlight>
              </a:rPr>
              <a:t>SE FOR TER AULA PRÁTICA DE ORÇAMENTO FAMILIAR, É UM BOM MOMENTO PARA ENTREGAR AS TABELAS. </a:t>
            </a:r>
          </a:p>
          <a:p>
            <a:endParaRPr lang="pt-B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pt-B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pt-B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pt-B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pt-B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VOCÊ VIU, CUIDAR DAS FINANÇAS PESSOAIS NO PRESENTE TEM RELAÇÃO DIRETA COM A SUA VIDA FINANCEIRA NO FUTURO. DE FORMA GERAL, OS CUIDADOS COM GASTOS, DÍVIDAS, RECEBIMENTOS E INVESTIMENTOS SÃO ESSENCIAIS PARA EVITAR SURPRESAS E GARANTIR QUALIDADE DE VIDA.</a:t>
            </a: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PLANEJAMENTO FINANCEIRO DOMÉSTICO TEM SE TORNADO UM DIFERENCIAL IMPORTANTE NA VIDA, ALÉM DE TER DESTACADO VALOR QUANDO SE PENSA NA FELICIDADE AMPLA, NAS METAS E NAS REALIZAÇÕES FAMILIARES.</a:t>
            </a: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 VIDA FINANCEIRA SAUDÁVEL É TAMBÉM HONRAR A DEUS. </a:t>
            </a: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pt-BR" dirty="0"/>
            </a:br>
            <a:endParaRPr lang="pt-B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pt-BR" dirty="0">
              <a:highlight>
                <a:srgbClr val="FFFF00"/>
              </a:highlight>
            </a:endParaRPr>
          </a:p>
          <a:p>
            <a:endParaRPr lang="pt-BR" b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58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CLARO QUE A VIDA EM ABUNDÂNCIA NÃO QUER DIZER RIQUEZA, QUE JESUS VEIO PARA QUE SEJAMOS MILIONÁRIOS. </a:t>
            </a:r>
          </a:p>
          <a:p>
            <a:endParaRPr lang="pt-BR" dirty="0"/>
          </a:p>
          <a:p>
            <a:r>
              <a:rPr lang="pt-BR" dirty="0"/>
              <a:t>MAS A VIDA EM ABUNDÂNCIA É UMA VIDA PLENA, EM PAZ, EM HARMONIA, FELICIDADE. </a:t>
            </a:r>
          </a:p>
          <a:p>
            <a:endParaRPr lang="pt-BR" dirty="0"/>
          </a:p>
          <a:p>
            <a:r>
              <a:rPr lang="pt-BR" dirty="0"/>
              <a:t>SE O DINHEIRO NÃO TRAZ FELICIDADE, SERÁ QUE A FALTA DELE NOS IMPEDE DE VIVER UMA VIDA EM ABUNDÂNCIA?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05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PESQUISAS APONTAM GRANDES DIFICULDADES  NOS RELACIONAMENTOS.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06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FALA DO INDIVÍDUO, A PESSOA ENDIVIDADA TAMBÉM ENFRENTA VÁRIOS PROBLEMAS.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17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AGORA VAMOS CONHECER TRÊS TEXTOS ONDE A BÍBLIA FALA BEM CLARO SOBRE O TEMA DA NOSSA PALESTRA DE HOJE.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 TRABALHO É MUITO IMPORTANTE – É DE ONDE VEM O NOSSO DINHEIRO, CERTO?</a:t>
            </a:r>
          </a:p>
          <a:p>
            <a:endParaRPr lang="pt-BR" dirty="0"/>
          </a:p>
          <a:p>
            <a:r>
              <a:rPr lang="pt-BR" dirty="0"/>
              <a:t>A BÍBLIA DIZ QUE DEVEMOS APROVEITAR ESSE PRESENTE – VOCÊ QUER DAR UM PRESENTE A ALGUEM QUE FAZ MAL A ELE? ACHO QUE NÃO. POR ISSO, DEUS CERTAMENTE NÃO QUER QUE SEUS FILHOS SE SINTAM MAL POR CAUSA DO DINHEIRO, O FRUTO DO TRABALHO. </a:t>
            </a:r>
          </a:p>
          <a:p>
            <a:endParaRPr lang="pt-BR" dirty="0"/>
          </a:p>
          <a:p>
            <a:r>
              <a:rPr lang="pt-BR" dirty="0"/>
              <a:t>O NOSSO DINHEIRO É UMA RAZAO PARA HONRARMOS OU NÃO A DEUS. TER DÍVIDAS PODE SER UMA FORMA DE DESONRAR A DEUS.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041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DEUS NOS DÁ AS CONDICOES DE USUFRUIRMOS DO NOSSOS SALÁRIOS, VINDOS DO NOSSO TRABALHO E HONRÁ-LO. </a:t>
            </a:r>
          </a:p>
          <a:p>
            <a:endParaRPr lang="pt-BR" dirty="0"/>
          </a:p>
          <a:p>
            <a:r>
              <a:rPr lang="pt-BR" dirty="0"/>
              <a:t>NUNCA DEVEMOS NOS ESQUECER QUE ESTA É UMA DÁDIVA DELE. </a:t>
            </a:r>
          </a:p>
          <a:p>
            <a:r>
              <a:rPr lang="pt-BR" b="1" dirty="0"/>
              <a:t>DEUS É PROPRIETÁRIO DE TUDO </a:t>
            </a:r>
            <a:r>
              <a:rPr lang="pt-BR" dirty="0"/>
              <a:t>- LOGO, NÓS POSSUÍMOS COISAS, MAS DEUS É DONO DELAS. NÓS GANHAMOS DINHEIRO, MAS É DEUS QUEM NOS CAPACITA. NÓS SOMOS DE DEUS, PORTANTO TUDO QUE TEMOS É DELE.</a:t>
            </a:r>
          </a:p>
          <a:p>
            <a:endParaRPr lang="pt-BR" dirty="0"/>
          </a:p>
          <a:p>
            <a:r>
              <a:rPr lang="pt-BR" b="1" dirty="0"/>
              <a:t>DEUS CUIDA DE NÓS -  </a:t>
            </a:r>
            <a:r>
              <a:rPr lang="pt-BR" dirty="0"/>
              <a:t>TEM CUIDADO COM SUA CRIAÇÃO E TEM AINDA MAIOR CUIDADO PARA COM AQUELES QUE O BUSCAM, SUPRINDO-LHES TODAS AS NECESSIDADES.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25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 DE VOCÊS SOFREM DE  “FOBIA FINANCEIRA”. VEJA OS SINTOMAS:</a:t>
            </a:r>
          </a:p>
          <a:p>
            <a:b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QUANDO PENSA NAS CONTAS E NA SITUAÇÃO FINANCEIRA, A PESSOA SENTE QUE O CORAÇÃO ACELERA E TRANSPIRA, FICA SUADO DE TANTO PÂNICO; </a:t>
            </a:r>
          </a:p>
          <a:p>
            <a:endParaRPr lang="pt-BR" dirty="0">
              <a:effectLst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– QUANDO RECEBE EXTRATOS, FATURAS E BOLETOS A PESSOA  PREFERE NÃO ABRIR POR MEDO DE VER QUE O SALDO ESTÁ NEGATIVO E JÁ SABE QUE NÃO VAI TER CONDIÇÕES DE PAGAR.</a:t>
            </a:r>
          </a:p>
          <a:p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– A PESSOA NÃO CONSEGUE CONVERSAR SOBRE DINHEIRO SEM FICAR NERVOSO E ESTRESSADO E, POR ISSO, NÃO FALA SOBRE O ASSUNTO COM NINGUÉM, NEM COM FAMILIARES; </a:t>
            </a:r>
          </a:p>
          <a:p>
            <a:endParaRPr lang="pt-BR" dirty="0">
              <a:effectLst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4 - SENTE-SE ANSIOSO E APREENSIVO AO LIDAR COM DINHEIRO; E NEM DORME. TEM INSÔNIA PORQUE FICA PENSANDO EM DINHEIRO, DÍVIDAS E NO FUTURO;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6 - EVITA LER OU ASSISTIR NOTÍCIAS E COMENTÁRIOS SOBRE FINANÇAS. NÃO TEM NENHUM INTERESSE PELO ASSUNTO E ACHA QUE ISSO É UM TÉDIO;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 SE IDENTIFICOU? TEM MUITA GENTE SOFRENDO, E É POR ISSO QUE ESTAMOS FAZENDO ESTA PALESTRA. </a:t>
            </a:r>
            <a:endParaRPr lang="pt-BR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3F2B3-15E9-6146-A18B-0D257E71184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92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Nuvens no céu&#10;&#10;Descrição gerada automaticamente">
            <a:extLst>
              <a:ext uri="{FF2B5EF4-FFF2-40B4-BE49-F238E27FC236}">
                <a16:creationId xmlns:a16="http://schemas.microsoft.com/office/drawing/2014/main" id="{42EC4E25-8197-4735-B9BE-434705821A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27C0F09-0BA1-4716-8007-D0E453A773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385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19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Nuvens no céu&#10;&#10;Descrição gerada automaticamente">
            <a:extLst>
              <a:ext uri="{FF2B5EF4-FFF2-40B4-BE49-F238E27FC236}">
                <a16:creationId xmlns:a16="http://schemas.microsoft.com/office/drawing/2014/main" id="{6E94BBE4-7B04-4B26-B782-ED173FD1CE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3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ao ar livre, homem, andando de, água&#10;&#10;Descrição gerada automaticamente">
            <a:extLst>
              <a:ext uri="{FF2B5EF4-FFF2-40B4-BE49-F238E27FC236}">
                <a16:creationId xmlns:a16="http://schemas.microsoft.com/office/drawing/2014/main" id="{5BA8995C-AA2D-4743-AE5D-8D71468C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53AB663-3642-4757-8B14-0C648E7C5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2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6F70973-8A70-4E44-8010-60A7D88EFA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3445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C2EB710-2E5B-4CF9-B638-09275C992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0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maça saindo de dentro&#10;&#10;Descrição gerada automaticamente com confiança baixa">
            <a:extLst>
              <a:ext uri="{FF2B5EF4-FFF2-40B4-BE49-F238E27FC236}">
                <a16:creationId xmlns:a16="http://schemas.microsoft.com/office/drawing/2014/main" id="{0986F564-705E-4480-BF6F-CCF36C77B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oto em preto e branco de fumaça no céu&#10;&#10;Descrição gerada automaticamente">
            <a:extLst>
              <a:ext uri="{FF2B5EF4-FFF2-40B4-BE49-F238E27FC236}">
                <a16:creationId xmlns:a16="http://schemas.microsoft.com/office/drawing/2014/main" id="{45127A68-AE3A-42B1-A43B-AC548EAEC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4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21BCB0E-E5FA-40BE-ADF4-330E7900B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716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9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D9641F4-38A8-534A-8B1B-501F7007CD18}"/>
              </a:ext>
            </a:extLst>
          </p:cNvPr>
          <p:cNvSpPr txBox="1"/>
          <p:nvPr/>
        </p:nvSpPr>
        <p:spPr>
          <a:xfrm>
            <a:off x="563657" y="5433869"/>
            <a:ext cx="442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FINANÇAS</a:t>
            </a:r>
            <a:r>
              <a:rPr lang="pt-BR" sz="36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UM CASO DE FAMÍLIA </a:t>
            </a:r>
          </a:p>
        </p:txBody>
      </p:sp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5182633A-023F-4CB1-9CD8-B8BDDD46B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74" y="653144"/>
            <a:ext cx="5501303" cy="2775856"/>
          </a:xfrm>
          <a:prstGeom prst="rect">
            <a:avLst/>
          </a:prstGeom>
        </p:spPr>
      </p:pic>
      <p:pic>
        <p:nvPicPr>
          <p:cNvPr id="7" name="Imagem 6" descr="Logotipo, Ícone&#10;&#10;Descrição gerada automaticamente">
            <a:extLst>
              <a:ext uri="{FF2B5EF4-FFF2-40B4-BE49-F238E27FC236}">
                <a16:creationId xmlns:a16="http://schemas.microsoft.com/office/drawing/2014/main" id="{6E11A3FB-3CD3-4315-8422-3E22E897B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52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, Ícone&#10;&#10;Descrição gerada automaticamente">
            <a:extLst>
              <a:ext uri="{FF2B5EF4-FFF2-40B4-BE49-F238E27FC236}">
                <a16:creationId xmlns:a16="http://schemas.microsoft.com/office/drawing/2014/main" id="{15409E4D-B59B-455A-A2EF-8B45D0F89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0" name="Imagem 9" descr="Uma imagem contendo Logotipo&#10;&#10;Descrição gerada automaticamente">
            <a:extLst>
              <a:ext uri="{FF2B5EF4-FFF2-40B4-BE49-F238E27FC236}">
                <a16:creationId xmlns:a16="http://schemas.microsoft.com/office/drawing/2014/main" id="{08082A21-568F-4D2E-B7AA-18132BC9E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4779ABC-9FB9-4858-B46E-A6AF00E6FA1B}"/>
              </a:ext>
            </a:extLst>
          </p:cNvPr>
          <p:cNvSpPr txBox="1"/>
          <p:nvPr/>
        </p:nvSpPr>
        <p:spPr>
          <a:xfrm>
            <a:off x="5083259" y="621217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/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Banco Santander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04D2A25-C20C-49A5-8554-5C5399A756F0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76CAA89-6E99-4662-BB08-8B0D84FAE677}"/>
              </a:ext>
            </a:extLst>
          </p:cNvPr>
          <p:cNvSpPr txBox="1"/>
          <p:nvPr/>
        </p:nvSpPr>
        <p:spPr>
          <a:xfrm>
            <a:off x="0" y="20810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HÁBITOS FINANCEIROS DOS BRASILEIROS </a:t>
            </a:r>
          </a:p>
          <a:p>
            <a:pPr algn="ctr"/>
            <a:endParaRPr lang="pt-BR" sz="3200" b="1" spc="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9E8A990F-C110-4F74-A31D-4D963DEAA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8221311"/>
              </p:ext>
            </p:extLst>
          </p:nvPr>
        </p:nvGraphicFramePr>
        <p:xfrm>
          <a:off x="1363889" y="2139620"/>
          <a:ext cx="3632296" cy="235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8B0A68FB-6131-4CE5-B32E-1D3DF3FB2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2873151"/>
              </p:ext>
            </p:extLst>
          </p:nvPr>
        </p:nvGraphicFramePr>
        <p:xfrm>
          <a:off x="6961253" y="1917710"/>
          <a:ext cx="3632296" cy="235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6BEFB0F4-68A9-4561-A84F-004E71F87210}"/>
              </a:ext>
            </a:extLst>
          </p:cNvPr>
          <p:cNvSpPr txBox="1"/>
          <p:nvPr/>
        </p:nvSpPr>
        <p:spPr>
          <a:xfrm>
            <a:off x="1160316" y="1473913"/>
            <a:ext cx="4046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PLANEJA O USO DO DINHEIRO?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FF4E01F-0C22-45BB-A7EC-723651272A5F}"/>
              </a:ext>
            </a:extLst>
          </p:cNvPr>
          <p:cNvSpPr txBox="1"/>
          <p:nvPr/>
        </p:nvSpPr>
        <p:spPr>
          <a:xfrm>
            <a:off x="6612069" y="1473913"/>
            <a:ext cx="4046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CONTROLA AS FINANÇAS?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BEA209F-29BD-441B-93FA-F85126236070}"/>
              </a:ext>
            </a:extLst>
          </p:cNvPr>
          <p:cNvSpPr txBox="1"/>
          <p:nvPr/>
        </p:nvSpPr>
        <p:spPr>
          <a:xfrm>
            <a:off x="500393" y="2645868"/>
            <a:ext cx="16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</a:t>
            </a:r>
            <a:r>
              <a:rPr lang="pt-BR" sz="2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3600" b="1" dirty="0">
              <a:solidFill>
                <a:srgbClr val="6767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4BBD02F-BC29-4164-9A79-99117E988C54}"/>
              </a:ext>
            </a:extLst>
          </p:cNvPr>
          <p:cNvSpPr txBox="1"/>
          <p:nvPr/>
        </p:nvSpPr>
        <p:spPr>
          <a:xfrm>
            <a:off x="523062" y="3149227"/>
            <a:ext cx="15323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Planeja os gastos com antecedência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95C6525-BE06-4E07-81AD-6A5FD2EA7D79}"/>
              </a:ext>
            </a:extLst>
          </p:cNvPr>
          <p:cNvSpPr txBox="1"/>
          <p:nvPr/>
        </p:nvSpPr>
        <p:spPr>
          <a:xfrm>
            <a:off x="4464457" y="2303070"/>
            <a:ext cx="16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EEAF1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lang="pt-BR" sz="2000" b="1" dirty="0">
                <a:solidFill>
                  <a:srgbClr val="EEAF1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3600" b="1" dirty="0">
              <a:solidFill>
                <a:srgbClr val="EEAF1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CFC72C3-1632-425C-B31D-4C67691FB5AC}"/>
              </a:ext>
            </a:extLst>
          </p:cNvPr>
          <p:cNvSpPr txBox="1"/>
          <p:nvPr/>
        </p:nvSpPr>
        <p:spPr>
          <a:xfrm>
            <a:off x="4464457" y="2806429"/>
            <a:ext cx="1777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Anota após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fechamento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mês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7D506A-0E9F-442C-8E63-D0772C7ECC1D}"/>
              </a:ext>
            </a:extLst>
          </p:cNvPr>
          <p:cNvSpPr txBox="1"/>
          <p:nvPr/>
        </p:nvSpPr>
        <p:spPr>
          <a:xfrm>
            <a:off x="1518809" y="4400355"/>
            <a:ext cx="16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3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4054EC1-3BB9-44BA-9CD8-C27AECBE1F8F}"/>
              </a:ext>
            </a:extLst>
          </p:cNvPr>
          <p:cNvSpPr txBox="1"/>
          <p:nvPr/>
        </p:nvSpPr>
        <p:spPr>
          <a:xfrm>
            <a:off x="1518809" y="4925294"/>
            <a:ext cx="1876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 anotando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 longo do mês</a:t>
            </a:r>
          </a:p>
        </p:txBody>
      </p:sp>
      <p:pic>
        <p:nvPicPr>
          <p:cNvPr id="25" name="Imagem 24" descr="Uma imagem contendo Seta&#10;&#10;Descrição gerada automaticamente">
            <a:extLst>
              <a:ext uri="{FF2B5EF4-FFF2-40B4-BE49-F238E27FC236}">
                <a16:creationId xmlns:a16="http://schemas.microsoft.com/office/drawing/2014/main" id="{033586DC-902F-4E39-9E16-8699D08B5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472909" y="2682026"/>
            <a:ext cx="620371" cy="267104"/>
          </a:xfrm>
          <a:prstGeom prst="rect">
            <a:avLst/>
          </a:prstGeom>
        </p:spPr>
      </p:pic>
      <p:pic>
        <p:nvPicPr>
          <p:cNvPr id="26" name="Imagem 25" descr="Uma imagem contendo Seta&#10;&#10;Descrição gerada automaticamente">
            <a:extLst>
              <a:ext uri="{FF2B5EF4-FFF2-40B4-BE49-F238E27FC236}">
                <a16:creationId xmlns:a16="http://schemas.microsoft.com/office/drawing/2014/main" id="{1B588EE1-DF89-4581-9B11-5EB095F89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163359">
            <a:off x="3905659" y="2194452"/>
            <a:ext cx="620371" cy="267104"/>
          </a:xfrm>
          <a:prstGeom prst="rect">
            <a:avLst/>
          </a:prstGeom>
        </p:spPr>
      </p:pic>
      <p:pic>
        <p:nvPicPr>
          <p:cNvPr id="27" name="Imagem 26" descr="Uma imagem contendo Seta&#10;&#10;Descrição gerada automaticamente">
            <a:extLst>
              <a:ext uri="{FF2B5EF4-FFF2-40B4-BE49-F238E27FC236}">
                <a16:creationId xmlns:a16="http://schemas.microsoft.com/office/drawing/2014/main" id="{838BF813-0B37-4418-95BF-DA648ABB0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16826">
            <a:off x="2492793" y="4566695"/>
            <a:ext cx="620371" cy="267104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CFD1CBC4-20E4-4804-92BC-A7BE825068AD}"/>
              </a:ext>
            </a:extLst>
          </p:cNvPr>
          <p:cNvSpPr txBox="1"/>
          <p:nvPr/>
        </p:nvSpPr>
        <p:spPr>
          <a:xfrm>
            <a:off x="7831661" y="4285812"/>
            <a:ext cx="16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3600" b="1" dirty="0">
              <a:solidFill>
                <a:schemeClr val="accent4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D1A19BC-2FA0-4149-A69D-624FD6F33AB5}"/>
              </a:ext>
            </a:extLst>
          </p:cNvPr>
          <p:cNvSpPr txBox="1"/>
          <p:nvPr/>
        </p:nvSpPr>
        <p:spPr>
          <a:xfrm>
            <a:off x="7854329" y="4799681"/>
            <a:ext cx="1681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Delega para</a:t>
            </a:r>
          </a:p>
          <a:p>
            <a:pPr marL="0" indent="0">
              <a:buNone/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terceiros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0E7A464-B3E3-4975-B963-0C8438A5BC2B}"/>
              </a:ext>
            </a:extLst>
          </p:cNvPr>
          <p:cNvSpPr txBox="1"/>
          <p:nvPr/>
        </p:nvSpPr>
        <p:spPr>
          <a:xfrm>
            <a:off x="10445540" y="2013030"/>
            <a:ext cx="16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EEAF1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pt-BR" sz="2000" b="1" dirty="0">
                <a:solidFill>
                  <a:srgbClr val="EEAF1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3600" b="1" dirty="0">
              <a:solidFill>
                <a:srgbClr val="EEAF1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AFB7774-79B1-4822-857A-6422E16E7F7E}"/>
              </a:ext>
            </a:extLst>
          </p:cNvPr>
          <p:cNvSpPr txBox="1"/>
          <p:nvPr/>
        </p:nvSpPr>
        <p:spPr>
          <a:xfrm>
            <a:off x="10445540" y="2516389"/>
            <a:ext cx="17770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controla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2CB0CCB-EC9D-4B1D-8D45-AF304C55A0E0}"/>
              </a:ext>
            </a:extLst>
          </p:cNvPr>
          <p:cNvSpPr txBox="1"/>
          <p:nvPr/>
        </p:nvSpPr>
        <p:spPr>
          <a:xfrm>
            <a:off x="10180386" y="3564725"/>
            <a:ext cx="16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3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345423D-ED51-4995-8FE0-56A283A9BC54}"/>
              </a:ext>
            </a:extLst>
          </p:cNvPr>
          <p:cNvSpPr txBox="1"/>
          <p:nvPr/>
        </p:nvSpPr>
        <p:spPr>
          <a:xfrm>
            <a:off x="10180386" y="4089664"/>
            <a:ext cx="1876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 a memória</a:t>
            </a:r>
          </a:p>
        </p:txBody>
      </p:sp>
      <p:pic>
        <p:nvPicPr>
          <p:cNvPr id="43" name="Imagem 42" descr="Uma imagem contendo Seta&#10;&#10;Descrição gerada automaticamente">
            <a:extLst>
              <a:ext uri="{FF2B5EF4-FFF2-40B4-BE49-F238E27FC236}">
                <a16:creationId xmlns:a16="http://schemas.microsoft.com/office/drawing/2014/main" id="{DE2C7F3C-509C-462D-90FE-CE6C61D70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537725">
            <a:off x="9761538" y="2196468"/>
            <a:ext cx="620371" cy="267104"/>
          </a:xfrm>
          <a:prstGeom prst="rect">
            <a:avLst/>
          </a:prstGeom>
        </p:spPr>
      </p:pic>
      <p:pic>
        <p:nvPicPr>
          <p:cNvPr id="45" name="Imagem 44" descr="Uma imagem contendo Seta&#10;&#10;Descrição gerada automaticamente">
            <a:extLst>
              <a:ext uri="{FF2B5EF4-FFF2-40B4-BE49-F238E27FC236}">
                <a16:creationId xmlns:a16="http://schemas.microsoft.com/office/drawing/2014/main" id="{2A4DE627-6652-48CA-9D45-C7B246931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163359">
            <a:off x="9900482" y="3366322"/>
            <a:ext cx="620371" cy="267104"/>
          </a:xfrm>
          <a:prstGeom prst="rect">
            <a:avLst/>
          </a:prstGeom>
        </p:spPr>
      </p:pic>
      <p:pic>
        <p:nvPicPr>
          <p:cNvPr id="46" name="Imagem 45" descr="Uma imagem contendo Seta&#10;&#10;Descrição gerada automaticamente">
            <a:extLst>
              <a:ext uri="{FF2B5EF4-FFF2-40B4-BE49-F238E27FC236}">
                <a16:creationId xmlns:a16="http://schemas.microsoft.com/office/drawing/2014/main" id="{C4F0AAC1-EC17-4E38-A374-12A243ECC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16826">
            <a:off x="8497628" y="4300344"/>
            <a:ext cx="620371" cy="267104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EDB1444B-7D1C-4282-BE44-F99ABFBF1241}"/>
              </a:ext>
            </a:extLst>
          </p:cNvPr>
          <p:cNvSpPr txBox="1"/>
          <p:nvPr/>
        </p:nvSpPr>
        <p:spPr>
          <a:xfrm>
            <a:off x="6089653" y="3474921"/>
            <a:ext cx="16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</a:t>
            </a:r>
            <a:r>
              <a:rPr lang="pt-BR" sz="2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3600" b="1" dirty="0">
              <a:solidFill>
                <a:srgbClr val="6767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7556B3A-7A0C-406A-A155-F83C44BF3A2D}"/>
              </a:ext>
            </a:extLst>
          </p:cNvPr>
          <p:cNvSpPr txBox="1"/>
          <p:nvPr/>
        </p:nvSpPr>
        <p:spPr>
          <a:xfrm>
            <a:off x="6112321" y="3978280"/>
            <a:ext cx="1299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Anota o que foi gasto</a:t>
            </a:r>
          </a:p>
        </p:txBody>
      </p:sp>
      <p:pic>
        <p:nvPicPr>
          <p:cNvPr id="49" name="Imagem 48" descr="Uma imagem contendo Seta&#10;&#10;Descrição gerada automaticamente">
            <a:extLst>
              <a:ext uri="{FF2B5EF4-FFF2-40B4-BE49-F238E27FC236}">
                <a16:creationId xmlns:a16="http://schemas.microsoft.com/office/drawing/2014/main" id="{8442FEF9-DEE3-4B71-9E54-DEB4432C6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7062169" y="3511079"/>
            <a:ext cx="620371" cy="2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45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25F9D-AE46-304A-B984-47C5B0EA46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69931" y="2943171"/>
            <a:ext cx="7252138" cy="13255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que é importante cuidar do dinheiro?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C68D04-E24F-45FB-9E26-3BFBCE4A89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0BE345A-DD22-406E-A685-334796DFA3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077" y="6155343"/>
            <a:ext cx="949014" cy="478854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E2FD9C3-BEC6-4095-B150-98E0FAFC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12" t="34082" r="55497"/>
          <a:stretch/>
        </p:blipFill>
        <p:spPr>
          <a:xfrm>
            <a:off x="5392996" y="1061545"/>
            <a:ext cx="1406008" cy="14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1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01D2FA-1E9C-004A-AF46-6D64F15BD7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22553" y="2383577"/>
            <a:ext cx="8167073" cy="277700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te lembrarás do Senhor teu Deus, porque ele é o que te dá força para adquirires riquezas; a fim de confirmar o seu pacto, que jurou a teus pais, como hoje se vê.</a:t>
            </a:r>
            <a:endParaRPr lang="pt-BR" sz="2400" i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t-B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Deuteronômio 8:18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4BCC1F-B94D-4323-B7FE-C6D648DC2B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/>
        </p:blipFill>
        <p:spPr>
          <a:xfrm rot="915886">
            <a:off x="329449" y="270309"/>
            <a:ext cx="2491683" cy="16388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84018E-83F0-4673-9801-06DB6E9D7B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C360A5D-4E27-4A6E-B8C7-08AB71E397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14458" y="279744"/>
            <a:ext cx="949014" cy="4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9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0C72A1-21DE-2A42-AD13-4C3A8BEFA5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9817" y="1604908"/>
            <a:ext cx="6307217" cy="28619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pt-BR" sz="3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Algumas pessoas aprendem que o dinheiro serve para guardar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32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Outras, que o dinheiro é </a:t>
            </a:r>
            <a:br>
              <a:rPr lang="pt-BR" sz="32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32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gastar. </a:t>
            </a:r>
          </a:p>
        </p:txBody>
      </p:sp>
      <p:pic>
        <p:nvPicPr>
          <p:cNvPr id="4" name="Imagem 3" descr="Logotipo, Ícone&#10;&#10;Descrição gerada automaticamente">
            <a:extLst>
              <a:ext uri="{FF2B5EF4-FFF2-40B4-BE49-F238E27FC236}">
                <a16:creationId xmlns:a16="http://schemas.microsoft.com/office/drawing/2014/main" id="{FF0DC021-A268-42B9-A98E-262351C7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id="{810FF86B-FA88-49A4-A304-F612A107B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DF32C66-43F7-1244-BB3A-734C19DF8439}"/>
              </a:ext>
            </a:extLst>
          </p:cNvPr>
          <p:cNvSpPr/>
          <p:nvPr/>
        </p:nvSpPr>
        <p:spPr>
          <a:xfrm>
            <a:off x="3277139" y="1455244"/>
            <a:ext cx="6413970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Pensar apenas no futuro, esquecer o presente </a:t>
            </a:r>
            <a:br>
              <a:rPr lang="pt-BR" sz="2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não viver bem nem o presente e nem o futuro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078694-978A-42CD-8ED2-C23F0E766F72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3A5B5CB-8BC6-4590-A476-4BFDF42BF364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ERROS DE PESSOAS </a:t>
            </a:r>
            <a:r>
              <a:rPr lang="pt-BR" sz="2400" b="1" spc="600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DÍVIDAS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D58FD3D-2C87-4697-8813-A84A35728A03}"/>
              </a:ext>
            </a:extLst>
          </p:cNvPr>
          <p:cNvSpPr/>
          <p:nvPr/>
        </p:nvSpPr>
        <p:spPr>
          <a:xfrm>
            <a:off x="3331207" y="2923053"/>
            <a:ext cx="6413970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Desperdiçar a saúde para fazer dinheiro e ter que gastar o dinheiro para restaurar a saúde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F830BBA-C8EA-418B-96AC-ED60A8FB9337}"/>
              </a:ext>
            </a:extLst>
          </p:cNvPr>
          <p:cNvSpPr/>
          <p:nvPr/>
        </p:nvSpPr>
        <p:spPr>
          <a:xfrm>
            <a:off x="3331207" y="4465325"/>
            <a:ext cx="6413970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Economizar e juntar como se nunca fosse morrer e morrer como se nunca tivesse vivido </a:t>
            </a:r>
          </a:p>
        </p:txBody>
      </p:sp>
      <p:pic>
        <p:nvPicPr>
          <p:cNvPr id="21" name="Imagem 20" descr="Logotipo, Ícone&#10;&#10;Descrição gerada automaticamente">
            <a:extLst>
              <a:ext uri="{FF2B5EF4-FFF2-40B4-BE49-F238E27FC236}">
                <a16:creationId xmlns:a16="http://schemas.microsoft.com/office/drawing/2014/main" id="{FDE7CADD-3ADC-4BDA-B220-33A9738B1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22" name="Imagem 21" descr="Uma imagem contendo Logotipo&#10;&#10;Descrição gerada automaticamente">
            <a:extLst>
              <a:ext uri="{FF2B5EF4-FFF2-40B4-BE49-F238E27FC236}">
                <a16:creationId xmlns:a16="http://schemas.microsoft.com/office/drawing/2014/main" id="{5328016B-F7F9-4BF0-9393-D1A5DFD63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ABFEE364-4C9A-4BC6-886E-CDA591E9714F}"/>
              </a:ext>
            </a:extLst>
          </p:cNvPr>
          <p:cNvSpPr/>
          <p:nvPr/>
        </p:nvSpPr>
        <p:spPr>
          <a:xfrm>
            <a:off x="2438401" y="1455244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6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6356F03-01BC-4998-B89F-4DCC4CC2B7E9}"/>
              </a:ext>
            </a:extLst>
          </p:cNvPr>
          <p:cNvSpPr/>
          <p:nvPr/>
        </p:nvSpPr>
        <p:spPr>
          <a:xfrm>
            <a:off x="2446823" y="2928146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6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F647D8D-DB16-4547-8225-ABC15756EE8F}"/>
              </a:ext>
            </a:extLst>
          </p:cNvPr>
          <p:cNvSpPr/>
          <p:nvPr/>
        </p:nvSpPr>
        <p:spPr>
          <a:xfrm>
            <a:off x="2446823" y="4524795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6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8091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550C50-8855-734F-9472-C3ACFCD0C0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4239" y="1147769"/>
            <a:ext cx="4845145" cy="192891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altLang="pt-BR" sz="60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solução é o equilíbrio </a:t>
            </a:r>
          </a:p>
          <a:p>
            <a:endParaRPr lang="pt-BR" sz="5400" dirty="0"/>
          </a:p>
        </p:txBody>
      </p:sp>
      <p:pic>
        <p:nvPicPr>
          <p:cNvPr id="5" name="Imagem 4" descr="Logotipo, Ícone&#10;&#10;Descrição gerada automaticamente">
            <a:extLst>
              <a:ext uri="{FF2B5EF4-FFF2-40B4-BE49-F238E27FC236}">
                <a16:creationId xmlns:a16="http://schemas.microsoft.com/office/drawing/2014/main" id="{0CCE924F-DE96-4DAF-A5C9-66321FCD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971" y="210083"/>
            <a:ext cx="636501" cy="636501"/>
          </a:xfrm>
          <a:prstGeom prst="rect">
            <a:avLst/>
          </a:prstGeom>
        </p:spPr>
      </p:pic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C8C60149-DC0A-4112-877F-DAFA45951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8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8DB798-BE0C-5D49-BED5-208AA305F9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66437" y="1622163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Segundo a Organização para Cooperação e Desenvolvimento Econômico (OCDE), o conceito de educação financeira é o processo que permite melhorar a compreensão em relação </a:t>
            </a:r>
            <a:b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aos produtos e serviços financeiros, se tornando capaz de </a:t>
            </a:r>
            <a:b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fazer escolhas de forma bem  informada.</a:t>
            </a: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CA27B5-F563-4C36-946A-237ADA2C1292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9A8D7BF-7238-436D-A14F-D1B02BA1AB96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É EDUCAÇÃO FINANCEIRA? </a:t>
            </a:r>
          </a:p>
        </p:txBody>
      </p:sp>
      <p:pic>
        <p:nvPicPr>
          <p:cNvPr id="6" name="Imagem 5" descr="Logotipo, Ícone&#10;&#10;Descrição gerada automaticamente">
            <a:extLst>
              <a:ext uri="{FF2B5EF4-FFF2-40B4-BE49-F238E27FC236}">
                <a16:creationId xmlns:a16="http://schemas.microsoft.com/office/drawing/2014/main" id="{09BA62BD-0142-4A9A-921A-3E70A940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7" name="Imagem 6" descr="Uma imagem contendo Logotipo&#10;&#10;Descrição gerada automaticamente">
            <a:extLst>
              <a:ext uri="{FF2B5EF4-FFF2-40B4-BE49-F238E27FC236}">
                <a16:creationId xmlns:a16="http://schemas.microsoft.com/office/drawing/2014/main" id="{4DB56FC1-2B41-4370-9EFD-4D5E9DF5F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1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CD3B2B3-DA34-445D-A74B-0148053C0327}"/>
              </a:ext>
            </a:extLst>
          </p:cNvPr>
          <p:cNvSpPr/>
          <p:nvPr/>
        </p:nvSpPr>
        <p:spPr>
          <a:xfrm>
            <a:off x="3189210" y="992447"/>
            <a:ext cx="2759256" cy="2224577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D503D07-A4CA-4A2C-9E5C-4A05834689F1}"/>
              </a:ext>
            </a:extLst>
          </p:cNvPr>
          <p:cNvSpPr txBox="1"/>
          <p:nvPr/>
        </p:nvSpPr>
        <p:spPr>
          <a:xfrm>
            <a:off x="3385939" y="1250655"/>
            <a:ext cx="236579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Visualizar a situação financeira atual. </a:t>
            </a:r>
            <a:b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está e onde </a:t>
            </a:r>
            <a:b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quer chegar. </a:t>
            </a:r>
            <a:b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 etapa permite saber um caminho viável para chegar.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EBA5105-AA30-4209-A16E-BA25CAEE0F88}"/>
              </a:ext>
            </a:extLst>
          </p:cNvPr>
          <p:cNvSpPr/>
          <p:nvPr/>
        </p:nvSpPr>
        <p:spPr>
          <a:xfrm>
            <a:off x="6073620" y="992447"/>
            <a:ext cx="2759256" cy="2224577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9FE0A07-811C-4E54-BAD9-E8B25434CD75}"/>
              </a:ext>
            </a:extLst>
          </p:cNvPr>
          <p:cNvSpPr txBox="1"/>
          <p:nvPr/>
        </p:nvSpPr>
        <p:spPr>
          <a:xfrm>
            <a:off x="6213860" y="1366071"/>
            <a:ext cx="25024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Este é o principal motivador para alcançar os objetivos. Eles precisam ser possíveis, ter definição de prazo e etapas. 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9DECF9C-CD8E-4564-BFE3-EF808CEDAC08}"/>
              </a:ext>
            </a:extLst>
          </p:cNvPr>
          <p:cNvSpPr/>
          <p:nvPr/>
        </p:nvSpPr>
        <p:spPr>
          <a:xfrm>
            <a:off x="3189210" y="3332439"/>
            <a:ext cx="2759256" cy="2224577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61CD61E-5243-4082-A1C3-118C52C72E1C}"/>
              </a:ext>
            </a:extLst>
          </p:cNvPr>
          <p:cNvSpPr txBox="1"/>
          <p:nvPr/>
        </p:nvSpPr>
        <p:spPr>
          <a:xfrm>
            <a:off x="3516195" y="3936895"/>
            <a:ext cx="21052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Conhecer os recursos etapas necessárias para alcançar o sonho.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AC73565F-5E59-4DD7-838C-E5FBF393A4A5}"/>
              </a:ext>
            </a:extLst>
          </p:cNvPr>
          <p:cNvSpPr/>
          <p:nvPr/>
        </p:nvSpPr>
        <p:spPr>
          <a:xfrm>
            <a:off x="6073620" y="3332439"/>
            <a:ext cx="2759256" cy="2224577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BE5100B-4080-49F8-92DC-54EED3F4D212}"/>
              </a:ext>
            </a:extLst>
          </p:cNvPr>
          <p:cNvSpPr txBox="1"/>
          <p:nvPr/>
        </p:nvSpPr>
        <p:spPr>
          <a:xfrm>
            <a:off x="6400605" y="4167727"/>
            <a:ext cx="21052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Colocar em prática as estratégias. </a:t>
            </a:r>
          </a:p>
        </p:txBody>
      </p:sp>
      <p:pic>
        <p:nvPicPr>
          <p:cNvPr id="28" name="Imagem 27" descr="Logotipo, Ícone&#10;&#10;Descrição gerada automaticamente">
            <a:extLst>
              <a:ext uri="{FF2B5EF4-FFF2-40B4-BE49-F238E27FC236}">
                <a16:creationId xmlns:a16="http://schemas.microsoft.com/office/drawing/2014/main" id="{9C99302A-376C-4943-9983-66744AB6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29" name="Imagem 28" descr="Uma imagem contendo Logotipo&#10;&#10;Descrição gerada automaticamente">
            <a:extLst>
              <a:ext uri="{FF2B5EF4-FFF2-40B4-BE49-F238E27FC236}">
                <a16:creationId xmlns:a16="http://schemas.microsoft.com/office/drawing/2014/main" id="{953E7F44-B1A0-4D00-8591-57BF7B02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163854E7-E311-4B0C-9E9B-141C539E4B0C}"/>
              </a:ext>
            </a:extLst>
          </p:cNvPr>
          <p:cNvSpPr/>
          <p:nvPr/>
        </p:nvSpPr>
        <p:spPr>
          <a:xfrm>
            <a:off x="715389" y="1843781"/>
            <a:ext cx="2148289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9B0AF1B-CFDD-4A95-921F-EE79F683B31A}"/>
              </a:ext>
            </a:extLst>
          </p:cNvPr>
          <p:cNvSpPr txBox="1"/>
          <p:nvPr/>
        </p:nvSpPr>
        <p:spPr>
          <a:xfrm>
            <a:off x="804937" y="1899544"/>
            <a:ext cx="199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DIAGNÓSTICO</a:t>
            </a:r>
            <a:endParaRPr lang="pt-B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675E89B7-32E7-4ED6-ACA0-82ED48A986DB}"/>
              </a:ext>
            </a:extLst>
          </p:cNvPr>
          <p:cNvSpPr/>
          <p:nvPr/>
        </p:nvSpPr>
        <p:spPr>
          <a:xfrm>
            <a:off x="9144315" y="1843781"/>
            <a:ext cx="2148289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1188E55-9030-485A-8772-E526BDC0FFEF}"/>
              </a:ext>
            </a:extLst>
          </p:cNvPr>
          <p:cNvSpPr txBox="1"/>
          <p:nvPr/>
        </p:nvSpPr>
        <p:spPr>
          <a:xfrm>
            <a:off x="9233863" y="1899544"/>
            <a:ext cx="199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SONHO</a:t>
            </a:r>
            <a:endParaRPr lang="pt-B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B4CD4605-9246-42A5-9807-C3B22183FEB1}"/>
              </a:ext>
            </a:extLst>
          </p:cNvPr>
          <p:cNvSpPr/>
          <p:nvPr/>
        </p:nvSpPr>
        <p:spPr>
          <a:xfrm>
            <a:off x="730935" y="4104901"/>
            <a:ext cx="2148289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7A9116C-EBFB-40D8-8FAB-B10AFD7F74A9}"/>
              </a:ext>
            </a:extLst>
          </p:cNvPr>
          <p:cNvSpPr txBox="1"/>
          <p:nvPr/>
        </p:nvSpPr>
        <p:spPr>
          <a:xfrm>
            <a:off x="820483" y="4160664"/>
            <a:ext cx="199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ORÇAMENTO</a:t>
            </a:r>
            <a:endParaRPr lang="pt-B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2F0D6C8-08FD-4C30-A5F3-83CB3FFA55AB}"/>
              </a:ext>
            </a:extLst>
          </p:cNvPr>
          <p:cNvSpPr/>
          <p:nvPr/>
        </p:nvSpPr>
        <p:spPr>
          <a:xfrm>
            <a:off x="9159861" y="4104901"/>
            <a:ext cx="2148289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14ACD0C-0EE2-4CD0-BAFD-DC27B25B800F}"/>
              </a:ext>
            </a:extLst>
          </p:cNvPr>
          <p:cNvSpPr txBox="1"/>
          <p:nvPr/>
        </p:nvSpPr>
        <p:spPr>
          <a:xfrm>
            <a:off x="9249409" y="4160664"/>
            <a:ext cx="199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ECONOMIA</a:t>
            </a:r>
            <a:endParaRPr lang="pt-B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Imagem 37" descr="Uma imagem contendo Seta&#10;&#10;Descrição gerada automaticamente">
            <a:extLst>
              <a:ext uri="{FF2B5EF4-FFF2-40B4-BE49-F238E27FC236}">
                <a16:creationId xmlns:a16="http://schemas.microsoft.com/office/drawing/2014/main" id="{804078EF-C988-402A-90E4-8765DE7FA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196077" y="1366071"/>
            <a:ext cx="620371" cy="267104"/>
          </a:xfrm>
          <a:prstGeom prst="rect">
            <a:avLst/>
          </a:prstGeom>
        </p:spPr>
      </p:pic>
      <p:pic>
        <p:nvPicPr>
          <p:cNvPr id="39" name="Imagem 38" descr="Uma imagem contendo Seta&#10;&#10;Descrição gerada automaticamente">
            <a:extLst>
              <a:ext uri="{FF2B5EF4-FFF2-40B4-BE49-F238E27FC236}">
                <a16:creationId xmlns:a16="http://schemas.microsoft.com/office/drawing/2014/main" id="{15008891-F48F-4CE0-BA06-8FF63D9B3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848" y="4819006"/>
            <a:ext cx="620371" cy="267104"/>
          </a:xfrm>
          <a:prstGeom prst="rect">
            <a:avLst/>
          </a:prstGeom>
        </p:spPr>
      </p:pic>
      <p:pic>
        <p:nvPicPr>
          <p:cNvPr id="40" name="Imagem 39" descr="Uma imagem contendo Seta&#10;&#10;Descrição gerada automaticamente">
            <a:extLst>
              <a:ext uri="{FF2B5EF4-FFF2-40B4-BE49-F238E27FC236}">
                <a16:creationId xmlns:a16="http://schemas.microsoft.com/office/drawing/2014/main" id="{3692A011-22A4-4F89-8BB5-E1D70CFD3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009848" y="1325928"/>
            <a:ext cx="620371" cy="267104"/>
          </a:xfrm>
          <a:prstGeom prst="rect">
            <a:avLst/>
          </a:prstGeom>
        </p:spPr>
      </p:pic>
      <p:pic>
        <p:nvPicPr>
          <p:cNvPr id="41" name="Imagem 40" descr="Uma imagem contendo Seta&#10;&#10;Descrição gerada automaticamente">
            <a:extLst>
              <a:ext uri="{FF2B5EF4-FFF2-40B4-BE49-F238E27FC236}">
                <a16:creationId xmlns:a16="http://schemas.microsoft.com/office/drawing/2014/main" id="{B42A8FBB-6ED7-47C9-86DF-0F7019558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30563" y="4878663"/>
            <a:ext cx="620371" cy="2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80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10C51E57-1296-44A7-A732-F36127ED8A98}"/>
              </a:ext>
            </a:extLst>
          </p:cNvPr>
          <p:cNvSpPr/>
          <p:nvPr/>
        </p:nvSpPr>
        <p:spPr>
          <a:xfrm>
            <a:off x="6343705" y="3983475"/>
            <a:ext cx="3436881" cy="363392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025DB7F-1C2F-46C4-BE1B-E5C2210916F8}"/>
              </a:ext>
            </a:extLst>
          </p:cNvPr>
          <p:cNvSpPr txBox="1"/>
          <p:nvPr/>
        </p:nvSpPr>
        <p:spPr>
          <a:xfrm>
            <a:off x="6263856" y="2286965"/>
            <a:ext cx="434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Anote todas as entradas e saídas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Planilha com gastos fixos e extras</a:t>
            </a: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Organize as despesas por setores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62E20F4-3526-49F4-94E1-99D97E31FB25}"/>
              </a:ext>
            </a:extLst>
          </p:cNvPr>
          <p:cNvSpPr/>
          <p:nvPr/>
        </p:nvSpPr>
        <p:spPr>
          <a:xfrm>
            <a:off x="1136631" y="3356165"/>
            <a:ext cx="3323191" cy="1205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SABER EXATAMENTE O QUANTO GANHA </a:t>
            </a:r>
            <a:br>
              <a:rPr lang="pt-BR" sz="2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QUANTO GASTA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A604EF8-F3C7-4ACC-BC5B-6A0E1EAF8E4C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E5EE04-F14F-40B9-87AA-9031509E27BF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ADQUIRIR SAÚDE FINANCEIRA </a:t>
            </a:r>
          </a:p>
        </p:txBody>
      </p:sp>
      <p:pic>
        <p:nvPicPr>
          <p:cNvPr id="23" name="Imagem 22" descr="Logotipo, Ícone&#10;&#10;Descrição gerada automaticamente">
            <a:extLst>
              <a:ext uri="{FF2B5EF4-FFF2-40B4-BE49-F238E27FC236}">
                <a16:creationId xmlns:a16="http://schemas.microsoft.com/office/drawing/2014/main" id="{6407BBCB-EBF7-40C0-839B-6D6396ACF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24" name="Imagem 23" descr="Uma imagem contendo Logotipo&#10;&#10;Descrição gerada automaticamente">
            <a:extLst>
              <a:ext uri="{FF2B5EF4-FFF2-40B4-BE49-F238E27FC236}">
                <a16:creationId xmlns:a16="http://schemas.microsoft.com/office/drawing/2014/main" id="{6651D3B1-79CB-455D-8B02-2D9E33F5F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BEECF4FC-FF1E-4862-BA4F-73640097B61C}"/>
              </a:ext>
            </a:extLst>
          </p:cNvPr>
          <p:cNvSpPr/>
          <p:nvPr/>
        </p:nvSpPr>
        <p:spPr>
          <a:xfrm>
            <a:off x="885207" y="2157614"/>
            <a:ext cx="1399798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600" b="1" spc="-300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1º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9231DE5-B43E-4896-91FA-D2B8B15C3DCA}"/>
              </a:ext>
            </a:extLst>
          </p:cNvPr>
          <p:cNvSpPr/>
          <p:nvPr/>
        </p:nvSpPr>
        <p:spPr>
          <a:xfrm>
            <a:off x="1583796" y="2735223"/>
            <a:ext cx="1888330" cy="323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DA23D16F-B850-4E40-B059-5F950C47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835163" y="2431701"/>
            <a:ext cx="428692" cy="184576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A3EA0CD3-B51B-4020-8957-C554FFD154D7}"/>
              </a:ext>
            </a:extLst>
          </p:cNvPr>
          <p:cNvSpPr txBox="1"/>
          <p:nvPr/>
        </p:nvSpPr>
        <p:spPr>
          <a:xfrm>
            <a:off x="6515171" y="4007560"/>
            <a:ext cx="3160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*Não deixe nenhuma despesa fora 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F7E62E8-2F2D-4BB3-BFC2-2AE8533F8C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835162" y="3312643"/>
            <a:ext cx="428692" cy="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3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id="{726A1F38-9832-463E-B420-1A15F3E5E696}"/>
              </a:ext>
            </a:extLst>
          </p:cNvPr>
          <p:cNvSpPr/>
          <p:nvPr/>
        </p:nvSpPr>
        <p:spPr>
          <a:xfrm>
            <a:off x="1323405" y="3644520"/>
            <a:ext cx="2759256" cy="593335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6E76990-4BAB-49D9-A2BB-EB1558D84D89}"/>
              </a:ext>
            </a:extLst>
          </p:cNvPr>
          <p:cNvSpPr/>
          <p:nvPr/>
        </p:nvSpPr>
        <p:spPr>
          <a:xfrm>
            <a:off x="4178471" y="3642334"/>
            <a:ext cx="3297156" cy="593335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BAB6721-71D3-4B8F-A2DC-F3BC9B168057}"/>
              </a:ext>
            </a:extLst>
          </p:cNvPr>
          <p:cNvSpPr/>
          <p:nvPr/>
        </p:nvSpPr>
        <p:spPr>
          <a:xfrm>
            <a:off x="7571436" y="3632936"/>
            <a:ext cx="3297156" cy="593335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0C8C7F4-3986-454E-BFA4-DE54BAF66EA4}"/>
              </a:ext>
            </a:extLst>
          </p:cNvPr>
          <p:cNvSpPr/>
          <p:nvPr/>
        </p:nvSpPr>
        <p:spPr>
          <a:xfrm>
            <a:off x="1323405" y="2809123"/>
            <a:ext cx="2759256" cy="745559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7E945B3-F4E4-4531-A03B-75CFFD3820A6}"/>
              </a:ext>
            </a:extLst>
          </p:cNvPr>
          <p:cNvSpPr/>
          <p:nvPr/>
        </p:nvSpPr>
        <p:spPr>
          <a:xfrm>
            <a:off x="4178471" y="2806937"/>
            <a:ext cx="3297156" cy="745559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0D50887-CA58-4874-8F1D-61EBC849FD68}"/>
              </a:ext>
            </a:extLst>
          </p:cNvPr>
          <p:cNvSpPr/>
          <p:nvPr/>
        </p:nvSpPr>
        <p:spPr>
          <a:xfrm>
            <a:off x="7571436" y="2797539"/>
            <a:ext cx="3297156" cy="745559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322538-4124-464A-9368-9E3CF985C8F0}"/>
              </a:ext>
            </a:extLst>
          </p:cNvPr>
          <p:cNvSpPr txBox="1"/>
          <p:nvPr/>
        </p:nvSpPr>
        <p:spPr>
          <a:xfrm>
            <a:off x="1909212" y="1588351"/>
            <a:ext cx="837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esta análise, foi utilizado uma referência de rendimento de 1% ao mês.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417D066-570F-4682-A2EC-894D027CD42B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7C0065-A066-409E-9EA0-3C52C7AEC5DD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ONDE VAI O NOSSO DINHEIRO?</a:t>
            </a:r>
          </a:p>
        </p:txBody>
      </p:sp>
      <p:pic>
        <p:nvPicPr>
          <p:cNvPr id="9" name="Imagem 8" descr="Logotipo, Ícone&#10;&#10;Descrição gerada automaticamente">
            <a:extLst>
              <a:ext uri="{FF2B5EF4-FFF2-40B4-BE49-F238E27FC236}">
                <a16:creationId xmlns:a16="http://schemas.microsoft.com/office/drawing/2014/main" id="{E017BEC4-53B2-48E4-AEDD-F81C7BB3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0" name="Imagem 9" descr="Uma imagem contendo Logotipo&#10;&#10;Descrição gerada automaticamente">
            <a:extLst>
              <a:ext uri="{FF2B5EF4-FFF2-40B4-BE49-F238E27FC236}">
                <a16:creationId xmlns:a16="http://schemas.microsoft.com/office/drawing/2014/main" id="{218F1F20-6A8F-45ED-8D98-C6169CC8C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1FA096A-AA77-48CE-84E1-FE1269BB129D}"/>
              </a:ext>
            </a:extLst>
          </p:cNvPr>
          <p:cNvSpPr/>
          <p:nvPr/>
        </p:nvSpPr>
        <p:spPr>
          <a:xfrm>
            <a:off x="1323405" y="2320169"/>
            <a:ext cx="2759256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EA473F-F2DB-41E1-A2DA-386091882F46}"/>
              </a:ext>
            </a:extLst>
          </p:cNvPr>
          <p:cNvSpPr txBox="1"/>
          <p:nvPr/>
        </p:nvSpPr>
        <p:spPr>
          <a:xfrm>
            <a:off x="1520134" y="2337124"/>
            <a:ext cx="2365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TIPO DE GASTO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FF763C1-BB07-422F-8DBC-6F6A54600549}"/>
              </a:ext>
            </a:extLst>
          </p:cNvPr>
          <p:cNvSpPr/>
          <p:nvPr/>
        </p:nvSpPr>
        <p:spPr>
          <a:xfrm>
            <a:off x="4178471" y="2317983"/>
            <a:ext cx="3297156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F5538A7-0401-422B-B925-28862E4AEDAC}"/>
              </a:ext>
            </a:extLst>
          </p:cNvPr>
          <p:cNvSpPr txBox="1"/>
          <p:nvPr/>
        </p:nvSpPr>
        <p:spPr>
          <a:xfrm>
            <a:off x="4375199" y="2334938"/>
            <a:ext cx="2900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ECONOMIA EM 20 ANOS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AACEF7C-557C-4F89-BC7F-B85B5EAB84C8}"/>
              </a:ext>
            </a:extLst>
          </p:cNvPr>
          <p:cNvSpPr/>
          <p:nvPr/>
        </p:nvSpPr>
        <p:spPr>
          <a:xfrm>
            <a:off x="7571436" y="2308585"/>
            <a:ext cx="3297156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4D7120C-39FD-49A8-A155-97927F58F0A6}"/>
              </a:ext>
            </a:extLst>
          </p:cNvPr>
          <p:cNvSpPr txBox="1"/>
          <p:nvPr/>
        </p:nvSpPr>
        <p:spPr>
          <a:xfrm>
            <a:off x="7768164" y="2325540"/>
            <a:ext cx="2900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ECONOMIA EM 30 ANOS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1AB7E46-7BAB-4A7E-A6DD-AC8E64FC7B4D}"/>
              </a:ext>
            </a:extLst>
          </p:cNvPr>
          <p:cNvSpPr txBox="1"/>
          <p:nvPr/>
        </p:nvSpPr>
        <p:spPr>
          <a:xfrm>
            <a:off x="1648191" y="2883679"/>
            <a:ext cx="2109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Gorjeta: R$ 1,00 </a:t>
            </a:r>
          </a:p>
          <a:p>
            <a:pPr algn="ctr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 x por semana)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DEF9E8C-FE92-4B82-A161-201563F3D563}"/>
              </a:ext>
            </a:extLst>
          </p:cNvPr>
          <p:cNvSpPr txBox="1"/>
          <p:nvPr/>
        </p:nvSpPr>
        <p:spPr>
          <a:xfrm>
            <a:off x="4770722" y="3006534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R$ 12.860,32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A8555D4-1181-4DE8-9DCA-43B6AE6FAC11}"/>
              </a:ext>
            </a:extLst>
          </p:cNvPr>
          <p:cNvSpPr txBox="1"/>
          <p:nvPr/>
        </p:nvSpPr>
        <p:spPr>
          <a:xfrm>
            <a:off x="8295984" y="3006534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R$ 45.434,53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B8870DB-3A10-44ED-A7C8-5C2CFFD66037}"/>
              </a:ext>
            </a:extLst>
          </p:cNvPr>
          <p:cNvSpPr txBox="1"/>
          <p:nvPr/>
        </p:nvSpPr>
        <p:spPr>
          <a:xfrm>
            <a:off x="1648191" y="3785653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Suco diário: R$ 2,75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AC2CC5E-B8DB-4D65-97B4-9CDE0911C8F6}"/>
              </a:ext>
            </a:extLst>
          </p:cNvPr>
          <p:cNvSpPr txBox="1"/>
          <p:nvPr/>
        </p:nvSpPr>
        <p:spPr>
          <a:xfrm>
            <a:off x="4770722" y="3783623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R$ 81.613,57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E1E828F-9A59-45B5-8DF3-46CE28A2950F}"/>
              </a:ext>
            </a:extLst>
          </p:cNvPr>
          <p:cNvSpPr txBox="1"/>
          <p:nvPr/>
        </p:nvSpPr>
        <p:spPr>
          <a:xfrm>
            <a:off x="8295984" y="3783623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R$ 288.334,54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4BBC96F-D9CE-41CE-A16F-80257764E688}"/>
              </a:ext>
            </a:extLst>
          </p:cNvPr>
          <p:cNvSpPr/>
          <p:nvPr/>
        </p:nvSpPr>
        <p:spPr>
          <a:xfrm>
            <a:off x="1323405" y="4344039"/>
            <a:ext cx="2759256" cy="745559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83A9C7B5-B7CD-45EA-8B4E-EBD863BF2EFF}"/>
              </a:ext>
            </a:extLst>
          </p:cNvPr>
          <p:cNvSpPr/>
          <p:nvPr/>
        </p:nvSpPr>
        <p:spPr>
          <a:xfrm>
            <a:off x="4178471" y="4341853"/>
            <a:ext cx="3297156" cy="745559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88C3DFB-4A02-466A-8A29-BCF09EF2DDE7}"/>
              </a:ext>
            </a:extLst>
          </p:cNvPr>
          <p:cNvSpPr/>
          <p:nvPr/>
        </p:nvSpPr>
        <p:spPr>
          <a:xfrm>
            <a:off x="7571436" y="4332455"/>
            <a:ext cx="3297156" cy="745559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87E7DBC-570E-4D2F-8AFF-F5D8232B322C}"/>
              </a:ext>
            </a:extLst>
          </p:cNvPr>
          <p:cNvSpPr txBox="1"/>
          <p:nvPr/>
        </p:nvSpPr>
        <p:spPr>
          <a:xfrm>
            <a:off x="1648191" y="4417889"/>
            <a:ext cx="2109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Pizza - final de semana R$ 30,00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42BFCAD-524D-4086-9EB6-9BF954418013}"/>
              </a:ext>
            </a:extLst>
          </p:cNvPr>
          <p:cNvSpPr txBox="1"/>
          <p:nvPr/>
        </p:nvSpPr>
        <p:spPr>
          <a:xfrm>
            <a:off x="4770722" y="4540744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R$ 148.388,30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8708AEB-A408-480F-834D-5C4D47BE1A6F}"/>
              </a:ext>
            </a:extLst>
          </p:cNvPr>
          <p:cNvSpPr txBox="1"/>
          <p:nvPr/>
        </p:nvSpPr>
        <p:spPr>
          <a:xfrm>
            <a:off x="8295984" y="4540744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R$ 524.244,62</a:t>
            </a:r>
          </a:p>
        </p:txBody>
      </p:sp>
    </p:spTree>
    <p:extLst>
      <p:ext uri="{BB962C8B-B14F-4D97-AF65-F5344CB8AC3E}">
        <p14:creationId xmlns:p14="http://schemas.microsoft.com/office/powerpoint/2010/main" val="2194959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4922EFFA-C80F-4512-B8BA-C7B867EBA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3" y="635242"/>
            <a:ext cx="2617302" cy="132064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2DB5233-B0AF-4A66-A267-73CF98E53921}"/>
              </a:ext>
            </a:extLst>
          </p:cNvPr>
          <p:cNvSpPr/>
          <p:nvPr/>
        </p:nvSpPr>
        <p:spPr>
          <a:xfrm>
            <a:off x="725214" y="2487075"/>
            <a:ext cx="6432331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F1610C7-F092-4715-9EE0-8254A629B3B0}"/>
              </a:ext>
            </a:extLst>
          </p:cNvPr>
          <p:cNvSpPr/>
          <p:nvPr/>
        </p:nvSpPr>
        <p:spPr>
          <a:xfrm>
            <a:off x="725214" y="3217000"/>
            <a:ext cx="9017876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124A065-A050-42A8-9F20-5852B1B2C039}"/>
              </a:ext>
            </a:extLst>
          </p:cNvPr>
          <p:cNvSpPr/>
          <p:nvPr/>
        </p:nvSpPr>
        <p:spPr>
          <a:xfrm>
            <a:off x="725214" y="3951019"/>
            <a:ext cx="7441324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EBB1813-77BB-47DF-BBBD-F74C24AAF93F}"/>
              </a:ext>
            </a:extLst>
          </p:cNvPr>
          <p:cNvSpPr/>
          <p:nvPr/>
        </p:nvSpPr>
        <p:spPr>
          <a:xfrm>
            <a:off x="725213" y="4683951"/>
            <a:ext cx="10815145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6104A4-3CFC-47E8-8B8D-A3038AC700A1}"/>
              </a:ext>
            </a:extLst>
          </p:cNvPr>
          <p:cNvSpPr/>
          <p:nvPr/>
        </p:nvSpPr>
        <p:spPr>
          <a:xfrm>
            <a:off x="725215" y="5425481"/>
            <a:ext cx="6957848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A46BC3-2893-5C43-8EC9-C77743BAE007}"/>
              </a:ext>
            </a:extLst>
          </p:cNvPr>
          <p:cNvSpPr txBox="1"/>
          <p:nvPr/>
        </p:nvSpPr>
        <p:spPr>
          <a:xfrm>
            <a:off x="814762" y="2542838"/>
            <a:ext cx="1048152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A BÍBLIA FALA SOBRE FINANÇAS</a:t>
            </a:r>
          </a:p>
          <a:p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O DESCONTROLE FINANCEIRO CAUSA PROBLEMAS </a:t>
            </a:r>
          </a:p>
          <a:p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OS BRASILEIROS LIDAM COM DINHEIRO </a:t>
            </a:r>
          </a:p>
          <a:p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CONTROLAR AS FINANÇAS FAMILIARES E ENSINAR OS FILHOS</a:t>
            </a:r>
          </a:p>
          <a:p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HONRAR A DEUS COM AS FINANÇAS </a:t>
            </a:r>
          </a:p>
          <a:p>
            <a:r>
              <a:rPr lang="pt-B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1" name="Imagem 10" descr="Logotipo, Ícone&#10;&#10;Descrição gerada automaticamente">
            <a:extLst>
              <a:ext uri="{FF2B5EF4-FFF2-40B4-BE49-F238E27FC236}">
                <a16:creationId xmlns:a16="http://schemas.microsoft.com/office/drawing/2014/main" id="{E6FB6410-2377-45B6-8336-7BBF1C345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14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C71CA34-8F06-4BE3-8092-3C326B498B33}"/>
              </a:ext>
            </a:extLst>
          </p:cNvPr>
          <p:cNvSpPr txBox="1"/>
          <p:nvPr/>
        </p:nvSpPr>
        <p:spPr>
          <a:xfrm>
            <a:off x="5885793" y="1987235"/>
            <a:ext cx="54446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Envolva todos de casa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Façam análise dos orçamentos pessoais </a:t>
            </a:r>
            <a:b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familiar juntos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Montem uma estratégia e ajam em equipe 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Estudem a possibilidade de aumentar </a:t>
            </a:r>
            <a:b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ganhos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8285975-36D2-4038-A05B-7C2AB73512FB}"/>
              </a:ext>
            </a:extLst>
          </p:cNvPr>
          <p:cNvSpPr/>
          <p:nvPr/>
        </p:nvSpPr>
        <p:spPr>
          <a:xfrm>
            <a:off x="1136631" y="3356165"/>
            <a:ext cx="3323191" cy="1205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AVALIE O QUE PODE SER FEITO PARA REVERTER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31B112B-6EAB-4165-A60D-5E2639E2D573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A76868-023D-4E3C-8784-E66C625D08B4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ADQUIRIR SAÚDE FINANCEIRA </a:t>
            </a:r>
          </a:p>
        </p:txBody>
      </p:sp>
      <p:pic>
        <p:nvPicPr>
          <p:cNvPr id="10" name="Imagem 9" descr="Logotipo, Ícone&#10;&#10;Descrição gerada automaticamente">
            <a:extLst>
              <a:ext uri="{FF2B5EF4-FFF2-40B4-BE49-F238E27FC236}">
                <a16:creationId xmlns:a16="http://schemas.microsoft.com/office/drawing/2014/main" id="{9D5F7987-DFB4-42F7-82BF-FEF4E8CC6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1" name="Imagem 10" descr="Uma imagem contendo Logotipo&#10;&#10;Descrição gerada automaticamente">
            <a:extLst>
              <a:ext uri="{FF2B5EF4-FFF2-40B4-BE49-F238E27FC236}">
                <a16:creationId xmlns:a16="http://schemas.microsoft.com/office/drawing/2014/main" id="{EF0F3541-66D0-419C-88DC-EE24C1753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30D0D4C-860A-474C-8350-8F61177D3DCD}"/>
              </a:ext>
            </a:extLst>
          </p:cNvPr>
          <p:cNvSpPr/>
          <p:nvPr/>
        </p:nvSpPr>
        <p:spPr>
          <a:xfrm>
            <a:off x="1136631" y="2157614"/>
            <a:ext cx="1399798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600" b="1" spc="-300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2º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121723F-6D12-4F18-8B26-26A980F006B9}"/>
              </a:ext>
            </a:extLst>
          </p:cNvPr>
          <p:cNvSpPr/>
          <p:nvPr/>
        </p:nvSpPr>
        <p:spPr>
          <a:xfrm>
            <a:off x="1898493" y="2735223"/>
            <a:ext cx="1888330" cy="323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09F126B-2492-4E16-BBBA-4F9BD79FB5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410608" y="2096800"/>
            <a:ext cx="428692" cy="18457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5FC6181-3F84-4243-86BE-B99509CCFA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433854" y="2734393"/>
            <a:ext cx="428692" cy="18457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EBB44BF-68E0-46A2-BE07-129DCFD7A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433854" y="3630452"/>
            <a:ext cx="428692" cy="18457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2F6F90D-E339-4744-98E7-A7512AD77B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458709" y="4214236"/>
            <a:ext cx="428692" cy="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23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E0C127C-FB3C-4B43-A6CA-BFB3E8A8208D}"/>
              </a:ext>
            </a:extLst>
          </p:cNvPr>
          <p:cNvSpPr txBox="1"/>
          <p:nvPr/>
        </p:nvSpPr>
        <p:spPr>
          <a:xfrm>
            <a:off x="6100553" y="1602583"/>
            <a:ext cx="54446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 sonho importa 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o sonho da família? 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o prazo? 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 custa? 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 precisa ser economizado? </a:t>
            </a:r>
          </a:p>
          <a:p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fazer render as economias?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539D908-EFD1-49D7-9158-02998B58E3F0}"/>
              </a:ext>
            </a:extLst>
          </p:cNvPr>
          <p:cNvSpPr/>
          <p:nvPr/>
        </p:nvSpPr>
        <p:spPr>
          <a:xfrm>
            <a:off x="1166437" y="3073040"/>
            <a:ext cx="3323191" cy="1205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ELABORE A LISTA DE SONHOS DA FAMÍLIA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5AA0899-B785-4080-A63B-82F5B2D97259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894093-7C11-4975-92E5-9E2C47429D54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ADQUIRIR SAÚDE FINANCEIRA </a:t>
            </a:r>
          </a:p>
        </p:txBody>
      </p:sp>
      <p:pic>
        <p:nvPicPr>
          <p:cNvPr id="10" name="Imagem 9" descr="Logotipo, Ícone&#10;&#10;Descrição gerada automaticamente">
            <a:extLst>
              <a:ext uri="{FF2B5EF4-FFF2-40B4-BE49-F238E27FC236}">
                <a16:creationId xmlns:a16="http://schemas.microsoft.com/office/drawing/2014/main" id="{359ADC9E-509A-4CD3-93E4-9DEEEED5A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1" name="Imagem 10" descr="Uma imagem contendo Logotipo&#10;&#10;Descrição gerada automaticamente">
            <a:extLst>
              <a:ext uri="{FF2B5EF4-FFF2-40B4-BE49-F238E27FC236}">
                <a16:creationId xmlns:a16="http://schemas.microsoft.com/office/drawing/2014/main" id="{5BB74407-3D3A-4B97-A59E-CA8353B4E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7003759-7495-4440-8994-29A83FE03AD3}"/>
              </a:ext>
            </a:extLst>
          </p:cNvPr>
          <p:cNvSpPr/>
          <p:nvPr/>
        </p:nvSpPr>
        <p:spPr>
          <a:xfrm>
            <a:off x="1136631" y="2157614"/>
            <a:ext cx="1399798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600" b="1" spc="-300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3º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E72BF0F-06A5-46BA-A3CC-910D7E3CC0A4}"/>
              </a:ext>
            </a:extLst>
          </p:cNvPr>
          <p:cNvSpPr/>
          <p:nvPr/>
        </p:nvSpPr>
        <p:spPr>
          <a:xfrm>
            <a:off x="1898493" y="2735223"/>
            <a:ext cx="1888330" cy="323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0EF346D-69F1-438A-A64B-9E3338EE56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600513" y="1690897"/>
            <a:ext cx="428692" cy="18457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096F0AF-EC84-4AA7-A2F7-5961151CE4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623759" y="2305754"/>
            <a:ext cx="428692" cy="18457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D925EE4-6FB8-4B64-8759-704044229B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647005" y="2920611"/>
            <a:ext cx="428692" cy="18457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0597D4A-1439-4711-81F3-99F4FAD94E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647005" y="3561260"/>
            <a:ext cx="428692" cy="18457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BFD3C3F-3BB9-46FB-9010-7F32B42F13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696295" y="4201909"/>
            <a:ext cx="330112" cy="14213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A7DB2B4-EE26-43F1-BA2E-BBF4D8A09C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V="1">
            <a:off x="5721150" y="4804966"/>
            <a:ext cx="330112" cy="1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1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168742EB-2477-4873-B98E-43629F2EBA63}"/>
              </a:ext>
            </a:extLst>
          </p:cNvPr>
          <p:cNvSpPr/>
          <p:nvPr/>
        </p:nvSpPr>
        <p:spPr>
          <a:xfrm>
            <a:off x="1006876" y="3643138"/>
            <a:ext cx="2568614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84667CE-E235-4FC7-B6FB-777E2D1911AE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7E7308-1231-4D29-A496-80C1D624CFC4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PONTOS A SEREM MELHORADOS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507237F-584F-4EAA-B4E1-A4E20033DC45}"/>
              </a:ext>
            </a:extLst>
          </p:cNvPr>
          <p:cNvSpPr txBox="1"/>
          <p:nvPr/>
        </p:nvSpPr>
        <p:spPr>
          <a:xfrm>
            <a:off x="1147172" y="3664158"/>
            <a:ext cx="229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NEGATIVO</a:t>
            </a:r>
            <a:endParaRPr lang="pt-BR" sz="2400" dirty="0"/>
          </a:p>
        </p:txBody>
      </p:sp>
      <p:pic>
        <p:nvPicPr>
          <p:cNvPr id="17" name="Imagem 16" descr="Uma imagem contendo Logotipo&#10;&#10;Descrição gerada automaticamente">
            <a:extLst>
              <a:ext uri="{FF2B5EF4-FFF2-40B4-BE49-F238E27FC236}">
                <a16:creationId xmlns:a16="http://schemas.microsoft.com/office/drawing/2014/main" id="{48945E8C-1AAF-4E09-A6F6-2284401C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584C0CE-016E-454B-B1B8-2C857DE4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E610FAF-F4F7-4AFE-9C3D-408E8529BF09}"/>
              </a:ext>
            </a:extLst>
          </p:cNvPr>
          <p:cNvSpPr/>
          <p:nvPr/>
        </p:nvSpPr>
        <p:spPr>
          <a:xfrm>
            <a:off x="4980510" y="3622118"/>
            <a:ext cx="2381024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69F550B-1314-4151-8DB3-8A306E9A2292}"/>
              </a:ext>
            </a:extLst>
          </p:cNvPr>
          <p:cNvSpPr txBox="1"/>
          <p:nvPr/>
        </p:nvSpPr>
        <p:spPr>
          <a:xfrm>
            <a:off x="5112630" y="3643138"/>
            <a:ext cx="211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NEUTRO</a:t>
            </a:r>
            <a:endParaRPr lang="pt-BR" sz="2400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E459B6B-1B3E-4AF6-A19E-B54CD9E7C2CC}"/>
              </a:ext>
            </a:extLst>
          </p:cNvPr>
          <p:cNvSpPr/>
          <p:nvPr/>
        </p:nvSpPr>
        <p:spPr>
          <a:xfrm>
            <a:off x="8658357" y="3622118"/>
            <a:ext cx="2568614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A9430DB-E8E9-444F-8CF2-5E8C82152FD7}"/>
              </a:ext>
            </a:extLst>
          </p:cNvPr>
          <p:cNvSpPr txBox="1"/>
          <p:nvPr/>
        </p:nvSpPr>
        <p:spPr>
          <a:xfrm>
            <a:off x="8798653" y="3643138"/>
            <a:ext cx="229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POSITIVO</a:t>
            </a:r>
            <a:endParaRPr lang="pt-BR" sz="2400" dirty="0"/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D5755D1B-762E-46B4-88D2-0C4649448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920" y="1755878"/>
            <a:ext cx="1716203" cy="1716203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76D919E7-6721-49DC-A0DA-E2A0339D8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344" y="1862410"/>
            <a:ext cx="1450639" cy="1450639"/>
          </a:xfrm>
          <a:prstGeom prst="rect">
            <a:avLst/>
          </a:prstGeom>
        </p:spPr>
      </p:pic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3279AEA4-F3F5-4584-BD68-8D10BE735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354" y="1862410"/>
            <a:ext cx="1450639" cy="14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56DAB6B-B026-5242-BE0B-3F234691C541}"/>
              </a:ext>
            </a:extLst>
          </p:cNvPr>
          <p:cNvSpPr txBox="1"/>
          <p:nvPr/>
        </p:nvSpPr>
        <p:spPr>
          <a:xfrm>
            <a:off x="1611916" y="3108636"/>
            <a:ext cx="9896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Saiba exatamente quanto e para quem está devendo. </a:t>
            </a:r>
          </a:p>
          <a:p>
            <a:endParaRPr lang="pt-BR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Defina quais dívidas serão pagas primeiro: Priorize as que tem juros mais altos e os acordos que instituições financeiras fazem ao renegociar dívidas. </a:t>
            </a:r>
          </a:p>
          <a:p>
            <a:endParaRPr lang="pt-BR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Defina um valor de pagamento mensal. </a:t>
            </a:r>
          </a:p>
          <a:p>
            <a:endParaRPr lang="pt-BR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Pense em gerar uma segunda fonte de renda para quitar os débitos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13DEAEF-EB41-4C3A-A1C9-B17ADFFB0B29}"/>
              </a:ext>
            </a:extLst>
          </p:cNvPr>
          <p:cNvSpPr/>
          <p:nvPr/>
        </p:nvSpPr>
        <p:spPr>
          <a:xfrm>
            <a:off x="8852297" y="1275541"/>
            <a:ext cx="2568614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054DAA1-710E-4B49-AB68-C91313DCCA62}"/>
              </a:ext>
            </a:extLst>
          </p:cNvPr>
          <p:cNvSpPr txBox="1"/>
          <p:nvPr/>
        </p:nvSpPr>
        <p:spPr>
          <a:xfrm>
            <a:off x="8992593" y="1296561"/>
            <a:ext cx="229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NEGATIVO</a:t>
            </a:r>
            <a:endParaRPr lang="pt-BR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1C46011-49EB-497F-902B-C6DC3F17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V="1">
            <a:off x="1123108" y="3180093"/>
            <a:ext cx="428692" cy="18457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CB5241E-1351-4246-AA1C-3CACB468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V="1">
            <a:off x="1123108" y="3864893"/>
            <a:ext cx="428692" cy="18457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F7B56A2-A540-4C9B-9ABF-11A1D6891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V="1">
            <a:off x="1153166" y="4826589"/>
            <a:ext cx="428692" cy="18457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C507842-C715-4C36-BDBA-F321F8EB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V="1">
            <a:off x="1161418" y="5433006"/>
            <a:ext cx="428692" cy="184576"/>
          </a:xfrm>
          <a:prstGeom prst="rect">
            <a:avLst/>
          </a:prstGeom>
        </p:spPr>
      </p:pic>
      <p:pic>
        <p:nvPicPr>
          <p:cNvPr id="17" name="Imagem 16" descr="Logotipo, Ícone&#10;&#10;Descrição gerada automaticamente">
            <a:extLst>
              <a:ext uri="{FF2B5EF4-FFF2-40B4-BE49-F238E27FC236}">
                <a16:creationId xmlns:a16="http://schemas.microsoft.com/office/drawing/2014/main" id="{11EDBE38-0827-4592-903C-4FB79C188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8" name="Imagem 17" descr="Uma imagem contendo Logotipo&#10;&#10;Descrição gerada automaticamente">
            <a:extLst>
              <a:ext uri="{FF2B5EF4-FFF2-40B4-BE49-F238E27FC236}">
                <a16:creationId xmlns:a16="http://schemas.microsoft.com/office/drawing/2014/main" id="{0EF236DA-BAB4-4EE4-BC22-D3D7F9EFF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3316040-2C23-4EA5-B63E-D2D6CE1933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089" y="513229"/>
            <a:ext cx="1936615" cy="19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4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90DA343-3BB0-48FB-9EDC-F7705719B78A}"/>
              </a:ext>
            </a:extLst>
          </p:cNvPr>
          <p:cNvSpPr/>
          <p:nvPr/>
        </p:nvSpPr>
        <p:spPr>
          <a:xfrm>
            <a:off x="8852297" y="1275541"/>
            <a:ext cx="2568614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C8A51C-2D17-4D87-96E1-A1D58F5CE6A2}"/>
              </a:ext>
            </a:extLst>
          </p:cNvPr>
          <p:cNvSpPr txBox="1"/>
          <p:nvPr/>
        </p:nvSpPr>
        <p:spPr>
          <a:xfrm>
            <a:off x="8992593" y="1296561"/>
            <a:ext cx="229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NEUTRO</a:t>
            </a: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74B372A-639F-4DDE-B6F1-8FC41CD4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088" y="513228"/>
            <a:ext cx="2182319" cy="2182319"/>
          </a:xfrm>
          <a:prstGeom prst="rect">
            <a:avLst/>
          </a:prstGeom>
        </p:spPr>
      </p:pic>
      <p:pic>
        <p:nvPicPr>
          <p:cNvPr id="10" name="Imagem 9" descr="Logotipo, Ícone&#10;&#10;Descrição gerada automaticamente">
            <a:extLst>
              <a:ext uri="{FF2B5EF4-FFF2-40B4-BE49-F238E27FC236}">
                <a16:creationId xmlns:a16="http://schemas.microsoft.com/office/drawing/2014/main" id="{4000DF06-6D60-4B24-954E-A43958BCB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1" name="Imagem 10" descr="Uma imagem contendo Logotipo&#10;&#10;Descrição gerada automaticamente">
            <a:extLst>
              <a:ext uri="{FF2B5EF4-FFF2-40B4-BE49-F238E27FC236}">
                <a16:creationId xmlns:a16="http://schemas.microsoft.com/office/drawing/2014/main" id="{1C0C5D75-5E8A-4716-A6F4-79C4CE482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2B7ED7-6094-46A6-99F9-73278C12B3F6}"/>
              </a:ext>
            </a:extLst>
          </p:cNvPr>
          <p:cNvSpPr txBox="1"/>
          <p:nvPr/>
        </p:nvSpPr>
        <p:spPr>
          <a:xfrm>
            <a:off x="1611916" y="3108636"/>
            <a:ext cx="989691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sua renda está igual às despesas:</a:t>
            </a:r>
          </a:p>
          <a:p>
            <a:endParaRPr lang="pt-BR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Corte gastos com supérfluos e comece a formar uma reserva de emergência. </a:t>
            </a:r>
          </a:p>
          <a:p>
            <a:endParaRPr lang="pt-BR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 atitude ajuda a enfrentar imprevistos como uma demissão ou doença, por exemplo. </a:t>
            </a:r>
          </a:p>
          <a:p>
            <a:endParaRPr lang="pt-BR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26124D5-EEB4-4C28-88AB-7A6703F1C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123108" y="3883286"/>
            <a:ext cx="428692" cy="18457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D9EF4EB-6659-4C6D-A022-9C90834F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121329" y="4508652"/>
            <a:ext cx="428692" cy="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1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76E8096-996C-DF4F-AEFF-0AE8C8B6F399}"/>
              </a:ext>
            </a:extLst>
          </p:cNvPr>
          <p:cNvSpPr txBox="1"/>
          <p:nvPr/>
        </p:nvSpPr>
        <p:spPr>
          <a:xfrm>
            <a:off x="855584" y="2792966"/>
            <a:ext cx="1066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sua família tem receita maior que as despesas é hora de pensar em multiplicar essa economia.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A4C0F08-04DC-46EE-B1E5-90B8FE85ED6A}"/>
              </a:ext>
            </a:extLst>
          </p:cNvPr>
          <p:cNvSpPr/>
          <p:nvPr/>
        </p:nvSpPr>
        <p:spPr>
          <a:xfrm>
            <a:off x="8852297" y="1275541"/>
            <a:ext cx="2568614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FE7151E-B04D-4D8F-B9F6-94C3D2C19B38}"/>
              </a:ext>
            </a:extLst>
          </p:cNvPr>
          <p:cNvSpPr txBox="1"/>
          <p:nvPr/>
        </p:nvSpPr>
        <p:spPr>
          <a:xfrm>
            <a:off x="8992593" y="1296561"/>
            <a:ext cx="229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POSITIVO</a:t>
            </a:r>
            <a:endParaRPr lang="pt-BR" sz="2400" dirty="0"/>
          </a:p>
        </p:txBody>
      </p:sp>
      <p:pic>
        <p:nvPicPr>
          <p:cNvPr id="17" name="Imagem 16" descr="Logotipo, Ícone&#10;&#10;Descrição gerada automaticamente">
            <a:extLst>
              <a:ext uri="{FF2B5EF4-FFF2-40B4-BE49-F238E27FC236}">
                <a16:creationId xmlns:a16="http://schemas.microsoft.com/office/drawing/2014/main" id="{53E8F529-FE88-4E41-8702-14B0797B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8" name="Imagem 17" descr="Uma imagem contendo Logotipo&#10;&#10;Descrição gerada automaticamente">
            <a:extLst>
              <a:ext uri="{FF2B5EF4-FFF2-40B4-BE49-F238E27FC236}">
                <a16:creationId xmlns:a16="http://schemas.microsoft.com/office/drawing/2014/main" id="{0DC8F1EE-66F1-40C2-A783-EC5B76F9E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4137822-2500-4C0D-88FD-4213E87AFE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1089" y="513229"/>
            <a:ext cx="1936615" cy="1936615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483A3E45-E1E2-45CC-B8A2-F3B0F0E0ECFF}"/>
              </a:ext>
            </a:extLst>
          </p:cNvPr>
          <p:cNvSpPr/>
          <p:nvPr/>
        </p:nvSpPr>
        <p:spPr>
          <a:xfrm>
            <a:off x="1021554" y="3942799"/>
            <a:ext cx="4809904" cy="1869422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9C4245BC-2105-4238-9410-321ECF9B1FCA}"/>
              </a:ext>
            </a:extLst>
          </p:cNvPr>
          <p:cNvSpPr/>
          <p:nvPr/>
        </p:nvSpPr>
        <p:spPr>
          <a:xfrm>
            <a:off x="1021554" y="3338505"/>
            <a:ext cx="4809904" cy="51445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17CCBA8-EE3F-49C3-A399-25CD5C703D4C}"/>
              </a:ext>
            </a:extLst>
          </p:cNvPr>
          <p:cNvSpPr txBox="1"/>
          <p:nvPr/>
        </p:nvSpPr>
        <p:spPr>
          <a:xfrm>
            <a:off x="1772104" y="3429199"/>
            <a:ext cx="3452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RESERVA DE EMERGÊNCIA 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C26431D-538F-48B4-80D3-47E22F01CCC3}"/>
              </a:ext>
            </a:extLst>
          </p:cNvPr>
          <p:cNvSpPr txBox="1"/>
          <p:nvPr/>
        </p:nvSpPr>
        <p:spPr>
          <a:xfrm>
            <a:off x="1133334" y="4070331"/>
            <a:ext cx="44833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Imprevistos acontecem e é preciso </a:t>
            </a:r>
            <a:br>
              <a:rPr lang="pt-B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estar preparado </a:t>
            </a:r>
          </a:p>
          <a:p>
            <a:pPr algn="ctr"/>
            <a:endParaRPr lang="pt-BR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Utilize aplicações de curto prazo com liquidez imediata, assim, vocês podem acessar estes recursos quando houver necessidade. 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E86A62C7-7DA2-477D-9753-520341FE2A8F}"/>
              </a:ext>
            </a:extLst>
          </p:cNvPr>
          <p:cNvSpPr/>
          <p:nvPr/>
        </p:nvSpPr>
        <p:spPr>
          <a:xfrm>
            <a:off x="6173043" y="3940631"/>
            <a:ext cx="5008181" cy="1869422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CD83CB96-7496-4A2E-8D48-73E2464ECE75}"/>
              </a:ext>
            </a:extLst>
          </p:cNvPr>
          <p:cNvSpPr/>
          <p:nvPr/>
        </p:nvSpPr>
        <p:spPr>
          <a:xfrm>
            <a:off x="6173043" y="3336337"/>
            <a:ext cx="5008181" cy="51445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2799A257-2649-4A50-A096-62CDEE5B1E7E}"/>
              </a:ext>
            </a:extLst>
          </p:cNvPr>
          <p:cNvSpPr txBox="1"/>
          <p:nvPr/>
        </p:nvSpPr>
        <p:spPr>
          <a:xfrm>
            <a:off x="6780282" y="3431827"/>
            <a:ext cx="3793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INDEPENDÊNCIA FINANCEIRA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9D0AA9B-B378-4BA5-8F5C-AC7F0FF769F7}"/>
              </a:ext>
            </a:extLst>
          </p:cNvPr>
          <p:cNvSpPr txBox="1"/>
          <p:nvPr/>
        </p:nvSpPr>
        <p:spPr>
          <a:xfrm>
            <a:off x="6324915" y="4070331"/>
            <a:ext cx="46590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Planeje um futuro mais tranquilo, mesmo antes da aposentadoria. Quanto antes começar a investir, melhor!</a:t>
            </a:r>
          </a:p>
          <a:p>
            <a:pPr algn="ctr"/>
            <a:endParaRPr lang="pt-BR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Estude sobre investimentos seguros e mais rentáveis, mas fuja das pirâmides financeiras. </a:t>
            </a:r>
          </a:p>
        </p:txBody>
      </p:sp>
    </p:spTree>
    <p:extLst>
      <p:ext uri="{BB962C8B-B14F-4D97-AF65-F5344CB8AC3E}">
        <p14:creationId xmlns:p14="http://schemas.microsoft.com/office/powerpoint/2010/main" val="3562707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DF7C1610-38D6-45B8-AA35-90B2775E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089" y="513229"/>
            <a:ext cx="1672923" cy="1672923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9CBDAB5F-5294-43AC-BD55-50C2812F4853}"/>
              </a:ext>
            </a:extLst>
          </p:cNvPr>
          <p:cNvSpPr/>
          <p:nvPr/>
        </p:nvSpPr>
        <p:spPr>
          <a:xfrm>
            <a:off x="6663559" y="1275541"/>
            <a:ext cx="4757352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C5D98D0-DE3D-454A-A7AC-5C5F86D409AE}"/>
              </a:ext>
            </a:extLst>
          </p:cNvPr>
          <p:cNvSpPr txBox="1"/>
          <p:nvPr/>
        </p:nvSpPr>
        <p:spPr>
          <a:xfrm>
            <a:off x="6926317" y="1368650"/>
            <a:ext cx="436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MANTENHA SEUS SONHOS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5BDB49F-1FE0-45E2-B215-88B8CC486C4C}"/>
              </a:ext>
            </a:extLst>
          </p:cNvPr>
          <p:cNvSpPr/>
          <p:nvPr/>
        </p:nvSpPr>
        <p:spPr>
          <a:xfrm>
            <a:off x="547414" y="3111810"/>
            <a:ext cx="3609695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020BD22-7C9E-4E5B-9AF5-1F3EBEF584EE}"/>
              </a:ext>
            </a:extLst>
          </p:cNvPr>
          <p:cNvSpPr/>
          <p:nvPr/>
        </p:nvSpPr>
        <p:spPr>
          <a:xfrm>
            <a:off x="4231899" y="3109624"/>
            <a:ext cx="3297156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00C84CE-E953-4214-987F-DAA7C7E93254}"/>
              </a:ext>
            </a:extLst>
          </p:cNvPr>
          <p:cNvSpPr/>
          <p:nvPr/>
        </p:nvSpPr>
        <p:spPr>
          <a:xfrm>
            <a:off x="547414" y="2618176"/>
            <a:ext cx="3609695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8015DD3-1D4E-4820-9A9E-B5966756D4C1}"/>
              </a:ext>
            </a:extLst>
          </p:cNvPr>
          <p:cNvSpPr txBox="1"/>
          <p:nvPr/>
        </p:nvSpPr>
        <p:spPr>
          <a:xfrm>
            <a:off x="547414" y="2635131"/>
            <a:ext cx="3609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PREÇO DO SONHO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50CECDD-B320-4C90-A799-412E8E1020AE}"/>
              </a:ext>
            </a:extLst>
          </p:cNvPr>
          <p:cNvSpPr/>
          <p:nvPr/>
        </p:nvSpPr>
        <p:spPr>
          <a:xfrm>
            <a:off x="4231899" y="2615990"/>
            <a:ext cx="3297156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D826E86-C1A8-4FF4-AD4D-BDCA91EC952E}"/>
              </a:ext>
            </a:extLst>
          </p:cNvPr>
          <p:cNvSpPr txBox="1"/>
          <p:nvPr/>
        </p:nvSpPr>
        <p:spPr>
          <a:xfrm>
            <a:off x="4428627" y="2632945"/>
            <a:ext cx="2900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R$ 10.000,00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8653DB7-47CE-4CED-8259-1860C3CBF0A5}"/>
              </a:ext>
            </a:extLst>
          </p:cNvPr>
          <p:cNvSpPr txBox="1"/>
          <p:nvPr/>
        </p:nvSpPr>
        <p:spPr>
          <a:xfrm>
            <a:off x="547414" y="3189883"/>
            <a:ext cx="36096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ECONOMIZADO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62A5B95-55E9-427A-A4FE-18A92C17F5C7}"/>
              </a:ext>
            </a:extLst>
          </p:cNvPr>
          <p:cNvSpPr txBox="1"/>
          <p:nvPr/>
        </p:nvSpPr>
        <p:spPr>
          <a:xfrm>
            <a:off x="4824150" y="3187853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R$ 500,00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95D564-8FE5-44F5-BBF6-07DCF2C3D725}"/>
              </a:ext>
            </a:extLst>
          </p:cNvPr>
          <p:cNvSpPr/>
          <p:nvPr/>
        </p:nvSpPr>
        <p:spPr>
          <a:xfrm>
            <a:off x="547414" y="3674798"/>
            <a:ext cx="3609695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0BE7EDF-44F1-46FB-A111-52944722C901}"/>
              </a:ext>
            </a:extLst>
          </p:cNvPr>
          <p:cNvSpPr/>
          <p:nvPr/>
        </p:nvSpPr>
        <p:spPr>
          <a:xfrm>
            <a:off x="4231899" y="3672612"/>
            <a:ext cx="3297156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271629E-DCD1-468D-ABDB-0E535FD2FE88}"/>
              </a:ext>
            </a:extLst>
          </p:cNvPr>
          <p:cNvSpPr txBox="1"/>
          <p:nvPr/>
        </p:nvSpPr>
        <p:spPr>
          <a:xfrm>
            <a:off x="547414" y="3752871"/>
            <a:ext cx="36096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 FALTA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08A3963-7B65-4C8B-90FE-C92A1AD175F4}"/>
              </a:ext>
            </a:extLst>
          </p:cNvPr>
          <p:cNvSpPr txBox="1"/>
          <p:nvPr/>
        </p:nvSpPr>
        <p:spPr>
          <a:xfrm>
            <a:off x="4824150" y="3750841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R$ 9.500,00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1844DEA-BF24-44DC-8A7F-40BDBA0A8F4D}"/>
              </a:ext>
            </a:extLst>
          </p:cNvPr>
          <p:cNvSpPr/>
          <p:nvPr/>
        </p:nvSpPr>
        <p:spPr>
          <a:xfrm>
            <a:off x="547414" y="4232558"/>
            <a:ext cx="3609695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8383ED72-EB38-40FC-BB31-64A5D0622A66}"/>
              </a:ext>
            </a:extLst>
          </p:cNvPr>
          <p:cNvSpPr/>
          <p:nvPr/>
        </p:nvSpPr>
        <p:spPr>
          <a:xfrm>
            <a:off x="4231899" y="4230372"/>
            <a:ext cx="3297156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E678A8E-A03B-4E8D-BF47-EB09C6865A64}"/>
              </a:ext>
            </a:extLst>
          </p:cNvPr>
          <p:cNvSpPr txBox="1"/>
          <p:nvPr/>
        </p:nvSpPr>
        <p:spPr>
          <a:xfrm>
            <a:off x="547414" y="4310631"/>
            <a:ext cx="36096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ECONOMIA MENSAL FAREMOS?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B56821A-1CF0-4A80-A6D1-F568B53B191C}"/>
              </a:ext>
            </a:extLst>
          </p:cNvPr>
          <p:cNvSpPr txBox="1"/>
          <p:nvPr/>
        </p:nvSpPr>
        <p:spPr>
          <a:xfrm>
            <a:off x="4824150" y="4308601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R$ 300,00  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5271CC2C-9FA2-4281-8EBD-C8F46A1E1068}"/>
              </a:ext>
            </a:extLst>
          </p:cNvPr>
          <p:cNvSpPr/>
          <p:nvPr/>
        </p:nvSpPr>
        <p:spPr>
          <a:xfrm>
            <a:off x="547414" y="4799567"/>
            <a:ext cx="3609695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E1C72DC8-87EE-4C2B-9A42-CD2F1F313BEF}"/>
              </a:ext>
            </a:extLst>
          </p:cNvPr>
          <p:cNvSpPr/>
          <p:nvPr/>
        </p:nvSpPr>
        <p:spPr>
          <a:xfrm>
            <a:off x="4231899" y="4797381"/>
            <a:ext cx="3297156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189D7A7-AC69-4344-853A-ECE397F151A2}"/>
              </a:ext>
            </a:extLst>
          </p:cNvPr>
          <p:cNvSpPr txBox="1"/>
          <p:nvPr/>
        </p:nvSpPr>
        <p:spPr>
          <a:xfrm>
            <a:off x="547414" y="4877640"/>
            <a:ext cx="36096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ECONOMIZADO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9689BFF-2B2E-456E-B863-1B27D0D2208C}"/>
              </a:ext>
            </a:extLst>
          </p:cNvPr>
          <p:cNvSpPr txBox="1"/>
          <p:nvPr/>
        </p:nvSpPr>
        <p:spPr>
          <a:xfrm>
            <a:off x="4824150" y="4875610"/>
            <a:ext cx="2109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7412AAF-A514-48DE-BB09-CBF00AE3450F}"/>
              </a:ext>
            </a:extLst>
          </p:cNvPr>
          <p:cNvSpPr/>
          <p:nvPr/>
        </p:nvSpPr>
        <p:spPr>
          <a:xfrm>
            <a:off x="547414" y="5364269"/>
            <a:ext cx="3609695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246102CF-3218-41FF-95EF-6E37CC6802E4}"/>
              </a:ext>
            </a:extLst>
          </p:cNvPr>
          <p:cNvSpPr/>
          <p:nvPr/>
        </p:nvSpPr>
        <p:spPr>
          <a:xfrm>
            <a:off x="4231899" y="5362083"/>
            <a:ext cx="3297156" cy="481873"/>
          </a:xfrm>
          <a:prstGeom prst="rect">
            <a:avLst/>
          </a:prstGeom>
          <a:solidFill>
            <a:srgbClr val="D2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3995B01-D273-405B-9D6F-B4BF4C4287C3}"/>
              </a:ext>
            </a:extLst>
          </p:cNvPr>
          <p:cNvSpPr txBox="1"/>
          <p:nvPr/>
        </p:nvSpPr>
        <p:spPr>
          <a:xfrm>
            <a:off x="547414" y="5442342"/>
            <a:ext cx="36096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pt-BR" sz="1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ECONOMIZADO </a:t>
            </a:r>
          </a:p>
        </p:txBody>
      </p:sp>
      <p:pic>
        <p:nvPicPr>
          <p:cNvPr id="42" name="Imagem 41" descr="Uma imagem contendo Seta&#10;&#10;Descrição gerada automaticamente">
            <a:extLst>
              <a:ext uri="{FF2B5EF4-FFF2-40B4-BE49-F238E27FC236}">
                <a16:creationId xmlns:a16="http://schemas.microsoft.com/office/drawing/2014/main" id="{0D3A1D32-716C-401E-9ECC-5B8FAC283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7460" flipH="1" flipV="1">
            <a:off x="7412249" y="4314062"/>
            <a:ext cx="620371" cy="267104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49AD535C-0842-4A53-A8E9-CC32BB260B2D}"/>
              </a:ext>
            </a:extLst>
          </p:cNvPr>
          <p:cNvSpPr/>
          <p:nvPr/>
        </p:nvSpPr>
        <p:spPr>
          <a:xfrm>
            <a:off x="8183788" y="4206677"/>
            <a:ext cx="3513229" cy="481873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57509FE-7CED-4C3F-B74E-1188AABC6BA2}"/>
              </a:ext>
            </a:extLst>
          </p:cNvPr>
          <p:cNvSpPr/>
          <p:nvPr/>
        </p:nvSpPr>
        <p:spPr>
          <a:xfrm>
            <a:off x="8183788" y="4764555"/>
            <a:ext cx="3513229" cy="481873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298F91BE-BA0D-4DEC-A389-8F26A1872FFE}"/>
              </a:ext>
            </a:extLst>
          </p:cNvPr>
          <p:cNvSpPr/>
          <p:nvPr/>
        </p:nvSpPr>
        <p:spPr>
          <a:xfrm>
            <a:off x="8183788" y="5320623"/>
            <a:ext cx="3513229" cy="481873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6" name="Imagem 45" descr="Uma imagem contendo Seta&#10;&#10;Descrição gerada automaticamente">
            <a:extLst>
              <a:ext uri="{FF2B5EF4-FFF2-40B4-BE49-F238E27FC236}">
                <a16:creationId xmlns:a16="http://schemas.microsoft.com/office/drawing/2014/main" id="{22134328-F57C-4171-A192-7A25C2999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7460" flipH="1" flipV="1">
            <a:off x="7429432" y="4850348"/>
            <a:ext cx="620371" cy="267104"/>
          </a:xfrm>
          <a:prstGeom prst="rect">
            <a:avLst/>
          </a:prstGeom>
        </p:spPr>
      </p:pic>
      <p:pic>
        <p:nvPicPr>
          <p:cNvPr id="47" name="Imagem 46" descr="Uma imagem contendo Seta&#10;&#10;Descrição gerada automaticamente">
            <a:extLst>
              <a:ext uri="{FF2B5EF4-FFF2-40B4-BE49-F238E27FC236}">
                <a16:creationId xmlns:a16="http://schemas.microsoft.com/office/drawing/2014/main" id="{658BD4B0-E155-4BE0-9496-07BBA190B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7460" flipH="1" flipV="1">
            <a:off x="7429433" y="5434959"/>
            <a:ext cx="620371" cy="267104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DD8C314D-25A4-4E01-8571-0398AD263061}"/>
              </a:ext>
            </a:extLst>
          </p:cNvPr>
          <p:cNvSpPr txBox="1"/>
          <p:nvPr/>
        </p:nvSpPr>
        <p:spPr>
          <a:xfrm>
            <a:off x="8183788" y="4274751"/>
            <a:ext cx="3513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 mais economizar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1B86044-98C0-435D-BC45-313C2F4DE577}"/>
              </a:ext>
            </a:extLst>
          </p:cNvPr>
          <p:cNvSpPr txBox="1"/>
          <p:nvPr/>
        </p:nvSpPr>
        <p:spPr>
          <a:xfrm>
            <a:off x="8183788" y="4836214"/>
            <a:ext cx="3513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 maior a rentabilidade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AE96487-0A11-46BB-AD4C-D8B0287F6BAD}"/>
              </a:ext>
            </a:extLst>
          </p:cNvPr>
          <p:cNvSpPr txBox="1"/>
          <p:nvPr/>
        </p:nvSpPr>
        <p:spPr>
          <a:xfrm>
            <a:off x="8183788" y="5392282"/>
            <a:ext cx="3513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Menos tempo </a:t>
            </a:r>
          </a:p>
        </p:txBody>
      </p:sp>
      <p:pic>
        <p:nvPicPr>
          <p:cNvPr id="51" name="Imagem 50" descr="Logotipo, Ícone&#10;&#10;Descrição gerada automaticamente">
            <a:extLst>
              <a:ext uri="{FF2B5EF4-FFF2-40B4-BE49-F238E27FC236}">
                <a16:creationId xmlns:a16="http://schemas.microsoft.com/office/drawing/2014/main" id="{9C1BB7E6-35B7-4854-B542-2C1AC39C8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52" name="Imagem 51" descr="Uma imagem contendo Logotipo&#10;&#10;Descrição gerada automaticamente">
            <a:extLst>
              <a:ext uri="{FF2B5EF4-FFF2-40B4-BE49-F238E27FC236}">
                <a16:creationId xmlns:a16="http://schemas.microsoft.com/office/drawing/2014/main" id="{77EA781E-73A4-40BF-8A59-824F83B1A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22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ítulo 1">
            <a:extLst>
              <a:ext uri="{FF2B5EF4-FFF2-40B4-BE49-F238E27FC236}">
                <a16:creationId xmlns:a16="http://schemas.microsoft.com/office/drawing/2014/main" id="{122162DB-793B-4E1E-B8A6-8F7C7CB338AA}"/>
              </a:ext>
            </a:extLst>
          </p:cNvPr>
          <p:cNvSpPr txBox="1">
            <a:spLocks/>
          </p:cNvSpPr>
          <p:nvPr/>
        </p:nvSpPr>
        <p:spPr>
          <a:xfrm>
            <a:off x="2469931" y="2943171"/>
            <a:ext cx="7252138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Dicas para pais 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7109D2AD-7183-406F-A430-A7845D53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04ECA7E1-ED35-4A59-B315-7971B24A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077" y="6155343"/>
            <a:ext cx="949014" cy="478854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015F14B6-3153-4BCC-A496-1D36B9CD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6" r="1076"/>
          <a:stretch/>
        </p:blipFill>
        <p:spPr>
          <a:xfrm>
            <a:off x="5392996" y="1061545"/>
            <a:ext cx="1406008" cy="14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6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tipo, Ícone&#10;&#10;Descrição gerada automaticamente">
            <a:extLst>
              <a:ext uri="{FF2B5EF4-FFF2-40B4-BE49-F238E27FC236}">
                <a16:creationId xmlns:a16="http://schemas.microsoft.com/office/drawing/2014/main" id="{F90DDA68-ABE2-48FB-9BA8-885E9FAEB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4" name="Imagem 3" descr="Uma imagem contendo Logotipo&#10;&#10;Descrição gerada automaticamente">
            <a:extLst>
              <a:ext uri="{FF2B5EF4-FFF2-40B4-BE49-F238E27FC236}">
                <a16:creationId xmlns:a16="http://schemas.microsoft.com/office/drawing/2014/main" id="{D2A4941C-3479-4C7E-B3F1-6864C47CF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3585FDF-476B-42D2-BFD5-D9D79FD67B87}"/>
              </a:ext>
            </a:extLst>
          </p:cNvPr>
          <p:cNvSpPr/>
          <p:nvPr/>
        </p:nvSpPr>
        <p:spPr>
          <a:xfrm>
            <a:off x="1330091" y="734638"/>
            <a:ext cx="3882100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FEF774-E0A5-4A7C-9129-F51BD452AA56}"/>
              </a:ext>
            </a:extLst>
          </p:cNvPr>
          <p:cNvSpPr/>
          <p:nvPr/>
        </p:nvSpPr>
        <p:spPr>
          <a:xfrm>
            <a:off x="1330091" y="2384761"/>
            <a:ext cx="3882100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1AC87B-F6DF-4ECE-9949-EA6922A419E3}"/>
              </a:ext>
            </a:extLst>
          </p:cNvPr>
          <p:cNvSpPr/>
          <p:nvPr/>
        </p:nvSpPr>
        <p:spPr>
          <a:xfrm>
            <a:off x="1330091" y="4038964"/>
            <a:ext cx="3882100" cy="39911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0ADF5A5-BEDF-F040-9F5D-4B2E889C72BE}"/>
              </a:ext>
            </a:extLst>
          </p:cNvPr>
          <p:cNvSpPr txBox="1"/>
          <p:nvPr/>
        </p:nvSpPr>
        <p:spPr>
          <a:xfrm>
            <a:off x="1421320" y="658275"/>
            <a:ext cx="9915038" cy="4618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Invista no exemplo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filhos aprendem mais pela observação do que pelos discursos e sermões.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Filhos de pais que gastam demais tendem a ser descontrolados financeiramente. </a:t>
            </a:r>
          </a:p>
          <a:p>
            <a:pPr>
              <a:lnSpc>
                <a:spcPct val="150000"/>
              </a:lnSpc>
            </a:pP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Lazer não significa gasto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Passear no shopping não significa compras e vocês podem também fazer atividades </a:t>
            </a:r>
            <a:b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não são pagas, como parques ao ar livre ou museus. </a:t>
            </a:r>
          </a:p>
          <a:p>
            <a:pPr>
              <a:lnSpc>
                <a:spcPct val="150000"/>
              </a:lnSpc>
            </a:pP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Invista em educação financeira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ensino da educação financeira nas escolas é bastante limitado, por isso é super importante que os pais ensinem os filhos o valor do dinheiro.  </a:t>
            </a:r>
          </a:p>
        </p:txBody>
      </p:sp>
    </p:spTree>
    <p:extLst>
      <p:ext uri="{BB962C8B-B14F-4D97-AF65-F5344CB8AC3E}">
        <p14:creationId xmlns:p14="http://schemas.microsoft.com/office/powerpoint/2010/main" val="2543619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60BF941-DA75-9949-823A-E8C80D582C7E}"/>
              </a:ext>
            </a:extLst>
          </p:cNvPr>
          <p:cNvSpPr txBox="1"/>
          <p:nvPr/>
        </p:nvSpPr>
        <p:spPr>
          <a:xfrm>
            <a:off x="3801868" y="6317308"/>
            <a:ext cx="4653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AUTOR: HERBERT BOGER - RETIRADO DE O LAR ADVENTISTA, CAPÍTULO 63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3E66770-98CF-4E85-BE21-41984D34960C}"/>
              </a:ext>
            </a:extLst>
          </p:cNvPr>
          <p:cNvSpPr/>
          <p:nvPr/>
        </p:nvSpPr>
        <p:spPr>
          <a:xfrm>
            <a:off x="2060239" y="294471"/>
            <a:ext cx="8137097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Ensine as crianças os algarismos, a fim de que mantenham anotações sobre o controle dos próprios gastos.</a:t>
            </a:r>
            <a:endParaRPr lang="pt-BR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229F6C0-4A44-44C6-8C3A-8517C27C96D7}"/>
              </a:ext>
            </a:extLst>
          </p:cNvPr>
          <p:cNvSpPr/>
          <p:nvPr/>
        </p:nvSpPr>
        <p:spPr>
          <a:xfrm>
            <a:off x="1358569" y="294470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CF6D2B06-D86C-42FA-AFD2-8132EECCB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9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20E96FF1-0E8D-4656-9C08-45633841B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BA0ED78-AF57-473F-A3A0-C1F4B7CDFDF8}"/>
              </a:ext>
            </a:extLst>
          </p:cNvPr>
          <p:cNvSpPr/>
          <p:nvPr/>
        </p:nvSpPr>
        <p:spPr>
          <a:xfrm>
            <a:off x="2060239" y="1357678"/>
            <a:ext cx="8804127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Explique de onde vem o dinheiro que mantém a família, quanto custa sustentar uma casa e que os gastos familiares não podem ultrapassar os ganhos.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6A321CF-59D1-4C95-8BFC-5A987456473B}"/>
              </a:ext>
            </a:extLst>
          </p:cNvPr>
          <p:cNvSpPr/>
          <p:nvPr/>
        </p:nvSpPr>
        <p:spPr>
          <a:xfrm>
            <a:off x="1358569" y="1347167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E41DCE1-740F-4421-9643-443EB27E0A85}"/>
              </a:ext>
            </a:extLst>
          </p:cNvPr>
          <p:cNvSpPr/>
          <p:nvPr/>
        </p:nvSpPr>
        <p:spPr>
          <a:xfrm>
            <a:off x="2060239" y="2473718"/>
            <a:ext cx="9007155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Conscientize as crianças de que o dinheiro que elas recebem não pertence a elas, mas a Deus; por isso, devem usá-lo da maneira como Deus orienta, especialmente investindo parte dele na missão.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FC6E665-D61D-465A-BA44-962535C6E208}"/>
              </a:ext>
            </a:extLst>
          </p:cNvPr>
          <p:cNvSpPr/>
          <p:nvPr/>
        </p:nvSpPr>
        <p:spPr>
          <a:xfrm>
            <a:off x="1358569" y="2473717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8D15C89-1C90-4D4D-AE0E-E974B527BDD5}"/>
              </a:ext>
            </a:extLst>
          </p:cNvPr>
          <p:cNvSpPr/>
          <p:nvPr/>
        </p:nvSpPr>
        <p:spPr>
          <a:xfrm>
            <a:off x="2060239" y="3653700"/>
            <a:ext cx="8804127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filhos devem ser orientados a separar o dinheiro da oferta a partir da própria mesada, pois precisam ser ensinados que oferta é sacrifício.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3495C39-E459-4538-8E7A-417D28DB81E3}"/>
              </a:ext>
            </a:extLst>
          </p:cNvPr>
          <p:cNvSpPr/>
          <p:nvPr/>
        </p:nvSpPr>
        <p:spPr>
          <a:xfrm>
            <a:off x="1358569" y="3643189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4CAA3B2-D053-4C99-B8B1-E0518533911E}"/>
              </a:ext>
            </a:extLst>
          </p:cNvPr>
          <p:cNvSpPr/>
          <p:nvPr/>
        </p:nvSpPr>
        <p:spPr>
          <a:xfrm>
            <a:off x="2080737" y="4727419"/>
            <a:ext cx="8624052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Eles devem ser incentivados a evitar gastos com superficialidades no vestuário e na alimentação.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7A26AE5-4447-4E0D-8E44-02AFBB256C86}"/>
              </a:ext>
            </a:extLst>
          </p:cNvPr>
          <p:cNvSpPr/>
          <p:nvPr/>
        </p:nvSpPr>
        <p:spPr>
          <a:xfrm>
            <a:off x="1379066" y="4716908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0343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BCA6440-158D-8348-987C-5C83A3F21453}"/>
              </a:ext>
            </a:extLst>
          </p:cNvPr>
          <p:cNvSpPr/>
          <p:nvPr/>
        </p:nvSpPr>
        <p:spPr>
          <a:xfrm>
            <a:off x="756745" y="2253261"/>
            <a:ext cx="10741572" cy="2803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 passar falta, e sei também ter abundância; em toda maneira </a:t>
            </a:r>
            <a:b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em todas as coisas estou experimentado, tanto em ter fartura, </a:t>
            </a:r>
            <a:b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em passar fome; tanto em ter abundância, como em padecer necessidade. Posso todas as coisas naquele que me fortalece.  </a:t>
            </a:r>
            <a:b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Filipenses 4:12-13</a:t>
            </a:r>
            <a:endParaRPr lang="pt-BR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1FD28E4-9FE7-45A0-A43A-898DB3DAE8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/>
        </p:blipFill>
        <p:spPr>
          <a:xfrm rot="915886">
            <a:off x="329449" y="270309"/>
            <a:ext cx="2491683" cy="163888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BE7CED-0197-49CE-90AC-94572E6A2A47}"/>
              </a:ext>
            </a:extLst>
          </p:cNvPr>
          <p:cNvSpPr/>
          <p:nvPr/>
        </p:nvSpPr>
        <p:spPr>
          <a:xfrm>
            <a:off x="1937702" y="5512920"/>
            <a:ext cx="8436008" cy="549206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13CD53-9828-9343-964C-071C4C82E313}"/>
              </a:ext>
            </a:extLst>
          </p:cNvPr>
          <p:cNvSpPr txBox="1"/>
          <p:nvPr/>
        </p:nvSpPr>
        <p:spPr>
          <a:xfrm>
            <a:off x="2083792" y="5602857"/>
            <a:ext cx="817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Isso significa que não devemos nos importar com as finanças?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970F1D-BE9C-4A1A-B986-EB28F001DE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8B3119D-E498-486F-8848-6AF3403B26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14458" y="279744"/>
            <a:ext cx="949014" cy="4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3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CF6D2B06-D86C-42FA-AFD2-8132EECCB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9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20E96FF1-0E8D-4656-9C08-45633841B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D2C525BC-B907-4BE2-86D1-3E8A0A5E01D3}"/>
              </a:ext>
            </a:extLst>
          </p:cNvPr>
          <p:cNvSpPr/>
          <p:nvPr/>
        </p:nvSpPr>
        <p:spPr>
          <a:xfrm>
            <a:off x="1881563" y="359128"/>
            <a:ext cx="9172559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Precisam também desenvolver o hábito de economizar, ainda que centavos, para que o dinheiro seja empregado na missão. Um cofre pode ser separado para esse fim num lugar visível para os pequenos.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3389434-1FF8-4C60-9F5E-DA6A06B84C8D}"/>
              </a:ext>
            </a:extLst>
          </p:cNvPr>
          <p:cNvSpPr/>
          <p:nvPr/>
        </p:nvSpPr>
        <p:spPr>
          <a:xfrm>
            <a:off x="1179893" y="359127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63D3CB5-94B7-4D59-BE34-6890BDAF242E}"/>
              </a:ext>
            </a:extLst>
          </p:cNvPr>
          <p:cNvSpPr/>
          <p:nvPr/>
        </p:nvSpPr>
        <p:spPr>
          <a:xfrm>
            <a:off x="1881563" y="1464375"/>
            <a:ext cx="9060962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economia dos recursos para contribuir na missão ensinará aos filhos lições importantes como abnegação e equilíbrio.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1A2C3E6-03CA-4C63-8CD1-6EF8546E1CF7}"/>
              </a:ext>
            </a:extLst>
          </p:cNvPr>
          <p:cNvSpPr/>
          <p:nvPr/>
        </p:nvSpPr>
        <p:spPr>
          <a:xfrm>
            <a:off x="1179893" y="1453864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23DADEA-9EA7-4CAD-903D-4F46F3C32EBD}"/>
              </a:ext>
            </a:extLst>
          </p:cNvPr>
          <p:cNvSpPr/>
          <p:nvPr/>
        </p:nvSpPr>
        <p:spPr>
          <a:xfrm>
            <a:off x="1881563" y="2538375"/>
            <a:ext cx="9269913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pais não podem esperar essa postura dos filhos se não derem o exemplo de simplicidade e dedicação ao trabalho.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91AC08A-4DA1-471E-904A-F7FB16E74267}"/>
              </a:ext>
            </a:extLst>
          </p:cNvPr>
          <p:cNvSpPr/>
          <p:nvPr/>
        </p:nvSpPr>
        <p:spPr>
          <a:xfrm>
            <a:off x="1179893" y="2538374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6CD1839-E51E-476B-8ED4-6AEB2E9E5A33}"/>
              </a:ext>
            </a:extLst>
          </p:cNvPr>
          <p:cNvSpPr/>
          <p:nvPr/>
        </p:nvSpPr>
        <p:spPr>
          <a:xfrm>
            <a:off x="1881563" y="3718357"/>
            <a:ext cx="9060962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filhos não devem receber tudo dos pais. Eles precisam “começar de baixo” e construir o próprio caminho.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E60D29C-F6EE-4195-A991-0AD684698EA5}"/>
              </a:ext>
            </a:extLst>
          </p:cNvPr>
          <p:cNvSpPr/>
          <p:nvPr/>
        </p:nvSpPr>
        <p:spPr>
          <a:xfrm>
            <a:off x="1179893" y="3707846"/>
            <a:ext cx="933331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2658BA7-0065-4CAC-95B0-C348CE9BC88B}"/>
              </a:ext>
            </a:extLst>
          </p:cNvPr>
          <p:cNvSpPr/>
          <p:nvPr/>
        </p:nvSpPr>
        <p:spPr>
          <a:xfrm>
            <a:off x="1902061" y="4792076"/>
            <a:ext cx="9827484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maior legado que os pais podem deixar é o exemplo de um vida de trabalho útil e altruísmo. Os filhos precisam aprender que o verdadeiro valor do dinheiro está no suprimento das próprias necessidades, nas dos outros e na contribuição com a missão de Deus.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09B3ECE-6BA3-4F02-8C3C-40B9237C1B56}"/>
              </a:ext>
            </a:extLst>
          </p:cNvPr>
          <p:cNvSpPr/>
          <p:nvPr/>
        </p:nvSpPr>
        <p:spPr>
          <a:xfrm>
            <a:off x="700084" y="4781565"/>
            <a:ext cx="1477835" cy="98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200" b="1" spc="-300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1B84ACF-64D7-45FE-A4D0-CE5254C6BC0B}"/>
              </a:ext>
            </a:extLst>
          </p:cNvPr>
          <p:cNvSpPr txBox="1"/>
          <p:nvPr/>
        </p:nvSpPr>
        <p:spPr>
          <a:xfrm>
            <a:off x="3801868" y="6317308"/>
            <a:ext cx="4653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AUTOR: HERBERT BOGER - RETIRADO DE O LAR ADVENTISTA, CAPÍTULO 63 </a:t>
            </a:r>
          </a:p>
        </p:txBody>
      </p:sp>
    </p:spTree>
    <p:extLst>
      <p:ext uri="{BB962C8B-B14F-4D97-AF65-F5344CB8AC3E}">
        <p14:creationId xmlns:p14="http://schemas.microsoft.com/office/powerpoint/2010/main" val="25475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0A7F42B-F6D7-9C4E-867C-FA9179570232}"/>
              </a:ext>
            </a:extLst>
          </p:cNvPr>
          <p:cNvSpPr txBox="1"/>
          <p:nvPr/>
        </p:nvSpPr>
        <p:spPr>
          <a:xfrm>
            <a:off x="5786629" y="1302878"/>
            <a:ext cx="61203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PARTIR DOS 2 ANOS</a:t>
            </a:r>
          </a:p>
          <a:p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Começa a compreender o significado de comprar e percebe que o dinheiro é o meio de se obter o que se deseja.</a:t>
            </a:r>
          </a:p>
          <a:p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VOLTA DOS 5 ANOS </a:t>
            </a:r>
          </a:p>
          <a:p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Consegue entender as relações de valor. </a:t>
            </a:r>
          </a:p>
          <a:p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PARTIR DOS 6 ANOS </a:t>
            </a:r>
          </a:p>
          <a:p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capaz de começar a cuidar do próprio dinheiro. Se puder, dê uma pequena quantidade por semana e explique quais gastos devem sair daquele dinheiro. </a:t>
            </a:r>
          </a:p>
          <a:p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PARTIR DOS 11 ANOS </a:t>
            </a:r>
          </a:p>
          <a:p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 maturidade para fazer escolhas, como poupar ou gastar. Administrar uma mesada é uma boa maneira de desenvolver a capacidade de planejar e tomar decisões.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9C8C4A-4DE5-49FB-AC30-E24587AB4111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CEC5B21-B67E-4A91-B3B4-ED3FF10F6F6E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FILHOS E O DINHEIRO </a:t>
            </a:r>
          </a:p>
        </p:txBody>
      </p:sp>
      <p:pic>
        <p:nvPicPr>
          <p:cNvPr id="9" name="Imagem 8" descr="Logotipo, Ícone&#10;&#10;Descrição gerada automaticamente">
            <a:extLst>
              <a:ext uri="{FF2B5EF4-FFF2-40B4-BE49-F238E27FC236}">
                <a16:creationId xmlns:a16="http://schemas.microsoft.com/office/drawing/2014/main" id="{6124AA67-19C4-452B-B0AE-5D8F3599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0" name="Imagem 9" descr="Uma imagem contendo Logotipo&#10;&#10;Descrição gerada automaticamente">
            <a:extLst>
              <a:ext uri="{FF2B5EF4-FFF2-40B4-BE49-F238E27FC236}">
                <a16:creationId xmlns:a16="http://schemas.microsoft.com/office/drawing/2014/main" id="{0D60702D-5315-47F1-9243-460B79039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0B536F8-D219-41A4-91BF-62A3037CF2A3}"/>
              </a:ext>
            </a:extLst>
          </p:cNvPr>
          <p:cNvSpPr/>
          <p:nvPr/>
        </p:nvSpPr>
        <p:spPr>
          <a:xfrm>
            <a:off x="2811517" y="5898115"/>
            <a:ext cx="6568965" cy="51445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491031E-C140-4C91-BB8B-D04C93CE8A5B}"/>
              </a:ext>
            </a:extLst>
          </p:cNvPr>
          <p:cNvSpPr txBox="1"/>
          <p:nvPr/>
        </p:nvSpPr>
        <p:spPr>
          <a:xfrm>
            <a:off x="3032235" y="5988809"/>
            <a:ext cx="6064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Sempre ensine a evitar o desperdício no dia a dia. </a:t>
            </a:r>
          </a:p>
        </p:txBody>
      </p:sp>
    </p:spTree>
    <p:extLst>
      <p:ext uri="{BB962C8B-B14F-4D97-AF65-F5344CB8AC3E}">
        <p14:creationId xmlns:p14="http://schemas.microsoft.com/office/powerpoint/2010/main" val="1769509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0DF48EF-EEFC-0A42-99A3-59CD7B1C5D22}"/>
              </a:ext>
            </a:extLst>
          </p:cNvPr>
          <p:cNvSpPr txBox="1"/>
          <p:nvPr/>
        </p:nvSpPr>
        <p:spPr>
          <a:xfrm>
            <a:off x="5246119" y="6162058"/>
            <a:ext cx="1699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A GAZETA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71BFC3E-FF9D-41EC-96B5-967268FE2DF0}"/>
              </a:ext>
            </a:extLst>
          </p:cNvPr>
          <p:cNvSpPr txBox="1">
            <a:spLocks/>
          </p:cNvSpPr>
          <p:nvPr/>
        </p:nvSpPr>
        <p:spPr>
          <a:xfrm>
            <a:off x="2469931" y="2943170"/>
            <a:ext cx="7252138" cy="20053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conselhos bíblicos </a:t>
            </a:r>
            <a:r>
              <a:rPr lang="pt-BR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controlar as finanças familiares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917C9EE-2D38-4949-B044-0BCC9F65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543E194-9B3D-449E-B405-088A2BEFE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077" y="6155343"/>
            <a:ext cx="949014" cy="4788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A5BEC47-CF09-4892-A57B-1BDECF1A5A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6" r="1076"/>
          <a:stretch/>
        </p:blipFill>
        <p:spPr>
          <a:xfrm>
            <a:off x="5246119" y="698913"/>
            <a:ext cx="1760839" cy="17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04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8AEA1EE-E884-614F-B1CB-90801DD52780}"/>
              </a:ext>
            </a:extLst>
          </p:cNvPr>
          <p:cNvSpPr txBox="1"/>
          <p:nvPr/>
        </p:nvSpPr>
        <p:spPr>
          <a:xfrm>
            <a:off x="1042129" y="540650"/>
            <a:ext cx="49697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FIQUE NO AZUL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Romanos 13:8  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CUIDADO COM EMPRÉSTIMOS </a:t>
            </a:r>
          </a:p>
          <a:p>
            <a:r>
              <a:rPr lang="pt-BR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Provébios</a:t>
            </a: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22:26 e 27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FAÇA UM PLANEJAMENTO FINANCEIRO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Lucas 14:28 a 30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ATENÇÃO COM GASTOS DESNECESSÁRIOS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Isaías 55:2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POUPE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Provérbios 21:20 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INVISTA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Mateus 25:29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B466DD-3062-924F-AF75-A3F987C4847D}"/>
              </a:ext>
            </a:extLst>
          </p:cNvPr>
          <p:cNvSpPr txBox="1"/>
          <p:nvPr/>
        </p:nvSpPr>
        <p:spPr>
          <a:xfrm>
            <a:off x="7048631" y="529276"/>
            <a:ext cx="461575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TENHA PREGUIÇA DE TRABALHAR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Provérbios 6: 9 a 11 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FUJA DO DINHEIRO “FÁCIL”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Salmos 112:5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SONEGUE IMPOSTOS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Romanos 13:7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EVITE SER FIADOR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Provérbios 17:18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CONSTRUA HERANÇA PARA OS FILHOS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Provérbios 13:22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EMPREENDA 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Tessalonicenses 4:11 </a:t>
            </a:r>
          </a:p>
        </p:txBody>
      </p:sp>
      <p:pic>
        <p:nvPicPr>
          <p:cNvPr id="5" name="Imagem 4" descr="Logotipo, Ícone&#10;&#10;Descrição gerada automaticamente">
            <a:extLst>
              <a:ext uri="{FF2B5EF4-FFF2-40B4-BE49-F238E27FC236}">
                <a16:creationId xmlns:a16="http://schemas.microsoft.com/office/drawing/2014/main" id="{D0F24E68-8D6B-475E-AE49-FCCB100E8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7" name="Imagem 6" descr="Uma imagem contendo Logotipo&#10;&#10;Descrição gerada automaticamente">
            <a:extLst>
              <a:ext uri="{FF2B5EF4-FFF2-40B4-BE49-F238E27FC236}">
                <a16:creationId xmlns:a16="http://schemas.microsoft.com/office/drawing/2014/main" id="{41EF3F3B-212E-4623-A6C0-D9776CD7E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3BBC66A-C582-4739-A088-F05FF5752B9F}"/>
              </a:ext>
            </a:extLst>
          </p:cNvPr>
          <p:cNvSpPr/>
          <p:nvPr/>
        </p:nvSpPr>
        <p:spPr>
          <a:xfrm>
            <a:off x="592825" y="485833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A28E12A-7EBC-4AA0-A8F2-EB7043FF8CDA}"/>
              </a:ext>
            </a:extLst>
          </p:cNvPr>
          <p:cNvSpPr/>
          <p:nvPr/>
        </p:nvSpPr>
        <p:spPr>
          <a:xfrm>
            <a:off x="600666" y="1319819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0B829A4-B092-462D-A1C6-F6B1AF2B45E5}"/>
              </a:ext>
            </a:extLst>
          </p:cNvPr>
          <p:cNvSpPr/>
          <p:nvPr/>
        </p:nvSpPr>
        <p:spPr>
          <a:xfrm>
            <a:off x="602039" y="2131665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4228EC1-09E5-46E6-9B60-888522767A5F}"/>
              </a:ext>
            </a:extLst>
          </p:cNvPr>
          <p:cNvSpPr/>
          <p:nvPr/>
        </p:nvSpPr>
        <p:spPr>
          <a:xfrm>
            <a:off x="605492" y="2943511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08D92D3-0FB5-444E-8030-2CAAFDB26017}"/>
              </a:ext>
            </a:extLst>
          </p:cNvPr>
          <p:cNvSpPr/>
          <p:nvPr/>
        </p:nvSpPr>
        <p:spPr>
          <a:xfrm>
            <a:off x="600665" y="3808298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3556419-0ED0-4993-A551-8E20DC8FAA5B}"/>
              </a:ext>
            </a:extLst>
          </p:cNvPr>
          <p:cNvSpPr/>
          <p:nvPr/>
        </p:nvSpPr>
        <p:spPr>
          <a:xfrm>
            <a:off x="613948" y="4606537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CEB9933-2218-4CEB-8609-8257063FA987}"/>
              </a:ext>
            </a:extLst>
          </p:cNvPr>
          <p:cNvSpPr/>
          <p:nvPr/>
        </p:nvSpPr>
        <p:spPr>
          <a:xfrm>
            <a:off x="6461219" y="485200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637D8CD-1B20-4E22-BD82-8AD18213A509}"/>
              </a:ext>
            </a:extLst>
          </p:cNvPr>
          <p:cNvSpPr/>
          <p:nvPr/>
        </p:nvSpPr>
        <p:spPr>
          <a:xfrm>
            <a:off x="6469060" y="1319186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322DDA3-6829-4A2D-9DF5-F5CFF9F1D765}"/>
              </a:ext>
            </a:extLst>
          </p:cNvPr>
          <p:cNvSpPr/>
          <p:nvPr/>
        </p:nvSpPr>
        <p:spPr>
          <a:xfrm>
            <a:off x="6470433" y="2131032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370DC21-E78A-46D0-A0E5-14A1AC22B97A}"/>
              </a:ext>
            </a:extLst>
          </p:cNvPr>
          <p:cNvSpPr/>
          <p:nvPr/>
        </p:nvSpPr>
        <p:spPr>
          <a:xfrm>
            <a:off x="6266710" y="2942878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spc="-300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8A2042D-19CD-4ADA-92A0-28422F38E61A}"/>
              </a:ext>
            </a:extLst>
          </p:cNvPr>
          <p:cNvSpPr/>
          <p:nvPr/>
        </p:nvSpPr>
        <p:spPr>
          <a:xfrm>
            <a:off x="6261883" y="3807665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spc="-300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016E130-7138-4827-9912-AA215E4B6FEC}"/>
              </a:ext>
            </a:extLst>
          </p:cNvPr>
          <p:cNvSpPr/>
          <p:nvPr/>
        </p:nvSpPr>
        <p:spPr>
          <a:xfrm>
            <a:off x="6275166" y="4605904"/>
            <a:ext cx="933331" cy="66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b="1" spc="-300" dirty="0">
                <a:solidFill>
                  <a:srgbClr val="E5B77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93539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CC90EE1-B566-4AA4-A54D-4E5EE8F2DDFF}"/>
              </a:ext>
            </a:extLst>
          </p:cNvPr>
          <p:cNvSpPr/>
          <p:nvPr/>
        </p:nvSpPr>
        <p:spPr>
          <a:xfrm>
            <a:off x="1970058" y="2799575"/>
            <a:ext cx="8418882" cy="16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ladrão não vem senão a roubar, a matar, e a destruir; </a:t>
            </a:r>
            <a:b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 vim para que tenham vida, e a tenham com abundância. </a:t>
            </a:r>
            <a:b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João 10:10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5F1E93-76C7-48F0-97A9-85BCD16B96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/>
        </p:blipFill>
        <p:spPr>
          <a:xfrm rot="915886">
            <a:off x="329449" y="270309"/>
            <a:ext cx="2491683" cy="16388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303E04-7966-43CB-90CE-5D203DEC8A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F1E55D3-8D22-4169-8267-F83D93FC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14458" y="279744"/>
            <a:ext cx="949014" cy="4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8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1C3256C-F10E-4549-9BBD-BE9D6EADA4C5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C7B043-50EB-493F-9EDF-5057B6FAFDA8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ASSUNTOS IMPORTANTES</a:t>
            </a:r>
          </a:p>
        </p:txBody>
      </p:sp>
      <p:pic>
        <p:nvPicPr>
          <p:cNvPr id="12" name="Imagem 11" descr="Uma imagem contendo Logotipo&#10;&#10;Descrição gerada automaticamente">
            <a:extLst>
              <a:ext uri="{FF2B5EF4-FFF2-40B4-BE49-F238E27FC236}">
                <a16:creationId xmlns:a16="http://schemas.microsoft.com/office/drawing/2014/main" id="{A3D5D25C-1DB0-46D9-91C1-A2F51209A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1B55D8E-ED52-449A-BC5F-1DBED6F6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A082C3C-15F9-436F-910F-295090C2A740}"/>
              </a:ext>
            </a:extLst>
          </p:cNvPr>
          <p:cNvSpPr/>
          <p:nvPr/>
        </p:nvSpPr>
        <p:spPr>
          <a:xfrm>
            <a:off x="1036319" y="2581152"/>
            <a:ext cx="10119360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AF4589C-F08C-43A8-9E02-C8974F33E9C5}"/>
              </a:ext>
            </a:extLst>
          </p:cNvPr>
          <p:cNvSpPr txBox="1"/>
          <p:nvPr/>
        </p:nvSpPr>
        <p:spPr>
          <a:xfrm>
            <a:off x="1184516" y="2338480"/>
            <a:ext cx="96560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Deus é proprietário de todas as coisas | </a:t>
            </a:r>
            <a:r>
              <a:rPr lang="pt-BR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</a:t>
            </a:r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24:1 </a:t>
            </a:r>
            <a:endParaRPr lang="pt-BR" sz="240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7D0523C-7200-4366-86A3-01C7EA03607D}"/>
              </a:ext>
            </a:extLst>
          </p:cNvPr>
          <p:cNvSpPr/>
          <p:nvPr/>
        </p:nvSpPr>
        <p:spPr>
          <a:xfrm>
            <a:off x="1036319" y="3734633"/>
            <a:ext cx="10119360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50D206E-30D1-41A5-A2CD-E7CFD14846CC}"/>
              </a:ext>
            </a:extLst>
          </p:cNvPr>
          <p:cNvSpPr txBox="1"/>
          <p:nvPr/>
        </p:nvSpPr>
        <p:spPr>
          <a:xfrm>
            <a:off x="1186617" y="3481451"/>
            <a:ext cx="10452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Deus tem cuidado de nós | </a:t>
            </a:r>
            <a:r>
              <a:rPr lang="pt-BR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</a:t>
            </a:r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6:25-34 e </a:t>
            </a:r>
            <a:r>
              <a:rPr lang="pt-BR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Fp</a:t>
            </a:r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4:19</a:t>
            </a:r>
          </a:p>
        </p:txBody>
      </p:sp>
    </p:spTree>
    <p:extLst>
      <p:ext uri="{BB962C8B-B14F-4D97-AF65-F5344CB8AC3E}">
        <p14:creationId xmlns:p14="http://schemas.microsoft.com/office/powerpoint/2010/main" val="978108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834401A-EF93-7E41-8288-9E7B5003D62C}"/>
              </a:ext>
            </a:extLst>
          </p:cNvPr>
          <p:cNvSpPr txBox="1"/>
          <p:nvPr/>
        </p:nvSpPr>
        <p:spPr>
          <a:xfrm>
            <a:off x="1129862" y="1115047"/>
            <a:ext cx="9932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“Tragam o dízimo todo ao depósito do templo, para que haja alimento em minha casa. </a:t>
            </a:r>
            <a:b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Ponham-me à prova", diz o Senhor dos Exércitos, "e vejam se não vou abrir as comportas dos céus e derra­mar sobre vocês tantas bênçãos que nem terão onde guardá-las.” </a:t>
            </a: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Malaquias 3:10</a:t>
            </a: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u="sng" dirty="0"/>
          </a:p>
          <a:p>
            <a:pPr algn="ctr"/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"Pode um homem roubar de Deus? Contudo vocês estão me roubando. </a:t>
            </a:r>
            <a:b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ainda perguntam: 'Como é que te roubamos?' Nos dízimos e nas ofertas.”</a:t>
            </a:r>
            <a:b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Malaquias 3:8</a:t>
            </a:r>
          </a:p>
        </p:txBody>
      </p:sp>
      <p:pic>
        <p:nvPicPr>
          <p:cNvPr id="4" name="Imagem 3" descr="Logotipo, Ícone&#10;&#10;Descrição gerada automaticamente">
            <a:extLst>
              <a:ext uri="{FF2B5EF4-FFF2-40B4-BE49-F238E27FC236}">
                <a16:creationId xmlns:a16="http://schemas.microsoft.com/office/drawing/2014/main" id="{0FB4D6BD-5575-4800-8406-B00C77A4A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CE89E6D5-A532-47A4-B4FF-1ABC1784C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84B0BD12-8B6E-47A9-B25E-98F77DEDB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251" y="2579629"/>
            <a:ext cx="2371841" cy="4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39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245C9C3-6A5E-4F86-AE9C-778BCF6FC7D6}"/>
              </a:ext>
            </a:extLst>
          </p:cNvPr>
          <p:cNvSpPr/>
          <p:nvPr/>
        </p:nvSpPr>
        <p:spPr>
          <a:xfrm>
            <a:off x="966953" y="2487075"/>
            <a:ext cx="2249214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C94CCC6-CE7D-4750-B361-4CDDAB3EF978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03E33F-FD79-402D-86A5-5DDE679EF6BC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 DIZIMISTA É</a:t>
            </a:r>
          </a:p>
        </p:txBody>
      </p:sp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B25E8FD8-1829-409B-B141-C3AB2B117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9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89393C26-0C5C-49E0-A095-EA7161ABF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40026D8-F3E1-4DD4-A0DF-2DF3527DDF48}"/>
              </a:ext>
            </a:extLst>
          </p:cNvPr>
          <p:cNvSpPr/>
          <p:nvPr/>
        </p:nvSpPr>
        <p:spPr>
          <a:xfrm>
            <a:off x="966952" y="3220211"/>
            <a:ext cx="4824247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E266DB8-9259-44EB-B620-AE1A8820EB55}"/>
              </a:ext>
            </a:extLst>
          </p:cNvPr>
          <p:cNvSpPr/>
          <p:nvPr/>
        </p:nvSpPr>
        <p:spPr>
          <a:xfrm>
            <a:off x="964883" y="3964154"/>
            <a:ext cx="4994483" cy="54920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0E1D165-9826-4C6F-BE29-D48CBFCBC395}"/>
              </a:ext>
            </a:extLst>
          </p:cNvPr>
          <p:cNvSpPr txBox="1"/>
          <p:nvPr/>
        </p:nvSpPr>
        <p:spPr>
          <a:xfrm>
            <a:off x="1056500" y="2542838"/>
            <a:ext cx="46410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 GRATO </a:t>
            </a:r>
          </a:p>
          <a:p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DEVOLVER O QUE É DE DEUS </a:t>
            </a:r>
          </a:p>
          <a:p>
            <a:endParaRPr lang="pt-BR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 A OBRA DO SENHOR</a:t>
            </a:r>
            <a:endParaRPr lang="pt-B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2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4FED95C-7EE2-42F4-875C-ABB643F7FF66}"/>
              </a:ext>
            </a:extLst>
          </p:cNvPr>
          <p:cNvSpPr/>
          <p:nvPr/>
        </p:nvSpPr>
        <p:spPr>
          <a:xfrm>
            <a:off x="1970058" y="2799575"/>
            <a:ext cx="8418882" cy="16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planos do diligente tendem à abundância, </a:t>
            </a:r>
            <a:b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 a pressa excessiva, à pobreza </a:t>
            </a:r>
            <a:b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Provérbios 21:15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50ABE7-D9B4-41FC-BAD6-47A64E3B8B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/>
        </p:blipFill>
        <p:spPr>
          <a:xfrm rot="915886">
            <a:off x="329449" y="270309"/>
            <a:ext cx="2491683" cy="16388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748D22-5D93-44FD-88B8-7D6EC1D3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7F5F13-B349-40AB-94F4-F1EFB919F4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14458" y="279744"/>
            <a:ext cx="949014" cy="4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4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0AC0C948-0E04-45DB-A36F-2F63BB6B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74" y="653144"/>
            <a:ext cx="5829373" cy="2941394"/>
          </a:xfrm>
          <a:prstGeom prst="rect">
            <a:avLst/>
          </a:prstGeom>
        </p:spPr>
      </p:pic>
      <p:pic>
        <p:nvPicPr>
          <p:cNvPr id="5" name="Imagem 4" descr="Logotipo, Ícone&#10;&#10;Descrição gerada automaticamente">
            <a:extLst>
              <a:ext uri="{FF2B5EF4-FFF2-40B4-BE49-F238E27FC236}">
                <a16:creationId xmlns:a16="http://schemas.microsoft.com/office/drawing/2014/main" id="{F83F7661-CD2B-498C-8AC6-6E12F092A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75" y="5421443"/>
            <a:ext cx="1101663" cy="11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52039BC-1FA6-4C7E-B8A1-63754931A6AF}"/>
              </a:ext>
            </a:extLst>
          </p:cNvPr>
          <p:cNvSpPr/>
          <p:nvPr/>
        </p:nvSpPr>
        <p:spPr>
          <a:xfrm>
            <a:off x="1970058" y="2799575"/>
            <a:ext cx="8418882" cy="16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ladrão não vem senão a roubar, a matar, e a destruir; </a:t>
            </a:r>
            <a:b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 vim para que tenham vida, e a tenham com abundância. </a:t>
            </a:r>
            <a:br>
              <a:rPr lang="pt-BR" sz="2400" i="1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João 10:10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2F0B0F5-AAC8-4FC2-B822-1F24C3AFAE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/>
        </p:blipFill>
        <p:spPr>
          <a:xfrm rot="915886">
            <a:off x="329449" y="270309"/>
            <a:ext cx="2491683" cy="16388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3AA2DD6-961F-4B91-B454-72CCB20F6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3C6093D-6483-4867-88AB-A1B8435BBC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14458" y="279744"/>
            <a:ext cx="949014" cy="4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5D117E5-2671-4F24-90A3-8339DD8C7A82}"/>
              </a:ext>
            </a:extLst>
          </p:cNvPr>
          <p:cNvSpPr txBox="1"/>
          <p:nvPr/>
        </p:nvSpPr>
        <p:spPr>
          <a:xfrm>
            <a:off x="568911" y="2104550"/>
            <a:ext cx="1681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</a:t>
            </a:r>
            <a:r>
              <a:rPr lang="pt-BR" sz="4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6600" b="1" dirty="0">
              <a:solidFill>
                <a:srgbClr val="6767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5D57DD-E90C-402D-BD2A-73A019323788}"/>
              </a:ext>
            </a:extLst>
          </p:cNvPr>
          <p:cNvSpPr txBox="1"/>
          <p:nvPr/>
        </p:nvSpPr>
        <p:spPr>
          <a:xfrm>
            <a:off x="2872779" y="2104550"/>
            <a:ext cx="1681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  <a:r>
              <a:rPr lang="pt-BR" sz="44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6600" b="1" dirty="0">
              <a:solidFill>
                <a:srgbClr val="E7A90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ACC0EF9-75B9-447E-8954-EBBA354C5585}"/>
              </a:ext>
            </a:extLst>
          </p:cNvPr>
          <p:cNvSpPr txBox="1"/>
          <p:nvPr/>
        </p:nvSpPr>
        <p:spPr>
          <a:xfrm>
            <a:off x="5176647" y="2115558"/>
            <a:ext cx="1681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69</a:t>
            </a:r>
            <a:r>
              <a:rPr lang="pt-BR" sz="4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6600" b="1" dirty="0">
              <a:solidFill>
                <a:srgbClr val="6767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ADD274-3ABE-4A2C-81DA-23FDFFAEF4E1}"/>
              </a:ext>
            </a:extLst>
          </p:cNvPr>
          <p:cNvSpPr txBox="1"/>
          <p:nvPr/>
        </p:nvSpPr>
        <p:spPr>
          <a:xfrm>
            <a:off x="7480515" y="2129834"/>
            <a:ext cx="1681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</a:t>
            </a:r>
            <a:r>
              <a:rPr lang="pt-BR" sz="4400" b="1" dirty="0">
                <a:solidFill>
                  <a:srgbClr val="E7A90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6600" b="1" dirty="0">
              <a:solidFill>
                <a:srgbClr val="E7A90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2E0576-79FB-4E13-B210-315A8574DA63}"/>
              </a:ext>
            </a:extLst>
          </p:cNvPr>
          <p:cNvSpPr txBox="1"/>
          <p:nvPr/>
        </p:nvSpPr>
        <p:spPr>
          <a:xfrm>
            <a:off x="9784383" y="2129834"/>
            <a:ext cx="1681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</a:t>
            </a:r>
            <a:r>
              <a:rPr lang="pt-BR" sz="4400" b="1" dirty="0">
                <a:solidFill>
                  <a:srgbClr val="6767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pt-BR" sz="6600" b="1" dirty="0">
              <a:solidFill>
                <a:srgbClr val="6767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07CB21-ABAC-4147-A95D-39E63DDB2432}"/>
              </a:ext>
            </a:extLst>
          </p:cNvPr>
          <p:cNvSpPr txBox="1"/>
          <p:nvPr/>
        </p:nvSpPr>
        <p:spPr>
          <a:xfrm>
            <a:off x="337684" y="3197168"/>
            <a:ext cx="2144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 casais </a:t>
            </a:r>
            <a:b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brigam por </a:t>
            </a:r>
            <a:r>
              <a:rPr lang="pt-B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questões financeiras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AA472DA-9008-45EB-B7E7-2A866469E549}"/>
              </a:ext>
            </a:extLst>
          </p:cNvPr>
          <p:cNvSpPr txBox="1"/>
          <p:nvPr/>
        </p:nvSpPr>
        <p:spPr>
          <a:xfrm>
            <a:off x="2598832" y="3197168"/>
            <a:ext cx="2144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mulheres desconhecem o </a:t>
            </a:r>
            <a:r>
              <a:rPr lang="pt-B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do salário </a:t>
            </a: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marido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78A6013-49F5-4C10-8266-7CF047E35859}"/>
              </a:ext>
            </a:extLst>
          </p:cNvPr>
          <p:cNvSpPr txBox="1"/>
          <p:nvPr/>
        </p:nvSpPr>
        <p:spPr>
          <a:xfrm>
            <a:off x="4915542" y="3198270"/>
            <a:ext cx="2144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famílias </a:t>
            </a:r>
            <a:b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conversam </a:t>
            </a: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abertamente sobre finanças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7ACE1E-B85D-4A09-A36F-C8850C060D61}"/>
              </a:ext>
            </a:extLst>
          </p:cNvPr>
          <p:cNvSpPr txBox="1"/>
          <p:nvPr/>
        </p:nvSpPr>
        <p:spPr>
          <a:xfrm>
            <a:off x="7356531" y="3212546"/>
            <a:ext cx="1825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mulheres </a:t>
            </a:r>
            <a:r>
              <a:rPr lang="pt-B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escondem gastos </a:t>
            </a: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parceiro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49915B-0150-4E23-ACFD-4D30112E2E8E}"/>
              </a:ext>
            </a:extLst>
          </p:cNvPr>
          <p:cNvSpPr txBox="1"/>
          <p:nvPr/>
        </p:nvSpPr>
        <p:spPr>
          <a:xfrm>
            <a:off x="9478980" y="3212546"/>
            <a:ext cx="2144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 divórcios acontecem por </a:t>
            </a:r>
            <a:r>
              <a:rPr lang="pt-B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problemas financeiros </a:t>
            </a:r>
          </a:p>
        </p:txBody>
      </p:sp>
      <p:pic>
        <p:nvPicPr>
          <p:cNvPr id="16" name="Imagem 15" descr="Logotipo, Ícone&#10;&#10;Descrição gerada automaticamente">
            <a:extLst>
              <a:ext uri="{FF2B5EF4-FFF2-40B4-BE49-F238E27FC236}">
                <a16:creationId xmlns:a16="http://schemas.microsoft.com/office/drawing/2014/main" id="{2FB59F23-F897-4EA4-BCAE-3E76BEDF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17" name="Imagem 16" descr="Uma imagem contendo Logotipo&#10;&#10;Descrição gerada automaticamente">
            <a:extLst>
              <a:ext uri="{FF2B5EF4-FFF2-40B4-BE49-F238E27FC236}">
                <a16:creationId xmlns:a16="http://schemas.microsoft.com/office/drawing/2014/main" id="{3B562E83-92E9-4E56-8FA4-1D3157D93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B70B6A5-9D50-4CCE-B2E4-E62B38629680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177942-AFAC-424F-9DDB-6CBB1268FC06}"/>
              </a:ext>
            </a:extLst>
          </p:cNvPr>
          <p:cNvSpPr txBox="1"/>
          <p:nvPr/>
        </p:nvSpPr>
        <p:spPr>
          <a:xfrm>
            <a:off x="3489438" y="208105"/>
            <a:ext cx="499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RELACIONAMENTO</a:t>
            </a:r>
            <a:endParaRPr lang="pt-BR" sz="3200" b="1" spc="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24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, Ícone&#10;&#10;Descrição gerada automaticamente">
            <a:extLst>
              <a:ext uri="{FF2B5EF4-FFF2-40B4-BE49-F238E27FC236}">
                <a16:creationId xmlns:a16="http://schemas.microsoft.com/office/drawing/2014/main" id="{E77B5412-6B53-4FBD-A747-AE5E2881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id="{2D8A1610-0D70-4D7B-B551-143682FD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06D40CA-E59D-4EF6-92AA-3E782F05E0F0}"/>
              </a:ext>
            </a:extLst>
          </p:cNvPr>
          <p:cNvSpPr txBox="1"/>
          <p:nvPr/>
        </p:nvSpPr>
        <p:spPr>
          <a:xfrm>
            <a:off x="5853521" y="9530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fontAlgn="base">
              <a:buNone/>
            </a:pPr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</a:t>
            </a:r>
            <a:r>
              <a:rPr lang="pt-B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American </a:t>
            </a:r>
            <a:r>
              <a:rPr lang="pt-B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Institute</a:t>
            </a:r>
            <a:r>
              <a:rPr lang="pt-B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pt-B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Stress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E064A13-562C-4735-8C59-5745993C716B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A779002-30BD-4E32-9CAB-8CCBA764A752}"/>
              </a:ext>
            </a:extLst>
          </p:cNvPr>
          <p:cNvSpPr txBox="1"/>
          <p:nvPr/>
        </p:nvSpPr>
        <p:spPr>
          <a:xfrm>
            <a:off x="3489438" y="208105"/>
            <a:ext cx="499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SAÚDE</a:t>
            </a:r>
            <a:endParaRPr lang="pt-BR" sz="3200" b="1" spc="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8088EEF-07F4-4EC8-BE2A-7FC691A67D49}"/>
              </a:ext>
            </a:extLst>
          </p:cNvPr>
          <p:cNvSpPr/>
          <p:nvPr/>
        </p:nvSpPr>
        <p:spPr>
          <a:xfrm>
            <a:off x="1433921" y="1825625"/>
            <a:ext cx="2248049" cy="1453603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6C92E9F-227C-49ED-B0BC-B0A7DB436B6E}"/>
              </a:ext>
            </a:extLst>
          </p:cNvPr>
          <p:cNvSpPr/>
          <p:nvPr/>
        </p:nvSpPr>
        <p:spPr>
          <a:xfrm>
            <a:off x="3834370" y="1825625"/>
            <a:ext cx="2248049" cy="1453603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CF7A7BC-74BE-4997-B2A1-906775BC932C}"/>
              </a:ext>
            </a:extLst>
          </p:cNvPr>
          <p:cNvSpPr/>
          <p:nvPr/>
        </p:nvSpPr>
        <p:spPr>
          <a:xfrm>
            <a:off x="6234819" y="1825624"/>
            <a:ext cx="2248049" cy="1453603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91F8A1E-7BE5-408A-993D-D557E72F1271}"/>
              </a:ext>
            </a:extLst>
          </p:cNvPr>
          <p:cNvSpPr/>
          <p:nvPr/>
        </p:nvSpPr>
        <p:spPr>
          <a:xfrm>
            <a:off x="8635268" y="1825625"/>
            <a:ext cx="2248049" cy="1453603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1392B9A-E5DF-450E-B9DB-6C9807D64197}"/>
              </a:ext>
            </a:extLst>
          </p:cNvPr>
          <p:cNvSpPr/>
          <p:nvPr/>
        </p:nvSpPr>
        <p:spPr>
          <a:xfrm>
            <a:off x="1433921" y="3404192"/>
            <a:ext cx="2248049" cy="1453603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939065C-F491-4CBD-8981-9997E8B52DED}"/>
              </a:ext>
            </a:extLst>
          </p:cNvPr>
          <p:cNvSpPr/>
          <p:nvPr/>
        </p:nvSpPr>
        <p:spPr>
          <a:xfrm>
            <a:off x="3834370" y="3404192"/>
            <a:ext cx="2248049" cy="1453603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0A1A24C-EED5-43B3-AB77-6AC0E0ED3A37}"/>
              </a:ext>
            </a:extLst>
          </p:cNvPr>
          <p:cNvSpPr/>
          <p:nvPr/>
        </p:nvSpPr>
        <p:spPr>
          <a:xfrm>
            <a:off x="6234819" y="3404191"/>
            <a:ext cx="2248049" cy="1453603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615A276-1FED-4FEB-9C6D-B7AC055FC45B}"/>
              </a:ext>
            </a:extLst>
          </p:cNvPr>
          <p:cNvSpPr/>
          <p:nvPr/>
        </p:nvSpPr>
        <p:spPr>
          <a:xfrm>
            <a:off x="8635268" y="3404192"/>
            <a:ext cx="2248049" cy="1453603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F7155E8-CB1C-4D36-BB19-9B07C2383F6C}"/>
              </a:ext>
            </a:extLst>
          </p:cNvPr>
          <p:cNvSpPr txBox="1"/>
          <p:nvPr/>
        </p:nvSpPr>
        <p:spPr>
          <a:xfrm>
            <a:off x="1540118" y="2136926"/>
            <a:ext cx="2063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Irritabilidade ou temperamento explosivo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DB41AC7-1397-4F5F-9DA6-CDCD0AE5159D}"/>
              </a:ext>
            </a:extLst>
          </p:cNvPr>
          <p:cNvSpPr txBox="1"/>
          <p:nvPr/>
        </p:nvSpPr>
        <p:spPr>
          <a:xfrm>
            <a:off x="3926706" y="2188458"/>
            <a:ext cx="2063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Nervosismo ou preocupação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24241CA-CA4F-443B-9C0F-91DF0E5D9709}"/>
              </a:ext>
            </a:extLst>
          </p:cNvPr>
          <p:cNvSpPr txBox="1"/>
          <p:nvPr/>
        </p:nvSpPr>
        <p:spPr>
          <a:xfrm>
            <a:off x="6327155" y="2182222"/>
            <a:ext cx="2063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Mudanças de humor, incluindo raiva e tristeza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2BCD876-8C9C-4D63-83C4-E57696BF6C1B}"/>
              </a:ext>
            </a:extLst>
          </p:cNvPr>
          <p:cNvSpPr txBox="1"/>
          <p:nvPr/>
        </p:nvSpPr>
        <p:spPr>
          <a:xfrm>
            <a:off x="8727604" y="2374920"/>
            <a:ext cx="2063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Choro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D9CBF74-007B-4EDE-B407-12EEF328B0F7}"/>
              </a:ext>
            </a:extLst>
          </p:cNvPr>
          <p:cNvSpPr txBox="1"/>
          <p:nvPr/>
        </p:nvSpPr>
        <p:spPr>
          <a:xfrm>
            <a:off x="1540118" y="3580874"/>
            <a:ext cx="20633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Alterações de apetite e problemas estomacais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9A15DCC-1614-4917-83B3-E66CA393C7E4}"/>
              </a:ext>
            </a:extLst>
          </p:cNvPr>
          <p:cNvSpPr txBox="1"/>
          <p:nvPr/>
        </p:nvSpPr>
        <p:spPr>
          <a:xfrm>
            <a:off x="3926706" y="3874804"/>
            <a:ext cx="2063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Tensão ou dor muscular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DA5EE42-8AA0-4BD6-BDDB-3E7A44A9122F}"/>
              </a:ext>
            </a:extLst>
          </p:cNvPr>
          <p:cNvSpPr txBox="1"/>
          <p:nvPr/>
        </p:nvSpPr>
        <p:spPr>
          <a:xfrm>
            <a:off x="6327155" y="3904559"/>
            <a:ext cx="2063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Fadiga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EFB422A-AAF4-41AE-B9F8-3F7611E8594F}"/>
              </a:ext>
            </a:extLst>
          </p:cNvPr>
          <p:cNvSpPr txBox="1"/>
          <p:nvPr/>
        </p:nvSpPr>
        <p:spPr>
          <a:xfrm>
            <a:off x="8727604" y="3910795"/>
            <a:ext cx="2063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Insônia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1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9E0FDEE-89D9-6049-A147-94B987336B02}"/>
              </a:ext>
            </a:extLst>
          </p:cNvPr>
          <p:cNvSpPr txBox="1"/>
          <p:nvPr/>
        </p:nvSpPr>
        <p:spPr>
          <a:xfrm>
            <a:off x="1166437" y="1512060"/>
            <a:ext cx="99955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trabalho de tuas mãos comerás, feliz serás, e tudo te irá bem</a:t>
            </a: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Salmos 128:2</a:t>
            </a: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“Todos nós devemos comer e beber e aproveitar bem aquilo que ganhamos </a:t>
            </a:r>
            <a:b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o nosso trabalho. Isso é um presente de Deus” Eclesiastes 3:13</a:t>
            </a:r>
          </a:p>
          <a:p>
            <a:pPr algn="ctr"/>
            <a:endParaRPr lang="pt-BR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t-B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“Honra ao SENHOR com os teus bens e com as primícias de toda a tua renda; e se encherão fartamente os teus celeiros, e transbordarão de vinho os teus lagares” Provérbios 3:9-10)</a:t>
            </a: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51A6A4F-27C6-4F9A-AA62-C92D432D9399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80A702-7367-4FF2-B6DF-812C366C718A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A BÍBLIA DIZ SOBRE FINANÇAS? </a:t>
            </a:r>
          </a:p>
        </p:txBody>
      </p:sp>
      <p:pic>
        <p:nvPicPr>
          <p:cNvPr id="6" name="Imagem 5" descr="Logotipo, Ícone&#10;&#10;Descrição gerada automaticamente">
            <a:extLst>
              <a:ext uri="{FF2B5EF4-FFF2-40B4-BE49-F238E27FC236}">
                <a16:creationId xmlns:a16="http://schemas.microsoft.com/office/drawing/2014/main" id="{92669461-34F2-49EE-A5CF-1AA20BD5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7" name="Imagem 6" descr="Uma imagem contendo Logotipo&#10;&#10;Descrição gerada automaticamente">
            <a:extLst>
              <a:ext uri="{FF2B5EF4-FFF2-40B4-BE49-F238E27FC236}">
                <a16:creationId xmlns:a16="http://schemas.microsoft.com/office/drawing/2014/main" id="{561B9FF8-1CA0-4F03-86B8-DDC656242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8DE3C128-9477-4854-B566-93779B761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078" y="2129920"/>
            <a:ext cx="2371841" cy="487156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100B1302-709B-4DED-BD1C-C628FD7C8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077" y="3806149"/>
            <a:ext cx="2371841" cy="4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2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A1BA89D3-42DE-40F3-8501-46183CED9732}"/>
              </a:ext>
            </a:extLst>
          </p:cNvPr>
          <p:cNvSpPr/>
          <p:nvPr/>
        </p:nvSpPr>
        <p:spPr>
          <a:xfrm>
            <a:off x="1036319" y="2581152"/>
            <a:ext cx="10119360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CC51DA6-B697-4BD9-AF3B-22BEAF4F6792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8CB8DA-DE09-4C21-BB76-30D9551B36FC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ASSUNTOS IMPORTANTES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FF8C22-59EA-B345-B016-682EC3F91A17}"/>
              </a:ext>
            </a:extLst>
          </p:cNvPr>
          <p:cNvSpPr txBox="1"/>
          <p:nvPr/>
        </p:nvSpPr>
        <p:spPr>
          <a:xfrm>
            <a:off x="1184516" y="2338480"/>
            <a:ext cx="96560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Deus é proprietário de todas as coisas | </a:t>
            </a:r>
            <a:r>
              <a:rPr lang="pt-BR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</a:t>
            </a:r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24:1 </a:t>
            </a:r>
            <a:endParaRPr lang="pt-BR" sz="24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505885-539A-4E9E-A691-667D6D450D77}"/>
              </a:ext>
            </a:extLst>
          </p:cNvPr>
          <p:cNvSpPr/>
          <p:nvPr/>
        </p:nvSpPr>
        <p:spPr>
          <a:xfrm>
            <a:off x="1036319" y="3734633"/>
            <a:ext cx="10119360" cy="629612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6D7B0FF-3A26-4D80-9BF1-034FD52B28B5}"/>
              </a:ext>
            </a:extLst>
          </p:cNvPr>
          <p:cNvSpPr txBox="1"/>
          <p:nvPr/>
        </p:nvSpPr>
        <p:spPr>
          <a:xfrm>
            <a:off x="1186617" y="3481451"/>
            <a:ext cx="10452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Deus tem cuidado de nós | </a:t>
            </a:r>
            <a:r>
              <a:rPr lang="pt-BR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</a:t>
            </a:r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6:25-34 e </a:t>
            </a:r>
            <a:r>
              <a:rPr lang="pt-BR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Fp</a:t>
            </a:r>
            <a:r>
              <a:rPr lang="pt-B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4:19</a:t>
            </a:r>
          </a:p>
        </p:txBody>
      </p:sp>
      <p:pic>
        <p:nvPicPr>
          <p:cNvPr id="13" name="Imagem 12" descr="Uma imagem contendo Logotipo&#10;&#10;Descrição gerada automaticamente">
            <a:extLst>
              <a:ext uri="{FF2B5EF4-FFF2-40B4-BE49-F238E27FC236}">
                <a16:creationId xmlns:a16="http://schemas.microsoft.com/office/drawing/2014/main" id="{CA1830C3-546F-4D1B-97D8-B7A6CB7CB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BF109B2-AEE6-487F-8A5F-76DA061ADE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26971" y="6039739"/>
            <a:ext cx="636501" cy="6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9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3DBE3D8-CA1B-4B75-B92F-928548FC535F}"/>
              </a:ext>
            </a:extLst>
          </p:cNvPr>
          <p:cNvSpPr/>
          <p:nvPr/>
        </p:nvSpPr>
        <p:spPr>
          <a:xfrm>
            <a:off x="0" y="0"/>
            <a:ext cx="12192000" cy="839096"/>
          </a:xfrm>
          <a:prstGeom prst="rect">
            <a:avLst/>
          </a:prstGeom>
          <a:solidFill>
            <a:srgbClr val="676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90D831-BC70-4F64-A95D-0F86AA0EBEDA}"/>
              </a:ext>
            </a:extLst>
          </p:cNvPr>
          <p:cNvSpPr txBox="1"/>
          <p:nvPr/>
        </p:nvSpPr>
        <p:spPr>
          <a:xfrm>
            <a:off x="1166437" y="208105"/>
            <a:ext cx="98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QUANDO O ASSUNTO É FINANÇAS, VOCÊ:</a:t>
            </a:r>
          </a:p>
        </p:txBody>
      </p:sp>
      <p:pic>
        <p:nvPicPr>
          <p:cNvPr id="6" name="Imagem 5" descr="Logotipo, Ícone&#10;&#10;Descrição gerada automaticamente">
            <a:extLst>
              <a:ext uri="{FF2B5EF4-FFF2-40B4-BE49-F238E27FC236}">
                <a16:creationId xmlns:a16="http://schemas.microsoft.com/office/drawing/2014/main" id="{05D7E08F-D76B-48A4-A32D-71167F4C6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1" y="5997697"/>
            <a:ext cx="636501" cy="636501"/>
          </a:xfrm>
          <a:prstGeom prst="rect">
            <a:avLst/>
          </a:prstGeom>
        </p:spPr>
      </p:pic>
      <p:pic>
        <p:nvPicPr>
          <p:cNvPr id="7" name="Imagem 6" descr="Uma imagem contendo Logotipo&#10;&#10;Descrição gerada automaticamente">
            <a:extLst>
              <a:ext uri="{FF2B5EF4-FFF2-40B4-BE49-F238E27FC236}">
                <a16:creationId xmlns:a16="http://schemas.microsoft.com/office/drawing/2014/main" id="{0C2B7792-6849-4A1F-9EAF-9FD11DF97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7" y="6155343"/>
            <a:ext cx="949014" cy="47885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40D98B8-A556-4D5A-A48D-3B41A30DFA16}"/>
              </a:ext>
            </a:extLst>
          </p:cNvPr>
          <p:cNvSpPr/>
          <p:nvPr/>
        </p:nvSpPr>
        <p:spPr>
          <a:xfrm>
            <a:off x="1303283" y="1954578"/>
            <a:ext cx="9585434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BD1A11A-50B0-4FCC-AE35-0A6C16343006}"/>
              </a:ext>
            </a:extLst>
          </p:cNvPr>
          <p:cNvSpPr/>
          <p:nvPr/>
        </p:nvSpPr>
        <p:spPr>
          <a:xfrm>
            <a:off x="1303283" y="2554270"/>
            <a:ext cx="9585434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095F683-5955-4465-A739-D4BD00E67A38}"/>
              </a:ext>
            </a:extLst>
          </p:cNvPr>
          <p:cNvSpPr/>
          <p:nvPr/>
        </p:nvSpPr>
        <p:spPr>
          <a:xfrm>
            <a:off x="1303283" y="3164475"/>
            <a:ext cx="9585434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B73A345-73DD-4F34-A11C-64D51B7B72BF}"/>
              </a:ext>
            </a:extLst>
          </p:cNvPr>
          <p:cNvSpPr/>
          <p:nvPr/>
        </p:nvSpPr>
        <p:spPr>
          <a:xfrm>
            <a:off x="1303283" y="3779041"/>
            <a:ext cx="9585434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D914429-401E-441E-BB2B-8D03BDC8F106}"/>
              </a:ext>
            </a:extLst>
          </p:cNvPr>
          <p:cNvSpPr/>
          <p:nvPr/>
        </p:nvSpPr>
        <p:spPr>
          <a:xfrm>
            <a:off x="1303283" y="4403360"/>
            <a:ext cx="9585434" cy="478855"/>
          </a:xfrm>
          <a:prstGeom prst="rect">
            <a:avLst/>
          </a:prstGeom>
          <a:solidFill>
            <a:srgbClr val="E5B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2B147CC-C14B-4BDB-98DD-5332B62C0C09}"/>
              </a:ext>
            </a:extLst>
          </p:cNvPr>
          <p:cNvSpPr txBox="1"/>
          <p:nvPr/>
        </p:nvSpPr>
        <p:spPr>
          <a:xfrm>
            <a:off x="1392831" y="2010341"/>
            <a:ext cx="10315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SENTE QUE O CORAÇÃO ACELERA OU ALGUMA OUTRA SENSAÇÃO FÍSICA?</a:t>
            </a:r>
          </a:p>
          <a:p>
            <a:pPr marL="0" indent="0">
              <a:buNone/>
            </a:pPr>
            <a:endParaRPr lang="pt-B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 MEDO DE ABRIR AS CONTAS, QUANDO ELAS CHEGAM?</a:t>
            </a:r>
          </a:p>
          <a:p>
            <a:pPr marL="0" indent="0">
              <a:buNone/>
            </a:pPr>
            <a:endParaRPr lang="pt-B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FALA DO ASSUNTO COM OUTRAS PESSOAS, NEM FAMILIARES?</a:t>
            </a:r>
          </a:p>
          <a:p>
            <a:pPr marL="0" indent="0">
              <a:buNone/>
            </a:pPr>
            <a:endParaRPr lang="pt-B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FICA SEM DORMIR, POR CAUSA DA PREOCUPAÇÃO? </a:t>
            </a:r>
          </a:p>
          <a:p>
            <a:pPr marL="0" indent="0">
              <a:buNone/>
            </a:pPr>
            <a:endParaRPr lang="pt-BR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SE INTERESSA PELO ASSUNTO?</a:t>
            </a:r>
            <a:endParaRPr lang="pt-B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816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6" ma:contentTypeDescription="Crie um novo documento." ma:contentTypeScope="" ma:versionID="8600714b902de7a58672af3f8e9b9522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abcbea4b9cb25f2aa14f7a02cfad1e0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0720132-A8D5-4CB0-82DC-98B7FF677871}"/>
</file>

<file path=customXml/itemProps2.xml><?xml version="1.0" encoding="utf-8"?>
<ds:datastoreItem xmlns:ds="http://schemas.openxmlformats.org/officeDocument/2006/customXml" ds:itemID="{F86356C4-6CE0-46D0-8342-3611DE27D9C3}"/>
</file>

<file path=customXml/itemProps3.xml><?xml version="1.0" encoding="utf-8"?>
<ds:datastoreItem xmlns:ds="http://schemas.openxmlformats.org/officeDocument/2006/customXml" ds:itemID="{36E31B1C-BCE1-4E62-8DA1-69B0C89681BD}"/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4962</Words>
  <Application>Microsoft Office PowerPoint</Application>
  <PresentationFormat>Widescreen</PresentationFormat>
  <Paragraphs>611</Paragraphs>
  <Slides>39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3" baseType="lpstr">
      <vt:lpstr>Arial</vt:lpstr>
      <vt:lpstr>Calibri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é importante cuidar do dinheiro?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APSo - Vice Diretoria de Tatuí</dc:creator>
  <cp:lastModifiedBy>Monique Bergmann</cp:lastModifiedBy>
  <cp:revision>37</cp:revision>
  <dcterms:created xsi:type="dcterms:W3CDTF">2022-01-19T17:43:21Z</dcterms:created>
  <dcterms:modified xsi:type="dcterms:W3CDTF">2022-04-22T23:19:06Z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