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4.xml" ContentType="application/vnd.openxmlformats-officedocument.presentationml.slide+xml"/>
  <Override PartName="/ppt/slides/slide13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.xml" ContentType="application/vnd.openxmlformats-officedocument.presentationml.slide+xml"/>
  <Override PartName="/ppt/slides/slide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3" r:id="rId3"/>
    <p:sldId id="265" r:id="rId4"/>
    <p:sldId id="261" r:id="rId5"/>
    <p:sldId id="279" r:id="rId6"/>
    <p:sldId id="275" r:id="rId7"/>
    <p:sldId id="272" r:id="rId8"/>
    <p:sldId id="262" r:id="rId9"/>
    <p:sldId id="280" r:id="rId10"/>
    <p:sldId id="266" r:id="rId11"/>
    <p:sldId id="281" r:id="rId12"/>
    <p:sldId id="274" r:id="rId13"/>
    <p:sldId id="282" r:id="rId14"/>
    <p:sldId id="283" r:id="rId15"/>
    <p:sldId id="260" r:id="rId16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CBA9"/>
    <a:srgbClr val="BD9383"/>
    <a:srgbClr val="4F3025"/>
    <a:srgbClr val="663E30"/>
    <a:srgbClr val="9B9984"/>
    <a:srgbClr val="B77B6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customXml" Target="../customXml/item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ustomXml" Target="../customXml/item3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ustomXml" Target="../customXml/item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C9BD7-AAFE-4DEF-BC6B-D754F7F82638}" type="datetimeFigureOut">
              <a:rPr lang="pt-BR" smtClean="0"/>
              <a:t>13/04/2022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89-4101-42E1-A042-0DFADF3D9DA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102959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C9BD7-AAFE-4DEF-BC6B-D754F7F82638}" type="datetimeFigureOut">
              <a:rPr lang="pt-BR" smtClean="0"/>
              <a:t>13/04/2022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89-4101-42E1-A042-0DFADF3D9DA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32123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C9BD7-AAFE-4DEF-BC6B-D754F7F82638}" type="datetimeFigureOut">
              <a:rPr lang="pt-BR" smtClean="0"/>
              <a:t>13/04/2022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89-4101-42E1-A042-0DFADF3D9DA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170924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C9BD7-AAFE-4DEF-BC6B-D754F7F82638}" type="datetimeFigureOut">
              <a:rPr lang="pt-BR" smtClean="0"/>
              <a:t>13/04/2022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89-4101-42E1-A042-0DFADF3D9DA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195598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Editar estilos de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C9BD7-AAFE-4DEF-BC6B-D754F7F82638}" type="datetimeFigureOut">
              <a:rPr lang="pt-BR" smtClean="0"/>
              <a:t>13/04/2022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89-4101-42E1-A042-0DFADF3D9DA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232712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C9BD7-AAFE-4DEF-BC6B-D754F7F82638}" type="datetimeFigureOut">
              <a:rPr lang="pt-BR" smtClean="0"/>
              <a:t>13/04/2022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89-4101-42E1-A042-0DFADF3D9DA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314950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Editar estilos de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Editar estilos de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C9BD7-AAFE-4DEF-BC6B-D754F7F82638}" type="datetimeFigureOut">
              <a:rPr lang="pt-BR" smtClean="0"/>
              <a:t>13/04/2022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89-4101-42E1-A042-0DFADF3D9DA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033768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C9BD7-AAFE-4DEF-BC6B-D754F7F82638}" type="datetimeFigureOut">
              <a:rPr lang="pt-BR" smtClean="0"/>
              <a:t>13/04/2022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89-4101-42E1-A042-0DFADF3D9DA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465078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C9BD7-AAFE-4DEF-BC6B-D754F7F82638}" type="datetimeFigureOut">
              <a:rPr lang="pt-BR" smtClean="0"/>
              <a:t>13/04/2022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89-4101-42E1-A042-0DFADF3D9DA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2008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 smtClean="0"/>
              <a:t>Editar estilos de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C9BD7-AAFE-4DEF-BC6B-D754F7F82638}" type="datetimeFigureOut">
              <a:rPr lang="pt-BR" smtClean="0"/>
              <a:t>13/04/2022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89-4101-42E1-A042-0DFADF3D9DA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542359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 smtClean="0"/>
              <a:t>Editar estilos de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C9BD7-AAFE-4DEF-BC6B-D754F7F82638}" type="datetimeFigureOut">
              <a:rPr lang="pt-BR" smtClean="0"/>
              <a:t>13/04/2022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89-4101-42E1-A042-0DFADF3D9DA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093713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1C9BD7-AAFE-4DEF-BC6B-D754F7F82638}" type="datetimeFigureOut">
              <a:rPr lang="pt-BR" smtClean="0"/>
              <a:t>13/04/2022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AC5189-4101-42E1-A042-0DFADF3D9DA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375450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747013" y="4245428"/>
            <a:ext cx="10529455" cy="2255295"/>
          </a:xfrm>
        </p:spPr>
        <p:txBody>
          <a:bodyPr anchor="ctr">
            <a:normAutofit/>
          </a:bodyPr>
          <a:lstStyle/>
          <a:p>
            <a:r>
              <a:rPr lang="pt-BR" b="1" dirty="0">
                <a:solidFill>
                  <a:srgbClr val="E9CBA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RESTAURAÇÃO DO CASAMENTO</a:t>
            </a:r>
            <a:endParaRPr lang="pt-BR" b="1" dirty="0">
              <a:solidFill>
                <a:srgbClr val="E9CBA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1160" y="197637"/>
            <a:ext cx="1968759" cy="983427"/>
          </a:xfrm>
          <a:prstGeom prst="rect">
            <a:avLst/>
          </a:prstGeom>
        </p:spPr>
      </p:pic>
      <p:pic>
        <p:nvPicPr>
          <p:cNvPr id="7" name="Imagem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8734" y="401898"/>
            <a:ext cx="3135087" cy="386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525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 txBox="1">
            <a:spLocks/>
          </p:cNvSpPr>
          <p:nvPr/>
        </p:nvSpPr>
        <p:spPr>
          <a:xfrm>
            <a:off x="2283200" y="2593912"/>
            <a:ext cx="7812523" cy="29111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pt-BR" sz="4400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Jesus não Se contenta </a:t>
            </a:r>
            <a:endParaRPr lang="pt-BR" sz="4400" dirty="0" smtClean="0">
              <a:solidFill>
                <a:srgbClr val="4F302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00000"/>
              </a:lnSpc>
            </a:pPr>
            <a:r>
              <a:rPr lang="pt-BR" sz="4400" dirty="0" smtClean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 </a:t>
            </a:r>
            <a:r>
              <a:rPr lang="pt-BR" sz="4400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passar. Ele quer entrar, posar, habitar, morar, ficar e </a:t>
            </a:r>
            <a:endParaRPr lang="pt-BR" sz="4400" dirty="0" smtClean="0">
              <a:solidFill>
                <a:srgbClr val="4F302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00000"/>
              </a:lnSpc>
            </a:pPr>
            <a:r>
              <a:rPr lang="pt-BR" sz="4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viver </a:t>
            </a:r>
            <a:r>
              <a:rPr lang="pt-BR" sz="4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para </a:t>
            </a:r>
            <a:r>
              <a:rPr lang="pt-BR" sz="4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sempre!</a:t>
            </a:r>
            <a:r>
              <a:rPr lang="pt-BR" sz="4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297916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88435" y="5999584"/>
            <a:ext cx="573411" cy="547186"/>
          </a:xfrm>
          <a:prstGeom prst="rect">
            <a:avLst/>
          </a:prstGeom>
        </p:spPr>
      </p:pic>
      <p:sp>
        <p:nvSpPr>
          <p:cNvPr id="6" name="Título 1"/>
          <p:cNvSpPr>
            <a:spLocks noGrp="1"/>
          </p:cNvSpPr>
          <p:nvPr>
            <p:ph type="ctrTitle"/>
          </p:nvPr>
        </p:nvSpPr>
        <p:spPr>
          <a:xfrm>
            <a:off x="1170875" y="1777398"/>
            <a:ext cx="9786516" cy="3569044"/>
          </a:xfrm>
        </p:spPr>
        <p:txBody>
          <a:bodyPr anchor="ctr">
            <a:noAutofit/>
          </a:bodyPr>
          <a:lstStyle/>
          <a:p>
            <a:r>
              <a:rPr lang="pt-BR" sz="3200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 grande gênio alemão Albert Einstein disse: “Insanidade é continuar fazendo sempre a mesma coisa e esperar resultados diferentes”. </a:t>
            </a:r>
            <a:r>
              <a:rPr lang="pt-BR" sz="3200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pt-BR" sz="3200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sz="3200" dirty="0" smtClean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pt-BR" sz="3200" dirty="0" smtClean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sz="3200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Parece óbvio, mas seguimos prejudicando e arruinando nossos relacionamentos ao fazer a “mesmíssima” coisa à espera de outro resultado.</a:t>
            </a:r>
            <a:endParaRPr lang="pt-BR" sz="2400" i="1" dirty="0">
              <a:solidFill>
                <a:srgbClr val="4F302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ítulo 1"/>
          <p:cNvSpPr txBox="1">
            <a:spLocks/>
          </p:cNvSpPr>
          <p:nvPr/>
        </p:nvSpPr>
        <p:spPr>
          <a:xfrm>
            <a:off x="1041690" y="714554"/>
            <a:ext cx="10044885" cy="99752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3600" b="1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Ações diferentes, resultados </a:t>
            </a:r>
            <a:r>
              <a:rPr lang="pt-BR" sz="3600" b="1" dirty="0" smtClean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diferentes.</a:t>
            </a:r>
            <a:endParaRPr lang="pt-BR" sz="3600" b="1" dirty="0">
              <a:solidFill>
                <a:srgbClr val="4F302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9921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1"/>
          <p:cNvSpPr txBox="1">
            <a:spLocks/>
          </p:cNvSpPr>
          <p:nvPr/>
        </p:nvSpPr>
        <p:spPr>
          <a:xfrm>
            <a:off x="2230754" y="1309635"/>
            <a:ext cx="7482411" cy="4633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4400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Jesus no lar é amor e respeito entre os cônjuges. </a:t>
            </a:r>
            <a:endParaRPr lang="pt-BR" sz="4400" dirty="0">
              <a:solidFill>
                <a:srgbClr val="4F302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pt-BR" sz="4400" dirty="0" smtClean="0">
              <a:solidFill>
                <a:srgbClr val="4F302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pt-BR" sz="4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Esta é a diferença: o amor! </a:t>
            </a:r>
            <a:endParaRPr lang="pt-BR" sz="4400" dirty="0" smtClean="0">
              <a:solidFill>
                <a:srgbClr val="4F302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pt-BR" sz="4400" dirty="0" smtClean="0">
              <a:solidFill>
                <a:srgbClr val="4F302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pt-BR" sz="4400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Só o amor pode restaurar seu casamento!</a:t>
            </a:r>
            <a:endParaRPr lang="pt-BR" sz="4800" i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5623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88435" y="5999584"/>
            <a:ext cx="573411" cy="547186"/>
          </a:xfrm>
          <a:prstGeom prst="rect">
            <a:avLst/>
          </a:prstGeom>
        </p:spPr>
      </p:pic>
      <p:sp>
        <p:nvSpPr>
          <p:cNvPr id="6" name="Título 1"/>
          <p:cNvSpPr>
            <a:spLocks noGrp="1"/>
          </p:cNvSpPr>
          <p:nvPr>
            <p:ph type="ctrTitle"/>
          </p:nvPr>
        </p:nvSpPr>
        <p:spPr>
          <a:xfrm>
            <a:off x="1042054" y="1712081"/>
            <a:ext cx="10044521" cy="3382433"/>
          </a:xfrm>
        </p:spPr>
        <p:txBody>
          <a:bodyPr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pt-BR" sz="2800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água representa o batismo em Sua morte; o vinho, o derramamento de Seu sangue pelos pecados do mundo. A água para encher as talhas foi levada por mãos humanas, mas unicamente a palavra de Cristo podia comunicar-lhe a virtude doadora de vida. O mesmo quanto aos ritos que indicam a morte do Salvador. Unicamente pelo poder de Cristo, operando pela fé, é que têm eficácia para nutrir a espiritualidade” </a:t>
            </a:r>
            <a:r>
              <a:rPr lang="pt-BR" sz="2400" i="1" dirty="0" smtClean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pt-BR" sz="2400" i="1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Ellen White, O Desejado de Todas as Nações, p. 95).</a:t>
            </a:r>
            <a:endParaRPr lang="pt-BR" sz="1800" i="1" dirty="0">
              <a:solidFill>
                <a:srgbClr val="4F302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ítulo 1"/>
          <p:cNvSpPr txBox="1">
            <a:spLocks/>
          </p:cNvSpPr>
          <p:nvPr/>
        </p:nvSpPr>
        <p:spPr>
          <a:xfrm>
            <a:off x="1041690" y="714554"/>
            <a:ext cx="10044885" cy="99752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3200" b="1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 dom de Cristo à festa nupcial, era um símbolo:</a:t>
            </a:r>
            <a:endParaRPr lang="pt-BR" sz="3200" b="1" dirty="0">
              <a:solidFill>
                <a:srgbClr val="4F302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4317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ângulo 7"/>
          <p:cNvSpPr/>
          <p:nvPr/>
        </p:nvSpPr>
        <p:spPr>
          <a:xfrm>
            <a:off x="1290552" y="806334"/>
            <a:ext cx="9624059" cy="5478088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000"/>
          </a:p>
        </p:txBody>
      </p:sp>
      <p:sp>
        <p:nvSpPr>
          <p:cNvPr id="7" name="Título 1"/>
          <p:cNvSpPr txBox="1">
            <a:spLocks/>
          </p:cNvSpPr>
          <p:nvPr/>
        </p:nvSpPr>
        <p:spPr>
          <a:xfrm>
            <a:off x="1848002" y="1118443"/>
            <a:ext cx="8509158" cy="485387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pt-BR" sz="3000" b="1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“...e lhe disse: Todos costumam pôr primeiro o bom vinho e, quando já beberam fartamente, servem o inferior; tu, porém, guardaste o bom vinho até agora.” </a:t>
            </a:r>
            <a:endParaRPr lang="pt-BR" sz="3000" b="1" dirty="0" smtClean="0">
              <a:solidFill>
                <a:srgbClr val="4F302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00000"/>
              </a:lnSpc>
            </a:pPr>
            <a:endParaRPr lang="pt-BR" sz="3000" dirty="0" smtClean="0">
              <a:solidFill>
                <a:srgbClr val="4F302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00000"/>
              </a:lnSpc>
            </a:pPr>
            <a:r>
              <a:rPr lang="pt-BR" sz="3000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Só Deus pode transformar água em um delicioso suco de uva de altíssima qualidade</a:t>
            </a:r>
            <a:r>
              <a:rPr lang="pt-BR" sz="3000" dirty="0" smtClean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pt-BR" sz="3000" dirty="0" smtClean="0">
              <a:solidFill>
                <a:srgbClr val="4F302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00000"/>
              </a:lnSpc>
            </a:pPr>
            <a:endParaRPr lang="pt-BR" sz="3000" dirty="0" smtClean="0">
              <a:solidFill>
                <a:srgbClr val="4F302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00000"/>
              </a:lnSpc>
            </a:pPr>
            <a:r>
              <a:rPr lang="pt-BR" sz="3000" dirty="0" smtClean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Segundo </a:t>
            </a:r>
            <a:r>
              <a:rPr lang="pt-BR" sz="3000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João 2:10, </a:t>
            </a:r>
            <a:endParaRPr lang="pt-BR" sz="3000" dirty="0" smtClean="0">
              <a:solidFill>
                <a:srgbClr val="4F302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00000"/>
              </a:lnSpc>
            </a:pPr>
            <a:r>
              <a:rPr lang="pt-BR" sz="3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 amor reserva o melhor para o final. </a:t>
            </a:r>
            <a:endParaRPr lang="pt-BR" sz="30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1382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ângulo 6"/>
          <p:cNvSpPr/>
          <p:nvPr/>
        </p:nvSpPr>
        <p:spPr>
          <a:xfrm>
            <a:off x="1795549" y="1309254"/>
            <a:ext cx="8570422" cy="4227022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Título 1"/>
          <p:cNvSpPr txBox="1">
            <a:spLocks/>
          </p:cNvSpPr>
          <p:nvPr/>
        </p:nvSpPr>
        <p:spPr>
          <a:xfrm>
            <a:off x="2423160" y="1749829"/>
            <a:ext cx="7358841" cy="33458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3600" b="1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Seu casamento precisa de chuvas de bênçãos, de águas que fazem </a:t>
            </a:r>
            <a:r>
              <a:rPr lang="pt-BR" sz="3600" b="1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milagres</a:t>
            </a:r>
            <a:r>
              <a:rPr lang="pt-BR" sz="3600" b="1" smtClean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 </a:t>
            </a:r>
            <a:endParaRPr lang="pt-BR" sz="3600" b="1" dirty="0" smtClean="0">
              <a:solidFill>
                <a:srgbClr val="4F302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pt-BR" sz="3600" b="1" dirty="0" smtClean="0">
              <a:solidFill>
                <a:srgbClr val="4F302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pt-BR" sz="3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Jesus </a:t>
            </a:r>
            <a:r>
              <a:rPr lang="pt-BR" sz="3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é a única resposta! </a:t>
            </a:r>
          </a:p>
        </p:txBody>
      </p:sp>
      <p:pic>
        <p:nvPicPr>
          <p:cNvPr id="9" name="Imagem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5874" y="6083921"/>
            <a:ext cx="573411" cy="547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081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ângulo 7"/>
          <p:cNvSpPr/>
          <p:nvPr/>
        </p:nvSpPr>
        <p:spPr>
          <a:xfrm>
            <a:off x="1290552" y="806334"/>
            <a:ext cx="9624059" cy="5478088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000"/>
          </a:p>
        </p:txBody>
      </p:sp>
      <p:sp>
        <p:nvSpPr>
          <p:cNvPr id="7" name="Título 1"/>
          <p:cNvSpPr txBox="1">
            <a:spLocks/>
          </p:cNvSpPr>
          <p:nvPr/>
        </p:nvSpPr>
        <p:spPr>
          <a:xfrm>
            <a:off x="2151565" y="1309254"/>
            <a:ext cx="7902032" cy="44722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3600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Ao dirigir-se aos serventes da festa de casamento, a mãe de Jesus aconselhou: </a:t>
            </a:r>
            <a:r>
              <a:rPr lang="pt-BR" sz="3600" b="1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“Fazei tudo o que Ele vos disser” </a:t>
            </a:r>
            <a:r>
              <a:rPr lang="pt-BR" sz="3200" i="1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pt-BR" sz="3200" i="1" dirty="0" err="1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Jo</a:t>
            </a:r>
            <a:r>
              <a:rPr lang="pt-BR" sz="3200" i="1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2:5</a:t>
            </a:r>
            <a:r>
              <a:rPr lang="pt-BR" sz="3200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</a:p>
          <a:p>
            <a:pPr algn="ctr"/>
            <a:endParaRPr lang="pt-BR" sz="3600" dirty="0" smtClean="0">
              <a:solidFill>
                <a:srgbClr val="4F302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pt-BR" sz="3600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 conselho de Maria é simples, mas é cheio de significado e sabedoria</a:t>
            </a:r>
            <a:r>
              <a:rPr lang="pt-BR" sz="3600" dirty="0" smtClean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 </a:t>
            </a:r>
            <a:endParaRPr lang="pt-BR" sz="3600" dirty="0" smtClean="0">
              <a:solidFill>
                <a:srgbClr val="4F302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8699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/>
          <p:cNvSpPr>
            <a:spLocks noGrp="1"/>
          </p:cNvSpPr>
          <p:nvPr>
            <p:ph type="ctrTitle"/>
          </p:nvPr>
        </p:nvSpPr>
        <p:spPr>
          <a:xfrm>
            <a:off x="1187301" y="2435289"/>
            <a:ext cx="9753661" cy="3676259"/>
          </a:xfrm>
        </p:spPr>
        <p:txBody>
          <a:bodyPr anchor="ctr">
            <a:noAutofit/>
          </a:bodyPr>
          <a:lstStyle/>
          <a:p>
            <a:r>
              <a:rPr lang="pt-BR" sz="3000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João 2:3 </a:t>
            </a:r>
            <a:r>
              <a:rPr lang="pt-BR" sz="3000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traz o segredo para que um lar seja feliz. Maria disse: </a:t>
            </a:r>
            <a:r>
              <a:rPr lang="pt-BR" sz="3000" b="1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“Tendo acabado o vinho, a mãe de Jesus lhe disse: Eles não têm mais vinho</a:t>
            </a:r>
            <a:r>
              <a:rPr lang="pt-BR" sz="3000" b="1" dirty="0" smtClean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”.</a:t>
            </a:r>
            <a:r>
              <a:rPr lang="pt-BR" sz="3000" b="1" dirty="0" smtClean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sz="3000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pt-BR" sz="3000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sz="3000" dirty="0" smtClean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pt-BR" sz="3000" dirty="0" smtClean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sz="3000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Maria recorreu ao </a:t>
            </a:r>
            <a:r>
              <a:rPr lang="pt-BR" sz="3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Único</a:t>
            </a:r>
            <a:r>
              <a:rPr lang="pt-BR" sz="3000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que poderia resolver as coisas e transformar a situação. </a:t>
            </a:r>
            <a:r>
              <a:rPr lang="pt-BR" sz="3000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pt-BR" sz="3000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sz="3000" dirty="0" smtClean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pt-BR" sz="3000" dirty="0" smtClean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sz="3000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Maria sabia que apenas </a:t>
            </a:r>
            <a:r>
              <a:rPr lang="pt-BR" sz="3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Jesus</a:t>
            </a:r>
            <a:r>
              <a:rPr lang="pt-BR" sz="3000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poderia restaurar a honra e dignidade daquele casamento!</a:t>
            </a:r>
            <a:r>
              <a:rPr lang="pt-BR" sz="2400" dirty="0" smtClean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pt-BR" sz="2400" dirty="0" smtClean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pt-BR" sz="2400" i="1" dirty="0">
              <a:solidFill>
                <a:srgbClr val="4F302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ítulo 1"/>
          <p:cNvSpPr txBox="1">
            <a:spLocks/>
          </p:cNvSpPr>
          <p:nvPr/>
        </p:nvSpPr>
        <p:spPr>
          <a:xfrm>
            <a:off x="965574" y="1063914"/>
            <a:ext cx="10197116" cy="99752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3600" b="1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Só Deus pode mudar seu cônjuge (e você</a:t>
            </a:r>
            <a:r>
              <a:rPr lang="pt-BR" sz="3600" b="1" dirty="0" smtClean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  <a:endParaRPr lang="pt-BR" sz="3600" b="1" dirty="0">
              <a:solidFill>
                <a:srgbClr val="4F302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5532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 txBox="1">
            <a:spLocks/>
          </p:cNvSpPr>
          <p:nvPr/>
        </p:nvSpPr>
        <p:spPr>
          <a:xfrm>
            <a:off x="727788" y="989045"/>
            <a:ext cx="7604449" cy="462917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pt-BR" sz="4000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Só Deus pode mudar o ser humano, só Ele pode mudar o esposo, a esposa, o filho, a filha, o neto, a neta, o irmão, a irmã. </a:t>
            </a:r>
            <a:endParaRPr lang="pt-BR" sz="4000" dirty="0" smtClean="0">
              <a:solidFill>
                <a:srgbClr val="4F302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lang="pt-BR" sz="4000" dirty="0">
              <a:solidFill>
                <a:srgbClr val="4F302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pt-BR" sz="3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Só Deus pode trazer felicidade </a:t>
            </a:r>
            <a:endParaRPr lang="pt-BR" sz="3600" b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pt-BR" sz="3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pt-BR" sz="3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seu lar e casamento!</a:t>
            </a:r>
            <a:r>
              <a:rPr lang="pt-BR" sz="3600" dirty="0" smtClean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t-BR" sz="3600" dirty="0">
              <a:solidFill>
                <a:srgbClr val="4F302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8254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ângulo 7"/>
          <p:cNvSpPr/>
          <p:nvPr/>
        </p:nvSpPr>
        <p:spPr>
          <a:xfrm>
            <a:off x="1290552" y="806334"/>
            <a:ext cx="9624059" cy="5478088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000"/>
          </a:p>
        </p:txBody>
      </p:sp>
      <p:sp>
        <p:nvSpPr>
          <p:cNvPr id="7" name="Título 1"/>
          <p:cNvSpPr txBox="1">
            <a:spLocks/>
          </p:cNvSpPr>
          <p:nvPr/>
        </p:nvSpPr>
        <p:spPr>
          <a:xfrm>
            <a:off x="1679871" y="1118443"/>
            <a:ext cx="8845420" cy="485387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pt-BR" sz="3000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Há casais que vivem de aparência; outros sofrem violência no lar; alguns encaram diariamente o desprezo e a opressão. Outros estão certos de que o “vinho do amor” acabou. </a:t>
            </a:r>
            <a:endParaRPr lang="pt-BR" sz="3000" dirty="0">
              <a:solidFill>
                <a:srgbClr val="4F302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00000"/>
              </a:lnSpc>
            </a:pPr>
            <a:endParaRPr lang="pt-BR" sz="3000" dirty="0" smtClean="0">
              <a:solidFill>
                <a:srgbClr val="4F302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00000"/>
              </a:lnSpc>
            </a:pPr>
            <a:r>
              <a:rPr lang="pt-BR" sz="3000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Assim como Maria, digamos a Jesus em humildade e com intensidade: </a:t>
            </a:r>
            <a:endParaRPr lang="pt-BR" sz="3000" dirty="0">
              <a:solidFill>
                <a:srgbClr val="4F302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00000"/>
              </a:lnSpc>
            </a:pPr>
            <a:r>
              <a:rPr lang="pt-BR" sz="32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“... NÃO HÁ MAIS VINHO”. </a:t>
            </a:r>
          </a:p>
          <a:p>
            <a:pPr algn="ctr">
              <a:lnSpc>
                <a:spcPct val="100000"/>
              </a:lnSpc>
            </a:pPr>
            <a:endParaRPr lang="pt-BR" sz="3000" dirty="0">
              <a:solidFill>
                <a:srgbClr val="4F302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00000"/>
              </a:lnSpc>
            </a:pPr>
            <a:r>
              <a:rPr lang="pt-BR" sz="3000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Jesus fará milagres em seu lar </a:t>
            </a:r>
            <a:endParaRPr lang="pt-BR" sz="3000" dirty="0" smtClean="0">
              <a:solidFill>
                <a:srgbClr val="4F302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00000"/>
              </a:lnSpc>
            </a:pPr>
            <a:r>
              <a:rPr lang="pt-BR" sz="3000" dirty="0" smtClean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 </a:t>
            </a:r>
            <a:r>
              <a:rPr lang="pt-BR" sz="3000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 sua vida matrimonial.</a:t>
            </a:r>
            <a:r>
              <a:rPr lang="pt-BR" sz="3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t-BR" sz="30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5637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88435" y="5999584"/>
            <a:ext cx="573411" cy="547186"/>
          </a:xfrm>
          <a:prstGeom prst="rect">
            <a:avLst/>
          </a:prstGeom>
        </p:spPr>
      </p:pic>
      <p:sp>
        <p:nvSpPr>
          <p:cNvPr id="6" name="Título 1"/>
          <p:cNvSpPr>
            <a:spLocks noGrp="1"/>
          </p:cNvSpPr>
          <p:nvPr>
            <p:ph type="ctrTitle"/>
          </p:nvPr>
        </p:nvSpPr>
        <p:spPr>
          <a:xfrm>
            <a:off x="1170875" y="1777398"/>
            <a:ext cx="9786516" cy="3569044"/>
          </a:xfrm>
        </p:spPr>
        <p:txBody>
          <a:bodyPr anchor="ctr">
            <a:noAutofit/>
          </a:bodyPr>
          <a:lstStyle/>
          <a:p>
            <a:r>
              <a:rPr lang="pt-BR" sz="3200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 texto de Ellen White diz: “Não que seja necessário, a fim de tornar conhecido a Deus o que somos; mas sim para nos habilitar a recebê-Lo. </a:t>
            </a:r>
            <a:r>
              <a:rPr lang="pt-BR" sz="3200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pt-BR" sz="3200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sz="3200" dirty="0" smtClean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pt-BR" sz="3200" dirty="0" smtClean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sz="3200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oração não faz Deus baixar a nós, mas eleva-nos a Ele”. Contemos a Deus nossos problemas e O habilitemos a atuar em nossa vida, como fez Maria.</a:t>
            </a:r>
            <a:endParaRPr lang="pt-BR" sz="2400" i="1" dirty="0">
              <a:solidFill>
                <a:srgbClr val="4F302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ítulo 1"/>
          <p:cNvSpPr txBox="1">
            <a:spLocks/>
          </p:cNvSpPr>
          <p:nvPr/>
        </p:nvSpPr>
        <p:spPr>
          <a:xfrm>
            <a:off x="1041690" y="779871"/>
            <a:ext cx="10044885" cy="99752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3600" b="1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oração e a fé são a chave para a </a:t>
            </a:r>
            <a:r>
              <a:rPr lang="pt-BR" sz="3600" b="1" dirty="0" smtClean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mudança.</a:t>
            </a:r>
            <a:endParaRPr lang="pt-BR" sz="3600" b="1" dirty="0">
              <a:solidFill>
                <a:srgbClr val="4F302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5676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1"/>
          <p:cNvSpPr txBox="1">
            <a:spLocks/>
          </p:cNvSpPr>
          <p:nvPr/>
        </p:nvSpPr>
        <p:spPr>
          <a:xfrm>
            <a:off x="1407881" y="1215950"/>
            <a:ext cx="9546258" cy="422702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Casem três, quatro vezes, mudem de casa, de carro, de visual, mas sempre com a mesma pessoa. </a:t>
            </a:r>
            <a:endParaRPr lang="pt-BR" sz="5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Imagem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5874" y="6083921"/>
            <a:ext cx="573411" cy="547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1186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/>
          <p:cNvSpPr txBox="1">
            <a:spLocks/>
          </p:cNvSpPr>
          <p:nvPr/>
        </p:nvSpPr>
        <p:spPr>
          <a:xfrm>
            <a:off x="2283853" y="2458615"/>
            <a:ext cx="7957426" cy="2146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4400" b="1" dirty="0">
                <a:solidFill>
                  <a:srgbClr val="663E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É A PRESENÇA DE JESUS QUE FAZ OS MILAGRES NO CASAMENTO E NOS FILHOS</a:t>
            </a:r>
            <a:endParaRPr lang="pt-BR" sz="4000" b="1" dirty="0">
              <a:solidFill>
                <a:srgbClr val="663E3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3332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88435" y="5999584"/>
            <a:ext cx="573411" cy="547186"/>
          </a:xfrm>
          <a:prstGeom prst="rect">
            <a:avLst/>
          </a:prstGeom>
        </p:spPr>
      </p:pic>
      <p:sp>
        <p:nvSpPr>
          <p:cNvPr id="6" name="Título 1"/>
          <p:cNvSpPr>
            <a:spLocks noGrp="1"/>
          </p:cNvSpPr>
          <p:nvPr>
            <p:ph type="ctrTitle"/>
          </p:nvPr>
        </p:nvSpPr>
        <p:spPr>
          <a:xfrm>
            <a:off x="1170875" y="1777398"/>
            <a:ext cx="9786516" cy="3569044"/>
          </a:xfrm>
        </p:spPr>
        <p:txBody>
          <a:bodyPr anchor="ctr">
            <a:noAutofit/>
          </a:bodyPr>
          <a:lstStyle/>
          <a:p>
            <a:r>
              <a:rPr lang="pt-BR" sz="3200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“Eis que estou à porta e bato; se alguém ouvir a minha voz e abrir a porta, entrarei em sua casa e cearei com ele, e ele, comigo.” </a:t>
            </a:r>
            <a:r>
              <a:rPr lang="pt-BR" sz="2800" i="1" dirty="0" smtClean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Apocalipse </a:t>
            </a:r>
            <a:r>
              <a:rPr lang="pt-BR" sz="2800" i="1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3:20</a:t>
            </a:r>
            <a:br>
              <a:rPr lang="pt-BR" sz="2800" i="1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sz="3200" dirty="0" smtClean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pt-BR" sz="3200" dirty="0" smtClean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sz="3200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Esse convite é feito a você e a mim também</a:t>
            </a:r>
            <a:r>
              <a:rPr lang="pt-BR" sz="3200" dirty="0" smtClean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 </a:t>
            </a:r>
            <a:r>
              <a:rPr lang="pt-BR" sz="3200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pt-BR" sz="3200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sz="3200" dirty="0" smtClean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pt-BR" sz="3200" dirty="0" smtClean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sz="3200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Você vai abrir a porta de sua casa para que Jesus entre e restaure todas as coisas</a:t>
            </a:r>
            <a:r>
              <a:rPr lang="pt-BR" sz="3200" dirty="0" smtClean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pt-BR" sz="2400" i="1" dirty="0">
              <a:solidFill>
                <a:srgbClr val="4F302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ítulo 1"/>
          <p:cNvSpPr txBox="1">
            <a:spLocks/>
          </p:cNvSpPr>
          <p:nvPr/>
        </p:nvSpPr>
        <p:spPr>
          <a:xfrm>
            <a:off x="1041690" y="714554"/>
            <a:ext cx="10044885" cy="99752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3600" b="1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Jesus quer entrar:</a:t>
            </a:r>
            <a:endParaRPr lang="pt-BR" sz="3600" b="1" dirty="0">
              <a:solidFill>
                <a:srgbClr val="4F302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8142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624F9E3DF7FBAB4A9A6D824FE11CA10C" ma:contentTypeVersion="16" ma:contentTypeDescription="Crie um novo documento." ma:contentTypeScope="" ma:versionID="8600714b902de7a58672af3f8e9b9522">
  <xsd:schema xmlns:xsd="http://www.w3.org/2001/XMLSchema" xmlns:xs="http://www.w3.org/2001/XMLSchema" xmlns:p="http://schemas.microsoft.com/office/2006/metadata/properties" xmlns:ns2="4d66254c-b8c0-4e16-9669-44d49c614d61" xmlns:ns3="cc85661e-698c-471d-81cd-239229bffddc" targetNamespace="http://schemas.microsoft.com/office/2006/metadata/properties" ma:root="true" ma:fieldsID="8abcbea4b9cb25f2aa14f7a02cfad1e0" ns2:_="" ns3:_="">
    <xsd:import namespace="4d66254c-b8c0-4e16-9669-44d49c614d61"/>
    <xsd:import namespace="cc85661e-698c-471d-81cd-239229bffdd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d66254c-b8c0-4e16-9669-44d49c614d6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Marcações de imagem" ma:readOnly="false" ma:fieldId="{5cf76f15-5ced-4ddc-b409-7134ff3c332f}" ma:taxonomyMulti="true" ma:sspId="8e8593b7-542e-4346-9e98-482410f851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85661e-698c-471d-81cd-239229bffddc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47e5e28a-6981-44d9-947a-1619d35bb1a9}" ma:internalName="TaxCatchAll" ma:showField="CatchAllData" ma:web="cc85661e-698c-471d-81cd-239229bffdd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d66254c-b8c0-4e16-9669-44d49c614d61">
      <Terms xmlns="http://schemas.microsoft.com/office/infopath/2007/PartnerControls"/>
    </lcf76f155ced4ddcb4097134ff3c332f>
    <TaxCatchAll xmlns="cc85661e-698c-471d-81cd-239229bffddc" xsi:nil="true"/>
  </documentManagement>
</p:properties>
</file>

<file path=customXml/itemProps1.xml><?xml version="1.0" encoding="utf-8"?>
<ds:datastoreItem xmlns:ds="http://schemas.openxmlformats.org/officeDocument/2006/customXml" ds:itemID="{206D22EC-3A40-4DB3-ACB5-DEFFBEDD441F}"/>
</file>

<file path=customXml/itemProps2.xml><?xml version="1.0" encoding="utf-8"?>
<ds:datastoreItem xmlns:ds="http://schemas.openxmlformats.org/officeDocument/2006/customXml" ds:itemID="{DE254159-2ED6-4927-A1E4-04B5ADF4C988}"/>
</file>

<file path=customXml/itemProps3.xml><?xml version="1.0" encoding="utf-8"?>
<ds:datastoreItem xmlns:ds="http://schemas.openxmlformats.org/officeDocument/2006/customXml" ds:itemID="{4B1B1060-EA06-4AD8-ADDA-8F919125F44F}"/>
</file>

<file path=docProps/app.xml><?xml version="1.0" encoding="utf-8"?>
<Properties xmlns="http://schemas.openxmlformats.org/officeDocument/2006/extended-properties" xmlns:vt="http://schemas.openxmlformats.org/officeDocument/2006/docPropsVTypes">
  <TotalTime>3386</TotalTime>
  <Words>590</Words>
  <Application>Microsoft Office PowerPoint</Application>
  <PresentationFormat>Widescreen</PresentationFormat>
  <Paragraphs>44</Paragraphs>
  <Slides>15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15</vt:i4>
      </vt:variant>
    </vt:vector>
  </HeadingPairs>
  <TitlesOfParts>
    <vt:vector size="19" baseType="lpstr">
      <vt:lpstr>Arial</vt:lpstr>
      <vt:lpstr>Calibri</vt:lpstr>
      <vt:lpstr>Calibri Light</vt:lpstr>
      <vt:lpstr>Tema do Office</vt:lpstr>
      <vt:lpstr>RESTAURAÇÃO DO CASAMENTO</vt:lpstr>
      <vt:lpstr>Apresentação do PowerPoint</vt:lpstr>
      <vt:lpstr>João 2:3 traz o segredo para que um lar seja feliz. Maria disse: “Tendo acabado o vinho, a mãe de Jesus lhe disse: Eles não têm mais vinho”.   Maria recorreu ao Único que poderia resolver as coisas e transformar a situação.   Maria sabia que apenas Jesus poderia restaurar a honra e dignidade daquele casamento! </vt:lpstr>
      <vt:lpstr>Apresentação do PowerPoint</vt:lpstr>
      <vt:lpstr>Apresentação do PowerPoint</vt:lpstr>
      <vt:lpstr>O texto de Ellen White diz: “Não que seja necessário, a fim de tornar conhecido a Deus o que somos; mas sim para nos habilitar a recebê-Lo.   A oração não faz Deus baixar a nós, mas eleva-nos a Ele”. Contemos a Deus nossos problemas e O habilitemos a atuar em nossa vida, como fez Maria.</vt:lpstr>
      <vt:lpstr>Apresentação do PowerPoint</vt:lpstr>
      <vt:lpstr>Apresentação do PowerPoint</vt:lpstr>
      <vt:lpstr>“Eis que estou à porta e bato; se alguém ouvir a minha voz e abrir a porta, entrarei em sua casa e cearei com ele, e ele, comigo.” Apocalipse 3:20  Esse convite é feito a você e a mim também!   Você vai abrir a porta de sua casa para que Jesus entre e restaure todas as coisas?</vt:lpstr>
      <vt:lpstr>Apresentação do PowerPoint</vt:lpstr>
      <vt:lpstr>O grande gênio alemão Albert Einstein disse: “Insanidade é continuar fazendo sempre a mesma coisa e esperar resultados diferentes”.   Parece óbvio, mas seguimos prejudicando e arruinando nossos relacionamentos ao fazer a “mesmíssima” coisa à espera de outro resultado.</vt:lpstr>
      <vt:lpstr>Apresentação do PowerPoint</vt:lpstr>
      <vt:lpstr>A água representa o batismo em Sua morte; o vinho, o derramamento de Seu sangue pelos pecados do mundo. A água para encher as talhas foi levada por mãos humanas, mas unicamente a palavra de Cristo podia comunicar-lhe a virtude doadora de vida. O mesmo quanto aos ritos que indicam a morte do Salvador. Unicamente pelo poder de Cristo, operando pela fé, é que têm eficácia para nutrir a espiritualidade” (Ellen White, O Desejado de Todas as Nações, p. 95).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Suzana Lima</dc:creator>
  <cp:lastModifiedBy>Suzana Lima</cp:lastModifiedBy>
  <cp:revision>43</cp:revision>
  <dcterms:created xsi:type="dcterms:W3CDTF">2022-03-04T20:19:28Z</dcterms:created>
  <dcterms:modified xsi:type="dcterms:W3CDTF">2022-04-13T17:34:51Z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0x010100624F9E3DF7FBAB4A9A6D824FE11CA10C</vt:lpwstr>
  </property>
</Properties>
</file>