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8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14" r:id="rId12"/>
    <p:sldId id="266" r:id="rId13"/>
    <p:sldId id="267" r:id="rId14"/>
    <p:sldId id="268" r:id="rId15"/>
    <p:sldId id="269" r:id="rId16"/>
    <p:sldId id="270" r:id="rId17"/>
    <p:sldId id="283" r:id="rId18"/>
    <p:sldId id="284" r:id="rId19"/>
    <p:sldId id="285" r:id="rId20"/>
    <p:sldId id="286" r:id="rId21"/>
    <p:sldId id="287" r:id="rId22"/>
    <p:sldId id="288" r:id="rId23"/>
    <p:sldId id="295" r:id="rId24"/>
    <p:sldId id="296" r:id="rId25"/>
    <p:sldId id="297" r:id="rId26"/>
    <p:sldId id="298" r:id="rId27"/>
    <p:sldId id="299" r:id="rId28"/>
    <p:sldId id="300" r:id="rId29"/>
    <p:sldId id="308" r:id="rId30"/>
    <p:sldId id="309" r:id="rId31"/>
    <p:sldId id="310" r:id="rId32"/>
    <p:sldId id="311" r:id="rId33"/>
    <p:sldId id="312" r:id="rId34"/>
    <p:sldId id="313" r:id="rId35"/>
    <p:sldId id="315" r:id="rId36"/>
    <p:sldId id="316" r:id="rId37"/>
    <p:sldId id="317" r:id="rId38"/>
    <p:sldId id="318" r:id="rId39"/>
    <p:sldId id="319" r:id="rId40"/>
    <p:sldId id="320" r:id="rId41"/>
    <p:sldId id="306" r:id="rId42"/>
    <p:sldId id="322" r:id="rId43"/>
    <p:sldId id="324" r:id="rId44"/>
    <p:sldId id="325" r:id="rId45"/>
    <p:sldId id="326" r:id="rId46"/>
    <p:sldId id="327" r:id="rId47"/>
    <p:sldId id="328" r:id="rId48"/>
    <p:sldId id="323" r:id="rId49"/>
    <p:sldId id="329" r:id="rId50"/>
    <p:sldId id="330" r:id="rId51"/>
    <p:sldId id="331" r:id="rId52"/>
    <p:sldId id="332" r:id="rId53"/>
    <p:sldId id="333" r:id="rId54"/>
    <p:sldId id="334" r:id="rId55"/>
    <p:sldId id="321" r:id="rId56"/>
    <p:sldId id="307" r:id="rId57"/>
    <p:sldId id="302" r:id="rId58"/>
    <p:sldId id="303" r:id="rId59"/>
    <p:sldId id="304" r:id="rId60"/>
    <p:sldId id="305" r:id="rId61"/>
    <p:sldId id="335" r:id="rId62"/>
    <p:sldId id="336" r:id="rId63"/>
    <p:sldId id="337" r:id="rId6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8978"/>
    <a:srgbClr val="1C9480"/>
    <a:srgbClr val="DF7D55"/>
    <a:srgbClr val="AF5032"/>
    <a:srgbClr val="D8E3DD"/>
    <a:srgbClr val="F6E4DA"/>
    <a:srgbClr val="F4EBDC"/>
    <a:srgbClr val="F9A24C"/>
    <a:srgbClr val="21B1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127" autoAdjust="0"/>
  </p:normalViewPr>
  <p:slideViewPr>
    <p:cSldViewPr snapToGrid="0">
      <p:cViewPr>
        <p:scale>
          <a:sx n="106" d="100"/>
          <a:sy n="106" d="100"/>
        </p:scale>
        <p:origin x="792" y="-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A5877-28D0-4401-B873-31D812B463C4}" type="datetimeFigureOut">
              <a:rPr lang="pt-BR" smtClean="0"/>
              <a:t>05/11/2022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FF756-DAAA-4469-8BC6-92BEFCF206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7871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FF756-DAAA-4469-8BC6-92BEFCF2061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331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Entendemos que su ministerio va más allá de dar la bienvenida a un visitante o unirse a un equipo de recepción. El campo es más amplio y toda la iglesia debe ser atractiva, acogedora y acogedora.</a:t>
            </a:r>
          </a:p>
          <a:p>
            <a:pPr algn="just"/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los últimos dos años, el Ministerio de Recepción ha sufrido adaptaciones debido a la pandemia que estamos enfrentando y quedarán muchos cambios.</a:t>
            </a:r>
          </a:p>
          <a:p>
            <a:pPr algn="just"/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 embargo, la esencia permanece: debemos amar, acoger, atender y acompañar.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FF756-DAAA-4469-8BC6-92BEFCF2061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0335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site do Ministério da Recepção traz conteúdos para o líder e integrantes das equipes. Você pode acessar agora através desse QR </a:t>
            </a:r>
            <a:r>
              <a:rPr lang="pt-B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Code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também está disponível no </a:t>
            </a:r>
            <a:r>
              <a:rPr lang="pt-B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planner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FF756-DAAA-4469-8BC6-92BEFCF20613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8694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melhor parâmetro para analisar a recepção da igreja é a autopercepção, que se faz com observação sem paixão. Isso quer dizer que devemos estar dispostos a criticar nosso trabalho para desenvolver algo melhor. Há uma pesquisa que aponta que 80% dos que trabalham com atendimento acreditam que fazem bem feito, contra 8% dos que são atendidos. Utilize as ferramentas de Análise da Igreja e a de Planejamento Trimestral que você encontra no </a:t>
            </a:r>
            <a:r>
              <a:rPr lang="pt-B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Planner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fazer o RX do Ministério da Recepção na sua congregação.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FF756-DAAA-4469-8BC6-92BEFCF20613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0440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olhos do convidado trarão as primeiras sensações ao convidado. A linguagem corporal é a primeira a enviar mensagens. Cuide para que o ambiente e o comportamento dos recepcionistas sejam coerentes com o comportamento acolhedor da sua igreja.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FF756-DAAA-4469-8BC6-92BEFCF20613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1264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Além da autoavaliação, é importante ter a avaliação de quem foi atendido, afinal, se estamos passando uma mensagem precisamos conferir se o receptor desta mensagem está nos compreendendo. </a:t>
            </a:r>
          </a:p>
          <a:p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Tão logo verificar que a pessoa já faz parte da igreja, peça a ela que tire um tempo para falar com sinceridade os pontos positivos e negativos na experiência de recepção que ela vivenciou. É importante fazer isso logo, para que as memórias estejam “frescas”. </a:t>
            </a:r>
          </a:p>
          <a:p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Você pode fazer isso de forma impressa ou com formulários eletrônicos. Veja o que perguntar.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FF756-DAAA-4469-8BC6-92BEFCF20613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5419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Existem milhares de pessoas acompanhando as programações da igreja através da internet. O número cresceu após a pandemia e tende a permanecer alto, seja pela preferência de algumas pessoas, ou pela necessidade, quando pessoas que não conseguem se deslocar até um templo podem ser atendidas virtualmente. </a:t>
            </a:r>
          </a:p>
          <a:p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Realizar um trabalho do Ministério de Recepção no meio digital é extremamente necessário.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FF756-DAAA-4469-8BC6-92BEFCF20613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4519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 preciso ser muito cuidadoso ao abordar um internauta e realizar o convite para encontros presenciais, como visitas individuais, estudos bíblicos ou mesmo participação em programas da igreja. Há um número cada vez mais crescente de pessoas que preferem o contato digital. O que precisa ser feito é capacitar as equipes para assumir um ministério digital eficiente.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FF756-DAAA-4469-8BC6-92BEFCF20613}" type="slidenum">
              <a:rPr lang="pt-BR" smtClean="0"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1524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12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D2D30E-DB7C-4E5A-9667-5D26AE387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2A18911-574F-47FA-A8F5-859E235F6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2606D94-C20D-4952-8FC2-0A476EDFA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E4CC-017A-4991-B4A4-867CEFB2ED4E}" type="datetimeFigureOut">
              <a:rPr lang="pt-BR" smtClean="0"/>
              <a:t>05/11/2022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16B5E5-691D-47A8-AECB-4E5DD4292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915CA67-513B-4DA5-845E-1FEF76645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7FBB-D1C2-4551-ADCE-C2D7C8D6A2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4635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07F1ACB-E2EE-4427-9483-13F0850BCA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27ED336-C5D9-4056-920C-89484B180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0CA3A7-FE8F-4BB7-AA82-D75859D4C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E4CC-017A-4991-B4A4-867CEFB2ED4E}" type="datetimeFigureOut">
              <a:rPr lang="pt-BR" smtClean="0"/>
              <a:t>05/11/2022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C58E275-71BD-47C9-A046-561075B6E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05B5C5-7A1A-4D3B-A54A-5E18031C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7FBB-D1C2-4551-ADCE-C2D7C8D6A2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5787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21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33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709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FD8847-387C-490F-8E74-12D12130C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1726C33-86B1-44DA-A29C-B9236EB89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F74B61C-668F-48B5-89A6-AB43463E5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4CBCC6F-107E-48D4-A162-245CAA2B71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DABBB2E-57C3-4CB8-8A06-F928A74E00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4C1A1BC-DD1D-4843-8CB1-ED826E6AC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E4CC-017A-4991-B4A4-867CEFB2ED4E}" type="datetimeFigureOut">
              <a:rPr lang="pt-BR" smtClean="0"/>
              <a:t>05/11/2022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6325AB3-ECE9-4855-8378-D4109C19E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9575B9C-4B67-4B47-A277-32D9FE8A5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7FBB-D1C2-4551-ADCE-C2D7C8D6A2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5729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7EEDE8-6F10-482A-A16F-B6E4A81D9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BE0EE8F-6E2F-4630-9304-3B47657CD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E4CC-017A-4991-B4A4-867CEFB2ED4E}" type="datetimeFigureOut">
              <a:rPr lang="pt-BR" smtClean="0"/>
              <a:t>05/11/2022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9F05CC9-9B2C-434A-ACBC-9623A764C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2C0FE1B-EBA1-4134-92B1-57ADFE79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7FBB-D1C2-4551-ADCE-C2D7C8D6A2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208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3431695-5AED-4B7D-894A-E2879DF4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E4CC-017A-4991-B4A4-867CEFB2ED4E}" type="datetimeFigureOut">
              <a:rPr lang="pt-BR" smtClean="0"/>
              <a:t>05/11/2022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859A272-5D3A-4DFB-8977-2E16AD02D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8667395-E3E5-4451-B039-B4C539024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7FBB-D1C2-4551-ADCE-C2D7C8D6A2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6548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7B9C06-7B4C-472F-85C8-EB3DA89CE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00390D-DCB9-4BCB-87B3-9556726F1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4CC81C7-B3E5-40E0-B387-F26D7DBE03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1284513-BB9C-4A78-814B-483F64298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E4CC-017A-4991-B4A4-867CEFB2ED4E}" type="datetimeFigureOut">
              <a:rPr lang="pt-BR" smtClean="0"/>
              <a:t>05/11/2022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891D4FB-58B7-4023-9696-88A294479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DFAE54F-8B50-4DE3-9B7D-4063E0D49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7FBB-D1C2-4551-ADCE-C2D7C8D6A2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4690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F6910A-37AC-4206-AD84-D6289A8BB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53F0521-1893-44EA-93FD-96EBBAE2B9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CE665AC-E542-40B3-8AF4-FC43DA68F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7FC0577-C714-40BC-93CF-5FCC7D078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E4CC-017A-4991-B4A4-867CEFB2ED4E}" type="datetimeFigureOut">
              <a:rPr lang="pt-BR" smtClean="0"/>
              <a:t>05/11/2022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5A9736A-8CA2-4A2B-8F8D-0535DAFA0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A96069B-FAAE-4E1A-96C7-6C7E4B91D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7FBB-D1C2-4551-ADCE-C2D7C8D6A2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9443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3192F92-45FC-4FC5-B3C9-7E467A24B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5DC48AA-52C2-4CE4-AAD8-85950D131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7E43544-F903-462C-9BDE-1609D7F96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4E4CC-017A-4991-B4A4-867CEFB2ED4E}" type="datetimeFigureOut">
              <a:rPr lang="pt-BR" smtClean="0"/>
              <a:t>05/11/2022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A2552D-F263-479B-99C2-99D705E3DF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990CD24-B9ED-4F39-8C53-AE9F5E02BA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C7FBB-D1C2-4551-ADCE-C2D7C8D6A2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5782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90F03F0-222C-9ECA-CBE3-A277DC0F1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4765" y="3034602"/>
            <a:ext cx="8682469" cy="64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75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CFCB7A2-4589-1608-047D-A53A4DA9DD20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BB4FC63-9CF5-7DC4-43CC-AD9BF19712DE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MATERIALES DE APOYO</a:t>
            </a:r>
          </a:p>
        </p:txBody>
      </p:sp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05A1E9C6-B247-137F-F213-D0C12F0C5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15" y="1008474"/>
            <a:ext cx="3560474" cy="489735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F461BB9-DA71-5777-BDAB-4BFB26C12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526407"/>
            <a:ext cx="4654305" cy="3788672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78A5B827-3879-D096-6A8E-4AE6DBD60CDD}"/>
              </a:ext>
            </a:extLst>
          </p:cNvPr>
          <p:cNvSpPr/>
          <p:nvPr/>
        </p:nvSpPr>
        <p:spPr>
          <a:xfrm>
            <a:off x="2836987" y="6093783"/>
            <a:ext cx="1646523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173E1F7-C8AD-42BB-01A1-DC752D0FE495}"/>
              </a:ext>
            </a:extLst>
          </p:cNvPr>
          <p:cNvSpPr txBox="1"/>
          <p:nvPr/>
        </p:nvSpPr>
        <p:spPr>
          <a:xfrm>
            <a:off x="2836987" y="6133204"/>
            <a:ext cx="1646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PLANNER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CAA3C2B-A8F2-4630-0D86-92AA05689136}"/>
              </a:ext>
            </a:extLst>
          </p:cNvPr>
          <p:cNvSpPr/>
          <p:nvPr/>
        </p:nvSpPr>
        <p:spPr>
          <a:xfrm>
            <a:off x="6095999" y="6054362"/>
            <a:ext cx="5278735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7A50E42-A930-BCCE-4485-840701D39855}"/>
              </a:ext>
            </a:extLst>
          </p:cNvPr>
          <p:cNvSpPr txBox="1"/>
          <p:nvPr/>
        </p:nvSpPr>
        <p:spPr>
          <a:xfrm>
            <a:off x="6280218" y="6097492"/>
            <a:ext cx="48785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www.adventistas.org/es/mujer/proyecto/ministerio-de-recepcion</a:t>
            </a:r>
          </a:p>
        </p:txBody>
      </p:sp>
    </p:spTree>
    <p:extLst>
      <p:ext uri="{BB962C8B-B14F-4D97-AF65-F5344CB8AC3E}">
        <p14:creationId xmlns:p14="http://schemas.microsoft.com/office/powerpoint/2010/main" val="382454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CFCB7A2-4589-1608-047D-A53A4DA9DD20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BB4FC63-9CF5-7DC4-43CC-AD9BF19712DE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MATERIALES DE APOYO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CFE029C-560F-FBA4-E962-9EE19D5B9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9191" y="1605920"/>
            <a:ext cx="4654305" cy="3788672"/>
          </a:xfrm>
          <a:prstGeom prst="rect">
            <a:avLst/>
          </a:prstGeom>
        </p:spPr>
      </p:pic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4C40EDF8-A297-AD61-5001-F151E955685F}"/>
              </a:ext>
            </a:extLst>
          </p:cNvPr>
          <p:cNvCxnSpPr>
            <a:cxnSpLocks/>
          </p:cNvCxnSpPr>
          <p:nvPr/>
        </p:nvCxnSpPr>
        <p:spPr>
          <a:xfrm flipH="1">
            <a:off x="6366030" y="3429000"/>
            <a:ext cx="1784057" cy="0"/>
          </a:xfrm>
          <a:prstGeom prst="line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5" name="Imagem 14">
            <a:extLst>
              <a:ext uri="{FF2B5EF4-FFF2-40B4-BE49-F238E27FC236}">
                <a16:creationId xmlns:a16="http://schemas.microsoft.com/office/drawing/2014/main" id="{3AD29BE6-A186-81F2-C9A4-D4F22386C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1422" y="2356796"/>
            <a:ext cx="2422169" cy="2392111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14D300FD-6885-5751-66A0-831D8865DD06}"/>
              </a:ext>
            </a:extLst>
          </p:cNvPr>
          <p:cNvSpPr/>
          <p:nvPr/>
        </p:nvSpPr>
        <p:spPr>
          <a:xfrm>
            <a:off x="8929674" y="5078172"/>
            <a:ext cx="1646523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6BB498A-59B7-6F99-ECA2-71214B89EAA5}"/>
              </a:ext>
            </a:extLst>
          </p:cNvPr>
          <p:cNvSpPr txBox="1"/>
          <p:nvPr/>
        </p:nvSpPr>
        <p:spPr>
          <a:xfrm>
            <a:off x="8929674" y="5117593"/>
            <a:ext cx="1646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QR CODE</a:t>
            </a:r>
          </a:p>
        </p:txBody>
      </p:sp>
    </p:spTree>
    <p:extLst>
      <p:ext uri="{BB962C8B-B14F-4D97-AF65-F5344CB8AC3E}">
        <p14:creationId xmlns:p14="http://schemas.microsoft.com/office/powerpoint/2010/main" val="1008015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9F5EC5B8-B775-F873-E92E-2D0D8B2F577D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E7573DD-9240-1749-7231-9E92C57C74D9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EQUIPO DE RECEPCIÓN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AF858591-46A9-EBE0-F067-1487416DD060}"/>
              </a:ext>
            </a:extLst>
          </p:cNvPr>
          <p:cNvSpPr/>
          <p:nvPr/>
        </p:nvSpPr>
        <p:spPr>
          <a:xfrm>
            <a:off x="2534347" y="1193622"/>
            <a:ext cx="1536208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B718F77-AFAA-0850-074B-AA7A763BDAFE}"/>
              </a:ext>
            </a:extLst>
          </p:cNvPr>
          <p:cNvSpPr txBox="1"/>
          <p:nvPr/>
        </p:nvSpPr>
        <p:spPr>
          <a:xfrm>
            <a:off x="2534347" y="1233043"/>
            <a:ext cx="1536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COORDINADOR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F8AE2086-B502-CE01-8CFC-E7ECEFFE63C7}"/>
              </a:ext>
            </a:extLst>
          </p:cNvPr>
          <p:cNvSpPr/>
          <p:nvPr/>
        </p:nvSpPr>
        <p:spPr>
          <a:xfrm>
            <a:off x="2172950" y="1193622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DAE6FD3-C5BD-EA01-3FAF-4A6CFFBF1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5389" y="1253293"/>
            <a:ext cx="254887" cy="208543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F2423E42-A58E-1121-0ED4-17459A3F8B68}"/>
              </a:ext>
            </a:extLst>
          </p:cNvPr>
          <p:cNvSpPr txBox="1"/>
          <p:nvPr/>
        </p:nvSpPr>
        <p:spPr>
          <a:xfrm>
            <a:off x="2522136" y="1683190"/>
            <a:ext cx="84460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Lidera las iniciativas desarrolladas por el Ministerio de Recepción.</a:t>
            </a:r>
          </a:p>
          <a:p>
            <a:pPr algn="just"/>
            <a:endParaRPr lang="es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Elige el equipo y divulga las escalas mensuales.</a:t>
            </a:r>
          </a:p>
          <a:p>
            <a:pPr algn="just"/>
            <a:endParaRPr lang="es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Envía las tarjetas digitales a los miembros, para que se las envíen a amigos y visitas.</a:t>
            </a:r>
          </a:p>
          <a:p>
            <a:pPr algn="just"/>
            <a:endParaRPr lang="es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Promueve la capacitación con el equipo de la iglesia con la implementación proyectos que resulten en una iglesia receptiva.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7AA49927-812E-CD9C-9F7E-ADE9E57D995C}"/>
              </a:ext>
            </a:extLst>
          </p:cNvPr>
          <p:cNvSpPr/>
          <p:nvPr/>
        </p:nvSpPr>
        <p:spPr>
          <a:xfrm>
            <a:off x="2429666" y="1808831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0A6E5AF3-E8B9-B533-FCBB-41472C09C27C}"/>
              </a:ext>
            </a:extLst>
          </p:cNvPr>
          <p:cNvSpPr/>
          <p:nvPr/>
        </p:nvSpPr>
        <p:spPr>
          <a:xfrm>
            <a:off x="2429666" y="2219414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3EB84FE-7D76-B0D4-EFEA-B52A99040F77}"/>
              </a:ext>
            </a:extLst>
          </p:cNvPr>
          <p:cNvSpPr/>
          <p:nvPr/>
        </p:nvSpPr>
        <p:spPr>
          <a:xfrm>
            <a:off x="2440732" y="2651513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E9BF5260-13A9-A3D9-01CD-130998A5A3AC}"/>
              </a:ext>
            </a:extLst>
          </p:cNvPr>
          <p:cNvSpPr/>
          <p:nvPr/>
        </p:nvSpPr>
        <p:spPr>
          <a:xfrm>
            <a:off x="2440732" y="3073710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8149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867657E-6EB9-A2B2-FE01-3A681C24A973}"/>
              </a:ext>
            </a:extLst>
          </p:cNvPr>
          <p:cNvSpPr/>
          <p:nvPr/>
        </p:nvSpPr>
        <p:spPr>
          <a:xfrm>
            <a:off x="2534347" y="1193622"/>
            <a:ext cx="1536208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4ABECC8-E920-2C82-9DAD-8F951B66CCC8}"/>
              </a:ext>
            </a:extLst>
          </p:cNvPr>
          <p:cNvSpPr txBox="1"/>
          <p:nvPr/>
        </p:nvSpPr>
        <p:spPr>
          <a:xfrm>
            <a:off x="2534347" y="1233043"/>
            <a:ext cx="1536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COORDINADOR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4C65D20-EC3B-6863-7667-C3C64C0B7072}"/>
              </a:ext>
            </a:extLst>
          </p:cNvPr>
          <p:cNvSpPr/>
          <p:nvPr/>
        </p:nvSpPr>
        <p:spPr>
          <a:xfrm>
            <a:off x="2172950" y="1193622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AAAD5F6-01F8-1800-75F7-642180106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5389" y="1253293"/>
            <a:ext cx="254887" cy="208543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C702A2A3-15CC-B5C2-639C-20E8D38E524F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1E98BD8-1EB7-DD40-BE8B-394D9D65D0D5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EQUIPO DE RECEPCIÓN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B9A3EAD-D2FE-CC1B-2745-6EBC6C80D2DB}"/>
              </a:ext>
            </a:extLst>
          </p:cNvPr>
          <p:cNvSpPr txBox="1"/>
          <p:nvPr/>
        </p:nvSpPr>
        <p:spPr>
          <a:xfrm>
            <a:off x="2522136" y="1683190"/>
            <a:ext cx="84460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Lidera las iniciativas desarrolladas por el Ministerio de Recepción.</a:t>
            </a:r>
          </a:p>
          <a:p>
            <a:pPr algn="just"/>
            <a:endParaRPr lang="es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Elige el equipo y divulga las escalas mensuales.</a:t>
            </a:r>
          </a:p>
          <a:p>
            <a:pPr algn="just"/>
            <a:endParaRPr lang="es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Envía las tarjetas digitales a los miembros, para que se las envíen a amigos y visitas.</a:t>
            </a:r>
          </a:p>
          <a:p>
            <a:pPr algn="just"/>
            <a:endParaRPr lang="es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Promueve la capacitación con el equipo de la iglesia con la implementación proyectos que resulten en una iglesia receptiva.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09E58DF7-FA07-8B83-8C18-7EB88E788BE1}"/>
              </a:ext>
            </a:extLst>
          </p:cNvPr>
          <p:cNvSpPr/>
          <p:nvPr/>
        </p:nvSpPr>
        <p:spPr>
          <a:xfrm>
            <a:off x="2429666" y="1808831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77839B2-B731-0F5C-8B64-3E65DEFFCEAA}"/>
              </a:ext>
            </a:extLst>
          </p:cNvPr>
          <p:cNvSpPr/>
          <p:nvPr/>
        </p:nvSpPr>
        <p:spPr>
          <a:xfrm>
            <a:off x="2429666" y="2219414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71ACBF4-BAEE-DDDA-6878-C70E13B4222E}"/>
              </a:ext>
            </a:extLst>
          </p:cNvPr>
          <p:cNvSpPr/>
          <p:nvPr/>
        </p:nvSpPr>
        <p:spPr>
          <a:xfrm>
            <a:off x="2440732" y="2651513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0F979F8-5563-1450-B8FF-CB6E95488F3E}"/>
              </a:ext>
            </a:extLst>
          </p:cNvPr>
          <p:cNvSpPr/>
          <p:nvPr/>
        </p:nvSpPr>
        <p:spPr>
          <a:xfrm>
            <a:off x="2440732" y="3073710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1528D6F3-55D7-894E-3C85-0D1B23BB70AF}"/>
              </a:ext>
            </a:extLst>
          </p:cNvPr>
          <p:cNvSpPr/>
          <p:nvPr/>
        </p:nvSpPr>
        <p:spPr>
          <a:xfrm>
            <a:off x="2534347" y="3929552"/>
            <a:ext cx="1536208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A951AEC-CA99-F6B0-6689-57E0DE8CA0EB}"/>
              </a:ext>
            </a:extLst>
          </p:cNvPr>
          <p:cNvSpPr txBox="1"/>
          <p:nvPr/>
        </p:nvSpPr>
        <p:spPr>
          <a:xfrm>
            <a:off x="2534347" y="3968973"/>
            <a:ext cx="1536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RECEPCIONISTA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C1C17434-DDF6-5401-E7F6-45B8906C68D6}"/>
              </a:ext>
            </a:extLst>
          </p:cNvPr>
          <p:cNvSpPr/>
          <p:nvPr/>
        </p:nvSpPr>
        <p:spPr>
          <a:xfrm>
            <a:off x="2172950" y="3929552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D7836B93-3471-DBE6-D2D1-2F3A80DC2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6981" y="4011988"/>
            <a:ext cx="286174" cy="170164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06846906-8E57-553B-60A0-DC226C593390}"/>
              </a:ext>
            </a:extLst>
          </p:cNvPr>
          <p:cNvSpPr txBox="1"/>
          <p:nvPr/>
        </p:nvSpPr>
        <p:spPr>
          <a:xfrm>
            <a:off x="2522136" y="4419120"/>
            <a:ext cx="844603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Recibe a las personas en </a:t>
            </a:r>
            <a:r>
              <a:rPr lang="es-E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todos los programas</a:t>
            </a:r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dando la bienvenida y conduciéndolas al interior del templo.</a:t>
            </a:r>
          </a:p>
          <a:p>
            <a:pPr algn="just"/>
            <a:endParaRPr lang="es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Llega temprano y organiza el espacio para una buena recepción.</a:t>
            </a:r>
          </a:p>
          <a:p>
            <a:pPr algn="just"/>
            <a:endParaRPr lang="es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Conoce bien los programas de la iglesia, los ambientes del templo y si se entrega algún material también sabe el contenido.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15537CA-09AD-F561-EB2F-3D18AE7CB23A}"/>
              </a:ext>
            </a:extLst>
          </p:cNvPr>
          <p:cNvSpPr/>
          <p:nvPr/>
        </p:nvSpPr>
        <p:spPr>
          <a:xfrm>
            <a:off x="2429666" y="4544761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FFC5AB4D-CAF3-1BFE-9F9A-23F0BFE10BE2}"/>
              </a:ext>
            </a:extLst>
          </p:cNvPr>
          <p:cNvSpPr/>
          <p:nvPr/>
        </p:nvSpPr>
        <p:spPr>
          <a:xfrm>
            <a:off x="2429666" y="5167839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4141CFBB-D89E-345D-E635-61263D300CB0}"/>
              </a:ext>
            </a:extLst>
          </p:cNvPr>
          <p:cNvSpPr/>
          <p:nvPr/>
        </p:nvSpPr>
        <p:spPr>
          <a:xfrm>
            <a:off x="2440732" y="5606382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741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488E10E4-9B3D-EFDD-E7E6-C1D162F606FC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86C7DC1-2FF4-3277-3D9C-E7BE378AA77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EQUIPO DE RECEPCIÓN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A3BEECF-7D28-3CA6-EB8C-FA6819F83DA2}"/>
              </a:ext>
            </a:extLst>
          </p:cNvPr>
          <p:cNvSpPr/>
          <p:nvPr/>
        </p:nvSpPr>
        <p:spPr>
          <a:xfrm>
            <a:off x="2534347" y="1599191"/>
            <a:ext cx="2730988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FFABC44-8588-2601-2A17-95F8E22032C8}"/>
              </a:ext>
            </a:extLst>
          </p:cNvPr>
          <p:cNvSpPr txBox="1"/>
          <p:nvPr/>
        </p:nvSpPr>
        <p:spPr>
          <a:xfrm>
            <a:off x="2534346" y="1638612"/>
            <a:ext cx="2730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RECEPCIONISTA DE CONTACTOS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2B00E96-3D41-5AF5-610A-7C4A468B7911}"/>
              </a:ext>
            </a:extLst>
          </p:cNvPr>
          <p:cNvSpPr/>
          <p:nvPr/>
        </p:nvSpPr>
        <p:spPr>
          <a:xfrm>
            <a:off x="2172950" y="1599191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5537DEC7-9111-2B9D-56F2-535ABEF06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4874" y="1658862"/>
            <a:ext cx="209352" cy="215293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AB0E5EBB-87E1-BFD1-43E0-87CEA29DE98B}"/>
              </a:ext>
            </a:extLst>
          </p:cNvPr>
          <p:cNvSpPr txBox="1"/>
          <p:nvPr/>
        </p:nvSpPr>
        <p:spPr>
          <a:xfrm>
            <a:off x="2522136" y="2088759"/>
            <a:ext cx="8446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 quien envía un mensaje por e-mail o hace una llamada por teléfono a la visita.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5B34FC8D-364F-94F6-3EE9-B5418F95B7C3}"/>
              </a:ext>
            </a:extLst>
          </p:cNvPr>
          <p:cNvSpPr/>
          <p:nvPr/>
        </p:nvSpPr>
        <p:spPr>
          <a:xfrm>
            <a:off x="2429666" y="2214400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2254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D8CB4A47-E47D-C8AA-FB26-77868811AA81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2EC1A7E-E83E-EDF9-FD5A-72D8A4A7CD30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EQUIPO DE RECEPCIÓN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A92E21C-8129-37A3-B73D-E45E7A987D3A}"/>
              </a:ext>
            </a:extLst>
          </p:cNvPr>
          <p:cNvSpPr/>
          <p:nvPr/>
        </p:nvSpPr>
        <p:spPr>
          <a:xfrm>
            <a:off x="2534347" y="1599191"/>
            <a:ext cx="2730988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678784D-9FFE-44F9-8A32-52B202BA1E63}"/>
              </a:ext>
            </a:extLst>
          </p:cNvPr>
          <p:cNvSpPr txBox="1"/>
          <p:nvPr/>
        </p:nvSpPr>
        <p:spPr>
          <a:xfrm>
            <a:off x="2534346" y="1638612"/>
            <a:ext cx="2730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RECEPCIONISTA DE CONTACTOS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C1A014AB-0316-875D-9AA3-DC2385643C6D}"/>
              </a:ext>
            </a:extLst>
          </p:cNvPr>
          <p:cNvSpPr/>
          <p:nvPr/>
        </p:nvSpPr>
        <p:spPr>
          <a:xfrm>
            <a:off x="2172950" y="1599191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64B472A6-DBDF-C6DD-EA16-4C8E0C91C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4874" y="1658862"/>
            <a:ext cx="209352" cy="215293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D219A616-1716-D848-A707-2E35F0A27569}"/>
              </a:ext>
            </a:extLst>
          </p:cNvPr>
          <p:cNvSpPr txBox="1"/>
          <p:nvPr/>
        </p:nvSpPr>
        <p:spPr>
          <a:xfrm>
            <a:off x="2522136" y="2088759"/>
            <a:ext cx="8446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 quien envía un mensaje por e-mail o hace una llamada por teléfono a la visita.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C1E7810-DA2F-2DC3-E867-EAE4D717C2A0}"/>
              </a:ext>
            </a:extLst>
          </p:cNvPr>
          <p:cNvSpPr/>
          <p:nvPr/>
        </p:nvSpPr>
        <p:spPr>
          <a:xfrm>
            <a:off x="2429666" y="2214400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9A7F6D70-1830-7452-F1C2-3DF036C5CFE5}"/>
              </a:ext>
            </a:extLst>
          </p:cNvPr>
          <p:cNvSpPr/>
          <p:nvPr/>
        </p:nvSpPr>
        <p:spPr>
          <a:xfrm>
            <a:off x="2534347" y="3141803"/>
            <a:ext cx="2535594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7ED7201-79D8-7705-F381-E6ABB79BB448}"/>
              </a:ext>
            </a:extLst>
          </p:cNvPr>
          <p:cNvSpPr txBox="1"/>
          <p:nvPr/>
        </p:nvSpPr>
        <p:spPr>
          <a:xfrm>
            <a:off x="2534347" y="3181224"/>
            <a:ext cx="2463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RECEPCIONISTA SECRETARIO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C2565577-2953-F7BB-6B3A-E78FB1E7DF86}"/>
              </a:ext>
            </a:extLst>
          </p:cNvPr>
          <p:cNvSpPr/>
          <p:nvPr/>
        </p:nvSpPr>
        <p:spPr>
          <a:xfrm>
            <a:off x="2172950" y="3141803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79606A50-0665-8600-A813-4DF36FD37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538" y="3201474"/>
            <a:ext cx="154024" cy="215293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154AEB6C-59B7-08DE-AFD2-5DDEC3F880ED}"/>
              </a:ext>
            </a:extLst>
          </p:cNvPr>
          <p:cNvSpPr txBox="1"/>
          <p:nvPr/>
        </p:nvSpPr>
        <p:spPr>
          <a:xfrm>
            <a:off x="2522136" y="3631371"/>
            <a:ext cx="8446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 los materiales, las notas e informaciones.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5BECF5DE-D29C-2BF2-ADBC-2EEBA32FD95C}"/>
              </a:ext>
            </a:extLst>
          </p:cNvPr>
          <p:cNvSpPr/>
          <p:nvPr/>
        </p:nvSpPr>
        <p:spPr>
          <a:xfrm>
            <a:off x="2429666" y="3757012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124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7A32568-0DC6-259D-7A04-A4E64AABFE34}"/>
              </a:ext>
            </a:extLst>
          </p:cNvPr>
          <p:cNvSpPr/>
          <p:nvPr/>
        </p:nvSpPr>
        <p:spPr>
          <a:xfrm>
            <a:off x="2534347" y="1599191"/>
            <a:ext cx="2730988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FEA885B-E081-B3AF-F2B4-006FEF8B807A}"/>
              </a:ext>
            </a:extLst>
          </p:cNvPr>
          <p:cNvSpPr txBox="1"/>
          <p:nvPr/>
        </p:nvSpPr>
        <p:spPr>
          <a:xfrm>
            <a:off x="2534346" y="1638612"/>
            <a:ext cx="2730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RECEPCIONISTA DE CONTACTOS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87A385B-6346-7D34-7C5A-2F52CE9D3CD3}"/>
              </a:ext>
            </a:extLst>
          </p:cNvPr>
          <p:cNvSpPr/>
          <p:nvPr/>
        </p:nvSpPr>
        <p:spPr>
          <a:xfrm>
            <a:off x="2172950" y="1599191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2920946-5E21-AC53-54C6-74041FF7E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4874" y="1658862"/>
            <a:ext cx="209352" cy="215293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43FC2A3C-3981-3F6E-CDE1-589BDFE8BBB7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6B38ECE-EEFF-8D91-3354-02B88348C3D9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EQUIPO DE RECEPCIÓN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B2BFC89-9933-F5A0-C8E4-BCBD113CF77F}"/>
              </a:ext>
            </a:extLst>
          </p:cNvPr>
          <p:cNvSpPr txBox="1"/>
          <p:nvPr/>
        </p:nvSpPr>
        <p:spPr>
          <a:xfrm>
            <a:off x="2522136" y="2088759"/>
            <a:ext cx="8446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 quien envía un mensaje por e-mail o hace una llamada por teléfono a la visita.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DC78B23-3667-1AE6-D4F1-2B1F7A673753}"/>
              </a:ext>
            </a:extLst>
          </p:cNvPr>
          <p:cNvSpPr/>
          <p:nvPr/>
        </p:nvSpPr>
        <p:spPr>
          <a:xfrm>
            <a:off x="2429666" y="2214400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9070D34-6B79-D154-C208-94F00E61301C}"/>
              </a:ext>
            </a:extLst>
          </p:cNvPr>
          <p:cNvSpPr/>
          <p:nvPr/>
        </p:nvSpPr>
        <p:spPr>
          <a:xfrm>
            <a:off x="2534347" y="3141803"/>
            <a:ext cx="2535594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9B73ABA-E297-8E49-7F93-C7355FEE69D7}"/>
              </a:ext>
            </a:extLst>
          </p:cNvPr>
          <p:cNvSpPr txBox="1"/>
          <p:nvPr/>
        </p:nvSpPr>
        <p:spPr>
          <a:xfrm>
            <a:off x="2534347" y="3181224"/>
            <a:ext cx="2463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RECEPCIONISTA SECRETARIO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47AC588E-A38E-A8F6-6272-190DBEBFAE0A}"/>
              </a:ext>
            </a:extLst>
          </p:cNvPr>
          <p:cNvSpPr/>
          <p:nvPr/>
        </p:nvSpPr>
        <p:spPr>
          <a:xfrm>
            <a:off x="2172950" y="3141803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F51EE396-C764-F710-0904-2526931F8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538" y="3201474"/>
            <a:ext cx="154024" cy="215293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368F9709-27A9-0B31-7986-93A98EEBDBFB}"/>
              </a:ext>
            </a:extLst>
          </p:cNvPr>
          <p:cNvSpPr txBox="1"/>
          <p:nvPr/>
        </p:nvSpPr>
        <p:spPr>
          <a:xfrm>
            <a:off x="2522136" y="3631371"/>
            <a:ext cx="8446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 los materiales, las notas e informaciones.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CA9C893A-F629-318C-315C-5B6780F97DA4}"/>
              </a:ext>
            </a:extLst>
          </p:cNvPr>
          <p:cNvSpPr/>
          <p:nvPr/>
        </p:nvSpPr>
        <p:spPr>
          <a:xfrm>
            <a:off x="2429666" y="3757012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E3E45DC-C252-7DCF-ABF4-D760283536C6}"/>
              </a:ext>
            </a:extLst>
          </p:cNvPr>
          <p:cNvSpPr/>
          <p:nvPr/>
        </p:nvSpPr>
        <p:spPr>
          <a:xfrm>
            <a:off x="2172950" y="4695022"/>
            <a:ext cx="9117902" cy="5955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CFA5D37-0626-5911-B06A-87C226F644E1}"/>
              </a:ext>
            </a:extLst>
          </p:cNvPr>
          <p:cNvSpPr txBox="1"/>
          <p:nvPr/>
        </p:nvSpPr>
        <p:spPr>
          <a:xfrm>
            <a:off x="2534347" y="4838884"/>
            <a:ext cx="8607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IMPORTANTE: </a:t>
            </a:r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 diáconos y diaconisas también pueden realizar la tarea de recepcionistas.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453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370FA5B-25B7-D5ED-2F35-F4D92BCFC8A3}"/>
              </a:ext>
            </a:extLst>
          </p:cNvPr>
          <p:cNvSpPr/>
          <p:nvPr/>
        </p:nvSpPr>
        <p:spPr>
          <a:xfrm>
            <a:off x="6217920" y="197709"/>
            <a:ext cx="5974079" cy="73305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59D2684-2267-770C-5BB2-B2D204CA1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2" b="9402"/>
          <a:stretch/>
        </p:blipFill>
        <p:spPr>
          <a:xfrm>
            <a:off x="1482811" y="1149178"/>
            <a:ext cx="10553534" cy="570882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7606F6F-2FEB-20F7-6941-73DBCFECA11F}"/>
              </a:ext>
            </a:extLst>
          </p:cNvPr>
          <p:cNvSpPr txBox="1"/>
          <p:nvPr/>
        </p:nvSpPr>
        <p:spPr>
          <a:xfrm>
            <a:off x="1718310" y="318181"/>
            <a:ext cx="5692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0" b="1" dirty="0">
                <a:solidFill>
                  <a:srgbClr val="1C94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MINISTERIOS DE APOYO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96A40D7-2F65-6B8D-AFD1-FC8CCF9F61F0}"/>
              </a:ext>
            </a:extLst>
          </p:cNvPr>
          <p:cNvSpPr txBox="1"/>
          <p:nvPr/>
        </p:nvSpPr>
        <p:spPr>
          <a:xfrm>
            <a:off x="6456628" y="302627"/>
            <a:ext cx="5453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MINISTERIO PERSONAL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8EF055C-DD0B-2FF7-06CE-E74C38C1F27F}"/>
              </a:ext>
            </a:extLst>
          </p:cNvPr>
          <p:cNvSpPr/>
          <p:nvPr/>
        </p:nvSpPr>
        <p:spPr>
          <a:xfrm>
            <a:off x="6217920" y="1658282"/>
            <a:ext cx="4011929" cy="902038"/>
          </a:xfrm>
          <a:prstGeom prst="rect">
            <a:avLst/>
          </a:prstGeom>
          <a:solidFill>
            <a:srgbClr val="D8E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C1A5860-F9F4-1186-F0FA-02A331265EAD}"/>
              </a:ext>
            </a:extLst>
          </p:cNvPr>
          <p:cNvSpPr txBox="1"/>
          <p:nvPr/>
        </p:nvSpPr>
        <p:spPr>
          <a:xfrm>
            <a:off x="6270550" y="1746753"/>
            <a:ext cx="3909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AYUDA EN LA CAPACITACIÓN </a:t>
            </a:r>
          </a:p>
          <a:p>
            <a:pPr algn="ctr"/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LOS MIEMBROS DE IGLESIA.</a:t>
            </a:r>
            <a:endParaRPr lang="pt-BR" sz="20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872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470FE46-7CAA-2D8D-3E6A-2C66337C7FF2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4AE1245-DCF2-C5C9-3F16-DADE32537151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MINISTERIOS DE APOYO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1E5D27D-1E4D-4481-D01C-C1DDF69B9D4B}"/>
              </a:ext>
            </a:extLst>
          </p:cNvPr>
          <p:cNvSpPr/>
          <p:nvPr/>
        </p:nvSpPr>
        <p:spPr>
          <a:xfrm>
            <a:off x="2390232" y="2246885"/>
            <a:ext cx="2715921" cy="24527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5B379AE-BC5A-F679-7B7D-72AA8E7BCB59}"/>
              </a:ext>
            </a:extLst>
          </p:cNvPr>
          <p:cNvSpPr txBox="1"/>
          <p:nvPr/>
        </p:nvSpPr>
        <p:spPr>
          <a:xfrm>
            <a:off x="2530792" y="3278980"/>
            <a:ext cx="24347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Utiliza las informaciones captadas en la recepción para </a:t>
            </a:r>
            <a:r>
              <a:rPr lang="es-E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oferecer</a:t>
            </a:r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seguimiento espiritual a la visita.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F700CEB-A51C-F225-FA96-30E0425E87C1}"/>
              </a:ext>
            </a:extLst>
          </p:cNvPr>
          <p:cNvSpPr txBox="1"/>
          <p:nvPr/>
        </p:nvSpPr>
        <p:spPr>
          <a:xfrm>
            <a:off x="2569281" y="2395249"/>
            <a:ext cx="2357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COORDINACIÓN</a:t>
            </a:r>
          </a:p>
          <a:p>
            <a:pPr algn="ctr"/>
            <a:r>
              <a:rPr lang="pt-BR" sz="14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INTERESADOS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4AE17C5-4C26-1809-AE88-8A0D048306A3}"/>
              </a:ext>
            </a:extLst>
          </p:cNvPr>
          <p:cNvCxnSpPr>
            <a:cxnSpLocks/>
          </p:cNvCxnSpPr>
          <p:nvPr/>
        </p:nvCxnSpPr>
        <p:spPr>
          <a:xfrm>
            <a:off x="2569281" y="2982482"/>
            <a:ext cx="2357821" cy="0"/>
          </a:xfrm>
          <a:prstGeom prst="line">
            <a:avLst/>
          </a:prstGeom>
          <a:ln w="19050">
            <a:solidFill>
              <a:srgbClr val="DF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644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ADB6CCA-2A66-F088-5AFC-F0E95F3516E2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30CBD21-2DD5-43BA-5A7E-75DB4AC95796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MINISTERIOS DE APOYO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5662EB7-4EE0-8DE5-B071-CB733747285B}"/>
              </a:ext>
            </a:extLst>
          </p:cNvPr>
          <p:cNvSpPr/>
          <p:nvPr/>
        </p:nvSpPr>
        <p:spPr>
          <a:xfrm>
            <a:off x="2390232" y="2246885"/>
            <a:ext cx="2715921" cy="24527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6DD28EC-6EA1-337A-36B6-E22A7422B9A7}"/>
              </a:ext>
            </a:extLst>
          </p:cNvPr>
          <p:cNvSpPr txBox="1"/>
          <p:nvPr/>
        </p:nvSpPr>
        <p:spPr>
          <a:xfrm>
            <a:off x="2569281" y="2395249"/>
            <a:ext cx="2357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COORDINACIÓN</a:t>
            </a:r>
          </a:p>
          <a:p>
            <a:pPr algn="ctr"/>
            <a:r>
              <a:rPr lang="pt-BR" sz="14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INTERESADOS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26EC514-0A2B-86D5-D720-15C5BA74511C}"/>
              </a:ext>
            </a:extLst>
          </p:cNvPr>
          <p:cNvSpPr/>
          <p:nvPr/>
        </p:nvSpPr>
        <p:spPr>
          <a:xfrm>
            <a:off x="5385420" y="2246885"/>
            <a:ext cx="2715921" cy="24527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F666764-4FF4-73C8-D67A-C40E6262E264}"/>
              </a:ext>
            </a:extLst>
          </p:cNvPr>
          <p:cNvSpPr txBox="1"/>
          <p:nvPr/>
        </p:nvSpPr>
        <p:spPr>
          <a:xfrm>
            <a:off x="5564469" y="2395249"/>
            <a:ext cx="2357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DIRECCIÓN DE </a:t>
            </a:r>
          </a:p>
          <a:p>
            <a:pPr algn="ctr"/>
            <a:r>
              <a:rPr lang="pt-BR" sz="14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CLASES BÍBLICAS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0348497A-D813-CAE2-E12E-58267FB3C066}"/>
              </a:ext>
            </a:extLst>
          </p:cNvPr>
          <p:cNvCxnSpPr>
            <a:cxnSpLocks/>
          </p:cNvCxnSpPr>
          <p:nvPr/>
        </p:nvCxnSpPr>
        <p:spPr>
          <a:xfrm>
            <a:off x="2569281" y="2982482"/>
            <a:ext cx="5353009" cy="0"/>
          </a:xfrm>
          <a:prstGeom prst="line">
            <a:avLst/>
          </a:prstGeom>
          <a:ln w="19050">
            <a:solidFill>
              <a:srgbClr val="DF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F727D86-D97C-4E4D-E0EB-73D5F01F4E21}"/>
              </a:ext>
            </a:extLst>
          </p:cNvPr>
          <p:cNvSpPr txBox="1"/>
          <p:nvPr/>
        </p:nvSpPr>
        <p:spPr>
          <a:xfrm>
            <a:off x="2530792" y="3278980"/>
            <a:ext cx="24347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Utiliza las informaciones captadas en la recepción para </a:t>
            </a:r>
            <a:r>
              <a:rPr lang="es-E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oferecer</a:t>
            </a:r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seguimiento espiritual a la visita.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9724BD5-2D97-0E2D-1082-84BF6D716607}"/>
              </a:ext>
            </a:extLst>
          </p:cNvPr>
          <p:cNvSpPr txBox="1"/>
          <p:nvPr/>
        </p:nvSpPr>
        <p:spPr>
          <a:xfrm>
            <a:off x="5651974" y="3336124"/>
            <a:ext cx="21828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Recibe visitas que desean estudiar la Biblia en grupo.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983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C7782094-10BC-D7B4-3238-DBFE94F05256}"/>
              </a:ext>
            </a:extLst>
          </p:cNvPr>
          <p:cNvSpPr/>
          <p:nvPr/>
        </p:nvSpPr>
        <p:spPr>
          <a:xfrm>
            <a:off x="0" y="197709"/>
            <a:ext cx="12191999" cy="73305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Homem de camisa branca&#10;&#10;Descrição gerada automaticamente com confiança baixa">
            <a:extLst>
              <a:ext uri="{FF2B5EF4-FFF2-40B4-BE49-F238E27FC236}">
                <a16:creationId xmlns:a16="http://schemas.microsoft.com/office/drawing/2014/main" id="{BEC685EB-75DE-12F3-93F5-8805B054B0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9" r="15806" b="5712"/>
          <a:stretch/>
        </p:blipFill>
        <p:spPr>
          <a:xfrm>
            <a:off x="1482811" y="1149178"/>
            <a:ext cx="10553534" cy="570882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94F0445-9854-906B-858B-2B86D541280E}"/>
              </a:ext>
            </a:extLst>
          </p:cNvPr>
          <p:cNvSpPr txBox="1"/>
          <p:nvPr/>
        </p:nvSpPr>
        <p:spPr>
          <a:xfrm>
            <a:off x="6096000" y="321276"/>
            <a:ext cx="5692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RECEPCIÓN - UN MINISTERIO</a:t>
            </a:r>
          </a:p>
        </p:txBody>
      </p:sp>
    </p:spTree>
    <p:extLst>
      <p:ext uri="{BB962C8B-B14F-4D97-AF65-F5344CB8AC3E}">
        <p14:creationId xmlns:p14="http://schemas.microsoft.com/office/powerpoint/2010/main" val="1376773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2841437-E474-BEB8-4DF5-876B22C450AD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CE4B9B4-342F-1E4C-FDEE-8E7C93E63F0C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MINISTERIOS DE APOYO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30F6490-659B-162D-E327-8690FB36D9FA}"/>
              </a:ext>
            </a:extLst>
          </p:cNvPr>
          <p:cNvSpPr/>
          <p:nvPr/>
        </p:nvSpPr>
        <p:spPr>
          <a:xfrm>
            <a:off x="2390232" y="2246885"/>
            <a:ext cx="2715921" cy="24527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E98BA57-DDB0-FF40-1531-ABDB6BF8B29D}"/>
              </a:ext>
            </a:extLst>
          </p:cNvPr>
          <p:cNvSpPr txBox="1"/>
          <p:nvPr/>
        </p:nvSpPr>
        <p:spPr>
          <a:xfrm>
            <a:off x="2569281" y="2395249"/>
            <a:ext cx="2357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COORDINACIÓN</a:t>
            </a:r>
          </a:p>
          <a:p>
            <a:pPr algn="ctr"/>
            <a:r>
              <a:rPr lang="pt-BR" sz="14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INTERESADOS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EA9D072-F56D-7609-B3E5-D54B4183D108}"/>
              </a:ext>
            </a:extLst>
          </p:cNvPr>
          <p:cNvSpPr/>
          <p:nvPr/>
        </p:nvSpPr>
        <p:spPr>
          <a:xfrm>
            <a:off x="5385420" y="2246885"/>
            <a:ext cx="2715921" cy="24527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B570935-F449-7223-3EC9-F9A5D55B77C1}"/>
              </a:ext>
            </a:extLst>
          </p:cNvPr>
          <p:cNvSpPr txBox="1"/>
          <p:nvPr/>
        </p:nvSpPr>
        <p:spPr>
          <a:xfrm>
            <a:off x="5651974" y="3336124"/>
            <a:ext cx="21828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Recibe visitas que desean estudiar la Biblia en grupo.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B84B9BC-821C-4809-B36D-EB382DFECA99}"/>
              </a:ext>
            </a:extLst>
          </p:cNvPr>
          <p:cNvSpPr txBox="1"/>
          <p:nvPr/>
        </p:nvSpPr>
        <p:spPr>
          <a:xfrm>
            <a:off x="5564469" y="2395249"/>
            <a:ext cx="2357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DIRECCIÓN DE </a:t>
            </a:r>
          </a:p>
          <a:p>
            <a:pPr algn="ctr"/>
            <a:r>
              <a:rPr lang="pt-BR" sz="14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CLASES BÍBLICAS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757546B-5011-BD78-EA27-5047D03C88E9}"/>
              </a:ext>
            </a:extLst>
          </p:cNvPr>
          <p:cNvSpPr/>
          <p:nvPr/>
        </p:nvSpPr>
        <p:spPr>
          <a:xfrm>
            <a:off x="8380608" y="2246885"/>
            <a:ext cx="2715921" cy="24527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542420A-F7CF-6C5D-5D41-DE9D2E003548}"/>
              </a:ext>
            </a:extLst>
          </p:cNvPr>
          <p:cNvSpPr txBox="1"/>
          <p:nvPr/>
        </p:nvSpPr>
        <p:spPr>
          <a:xfrm>
            <a:off x="8559657" y="3278980"/>
            <a:ext cx="23578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 el trabajo </a:t>
            </a:r>
          </a:p>
          <a:p>
            <a:pPr algn="ctr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visitación y </a:t>
            </a:r>
          </a:p>
          <a:p>
            <a:pPr algn="ctr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estudios bíblicos.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F50CF65-6799-ABA6-7588-57D2F4CAE35D}"/>
              </a:ext>
            </a:extLst>
          </p:cNvPr>
          <p:cNvSpPr txBox="1"/>
          <p:nvPr/>
        </p:nvSpPr>
        <p:spPr>
          <a:xfrm>
            <a:off x="8559657" y="2395249"/>
            <a:ext cx="2357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COORDINACIÓN DE </a:t>
            </a:r>
          </a:p>
          <a:p>
            <a:pPr algn="ctr"/>
            <a:r>
              <a:rPr lang="pt-BR" sz="14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PAREJAS MISIONERAS</a:t>
            </a: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07CF68B3-B9CE-6F8D-0067-8605366A5EBF}"/>
              </a:ext>
            </a:extLst>
          </p:cNvPr>
          <p:cNvCxnSpPr/>
          <p:nvPr/>
        </p:nvCxnSpPr>
        <p:spPr>
          <a:xfrm>
            <a:off x="2569281" y="2982482"/>
            <a:ext cx="8348197" cy="0"/>
          </a:xfrm>
          <a:prstGeom prst="line">
            <a:avLst/>
          </a:prstGeom>
          <a:ln w="19050">
            <a:solidFill>
              <a:srgbClr val="DF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1032DC8-3EE1-B817-67BA-82F7E44C4799}"/>
              </a:ext>
            </a:extLst>
          </p:cNvPr>
          <p:cNvSpPr txBox="1"/>
          <p:nvPr/>
        </p:nvSpPr>
        <p:spPr>
          <a:xfrm>
            <a:off x="2530792" y="3278980"/>
            <a:ext cx="24347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Utiliza las informaciones captadas en la recepción para </a:t>
            </a:r>
            <a:r>
              <a:rPr lang="es-E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oferecer</a:t>
            </a:r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seguimiento espiritual a la visita.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402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0F36831-AC5E-435F-FB64-BC9943221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3" b="9463"/>
          <a:stretch/>
        </p:blipFill>
        <p:spPr>
          <a:xfrm>
            <a:off x="1482811" y="1149178"/>
            <a:ext cx="10553534" cy="5708822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D6991BF1-4810-7F60-FC71-B0E130ED8D7B}"/>
              </a:ext>
            </a:extLst>
          </p:cNvPr>
          <p:cNvSpPr/>
          <p:nvPr/>
        </p:nvSpPr>
        <p:spPr>
          <a:xfrm>
            <a:off x="7635240" y="5133002"/>
            <a:ext cx="4011929" cy="1151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54681F8-5A38-7546-A1D5-B015588A3AC6}"/>
              </a:ext>
            </a:extLst>
          </p:cNvPr>
          <p:cNvSpPr txBox="1"/>
          <p:nvPr/>
        </p:nvSpPr>
        <p:spPr>
          <a:xfrm>
            <a:off x="7635240" y="5198613"/>
            <a:ext cx="4011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ACTÚA JUNTO CON LA COORDINACIÓN DEL MINISTERIO DE RECEPCIÓN. </a:t>
            </a:r>
            <a:endParaRPr lang="pt-BR" sz="20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6C72DB9-D6D3-879F-2324-B9C4659F269F}"/>
              </a:ext>
            </a:extLst>
          </p:cNvPr>
          <p:cNvSpPr/>
          <p:nvPr/>
        </p:nvSpPr>
        <p:spPr>
          <a:xfrm>
            <a:off x="6217920" y="197709"/>
            <a:ext cx="5974079" cy="73305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8CCD533-FDDE-FB07-BD39-F5359727EB05}"/>
              </a:ext>
            </a:extLst>
          </p:cNvPr>
          <p:cNvSpPr txBox="1"/>
          <p:nvPr/>
        </p:nvSpPr>
        <p:spPr>
          <a:xfrm>
            <a:off x="1718310" y="318181"/>
            <a:ext cx="5692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0" b="1" dirty="0">
                <a:solidFill>
                  <a:srgbClr val="1C94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MINISTERIOS DE APOYO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8429E6E-0B31-2E7D-FD30-C5F97887A363}"/>
              </a:ext>
            </a:extLst>
          </p:cNvPr>
          <p:cNvSpPr txBox="1"/>
          <p:nvPr/>
        </p:nvSpPr>
        <p:spPr>
          <a:xfrm>
            <a:off x="6456628" y="302627"/>
            <a:ext cx="4973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MINISTERIO DE LA MUJER</a:t>
            </a:r>
          </a:p>
        </p:txBody>
      </p:sp>
    </p:spTree>
    <p:extLst>
      <p:ext uri="{BB962C8B-B14F-4D97-AF65-F5344CB8AC3E}">
        <p14:creationId xmlns:p14="http://schemas.microsoft.com/office/powerpoint/2010/main" val="884990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0345B83-F077-B411-8BED-938B64F29F1D}"/>
              </a:ext>
            </a:extLst>
          </p:cNvPr>
          <p:cNvSpPr/>
          <p:nvPr/>
        </p:nvSpPr>
        <p:spPr>
          <a:xfrm>
            <a:off x="2390232" y="2246885"/>
            <a:ext cx="8770575" cy="1658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EC54FE0-8F05-7A9A-72F5-48BA16F346E7}"/>
              </a:ext>
            </a:extLst>
          </p:cNvPr>
          <p:cNvSpPr txBox="1"/>
          <p:nvPr/>
        </p:nvSpPr>
        <p:spPr>
          <a:xfrm>
            <a:off x="2569281" y="3278980"/>
            <a:ext cx="8348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Ora por las visitas y sus pedidos.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493C4CA-6492-AEA9-C502-87075DEFDDD6}"/>
              </a:ext>
            </a:extLst>
          </p:cNvPr>
          <p:cNvSpPr txBox="1"/>
          <p:nvPr/>
        </p:nvSpPr>
        <p:spPr>
          <a:xfrm>
            <a:off x="2569281" y="2461646"/>
            <a:ext cx="8348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GRUPOS DE ORACIÓN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61A03F4D-1D92-A452-D4DD-5AB153F04827}"/>
              </a:ext>
            </a:extLst>
          </p:cNvPr>
          <p:cNvCxnSpPr/>
          <p:nvPr/>
        </p:nvCxnSpPr>
        <p:spPr>
          <a:xfrm>
            <a:off x="2569281" y="2982482"/>
            <a:ext cx="8348197" cy="0"/>
          </a:xfrm>
          <a:prstGeom prst="line">
            <a:avLst/>
          </a:prstGeom>
          <a:ln w="19050">
            <a:solidFill>
              <a:srgbClr val="DF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6">
            <a:extLst>
              <a:ext uri="{FF2B5EF4-FFF2-40B4-BE49-F238E27FC236}">
                <a16:creationId xmlns:a16="http://schemas.microsoft.com/office/drawing/2014/main" id="{2314AF11-6D2A-F851-6894-7DC3B32212AE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F92D044-8ED4-00CD-97B3-6032269C463B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MINISTERIOS DE APOYO</a:t>
            </a:r>
          </a:p>
        </p:txBody>
      </p:sp>
    </p:spTree>
    <p:extLst>
      <p:ext uri="{BB962C8B-B14F-4D97-AF65-F5344CB8AC3E}">
        <p14:creationId xmlns:p14="http://schemas.microsoft.com/office/powerpoint/2010/main" val="3313269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6EE1A17-8C86-34FB-F1C3-FF636F6BFE35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ED91B4A-F47F-6833-E8E3-1C37886C15F1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ACCIONES DEL MINISTERIO DE RECEPCIÓN </a:t>
            </a:r>
            <a:endParaRPr lang="pt-BR" sz="2000" b="1" dirty="0">
              <a:solidFill>
                <a:srgbClr val="DE85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41FCC37-4015-CFAE-1B69-F5FA2381904E}"/>
              </a:ext>
            </a:extLst>
          </p:cNvPr>
          <p:cNvSpPr/>
          <p:nvPr/>
        </p:nvSpPr>
        <p:spPr>
          <a:xfrm>
            <a:off x="2063577" y="1763710"/>
            <a:ext cx="9406438" cy="334536"/>
          </a:xfrm>
          <a:prstGeom prst="rect">
            <a:avLst/>
          </a:prstGeom>
          <a:solidFill>
            <a:srgbClr val="F9A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A8F0E29-48A4-3E51-F89E-4BFA289EC567}"/>
              </a:ext>
            </a:extLst>
          </p:cNvPr>
          <p:cNvSpPr txBox="1"/>
          <p:nvPr/>
        </p:nvSpPr>
        <p:spPr>
          <a:xfrm>
            <a:off x="2204814" y="1803131"/>
            <a:ext cx="9135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ACCIÓN SEMANAL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BE6D320-B0F8-9270-FECF-ADEB082DD364}"/>
              </a:ext>
            </a:extLst>
          </p:cNvPr>
          <p:cNvSpPr txBox="1"/>
          <p:nvPr/>
        </p:nvSpPr>
        <p:spPr>
          <a:xfrm>
            <a:off x="2714769" y="1143020"/>
            <a:ext cx="8446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 herramientas de este planificador sirven de apoyo para las metas listadas abajo. 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0F68AC8-ADD2-874F-A407-6E25867F7C9A}"/>
              </a:ext>
            </a:extLst>
          </p:cNvPr>
          <p:cNvSpPr/>
          <p:nvPr/>
        </p:nvSpPr>
        <p:spPr>
          <a:xfrm>
            <a:off x="2063578" y="2383361"/>
            <a:ext cx="2636610" cy="1436610"/>
          </a:xfrm>
          <a:prstGeom prst="rect">
            <a:avLst/>
          </a:prstGeom>
          <a:solidFill>
            <a:srgbClr val="F4E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21D879B-4A24-A06E-4397-32C34DA20FA7}"/>
              </a:ext>
            </a:extLst>
          </p:cNvPr>
          <p:cNvSpPr/>
          <p:nvPr/>
        </p:nvSpPr>
        <p:spPr>
          <a:xfrm>
            <a:off x="4846658" y="2383361"/>
            <a:ext cx="3049656" cy="1436610"/>
          </a:xfrm>
          <a:prstGeom prst="rect">
            <a:avLst/>
          </a:prstGeom>
          <a:solidFill>
            <a:srgbClr val="F4E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645126F9-3ABE-30F0-7BA6-6EF3E98B6469}"/>
              </a:ext>
            </a:extLst>
          </p:cNvPr>
          <p:cNvSpPr/>
          <p:nvPr/>
        </p:nvSpPr>
        <p:spPr>
          <a:xfrm>
            <a:off x="8042784" y="2383361"/>
            <a:ext cx="3427232" cy="1436610"/>
          </a:xfrm>
          <a:prstGeom prst="rect">
            <a:avLst/>
          </a:prstGeom>
          <a:solidFill>
            <a:srgbClr val="F4E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DE287F2F-A49C-A35E-B33E-E9D25EF6239F}"/>
              </a:ext>
            </a:extLst>
          </p:cNvPr>
          <p:cNvSpPr/>
          <p:nvPr/>
        </p:nvSpPr>
        <p:spPr>
          <a:xfrm>
            <a:off x="2063578" y="3947642"/>
            <a:ext cx="2636610" cy="1564283"/>
          </a:xfrm>
          <a:prstGeom prst="rect">
            <a:avLst/>
          </a:prstGeom>
          <a:solidFill>
            <a:srgbClr val="F4E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FC88DB5-6039-FCB3-BDEE-FDB07A35FC0B}"/>
              </a:ext>
            </a:extLst>
          </p:cNvPr>
          <p:cNvSpPr/>
          <p:nvPr/>
        </p:nvSpPr>
        <p:spPr>
          <a:xfrm>
            <a:off x="4846657" y="3947641"/>
            <a:ext cx="4510987" cy="1564283"/>
          </a:xfrm>
          <a:prstGeom prst="rect">
            <a:avLst/>
          </a:prstGeom>
          <a:solidFill>
            <a:srgbClr val="F4E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7FAA32F9-F2B6-E865-ACBF-AA9787AFEC5D}"/>
              </a:ext>
            </a:extLst>
          </p:cNvPr>
          <p:cNvSpPr/>
          <p:nvPr/>
        </p:nvSpPr>
        <p:spPr>
          <a:xfrm>
            <a:off x="9504112" y="3938584"/>
            <a:ext cx="1965903" cy="1564283"/>
          </a:xfrm>
          <a:prstGeom prst="rect">
            <a:avLst/>
          </a:prstGeom>
          <a:solidFill>
            <a:srgbClr val="F4E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F051686-BA47-F218-15BC-C9E035C36AC3}"/>
              </a:ext>
            </a:extLst>
          </p:cNvPr>
          <p:cNvSpPr txBox="1"/>
          <p:nvPr/>
        </p:nvSpPr>
        <p:spPr>
          <a:xfrm>
            <a:off x="2204814" y="2636519"/>
            <a:ext cx="23671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Actuar en todos los programas presenciales o en línea y observar quiénes son las visitas.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818DA66-6E90-CAD1-B576-29A14C6D25B8}"/>
              </a:ext>
            </a:extLst>
          </p:cNvPr>
          <p:cNvSpPr txBox="1"/>
          <p:nvPr/>
        </p:nvSpPr>
        <p:spPr>
          <a:xfrm>
            <a:off x="4930807" y="2636519"/>
            <a:ext cx="2881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Registrar el nombre de cada visita a la reunión en la tarjeta de bienvenida, ya sea culto presencial o en línea.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CBB831A-D40E-4FED-CA9E-A1A75F189243}"/>
              </a:ext>
            </a:extLst>
          </p:cNvPr>
          <p:cNvSpPr txBox="1"/>
          <p:nvPr/>
        </p:nvSpPr>
        <p:spPr>
          <a:xfrm>
            <a:off x="8299858" y="2659967"/>
            <a:ext cx="29130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maestro de la E.S. debe ser un agente receptivo; recibe la visita y la conduce a su Unidad de Acción. 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31E2F95-F3FC-4CCF-ED47-4D8C92E17300}"/>
              </a:ext>
            </a:extLst>
          </p:cNvPr>
          <p:cNvSpPr txBox="1"/>
          <p:nvPr/>
        </p:nvSpPr>
        <p:spPr>
          <a:xfrm>
            <a:off x="2204814" y="4145005"/>
            <a:ext cx="23671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Entrar en contacto con la visita después del culto para agradecerle su presencia y enviarle la tarjeta virtual.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A93D761-B7F9-9722-5155-45501B2B6763}"/>
              </a:ext>
            </a:extLst>
          </p:cNvPr>
          <p:cNvSpPr txBox="1"/>
          <p:nvPr/>
        </p:nvSpPr>
        <p:spPr>
          <a:xfrm>
            <a:off x="5002045" y="4243671"/>
            <a:ext cx="4200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Entregar los pedidos de oración al grupo de intercesión, liderado por el Ministerio de la Mujer, y pasar los nombres de las personas que solicitaron estudio bíblico al Ministerio Personal.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9E25B260-B5CD-5F4E-0BE8-FB6F320B369F}"/>
              </a:ext>
            </a:extLst>
          </p:cNvPr>
          <p:cNvSpPr txBox="1"/>
          <p:nvPr/>
        </p:nvSpPr>
        <p:spPr>
          <a:xfrm>
            <a:off x="9576936" y="4243671"/>
            <a:ext cx="1820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Enviar la tarjeta virtual de </a:t>
            </a:r>
            <a:b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Feliz sábado y </a:t>
            </a:r>
            <a:b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Feliz semana.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572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6FB50915-3C84-53BD-7879-54C01A3909DD}"/>
              </a:ext>
            </a:extLst>
          </p:cNvPr>
          <p:cNvSpPr/>
          <p:nvPr/>
        </p:nvSpPr>
        <p:spPr>
          <a:xfrm>
            <a:off x="2063576" y="1527538"/>
            <a:ext cx="5243077" cy="984129"/>
          </a:xfrm>
          <a:prstGeom prst="rect">
            <a:avLst/>
          </a:prstGeom>
          <a:solidFill>
            <a:srgbClr val="F6E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62A9DAE-F35F-56D0-D625-A9B3A71EC16D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22E5E81-A323-0CB9-4A2E-DBD9AE5BC57E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ACCIONES DEL MINISTERIO DE RECEPCIÓN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3F7EAD1-E8B4-2F7C-9DD8-4EC745072B8C}"/>
              </a:ext>
            </a:extLst>
          </p:cNvPr>
          <p:cNvSpPr/>
          <p:nvPr/>
        </p:nvSpPr>
        <p:spPr>
          <a:xfrm>
            <a:off x="2063577" y="1094468"/>
            <a:ext cx="940643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D88D2E5-300C-CF77-E90C-55D02CAB1AFA}"/>
              </a:ext>
            </a:extLst>
          </p:cNvPr>
          <p:cNvSpPr txBox="1"/>
          <p:nvPr/>
        </p:nvSpPr>
        <p:spPr>
          <a:xfrm>
            <a:off x="2204814" y="1133889"/>
            <a:ext cx="9135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AÇÃO MENSAL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4B8B7DA-0507-4E71-6960-FB5786046BD5}"/>
              </a:ext>
            </a:extLst>
          </p:cNvPr>
          <p:cNvSpPr txBox="1"/>
          <p:nvPr/>
        </p:nvSpPr>
        <p:spPr>
          <a:xfrm>
            <a:off x="2309382" y="1757992"/>
            <a:ext cx="4751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Instruir a igreja através do compartilhamento de </a:t>
            </a:r>
            <a:b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posts e informações sobre ações acolhedoras.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DCA78CB-6806-66AF-E37B-57996E062CDA}"/>
              </a:ext>
            </a:extLst>
          </p:cNvPr>
          <p:cNvSpPr/>
          <p:nvPr/>
        </p:nvSpPr>
        <p:spPr>
          <a:xfrm>
            <a:off x="7447890" y="1527538"/>
            <a:ext cx="4031537" cy="984129"/>
          </a:xfrm>
          <a:prstGeom prst="rect">
            <a:avLst/>
          </a:prstGeom>
          <a:solidFill>
            <a:srgbClr val="F6E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0D2522F-0AD8-F693-A8BB-FD03582B7097}"/>
              </a:ext>
            </a:extLst>
          </p:cNvPr>
          <p:cNvSpPr txBox="1"/>
          <p:nvPr/>
        </p:nvSpPr>
        <p:spPr>
          <a:xfrm>
            <a:off x="7552459" y="1757992"/>
            <a:ext cx="3785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Preparar a escala mensal </a:t>
            </a:r>
            <a:b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o trabalho da equipe.</a:t>
            </a:r>
          </a:p>
        </p:txBody>
      </p:sp>
    </p:spTree>
    <p:extLst>
      <p:ext uri="{BB962C8B-B14F-4D97-AF65-F5344CB8AC3E}">
        <p14:creationId xmlns:p14="http://schemas.microsoft.com/office/powerpoint/2010/main" val="122006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E7B784C-D51C-9B23-2D61-49CD17892918}"/>
              </a:ext>
            </a:extLst>
          </p:cNvPr>
          <p:cNvSpPr/>
          <p:nvPr/>
        </p:nvSpPr>
        <p:spPr>
          <a:xfrm>
            <a:off x="2063576" y="1527538"/>
            <a:ext cx="5243077" cy="984129"/>
          </a:xfrm>
          <a:prstGeom prst="rect">
            <a:avLst/>
          </a:prstGeom>
          <a:solidFill>
            <a:srgbClr val="F6E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BCB2AEE-6C02-73C6-1988-AD21D0EAD707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42B6372-B248-7492-935C-FB9592710E23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ACCIONES DEL MINISTERIO DE RECEPCIÓN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B7C6DA4-6C21-F207-CC4B-661798928618}"/>
              </a:ext>
            </a:extLst>
          </p:cNvPr>
          <p:cNvSpPr/>
          <p:nvPr/>
        </p:nvSpPr>
        <p:spPr>
          <a:xfrm>
            <a:off x="2063577" y="1094468"/>
            <a:ext cx="940643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9AAC0D4-4368-F895-DE93-413351BE50B3}"/>
              </a:ext>
            </a:extLst>
          </p:cNvPr>
          <p:cNvSpPr txBox="1"/>
          <p:nvPr/>
        </p:nvSpPr>
        <p:spPr>
          <a:xfrm>
            <a:off x="2204814" y="1133889"/>
            <a:ext cx="9135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AÇÃO MENSAL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61733AF-FCE6-D046-7A85-806C2EB6FFA2}"/>
              </a:ext>
            </a:extLst>
          </p:cNvPr>
          <p:cNvSpPr txBox="1"/>
          <p:nvPr/>
        </p:nvSpPr>
        <p:spPr>
          <a:xfrm>
            <a:off x="2309382" y="1757992"/>
            <a:ext cx="4751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Instruir a igreja através do compartilhamento de </a:t>
            </a:r>
            <a:b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posts e informações sobre ações acolhedoras.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A542A88-1752-1286-89D2-8C715696CA22}"/>
              </a:ext>
            </a:extLst>
          </p:cNvPr>
          <p:cNvSpPr/>
          <p:nvPr/>
        </p:nvSpPr>
        <p:spPr>
          <a:xfrm>
            <a:off x="7447890" y="1527538"/>
            <a:ext cx="4031537" cy="984129"/>
          </a:xfrm>
          <a:prstGeom prst="rect">
            <a:avLst/>
          </a:prstGeom>
          <a:solidFill>
            <a:srgbClr val="F6E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E8018D6-1323-0CC9-C8BE-FD861EF759C0}"/>
              </a:ext>
            </a:extLst>
          </p:cNvPr>
          <p:cNvSpPr txBox="1"/>
          <p:nvPr/>
        </p:nvSpPr>
        <p:spPr>
          <a:xfrm>
            <a:off x="7552459" y="1757992"/>
            <a:ext cx="3785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Preparar a escala mensal </a:t>
            </a:r>
            <a:b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o trabalho da equipe.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967356E-AC5C-E959-C111-9E5B60EEC030}"/>
              </a:ext>
            </a:extLst>
          </p:cNvPr>
          <p:cNvSpPr/>
          <p:nvPr/>
        </p:nvSpPr>
        <p:spPr>
          <a:xfrm>
            <a:off x="2061498" y="3183190"/>
            <a:ext cx="3211258" cy="1374803"/>
          </a:xfrm>
          <a:prstGeom prst="rect">
            <a:avLst/>
          </a:prstGeom>
          <a:solidFill>
            <a:srgbClr val="D8E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62CCFC2-81B2-A39A-AEE5-FADF404EE514}"/>
              </a:ext>
            </a:extLst>
          </p:cNvPr>
          <p:cNvSpPr/>
          <p:nvPr/>
        </p:nvSpPr>
        <p:spPr>
          <a:xfrm>
            <a:off x="2061498" y="2762291"/>
            <a:ext cx="9406438" cy="334536"/>
          </a:xfrm>
          <a:prstGeom prst="rect">
            <a:avLst/>
          </a:prstGeom>
          <a:solidFill>
            <a:srgbClr val="1C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8F500A9-2D2D-B80C-5394-052035DB39BC}"/>
              </a:ext>
            </a:extLst>
          </p:cNvPr>
          <p:cNvSpPr txBox="1"/>
          <p:nvPr/>
        </p:nvSpPr>
        <p:spPr>
          <a:xfrm>
            <a:off x="2202735" y="2801712"/>
            <a:ext cx="9135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AÇÃO TRIMESTRAL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44A2551-0365-5307-B0CD-9B30E838010B}"/>
              </a:ext>
            </a:extLst>
          </p:cNvPr>
          <p:cNvSpPr txBox="1"/>
          <p:nvPr/>
        </p:nvSpPr>
        <p:spPr>
          <a:xfrm>
            <a:off x="2261286" y="3509681"/>
            <a:ext cx="28116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Fazer reunião de avaliação do trabalho e do atendimento, incluindo as equipes de apoio.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2E06348-483B-471A-C3C0-7522AB0C5782}"/>
              </a:ext>
            </a:extLst>
          </p:cNvPr>
          <p:cNvSpPr/>
          <p:nvPr/>
        </p:nvSpPr>
        <p:spPr>
          <a:xfrm>
            <a:off x="5436046" y="3191613"/>
            <a:ext cx="3443034" cy="1374803"/>
          </a:xfrm>
          <a:prstGeom prst="rect">
            <a:avLst/>
          </a:prstGeom>
          <a:solidFill>
            <a:srgbClr val="D8E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7755E5E-6998-1C36-9F7E-707517B07965}"/>
              </a:ext>
            </a:extLst>
          </p:cNvPr>
          <p:cNvSpPr/>
          <p:nvPr/>
        </p:nvSpPr>
        <p:spPr>
          <a:xfrm>
            <a:off x="8981630" y="3191612"/>
            <a:ext cx="2497797" cy="1374803"/>
          </a:xfrm>
          <a:prstGeom prst="rect">
            <a:avLst/>
          </a:prstGeom>
          <a:solidFill>
            <a:srgbClr val="D8E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F1EF42F-8BA6-1DBB-733D-113A7EC2E9DC}"/>
              </a:ext>
            </a:extLst>
          </p:cNvPr>
          <p:cNvSpPr txBox="1"/>
          <p:nvPr/>
        </p:nvSpPr>
        <p:spPr>
          <a:xfrm>
            <a:off x="5590015" y="3401959"/>
            <a:ext cx="3211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Realizar capacitações para </a:t>
            </a:r>
          </a:p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equipe, podendo terminar </a:t>
            </a:r>
          </a:p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 um momento de confraternização.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9B5179E-C28B-85D3-22A1-A03F0542BFBE}"/>
              </a:ext>
            </a:extLst>
          </p:cNvPr>
          <p:cNvSpPr txBox="1"/>
          <p:nvPr/>
        </p:nvSpPr>
        <p:spPr>
          <a:xfrm>
            <a:off x="9129160" y="3501259"/>
            <a:ext cx="22027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Preencher o relatório integrado trimestralmente.</a:t>
            </a:r>
          </a:p>
        </p:txBody>
      </p:sp>
    </p:spTree>
    <p:extLst>
      <p:ext uri="{BB962C8B-B14F-4D97-AF65-F5344CB8AC3E}">
        <p14:creationId xmlns:p14="http://schemas.microsoft.com/office/powerpoint/2010/main" val="2832069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84F729A-35E5-30A8-DF7A-24162DBAA353}"/>
              </a:ext>
            </a:extLst>
          </p:cNvPr>
          <p:cNvSpPr/>
          <p:nvPr/>
        </p:nvSpPr>
        <p:spPr>
          <a:xfrm>
            <a:off x="2063576" y="1527538"/>
            <a:ext cx="5243077" cy="984129"/>
          </a:xfrm>
          <a:prstGeom prst="rect">
            <a:avLst/>
          </a:prstGeom>
          <a:solidFill>
            <a:srgbClr val="F6E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B8F88F1-73DD-424D-E48D-BD0CAF1F11E1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9325863-A8F0-E918-7EEC-80D94E016229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ACCIONES DEL MINISTERIO DE RECEPCIÓN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B0321AD-8BC9-B425-E557-E5A457EF8860}"/>
              </a:ext>
            </a:extLst>
          </p:cNvPr>
          <p:cNvSpPr/>
          <p:nvPr/>
        </p:nvSpPr>
        <p:spPr>
          <a:xfrm>
            <a:off x="2063577" y="1094468"/>
            <a:ext cx="940643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CD89AEF-C95F-D5AF-DC5E-C2F6174EFE68}"/>
              </a:ext>
            </a:extLst>
          </p:cNvPr>
          <p:cNvSpPr txBox="1"/>
          <p:nvPr/>
        </p:nvSpPr>
        <p:spPr>
          <a:xfrm>
            <a:off x="2204814" y="1133889"/>
            <a:ext cx="9135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ACCIÓN MENSUAL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8179FC0-F252-A7A7-F70C-E0A3DC8EBF3F}"/>
              </a:ext>
            </a:extLst>
          </p:cNvPr>
          <p:cNvSpPr txBox="1"/>
          <p:nvPr/>
        </p:nvSpPr>
        <p:spPr>
          <a:xfrm>
            <a:off x="2309382" y="1757992"/>
            <a:ext cx="4751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Instruir a la iglesia a través de publicaciones </a:t>
            </a:r>
          </a:p>
          <a:p>
            <a:pPr algn="ctr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informaciones sobre acciones receptivas.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850F525-7CF0-8CCD-043E-3EF1EA1966DD}"/>
              </a:ext>
            </a:extLst>
          </p:cNvPr>
          <p:cNvSpPr/>
          <p:nvPr/>
        </p:nvSpPr>
        <p:spPr>
          <a:xfrm>
            <a:off x="7447890" y="1527538"/>
            <a:ext cx="4031537" cy="984129"/>
          </a:xfrm>
          <a:prstGeom prst="rect">
            <a:avLst/>
          </a:prstGeom>
          <a:solidFill>
            <a:srgbClr val="F6E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EA6C88C-6BBE-5BC1-B792-9F70CD443F12}"/>
              </a:ext>
            </a:extLst>
          </p:cNvPr>
          <p:cNvSpPr txBox="1"/>
          <p:nvPr/>
        </p:nvSpPr>
        <p:spPr>
          <a:xfrm>
            <a:off x="7552459" y="1757992"/>
            <a:ext cx="3785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Preparar la escala mensual </a:t>
            </a:r>
            <a:b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el trabajo del equipo.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9E5D7D0-BC14-056A-F62F-CBFC68F76D41}"/>
              </a:ext>
            </a:extLst>
          </p:cNvPr>
          <p:cNvSpPr/>
          <p:nvPr/>
        </p:nvSpPr>
        <p:spPr>
          <a:xfrm>
            <a:off x="2061498" y="3183190"/>
            <a:ext cx="3211258" cy="1374803"/>
          </a:xfrm>
          <a:prstGeom prst="rect">
            <a:avLst/>
          </a:prstGeom>
          <a:solidFill>
            <a:srgbClr val="D8E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8C99D6A4-D2C5-F7B8-0EA1-1BED77FAAB04}"/>
              </a:ext>
            </a:extLst>
          </p:cNvPr>
          <p:cNvSpPr/>
          <p:nvPr/>
        </p:nvSpPr>
        <p:spPr>
          <a:xfrm>
            <a:off x="2061498" y="2762291"/>
            <a:ext cx="9406438" cy="334536"/>
          </a:xfrm>
          <a:prstGeom prst="rect">
            <a:avLst/>
          </a:prstGeom>
          <a:solidFill>
            <a:srgbClr val="1C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96C6AB6-98D5-030F-F487-70D294CBBA10}"/>
              </a:ext>
            </a:extLst>
          </p:cNvPr>
          <p:cNvSpPr txBox="1"/>
          <p:nvPr/>
        </p:nvSpPr>
        <p:spPr>
          <a:xfrm>
            <a:off x="2202735" y="2801712"/>
            <a:ext cx="9135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ACCIÓN TRIMESTRAL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4D26C03-18CB-FC11-14B8-A64FF2025EAE}"/>
              </a:ext>
            </a:extLst>
          </p:cNvPr>
          <p:cNvSpPr txBox="1"/>
          <p:nvPr/>
        </p:nvSpPr>
        <p:spPr>
          <a:xfrm>
            <a:off x="2261286" y="3386295"/>
            <a:ext cx="2811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Hacer una reunión de evaluación del trabajo y de </a:t>
            </a:r>
            <a:b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atención, incluyendo los equipos de apoyo.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3E717F0-974D-28A8-CA31-E92D72E2597C}"/>
              </a:ext>
            </a:extLst>
          </p:cNvPr>
          <p:cNvSpPr/>
          <p:nvPr/>
        </p:nvSpPr>
        <p:spPr>
          <a:xfrm>
            <a:off x="5436046" y="3191613"/>
            <a:ext cx="3443034" cy="1374803"/>
          </a:xfrm>
          <a:prstGeom prst="rect">
            <a:avLst/>
          </a:prstGeom>
          <a:solidFill>
            <a:srgbClr val="D8E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E94D31FE-91D4-CBE0-4B3F-9E4E0BF83F15}"/>
              </a:ext>
            </a:extLst>
          </p:cNvPr>
          <p:cNvSpPr/>
          <p:nvPr/>
        </p:nvSpPr>
        <p:spPr>
          <a:xfrm>
            <a:off x="8981630" y="3191612"/>
            <a:ext cx="2497797" cy="1374803"/>
          </a:xfrm>
          <a:prstGeom prst="rect">
            <a:avLst/>
          </a:prstGeom>
          <a:solidFill>
            <a:srgbClr val="D8E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22C056F-E059-4C5B-9942-62E17E9FB1BE}"/>
              </a:ext>
            </a:extLst>
          </p:cNvPr>
          <p:cNvSpPr txBox="1"/>
          <p:nvPr/>
        </p:nvSpPr>
        <p:spPr>
          <a:xfrm>
            <a:off x="5742311" y="3417986"/>
            <a:ext cx="2830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Realizar capacitaciones con el equipo que pueden terminar con un momento de confraternización.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D2FF1D7-2190-B6E3-6351-E97E5B86AF87}"/>
              </a:ext>
            </a:extLst>
          </p:cNvPr>
          <p:cNvSpPr txBox="1"/>
          <p:nvPr/>
        </p:nvSpPr>
        <p:spPr>
          <a:xfrm>
            <a:off x="9129160" y="3501259"/>
            <a:ext cx="22027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Llenar el informe integrado trimestralmente.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16B9554-9BE6-66EE-4F97-4519334FCFF0}"/>
              </a:ext>
            </a:extLst>
          </p:cNvPr>
          <p:cNvSpPr/>
          <p:nvPr/>
        </p:nvSpPr>
        <p:spPr>
          <a:xfrm>
            <a:off x="2061497" y="5278411"/>
            <a:ext cx="4031537" cy="9841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F7783B80-E3D2-2F7D-FAE3-ADB86B35CD0E}"/>
              </a:ext>
            </a:extLst>
          </p:cNvPr>
          <p:cNvSpPr/>
          <p:nvPr/>
        </p:nvSpPr>
        <p:spPr>
          <a:xfrm>
            <a:off x="2061498" y="4845341"/>
            <a:ext cx="9406438" cy="33453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6A98330-C1D7-F2F6-31BF-E6E2110615C2}"/>
              </a:ext>
            </a:extLst>
          </p:cNvPr>
          <p:cNvSpPr txBox="1"/>
          <p:nvPr/>
        </p:nvSpPr>
        <p:spPr>
          <a:xfrm>
            <a:off x="2202735" y="4884762"/>
            <a:ext cx="9135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ACCIÓN ANUAL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8688985-8E79-9569-F8DA-00ED04AD4A1A}"/>
              </a:ext>
            </a:extLst>
          </p:cNvPr>
          <p:cNvSpPr txBox="1"/>
          <p:nvPr/>
        </p:nvSpPr>
        <p:spPr>
          <a:xfrm>
            <a:off x="2202736" y="5623314"/>
            <a:ext cx="3674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Realizar el sábado de la Iglesia Receptiva.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F097D471-DA9D-6C8A-C259-C48D3CA07EC7}"/>
              </a:ext>
            </a:extLst>
          </p:cNvPr>
          <p:cNvSpPr/>
          <p:nvPr/>
        </p:nvSpPr>
        <p:spPr>
          <a:xfrm>
            <a:off x="6217921" y="5278411"/>
            <a:ext cx="5259428" cy="9841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9C9D988A-7F66-26D7-4522-99B1D1E7095B}"/>
              </a:ext>
            </a:extLst>
          </p:cNvPr>
          <p:cNvSpPr txBox="1"/>
          <p:nvPr/>
        </p:nvSpPr>
        <p:spPr>
          <a:xfrm>
            <a:off x="6340919" y="5508865"/>
            <a:ext cx="499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Trabajar en conjunto con la Escuela Sabática </a:t>
            </a:r>
          </a:p>
          <a:p>
            <a:pPr algn="ctr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la celebración del Día del amigo.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687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7CE59448-4491-F251-67DD-9CA6BEA7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63" y="2352355"/>
            <a:ext cx="569977" cy="44805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499786F-DD73-1A55-ED80-0C8EBCEB840A}"/>
              </a:ext>
            </a:extLst>
          </p:cNvPr>
          <p:cNvSpPr txBox="1"/>
          <p:nvPr/>
        </p:nvSpPr>
        <p:spPr>
          <a:xfrm>
            <a:off x="3030744" y="2639896"/>
            <a:ext cx="8102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 la simpatía de Cristo hemos de tratar de despertar su interés en los grandes asuntos de la vida eterna.</a:t>
            </a:r>
            <a:endParaRPr lang="pt-BR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FD3FF5F-3AB8-B4A3-4B07-379D2928BE54}"/>
              </a:ext>
            </a:extLst>
          </p:cNvPr>
          <p:cNvSpPr txBox="1"/>
          <p:nvPr/>
        </p:nvSpPr>
        <p:spPr>
          <a:xfrm>
            <a:off x="7881301" y="3784338"/>
            <a:ext cx="2830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>
                <a:solidFill>
                  <a:srgbClr val="3989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Servicio</a:t>
            </a:r>
            <a:r>
              <a:rPr lang="pt-BR" sz="1600" dirty="0">
                <a:solidFill>
                  <a:srgbClr val="3989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Cristiano, pág. 147</a:t>
            </a:r>
          </a:p>
        </p:txBody>
      </p:sp>
    </p:spTree>
    <p:extLst>
      <p:ext uri="{BB962C8B-B14F-4D97-AF65-F5344CB8AC3E}">
        <p14:creationId xmlns:p14="http://schemas.microsoft.com/office/powerpoint/2010/main" val="3713328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F69212B2-787C-3A5A-C135-D3346B248541}"/>
              </a:ext>
            </a:extLst>
          </p:cNvPr>
          <p:cNvSpPr/>
          <p:nvPr/>
        </p:nvSpPr>
        <p:spPr>
          <a:xfrm>
            <a:off x="0" y="197709"/>
            <a:ext cx="12191999" cy="73305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B8F122C-C1D7-2C37-9D12-64A996E1E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4" b="8694"/>
          <a:stretch/>
        </p:blipFill>
        <p:spPr>
          <a:xfrm>
            <a:off x="1474914" y="1101754"/>
            <a:ext cx="10553534" cy="575624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5AA8706-C3C2-F497-CB51-E1BCBFF9AA87}"/>
              </a:ext>
            </a:extLst>
          </p:cNvPr>
          <p:cNvSpPr txBox="1"/>
          <p:nvPr/>
        </p:nvSpPr>
        <p:spPr>
          <a:xfrm>
            <a:off x="5086350" y="321276"/>
            <a:ext cx="6701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BUENA ATENCIÓN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1E42AE6-0FF4-D2BD-6DEA-37396A19B38A}"/>
              </a:ext>
            </a:extLst>
          </p:cNvPr>
          <p:cNvSpPr/>
          <p:nvPr/>
        </p:nvSpPr>
        <p:spPr>
          <a:xfrm>
            <a:off x="7901941" y="5270784"/>
            <a:ext cx="3642360" cy="1151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D32ED67-6057-7D0A-7056-1C65C92C98BF}"/>
              </a:ext>
            </a:extLst>
          </p:cNvPr>
          <p:cNvSpPr txBox="1"/>
          <p:nvPr/>
        </p:nvSpPr>
        <p:spPr>
          <a:xfrm>
            <a:off x="8004811" y="5336395"/>
            <a:ext cx="3425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UNA PRIMERA EXPERIENCIA MEMORABLE RESULTA EN EL BAUTISMO.</a:t>
            </a:r>
            <a:endParaRPr lang="pt-BR" sz="20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E4200537-52F8-EE0A-314C-2D69A3418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9187" y="1395766"/>
            <a:ext cx="2541487" cy="153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15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0AA36E83-8AB6-EBAF-1781-4C18C9034297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00071A3-4F44-17DA-191A-06B198A3F10E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AUTOPERCEPCIÓN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D3C6F94D-9593-93AF-EB6D-7F093ACD0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6009" y="884582"/>
            <a:ext cx="8036857" cy="576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51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09B4E05-73DD-7208-D3AE-3585C26C906C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23DD3B6A-66FF-8D16-FDB2-0E573F850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63" y="2352355"/>
            <a:ext cx="569977" cy="44805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C91D899-8470-8C6D-7E87-13C277BBDEEC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RECEPCIÓN - UN MINISTERIO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340C36-EB5E-7A02-BDEC-03F25358C624}"/>
              </a:ext>
            </a:extLst>
          </p:cNvPr>
          <p:cNvSpPr txBox="1"/>
          <p:nvPr/>
        </p:nvSpPr>
        <p:spPr>
          <a:xfrm>
            <a:off x="3030745" y="2639896"/>
            <a:ext cx="7892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 los visitantes vean que tratamos de hacer </a:t>
            </a:r>
          </a:p>
          <a:p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felices a los que nos rodean con nuestra alegría, </a:t>
            </a:r>
          </a:p>
          <a:p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simpatía y amor.</a:t>
            </a:r>
            <a:endParaRPr lang="pt-BR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F68347D-C376-6C60-B277-BAAEF6B902E1}"/>
              </a:ext>
            </a:extLst>
          </p:cNvPr>
          <p:cNvSpPr txBox="1"/>
          <p:nvPr/>
        </p:nvSpPr>
        <p:spPr>
          <a:xfrm>
            <a:off x="8663940" y="3995353"/>
            <a:ext cx="1851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3989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Elena de White</a:t>
            </a:r>
          </a:p>
        </p:txBody>
      </p:sp>
    </p:spTree>
    <p:extLst>
      <p:ext uri="{BB962C8B-B14F-4D97-AF65-F5344CB8AC3E}">
        <p14:creationId xmlns:p14="http://schemas.microsoft.com/office/powerpoint/2010/main" val="139901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303FB5F7-D454-6DC6-0039-50E24FB14A51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A78333C-BFE8-2FF6-D5FC-730ADA256DA4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BUENA ATENCIÓN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7F9EA1B-98E4-EE53-A673-2C4C1C132050}"/>
              </a:ext>
            </a:extLst>
          </p:cNvPr>
          <p:cNvSpPr/>
          <p:nvPr/>
        </p:nvSpPr>
        <p:spPr>
          <a:xfrm>
            <a:off x="3210340" y="1377808"/>
            <a:ext cx="8269088" cy="334536"/>
          </a:xfrm>
          <a:prstGeom prst="rect">
            <a:avLst/>
          </a:prstGeom>
          <a:solidFill>
            <a:srgbClr val="F9A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BB90BAF-2507-33A7-92DE-2A4BBD63D624}"/>
              </a:ext>
            </a:extLst>
          </p:cNvPr>
          <p:cNvSpPr txBox="1"/>
          <p:nvPr/>
        </p:nvSpPr>
        <p:spPr>
          <a:xfrm>
            <a:off x="3379304" y="1415467"/>
            <a:ext cx="7960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EQUIPO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2296B630-727E-1A25-384F-3FBC075AAAE8}"/>
              </a:ext>
            </a:extLst>
          </p:cNvPr>
          <p:cNvSpPr/>
          <p:nvPr/>
        </p:nvSpPr>
        <p:spPr>
          <a:xfrm>
            <a:off x="1971260" y="1377135"/>
            <a:ext cx="1119810" cy="1119323"/>
          </a:xfrm>
          <a:prstGeom prst="rect">
            <a:avLst/>
          </a:prstGeom>
          <a:solidFill>
            <a:srgbClr val="F9A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FB8DD678-39AA-BA24-C9D9-35F86F390885}"/>
              </a:ext>
            </a:extLst>
          </p:cNvPr>
          <p:cNvSpPr txBox="1"/>
          <p:nvPr/>
        </p:nvSpPr>
        <p:spPr>
          <a:xfrm>
            <a:off x="3379304" y="1821473"/>
            <a:ext cx="7989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 que estar bien capacitados, es necesario elegir personas que tengan inteligencia emocional y la capacidad de ponerse en el lugar del invitado.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Imagem 28" descr="Ícone&#10;&#10;Descrição gerada automaticamente">
            <a:extLst>
              <a:ext uri="{FF2B5EF4-FFF2-40B4-BE49-F238E27FC236}">
                <a16:creationId xmlns:a16="http://schemas.microsoft.com/office/drawing/2014/main" id="{925D803C-EEF5-B438-6E2E-2F6DCBCFE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553" y="1492048"/>
            <a:ext cx="852645" cy="85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333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303FB5F7-D454-6DC6-0039-50E24FB14A51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A78333C-BFE8-2FF6-D5FC-730ADA256DA4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BUENA ATENCIÓN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E6069CE-6225-A123-0A6C-1DEB6F450F0E}"/>
              </a:ext>
            </a:extLst>
          </p:cNvPr>
          <p:cNvSpPr/>
          <p:nvPr/>
        </p:nvSpPr>
        <p:spPr>
          <a:xfrm>
            <a:off x="3210340" y="1377808"/>
            <a:ext cx="8269088" cy="334536"/>
          </a:xfrm>
          <a:prstGeom prst="rect">
            <a:avLst/>
          </a:prstGeom>
          <a:solidFill>
            <a:srgbClr val="F9A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23C9D49-E327-B113-A982-A3B870D09991}"/>
              </a:ext>
            </a:extLst>
          </p:cNvPr>
          <p:cNvSpPr txBox="1"/>
          <p:nvPr/>
        </p:nvSpPr>
        <p:spPr>
          <a:xfrm>
            <a:off x="3379304" y="1415467"/>
            <a:ext cx="7960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EQUIPO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3CFC187-4935-4871-ED36-4FF03D1D1EFC}"/>
              </a:ext>
            </a:extLst>
          </p:cNvPr>
          <p:cNvSpPr/>
          <p:nvPr/>
        </p:nvSpPr>
        <p:spPr>
          <a:xfrm>
            <a:off x="1971260" y="1377135"/>
            <a:ext cx="1119810" cy="1119323"/>
          </a:xfrm>
          <a:prstGeom prst="rect">
            <a:avLst/>
          </a:prstGeom>
          <a:solidFill>
            <a:srgbClr val="F9A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99576717-1AD6-2954-53E4-CA3F77788FF9}"/>
              </a:ext>
            </a:extLst>
          </p:cNvPr>
          <p:cNvSpPr txBox="1"/>
          <p:nvPr/>
        </p:nvSpPr>
        <p:spPr>
          <a:xfrm>
            <a:off x="3379304" y="1821473"/>
            <a:ext cx="7989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 que estar bien capacitados, es necesario elegir personas que tengan inteligencia emocional y la capacidad de ponerse en el lugar del invitado.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3" name="Imagem 22" descr="Ícone&#10;&#10;Descrição gerada automaticamente">
            <a:extLst>
              <a:ext uri="{FF2B5EF4-FFF2-40B4-BE49-F238E27FC236}">
                <a16:creationId xmlns:a16="http://schemas.microsoft.com/office/drawing/2014/main" id="{0F46A08D-50FC-EF88-83F5-5CC73242B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553" y="1492048"/>
            <a:ext cx="852645" cy="852645"/>
          </a:xfrm>
          <a:prstGeom prst="rect">
            <a:avLst/>
          </a:prstGeom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93FBA949-297D-2123-7E8D-69D34BA6AD5C}"/>
              </a:ext>
            </a:extLst>
          </p:cNvPr>
          <p:cNvSpPr/>
          <p:nvPr/>
        </p:nvSpPr>
        <p:spPr>
          <a:xfrm>
            <a:off x="3210339" y="2955424"/>
            <a:ext cx="826908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4ADCC94-CC6F-DDD0-3A64-F91125FB127E}"/>
              </a:ext>
            </a:extLst>
          </p:cNvPr>
          <p:cNvSpPr txBox="1"/>
          <p:nvPr/>
        </p:nvSpPr>
        <p:spPr>
          <a:xfrm>
            <a:off x="3379303" y="2993083"/>
            <a:ext cx="7960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SCRIPT 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926AF81D-CD06-7F39-E467-97B9DBF64211}"/>
              </a:ext>
            </a:extLst>
          </p:cNvPr>
          <p:cNvSpPr/>
          <p:nvPr/>
        </p:nvSpPr>
        <p:spPr>
          <a:xfrm>
            <a:off x="1971259" y="2954751"/>
            <a:ext cx="1119810" cy="1119323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D18DA2BC-69B8-EFB2-DEDA-377B9A5FE1D9}"/>
              </a:ext>
            </a:extLst>
          </p:cNvPr>
          <p:cNvSpPr txBox="1"/>
          <p:nvPr/>
        </p:nvSpPr>
        <p:spPr>
          <a:xfrm>
            <a:off x="3379303" y="3399089"/>
            <a:ext cx="7989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 importante que se conozcan los comportamientos y las frases cordiales, pero se vuelven perjudiciales cuando son visiblemente mecánicas y artificiales. 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1811A505-D70B-FE43-BB8F-4EA018417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8552" y="3092741"/>
            <a:ext cx="852645" cy="80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99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6467F9D-E91A-EA79-D994-4C865291B9E8}"/>
              </a:ext>
            </a:extLst>
          </p:cNvPr>
          <p:cNvSpPr/>
          <p:nvPr/>
        </p:nvSpPr>
        <p:spPr>
          <a:xfrm>
            <a:off x="3210340" y="1377808"/>
            <a:ext cx="8269088" cy="334536"/>
          </a:xfrm>
          <a:prstGeom prst="rect">
            <a:avLst/>
          </a:prstGeom>
          <a:solidFill>
            <a:srgbClr val="F9A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8FC91A2-254C-F9BD-2D39-261FA30C639D}"/>
              </a:ext>
            </a:extLst>
          </p:cNvPr>
          <p:cNvSpPr txBox="1"/>
          <p:nvPr/>
        </p:nvSpPr>
        <p:spPr>
          <a:xfrm>
            <a:off x="3379304" y="1415467"/>
            <a:ext cx="7960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03FB5F7-D454-6DC6-0039-50E24FB14A51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A78333C-BFE8-2FF6-D5FC-730ADA256DA4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BUENA ATENCIÓN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9112DD4-7801-82FD-1F22-DFC876B5AB57}"/>
              </a:ext>
            </a:extLst>
          </p:cNvPr>
          <p:cNvSpPr/>
          <p:nvPr/>
        </p:nvSpPr>
        <p:spPr>
          <a:xfrm>
            <a:off x="1971260" y="1377135"/>
            <a:ext cx="1119810" cy="1119323"/>
          </a:xfrm>
          <a:prstGeom prst="rect">
            <a:avLst/>
          </a:prstGeom>
          <a:solidFill>
            <a:srgbClr val="F9A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955164C-D6D3-EE60-29C7-C6FC6572AE7A}"/>
              </a:ext>
            </a:extLst>
          </p:cNvPr>
          <p:cNvSpPr txBox="1"/>
          <p:nvPr/>
        </p:nvSpPr>
        <p:spPr>
          <a:xfrm>
            <a:off x="3379304" y="1821473"/>
            <a:ext cx="7989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 que estar bien capacitados, es necesario elegir personas que tengan inteligencia emocional y la capacidad de ponerse en el lugar del invitado.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agem 8" descr="Ícone&#10;&#10;Descrição gerada automaticamente">
            <a:extLst>
              <a:ext uri="{FF2B5EF4-FFF2-40B4-BE49-F238E27FC236}">
                <a16:creationId xmlns:a16="http://schemas.microsoft.com/office/drawing/2014/main" id="{4E96C645-6A5E-5386-F47B-4C5EAB394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553" y="1492048"/>
            <a:ext cx="852645" cy="852645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57F3DE16-A954-2A22-DE7D-4BE4F448B435}"/>
              </a:ext>
            </a:extLst>
          </p:cNvPr>
          <p:cNvSpPr/>
          <p:nvPr/>
        </p:nvSpPr>
        <p:spPr>
          <a:xfrm>
            <a:off x="3210339" y="2955424"/>
            <a:ext cx="826908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589AE30-D063-18EF-230E-62215A6A0ED7}"/>
              </a:ext>
            </a:extLst>
          </p:cNvPr>
          <p:cNvSpPr txBox="1"/>
          <p:nvPr/>
        </p:nvSpPr>
        <p:spPr>
          <a:xfrm>
            <a:off x="3379303" y="2993083"/>
            <a:ext cx="7960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SCRIPT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C021B7A-2D9B-F396-E8D0-717C7129EF42}"/>
              </a:ext>
            </a:extLst>
          </p:cNvPr>
          <p:cNvSpPr/>
          <p:nvPr/>
        </p:nvSpPr>
        <p:spPr>
          <a:xfrm>
            <a:off x="1971259" y="2954751"/>
            <a:ext cx="1119810" cy="1119323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4FA92A5-DC52-D0FB-A78E-82A4BEC928AB}"/>
              </a:ext>
            </a:extLst>
          </p:cNvPr>
          <p:cNvSpPr txBox="1"/>
          <p:nvPr/>
        </p:nvSpPr>
        <p:spPr>
          <a:xfrm>
            <a:off x="3379303" y="3399089"/>
            <a:ext cx="7989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 importante que se conozcan los comportamientos y las frases cordiales, pero se vuelven perjudiciales cuando son visiblemente mecánicas y artificiales. 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894715EF-4040-018B-D9AE-46F170F9E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8552" y="3092741"/>
            <a:ext cx="852645" cy="806490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2384EEED-5482-8334-E915-C4C0047F6F87}"/>
              </a:ext>
            </a:extLst>
          </p:cNvPr>
          <p:cNvSpPr/>
          <p:nvPr/>
        </p:nvSpPr>
        <p:spPr>
          <a:xfrm>
            <a:off x="3210339" y="4531217"/>
            <a:ext cx="8269088" cy="334536"/>
          </a:xfrm>
          <a:prstGeom prst="rect">
            <a:avLst/>
          </a:prstGeom>
          <a:solidFill>
            <a:srgbClr val="1C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1809737-FC48-4CA3-AB3B-FC898E05EE5B}"/>
              </a:ext>
            </a:extLst>
          </p:cNvPr>
          <p:cNvSpPr txBox="1"/>
          <p:nvPr/>
        </p:nvSpPr>
        <p:spPr>
          <a:xfrm>
            <a:off x="3379303" y="4568876"/>
            <a:ext cx="7960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INTEGRACIÓN Y CONTINUIDAD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A3C4B22-73F0-5FD4-B54C-C87EE6AC0522}"/>
              </a:ext>
            </a:extLst>
          </p:cNvPr>
          <p:cNvSpPr/>
          <p:nvPr/>
        </p:nvSpPr>
        <p:spPr>
          <a:xfrm>
            <a:off x="1971259" y="4530544"/>
            <a:ext cx="1119810" cy="1119323"/>
          </a:xfrm>
          <a:prstGeom prst="rect">
            <a:avLst/>
          </a:prstGeom>
          <a:solidFill>
            <a:srgbClr val="1C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1DA8773-9684-4DF0-6BB3-08B3357C6FCE}"/>
              </a:ext>
            </a:extLst>
          </p:cNvPr>
          <p:cNvSpPr txBox="1"/>
          <p:nvPr/>
        </p:nvSpPr>
        <p:spPr>
          <a:xfrm>
            <a:off x="3379303" y="4955004"/>
            <a:ext cx="79891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Una iglesia solo logra ofrecer una buena atención si el comportamiento de todos fuera cordial, interesado y amoroso. La buena atención no se termina junto con el programa de la iglesia, se necesita realizar nuevas formas de contacto.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18A47215-1CB7-EBD2-79A1-EEA10338D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8552" y="4692826"/>
            <a:ext cx="852645" cy="75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116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303FB5F7-D454-6DC6-0039-50E24FB14A51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A78333C-BFE8-2FF6-D5FC-730ADA256DA4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BUENA ATENCIÓN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14E49FB3-342C-24B3-7489-6B7496358844}"/>
              </a:ext>
            </a:extLst>
          </p:cNvPr>
          <p:cNvSpPr/>
          <p:nvPr/>
        </p:nvSpPr>
        <p:spPr>
          <a:xfrm>
            <a:off x="3210340" y="1377808"/>
            <a:ext cx="8269088" cy="33453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E605653-FEEC-7A0A-C516-5165287E42AC}"/>
              </a:ext>
            </a:extLst>
          </p:cNvPr>
          <p:cNvSpPr txBox="1"/>
          <p:nvPr/>
        </p:nvSpPr>
        <p:spPr>
          <a:xfrm>
            <a:off x="3379304" y="1415467"/>
            <a:ext cx="7960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CONOCIMIENTO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6B231658-14A2-58EA-17BD-8A26AB9410BD}"/>
              </a:ext>
            </a:extLst>
          </p:cNvPr>
          <p:cNvSpPr/>
          <p:nvPr/>
        </p:nvSpPr>
        <p:spPr>
          <a:xfrm>
            <a:off x="1971260" y="1377135"/>
            <a:ext cx="1119810" cy="111932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84F5AE5-A661-5ABD-A38B-A5EE6787F2F4}"/>
              </a:ext>
            </a:extLst>
          </p:cNvPr>
          <p:cNvSpPr txBox="1"/>
          <p:nvPr/>
        </p:nvSpPr>
        <p:spPr>
          <a:xfrm>
            <a:off x="3379304" y="1821473"/>
            <a:ext cx="7989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Estudiar e intentar comprender quién es el invitado, sus deseos y comportamientos hace que el trabajo sea más personalizado y eficaz.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E07C4C88-4BF2-CE2C-1EFA-378A08D09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8553" y="1509101"/>
            <a:ext cx="852645" cy="81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817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6467F9D-E91A-EA79-D994-4C865291B9E8}"/>
              </a:ext>
            </a:extLst>
          </p:cNvPr>
          <p:cNvSpPr/>
          <p:nvPr/>
        </p:nvSpPr>
        <p:spPr>
          <a:xfrm>
            <a:off x="3210340" y="1377808"/>
            <a:ext cx="8269088" cy="33453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8FC91A2-254C-F9BD-2D39-261FA30C639D}"/>
              </a:ext>
            </a:extLst>
          </p:cNvPr>
          <p:cNvSpPr txBox="1"/>
          <p:nvPr/>
        </p:nvSpPr>
        <p:spPr>
          <a:xfrm>
            <a:off x="3379304" y="1415467"/>
            <a:ext cx="7960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CONOCIMIENTO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03FB5F7-D454-6DC6-0039-50E24FB14A51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A78333C-BFE8-2FF6-D5FC-730ADA256DA4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BUENA ATENCIÓN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9112DD4-7801-82FD-1F22-DFC876B5AB57}"/>
              </a:ext>
            </a:extLst>
          </p:cNvPr>
          <p:cNvSpPr/>
          <p:nvPr/>
        </p:nvSpPr>
        <p:spPr>
          <a:xfrm>
            <a:off x="1971260" y="1377135"/>
            <a:ext cx="1119810" cy="111932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955164C-D6D3-EE60-29C7-C6FC6572AE7A}"/>
              </a:ext>
            </a:extLst>
          </p:cNvPr>
          <p:cNvSpPr txBox="1"/>
          <p:nvPr/>
        </p:nvSpPr>
        <p:spPr>
          <a:xfrm>
            <a:off x="3379304" y="1821473"/>
            <a:ext cx="7989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Estudiar e intentar comprender quién es el invitado, sus deseos y comportamientos hace que el trabajo sea más personalizado y eficaz.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E96C645-6A5E-5386-F47B-4C5EAB394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8553" y="1509101"/>
            <a:ext cx="852645" cy="818539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57F3DE16-A954-2A22-DE7D-4BE4F448B435}"/>
              </a:ext>
            </a:extLst>
          </p:cNvPr>
          <p:cNvSpPr/>
          <p:nvPr/>
        </p:nvSpPr>
        <p:spPr>
          <a:xfrm>
            <a:off x="3210339" y="2955424"/>
            <a:ext cx="8269088" cy="334536"/>
          </a:xfrm>
          <a:prstGeom prst="rect">
            <a:avLst/>
          </a:prstGeom>
          <a:solidFill>
            <a:srgbClr val="AF5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589AE30-D063-18EF-230E-62215A6A0ED7}"/>
              </a:ext>
            </a:extLst>
          </p:cNvPr>
          <p:cNvSpPr txBox="1"/>
          <p:nvPr/>
        </p:nvSpPr>
        <p:spPr>
          <a:xfrm>
            <a:off x="3379303" y="2993083"/>
            <a:ext cx="7960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PROPÓSITO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C021B7A-2D9B-F396-E8D0-717C7129EF42}"/>
              </a:ext>
            </a:extLst>
          </p:cNvPr>
          <p:cNvSpPr/>
          <p:nvPr/>
        </p:nvSpPr>
        <p:spPr>
          <a:xfrm>
            <a:off x="1971259" y="2954751"/>
            <a:ext cx="1119810" cy="1119323"/>
          </a:xfrm>
          <a:prstGeom prst="rect">
            <a:avLst/>
          </a:prstGeom>
          <a:solidFill>
            <a:srgbClr val="AF5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4FA92A5-DC52-D0FB-A78E-82A4BEC928AB}"/>
              </a:ext>
            </a:extLst>
          </p:cNvPr>
          <p:cNvSpPr txBox="1"/>
          <p:nvPr/>
        </p:nvSpPr>
        <p:spPr>
          <a:xfrm>
            <a:off x="3379303" y="3399089"/>
            <a:ext cx="79891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Atender es servir y es importante que todos tengan placer y motivación en solucionar los problemas del invitado, ya sean comportamentales, haciendo que se sienta cómodo, o se traten de cuestiones más profundas, ofreciendo apoyo y acompañamiento espiritual.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894715EF-4040-018B-D9AE-46F170F9E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8552" y="3122796"/>
            <a:ext cx="852645" cy="74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367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F69212B2-787C-3A5A-C135-D3346B248541}"/>
              </a:ext>
            </a:extLst>
          </p:cNvPr>
          <p:cNvSpPr/>
          <p:nvPr/>
        </p:nvSpPr>
        <p:spPr>
          <a:xfrm>
            <a:off x="0" y="197709"/>
            <a:ext cx="12191999" cy="73305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B8F122C-C1D7-2C37-9D12-64A996E1E1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" t="9780" b="9780"/>
          <a:stretch/>
        </p:blipFill>
        <p:spPr>
          <a:xfrm>
            <a:off x="1470991" y="1149178"/>
            <a:ext cx="10565353" cy="570882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5AA8706-C3C2-F497-CB51-E1BCBFF9AA87}"/>
              </a:ext>
            </a:extLst>
          </p:cNvPr>
          <p:cNvSpPr txBox="1"/>
          <p:nvPr/>
        </p:nvSpPr>
        <p:spPr>
          <a:xfrm>
            <a:off x="5086350" y="321276"/>
            <a:ext cx="6701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ABORDAJE</a:t>
            </a:r>
          </a:p>
        </p:txBody>
      </p:sp>
    </p:spTree>
    <p:extLst>
      <p:ext uri="{BB962C8B-B14F-4D97-AF65-F5344CB8AC3E}">
        <p14:creationId xmlns:p14="http://schemas.microsoft.com/office/powerpoint/2010/main" val="15940273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950F3DF-B757-8331-1390-826F22B900DA}"/>
              </a:ext>
            </a:extLst>
          </p:cNvPr>
          <p:cNvSpPr/>
          <p:nvPr/>
        </p:nvSpPr>
        <p:spPr>
          <a:xfrm>
            <a:off x="2130463" y="1153866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5296910-F0CC-47F2-7549-C9E3CB83CBA2}"/>
              </a:ext>
            </a:extLst>
          </p:cNvPr>
          <p:cNvSpPr/>
          <p:nvPr/>
        </p:nvSpPr>
        <p:spPr>
          <a:xfrm>
            <a:off x="2253324" y="1153866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33F160C-DA45-3C06-635D-A76817BB1E41}"/>
              </a:ext>
            </a:extLst>
          </p:cNvPr>
          <p:cNvSpPr txBox="1"/>
          <p:nvPr/>
        </p:nvSpPr>
        <p:spPr>
          <a:xfrm>
            <a:off x="2253324" y="1193287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 IMPRESSÃO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2E29083-3538-0058-5A49-93948166339D}"/>
              </a:ext>
            </a:extLst>
          </p:cNvPr>
          <p:cNvSpPr/>
          <p:nvPr/>
        </p:nvSpPr>
        <p:spPr>
          <a:xfrm>
            <a:off x="2130462" y="1488402"/>
            <a:ext cx="9348965" cy="747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B0E316-EC67-C2DF-482E-746D27203999}"/>
              </a:ext>
            </a:extLst>
          </p:cNvPr>
          <p:cNvSpPr txBox="1"/>
          <p:nvPr/>
        </p:nvSpPr>
        <p:spPr>
          <a:xfrm>
            <a:off x="2412096" y="1591494"/>
            <a:ext cx="8808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Antes de ter tempo para dizer a primeira palavra, o sorriso no rosto, a postura, o asseio das roupas e do ambiente estão passando uma informação. Fique atento a esses itens para fixar uma imagem positiva. 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ABORDAJE</a:t>
            </a:r>
          </a:p>
        </p:txBody>
      </p:sp>
    </p:spTree>
    <p:extLst>
      <p:ext uri="{BB962C8B-B14F-4D97-AF65-F5344CB8AC3E}">
        <p14:creationId xmlns:p14="http://schemas.microsoft.com/office/powerpoint/2010/main" val="15177106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950F3DF-B757-8331-1390-826F22B900DA}"/>
              </a:ext>
            </a:extLst>
          </p:cNvPr>
          <p:cNvSpPr/>
          <p:nvPr/>
        </p:nvSpPr>
        <p:spPr>
          <a:xfrm>
            <a:off x="2130463" y="1153866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771BECB4-1619-A373-6B78-B755E5808AF4}"/>
              </a:ext>
            </a:extLst>
          </p:cNvPr>
          <p:cNvSpPr/>
          <p:nvPr/>
        </p:nvSpPr>
        <p:spPr>
          <a:xfrm>
            <a:off x="2130463" y="2550963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5296910-F0CC-47F2-7549-C9E3CB83CBA2}"/>
              </a:ext>
            </a:extLst>
          </p:cNvPr>
          <p:cNvSpPr/>
          <p:nvPr/>
        </p:nvSpPr>
        <p:spPr>
          <a:xfrm>
            <a:off x="2253324" y="1153866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33F160C-DA45-3C06-635D-A76817BB1E41}"/>
              </a:ext>
            </a:extLst>
          </p:cNvPr>
          <p:cNvSpPr txBox="1"/>
          <p:nvPr/>
        </p:nvSpPr>
        <p:spPr>
          <a:xfrm>
            <a:off x="2253324" y="1193287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 IMPRESSÃO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2E29083-3538-0058-5A49-93948166339D}"/>
              </a:ext>
            </a:extLst>
          </p:cNvPr>
          <p:cNvSpPr/>
          <p:nvPr/>
        </p:nvSpPr>
        <p:spPr>
          <a:xfrm>
            <a:off x="2130462" y="1488402"/>
            <a:ext cx="9348965" cy="747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B0E316-EC67-C2DF-482E-746D27203999}"/>
              </a:ext>
            </a:extLst>
          </p:cNvPr>
          <p:cNvSpPr txBox="1"/>
          <p:nvPr/>
        </p:nvSpPr>
        <p:spPr>
          <a:xfrm>
            <a:off x="2412096" y="1591494"/>
            <a:ext cx="8808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Antes de ter tempo para dizer a primeira palavra, o sorriso no rosto, a postura, o asseio das roupas e do ambiente estão passando uma informação. Fique atento a esses itens para fixar uma imagem positiva.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E55FFC1-18EE-2777-F9C0-C8FF3E02F799}"/>
              </a:ext>
            </a:extLst>
          </p:cNvPr>
          <p:cNvSpPr/>
          <p:nvPr/>
        </p:nvSpPr>
        <p:spPr>
          <a:xfrm>
            <a:off x="2253324" y="2550963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3E1F8F4-0921-6DF9-2D45-45E5E8CDAA59}"/>
              </a:ext>
            </a:extLst>
          </p:cNvPr>
          <p:cNvSpPr txBox="1"/>
          <p:nvPr/>
        </p:nvSpPr>
        <p:spPr>
          <a:xfrm>
            <a:off x="2253324" y="2590384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CONTEXTO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29C8D44-5572-2677-0247-5AFDBD9036B8}"/>
              </a:ext>
            </a:extLst>
          </p:cNvPr>
          <p:cNvSpPr/>
          <p:nvPr/>
        </p:nvSpPr>
        <p:spPr>
          <a:xfrm>
            <a:off x="2130462" y="2885499"/>
            <a:ext cx="9348965" cy="9460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947445D-081C-855F-96A7-63D639881417}"/>
              </a:ext>
            </a:extLst>
          </p:cNvPr>
          <p:cNvSpPr txBox="1"/>
          <p:nvPr/>
        </p:nvSpPr>
        <p:spPr>
          <a:xfrm>
            <a:off x="2412096" y="2988591"/>
            <a:ext cx="8808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Antes de cumprimentar, faça uma leitura do convidado e observe o contexto como: sinais corporais </a:t>
            </a:r>
            <a:b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visitante (se está alegre, triste ou apreensivo), o perfil pessoal, as pessoas que estão junto, etc. </a:t>
            </a:r>
            <a:b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Essas informações fazem com que o atendimento seja personalizado. 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ABORDAJE</a:t>
            </a:r>
          </a:p>
        </p:txBody>
      </p:sp>
    </p:spTree>
    <p:extLst>
      <p:ext uri="{BB962C8B-B14F-4D97-AF65-F5344CB8AC3E}">
        <p14:creationId xmlns:p14="http://schemas.microsoft.com/office/powerpoint/2010/main" val="19960345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950F3DF-B757-8331-1390-826F22B900DA}"/>
              </a:ext>
            </a:extLst>
          </p:cNvPr>
          <p:cNvSpPr/>
          <p:nvPr/>
        </p:nvSpPr>
        <p:spPr>
          <a:xfrm>
            <a:off x="2130463" y="1153866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771BECB4-1619-A373-6B78-B755E5808AF4}"/>
              </a:ext>
            </a:extLst>
          </p:cNvPr>
          <p:cNvSpPr/>
          <p:nvPr/>
        </p:nvSpPr>
        <p:spPr>
          <a:xfrm>
            <a:off x="2130463" y="2550963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0B3B12B1-F857-0AF8-132A-56BFE360A429}"/>
              </a:ext>
            </a:extLst>
          </p:cNvPr>
          <p:cNvSpPr/>
          <p:nvPr/>
        </p:nvSpPr>
        <p:spPr>
          <a:xfrm>
            <a:off x="2130463" y="4146193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5296910-F0CC-47F2-7549-C9E3CB83CBA2}"/>
              </a:ext>
            </a:extLst>
          </p:cNvPr>
          <p:cNvSpPr/>
          <p:nvPr/>
        </p:nvSpPr>
        <p:spPr>
          <a:xfrm>
            <a:off x="2253324" y="1153866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33F160C-DA45-3C06-635D-A76817BB1E41}"/>
              </a:ext>
            </a:extLst>
          </p:cNvPr>
          <p:cNvSpPr txBox="1"/>
          <p:nvPr/>
        </p:nvSpPr>
        <p:spPr>
          <a:xfrm>
            <a:off x="2253324" y="1193287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BUENA IMPRESIÓN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2E29083-3538-0058-5A49-93948166339D}"/>
              </a:ext>
            </a:extLst>
          </p:cNvPr>
          <p:cNvSpPr/>
          <p:nvPr/>
        </p:nvSpPr>
        <p:spPr>
          <a:xfrm>
            <a:off x="2130462" y="1488402"/>
            <a:ext cx="9520393" cy="747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B0E316-EC67-C2DF-482E-746D27203999}"/>
              </a:ext>
            </a:extLst>
          </p:cNvPr>
          <p:cNvSpPr txBox="1"/>
          <p:nvPr/>
        </p:nvSpPr>
        <p:spPr>
          <a:xfrm>
            <a:off x="2412096" y="1591494"/>
            <a:ext cx="9067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Antes de tener tiempo para decir la primera palabra, la sonrisa en el rostro, la postura, el aseo de las ropas y del ambiente están transmitiendo información. Esté atento a estos ítems para dar una imagen positiva.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E55FFC1-18EE-2777-F9C0-C8FF3E02F799}"/>
              </a:ext>
            </a:extLst>
          </p:cNvPr>
          <p:cNvSpPr/>
          <p:nvPr/>
        </p:nvSpPr>
        <p:spPr>
          <a:xfrm>
            <a:off x="2253324" y="2550963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3E1F8F4-0921-6DF9-2D45-45E5E8CDAA59}"/>
              </a:ext>
            </a:extLst>
          </p:cNvPr>
          <p:cNvSpPr txBox="1"/>
          <p:nvPr/>
        </p:nvSpPr>
        <p:spPr>
          <a:xfrm>
            <a:off x="2253324" y="2590384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CONTEXTO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29C8D44-5572-2677-0247-5AFDBD9036B8}"/>
              </a:ext>
            </a:extLst>
          </p:cNvPr>
          <p:cNvSpPr/>
          <p:nvPr/>
        </p:nvSpPr>
        <p:spPr>
          <a:xfrm>
            <a:off x="2130462" y="2885499"/>
            <a:ext cx="9520393" cy="9460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947445D-081C-855F-96A7-63D639881417}"/>
              </a:ext>
            </a:extLst>
          </p:cNvPr>
          <p:cNvSpPr txBox="1"/>
          <p:nvPr/>
        </p:nvSpPr>
        <p:spPr>
          <a:xfrm>
            <a:off x="2412096" y="2988591"/>
            <a:ext cx="8808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Antes de saludar, haga una lectura del invitado y observe el contexto como: señales corporales del visitante (si está triste, alegre o aprehensivo), el perfil personal, las personas que están junto a ella, etc. Estas informaciones hacen que la atención sea personalizada.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22FDA6F-D25A-2589-6C88-CE3ABFF28CE1}"/>
              </a:ext>
            </a:extLst>
          </p:cNvPr>
          <p:cNvSpPr/>
          <p:nvPr/>
        </p:nvSpPr>
        <p:spPr>
          <a:xfrm>
            <a:off x="2253324" y="4146193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CF0D6AD-216A-1B52-9477-CCCE882B6BB2}"/>
              </a:ext>
            </a:extLst>
          </p:cNvPr>
          <p:cNvSpPr txBox="1"/>
          <p:nvPr/>
        </p:nvSpPr>
        <p:spPr>
          <a:xfrm>
            <a:off x="2253324" y="4185614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 EXAGERACIÓN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F85DFB96-1605-3EC0-A7A6-FDA1919DEB9C}"/>
              </a:ext>
            </a:extLst>
          </p:cNvPr>
          <p:cNvSpPr/>
          <p:nvPr/>
        </p:nvSpPr>
        <p:spPr>
          <a:xfrm>
            <a:off x="2130462" y="4480729"/>
            <a:ext cx="9520393" cy="747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BF18E8F-687B-18C2-9764-78A2BBEA2963}"/>
              </a:ext>
            </a:extLst>
          </p:cNvPr>
          <p:cNvSpPr txBox="1"/>
          <p:nvPr/>
        </p:nvSpPr>
        <p:spPr>
          <a:xfrm>
            <a:off x="2412096" y="4583821"/>
            <a:ext cx="8808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Rompa el hielo, pero no extrapole los límites personales de la persona, evitando invadir la privacidad o crear situaciones incómodas.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ABORDAJE</a:t>
            </a:r>
          </a:p>
        </p:txBody>
      </p:sp>
    </p:spTree>
    <p:extLst>
      <p:ext uri="{BB962C8B-B14F-4D97-AF65-F5344CB8AC3E}">
        <p14:creationId xmlns:p14="http://schemas.microsoft.com/office/powerpoint/2010/main" val="42699957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ABORDAJE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2FF3668-4A35-20F6-277C-257054D6FEB0}"/>
              </a:ext>
            </a:extLst>
          </p:cNvPr>
          <p:cNvSpPr/>
          <p:nvPr/>
        </p:nvSpPr>
        <p:spPr>
          <a:xfrm>
            <a:off x="2130463" y="1368207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BEBABD1-C035-10B7-E80A-F07520DAB126}"/>
              </a:ext>
            </a:extLst>
          </p:cNvPr>
          <p:cNvSpPr/>
          <p:nvPr/>
        </p:nvSpPr>
        <p:spPr>
          <a:xfrm>
            <a:off x="2253324" y="1368207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1522D41-5A7E-7866-6A7C-6B19359B56B3}"/>
              </a:ext>
            </a:extLst>
          </p:cNvPr>
          <p:cNvSpPr txBox="1"/>
          <p:nvPr/>
        </p:nvSpPr>
        <p:spPr>
          <a:xfrm>
            <a:off x="2253324" y="1407628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OFREZCA ALGO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FA44BFF-0062-98CA-DF1C-BC49B17BB4E5}"/>
              </a:ext>
            </a:extLst>
          </p:cNvPr>
          <p:cNvSpPr/>
          <p:nvPr/>
        </p:nvSpPr>
        <p:spPr>
          <a:xfrm>
            <a:off x="2130462" y="1702743"/>
            <a:ext cx="9348965" cy="9460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9A6113D-DE9A-757E-0DC5-30F2C3EB1086}"/>
              </a:ext>
            </a:extLst>
          </p:cNvPr>
          <p:cNvSpPr txBox="1"/>
          <p:nvPr/>
        </p:nvSpPr>
        <p:spPr>
          <a:xfrm>
            <a:off x="2412096" y="1805835"/>
            <a:ext cx="8808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 cordial y ofrezca cosas que dejen al invitado cómodo, como la posibilidad de ser conducido a un lugar o elegir por cuenta propia, por ejemplo. Vale lo que el invitado quiera y no lo que el equipo de recepción piensa ser lo mejor.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572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14557A6-DD5D-34C9-BBB3-6AE6625C98BD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D5FFF64-EA14-4641-A368-1F657232C6FC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RECEPCIÓN, UN MOVIMIENTO ENFOCADO EN:</a:t>
            </a:r>
            <a:endParaRPr lang="pt-BR" sz="2000" b="1" dirty="0">
              <a:solidFill>
                <a:srgbClr val="DE85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855CD94-6A82-CE78-3018-B82C9D08F619}"/>
              </a:ext>
            </a:extLst>
          </p:cNvPr>
          <p:cNvSpPr/>
          <p:nvPr/>
        </p:nvSpPr>
        <p:spPr>
          <a:xfrm>
            <a:off x="2534347" y="1193622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5508456-0E9D-8706-DE83-9A1F4D25EBB4}"/>
              </a:ext>
            </a:extLst>
          </p:cNvPr>
          <p:cNvSpPr txBox="1"/>
          <p:nvPr/>
        </p:nvSpPr>
        <p:spPr>
          <a:xfrm>
            <a:off x="2534347" y="1233043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COMUNIÓN PERSONAL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97BDDB1-9E4A-0E56-01E4-FA531A9A2FEB}"/>
              </a:ext>
            </a:extLst>
          </p:cNvPr>
          <p:cNvSpPr/>
          <p:nvPr/>
        </p:nvSpPr>
        <p:spPr>
          <a:xfrm>
            <a:off x="2172950" y="1193622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 descr="Desenho de personagem&#10;&#10;Descrição gerada automaticamente com confiança baixa">
            <a:extLst>
              <a:ext uri="{FF2B5EF4-FFF2-40B4-BE49-F238E27FC236}">
                <a16:creationId xmlns:a16="http://schemas.microsoft.com/office/drawing/2014/main" id="{F38C9B80-23C4-AD03-0DAD-DA9ED87BE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34" y="1233043"/>
            <a:ext cx="195250" cy="257338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4774789B-50EA-5DFE-393B-447E6D86138E}"/>
              </a:ext>
            </a:extLst>
          </p:cNvPr>
          <p:cNvSpPr/>
          <p:nvPr/>
        </p:nvSpPr>
        <p:spPr>
          <a:xfrm>
            <a:off x="2172950" y="1528158"/>
            <a:ext cx="9117902" cy="747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5C8645E-9852-E3CD-48DD-2C0F457D262B}"/>
              </a:ext>
            </a:extLst>
          </p:cNvPr>
          <p:cNvSpPr txBox="1"/>
          <p:nvPr/>
        </p:nvSpPr>
        <p:spPr>
          <a:xfrm>
            <a:off x="2454583" y="1631250"/>
            <a:ext cx="8607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iglesia debe comprender que el contacto constante con Dios nos capacita para ser amables y receptivos con todos.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8213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771BECB4-1619-A373-6B78-B755E5808AF4}"/>
              </a:ext>
            </a:extLst>
          </p:cNvPr>
          <p:cNvSpPr/>
          <p:nvPr/>
        </p:nvSpPr>
        <p:spPr>
          <a:xfrm>
            <a:off x="2130463" y="1368207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0B3B12B1-F857-0AF8-132A-56BFE360A429}"/>
              </a:ext>
            </a:extLst>
          </p:cNvPr>
          <p:cNvSpPr/>
          <p:nvPr/>
        </p:nvSpPr>
        <p:spPr>
          <a:xfrm>
            <a:off x="2130463" y="3058785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E55FFC1-18EE-2777-F9C0-C8FF3E02F799}"/>
              </a:ext>
            </a:extLst>
          </p:cNvPr>
          <p:cNvSpPr/>
          <p:nvPr/>
        </p:nvSpPr>
        <p:spPr>
          <a:xfrm>
            <a:off x="2253324" y="1368207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3E1F8F4-0921-6DF9-2D45-45E5E8CDAA59}"/>
              </a:ext>
            </a:extLst>
          </p:cNvPr>
          <p:cNvSpPr txBox="1"/>
          <p:nvPr/>
        </p:nvSpPr>
        <p:spPr>
          <a:xfrm>
            <a:off x="2253324" y="1407628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OFREZCA ALGO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29C8D44-5572-2677-0247-5AFDBD9036B8}"/>
              </a:ext>
            </a:extLst>
          </p:cNvPr>
          <p:cNvSpPr/>
          <p:nvPr/>
        </p:nvSpPr>
        <p:spPr>
          <a:xfrm>
            <a:off x="2130462" y="1702743"/>
            <a:ext cx="9348965" cy="9460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947445D-081C-855F-96A7-63D639881417}"/>
              </a:ext>
            </a:extLst>
          </p:cNvPr>
          <p:cNvSpPr txBox="1"/>
          <p:nvPr/>
        </p:nvSpPr>
        <p:spPr>
          <a:xfrm>
            <a:off x="2412096" y="1805835"/>
            <a:ext cx="8808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 cordial y ofrezca cosas que dejen al invitado cómodo, como la posibilidad de ser conducido a un lugar o elegir por cuenta propia, por ejemplo. Vale lo que el invitado quiera y no lo que el equipo de recepción piensa ser lo mejor.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22FDA6F-D25A-2589-6C88-CE3ABFF28CE1}"/>
              </a:ext>
            </a:extLst>
          </p:cNvPr>
          <p:cNvSpPr/>
          <p:nvPr/>
        </p:nvSpPr>
        <p:spPr>
          <a:xfrm>
            <a:off x="2253324" y="3058785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CF0D6AD-216A-1B52-9477-CCCE882B6BB2}"/>
              </a:ext>
            </a:extLst>
          </p:cNvPr>
          <p:cNvSpPr txBox="1"/>
          <p:nvPr/>
        </p:nvSpPr>
        <p:spPr>
          <a:xfrm>
            <a:off x="2253324" y="3098206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PREPARACIÓN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F85DFB96-1605-3EC0-A7A6-FDA1919DEB9C}"/>
              </a:ext>
            </a:extLst>
          </p:cNvPr>
          <p:cNvSpPr/>
          <p:nvPr/>
        </p:nvSpPr>
        <p:spPr>
          <a:xfrm>
            <a:off x="2130462" y="3393321"/>
            <a:ext cx="9348965" cy="747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BF18E8F-687B-18C2-9764-78A2BBEA2963}"/>
              </a:ext>
            </a:extLst>
          </p:cNvPr>
          <p:cNvSpPr txBox="1"/>
          <p:nvPr/>
        </p:nvSpPr>
        <p:spPr>
          <a:xfrm>
            <a:off x="2412096" y="3496413"/>
            <a:ext cx="8808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Aproveche el tiempo ocioso para analizar el comportamiento del invitado, previendo acciones que pueden ayudarle a tener una mejor experiencia.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ABORDAJE</a:t>
            </a:r>
          </a:p>
        </p:txBody>
      </p:sp>
    </p:spTree>
    <p:extLst>
      <p:ext uri="{BB962C8B-B14F-4D97-AF65-F5344CB8AC3E}">
        <p14:creationId xmlns:p14="http://schemas.microsoft.com/office/powerpoint/2010/main" val="6221527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87A6EBC-B5EA-4DA8-F7D1-3E7B83F1EC83}"/>
              </a:ext>
            </a:extLst>
          </p:cNvPr>
          <p:cNvSpPr/>
          <p:nvPr/>
        </p:nvSpPr>
        <p:spPr>
          <a:xfrm>
            <a:off x="0" y="197709"/>
            <a:ext cx="12191999" cy="73305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45F4FF2-3F6D-67A4-1AC5-F19BA42BAD1B}"/>
              </a:ext>
            </a:extLst>
          </p:cNvPr>
          <p:cNvSpPr txBox="1"/>
          <p:nvPr/>
        </p:nvSpPr>
        <p:spPr>
          <a:xfrm>
            <a:off x="5086350" y="321276"/>
            <a:ext cx="6701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EVALUACIÓN DE LA ATENCIÓN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52FCD18-F12C-08D3-381E-9EFD7FF194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97" r="40981" b="1917"/>
          <a:stretch/>
        </p:blipFill>
        <p:spPr>
          <a:xfrm>
            <a:off x="1482811" y="1152524"/>
            <a:ext cx="10537739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226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EJEMPLOS DE PREGUNTAS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365EB83D-618D-89E6-1F98-1F052742B6A5}"/>
              </a:ext>
            </a:extLst>
          </p:cNvPr>
          <p:cNvSpPr/>
          <p:nvPr/>
        </p:nvSpPr>
        <p:spPr>
          <a:xfrm>
            <a:off x="2063578" y="1518700"/>
            <a:ext cx="9237053" cy="6832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46C87E35-C1C5-9064-B69C-1B33CE98D4C7}"/>
              </a:ext>
            </a:extLst>
          </p:cNvPr>
          <p:cNvSpPr txBox="1"/>
          <p:nvPr/>
        </p:nvSpPr>
        <p:spPr>
          <a:xfrm>
            <a:off x="2485083" y="1553630"/>
            <a:ext cx="844603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edad tiene?  </a:t>
            </a:r>
          </a:p>
          <a:p>
            <a:pPr algn="just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(Ofrezca opciones de fajas etarias)</a:t>
            </a:r>
          </a:p>
          <a:p>
            <a:pPr algn="just"/>
            <a:endParaRPr lang="es-E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¿Dónde vive?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¿Cuál es su situación profesional?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¿Cuál es su estado civil? ¿Tiene hijos?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¿Con cuánta frecuencia visita iglesias?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¿Cómo supo de nuestra iglesia? </a:t>
            </a:r>
          </a:p>
          <a:p>
            <a:pPr algn="just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(amigos, anuncios, redes sociales, e-mail, otros)</a:t>
            </a:r>
            <a:endParaRPr lang="pt-B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1C91CCBA-8BAD-CF93-42BE-C6870CC74296}"/>
              </a:ext>
            </a:extLst>
          </p:cNvPr>
          <p:cNvSpPr/>
          <p:nvPr/>
        </p:nvSpPr>
        <p:spPr>
          <a:xfrm>
            <a:off x="2395684" y="1679270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23542630-145B-A2C1-8E9C-5EA3D0D6048A}"/>
              </a:ext>
            </a:extLst>
          </p:cNvPr>
          <p:cNvSpPr/>
          <p:nvPr/>
        </p:nvSpPr>
        <p:spPr>
          <a:xfrm>
            <a:off x="2395684" y="2473696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FC1A0B9A-581F-8669-1654-99980B8F2189}"/>
              </a:ext>
            </a:extLst>
          </p:cNvPr>
          <p:cNvSpPr/>
          <p:nvPr/>
        </p:nvSpPr>
        <p:spPr>
          <a:xfrm>
            <a:off x="2395683" y="3028172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349B49CC-830E-A477-09EC-7C4F9F5616D3}"/>
              </a:ext>
            </a:extLst>
          </p:cNvPr>
          <p:cNvSpPr/>
          <p:nvPr/>
        </p:nvSpPr>
        <p:spPr>
          <a:xfrm>
            <a:off x="2395683" y="3563083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855D2391-6AC2-2B9B-A673-28B3CAF1E591}"/>
              </a:ext>
            </a:extLst>
          </p:cNvPr>
          <p:cNvSpPr/>
          <p:nvPr/>
        </p:nvSpPr>
        <p:spPr>
          <a:xfrm>
            <a:off x="2395683" y="4141989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3C52648D-8B5C-ECD3-67EF-2A3FEBBA004D}"/>
              </a:ext>
            </a:extLst>
          </p:cNvPr>
          <p:cNvSpPr/>
          <p:nvPr/>
        </p:nvSpPr>
        <p:spPr>
          <a:xfrm>
            <a:off x="2395682" y="4676195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09312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EJEMPLOS DE PREGUNTAS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FB6979F-2FD5-6BAC-F9DF-767C3BAE6BCF}"/>
              </a:ext>
            </a:extLst>
          </p:cNvPr>
          <p:cNvSpPr/>
          <p:nvPr/>
        </p:nvSpPr>
        <p:spPr>
          <a:xfrm>
            <a:off x="2063577" y="2249865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1A8B162-2182-A24B-5B8B-B8BC291676FC}"/>
              </a:ext>
            </a:extLst>
          </p:cNvPr>
          <p:cNvSpPr/>
          <p:nvPr/>
        </p:nvSpPr>
        <p:spPr>
          <a:xfrm>
            <a:off x="2063578" y="1518700"/>
            <a:ext cx="9237053" cy="6832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C493589-6BBC-2433-05BB-4D6747895B96}"/>
              </a:ext>
            </a:extLst>
          </p:cNvPr>
          <p:cNvSpPr txBox="1"/>
          <p:nvPr/>
        </p:nvSpPr>
        <p:spPr>
          <a:xfrm>
            <a:off x="2485083" y="1553630"/>
            <a:ext cx="844603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edad tiene?  </a:t>
            </a:r>
          </a:p>
          <a:p>
            <a:pPr algn="just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(Ofrezca opciones de fajas etarias)</a:t>
            </a:r>
          </a:p>
          <a:p>
            <a:pPr algn="just"/>
            <a:endParaRPr lang="es-E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¿Dónde vive?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¿Cuál es su situación profesional?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¿Cuál es su estado civil? ¿Tiene hijos?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¿Con cuánta frecuencia visita iglesias?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¿Cómo supo de nuestra iglesia? </a:t>
            </a:r>
          </a:p>
          <a:p>
            <a:pPr algn="just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(amigos, anuncios, redes sociales, e-mail, otros)</a:t>
            </a:r>
            <a:endParaRPr lang="pt-B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2FD0219-6A15-A747-4B24-34CA9919F20C}"/>
              </a:ext>
            </a:extLst>
          </p:cNvPr>
          <p:cNvSpPr/>
          <p:nvPr/>
        </p:nvSpPr>
        <p:spPr>
          <a:xfrm>
            <a:off x="2395684" y="1679270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7724318E-AE5C-7F20-47DB-D28D54EAE319}"/>
              </a:ext>
            </a:extLst>
          </p:cNvPr>
          <p:cNvSpPr/>
          <p:nvPr/>
        </p:nvSpPr>
        <p:spPr>
          <a:xfrm>
            <a:off x="2395684" y="2473696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F689098-21DA-B566-DE8E-9EF30131FA84}"/>
              </a:ext>
            </a:extLst>
          </p:cNvPr>
          <p:cNvSpPr/>
          <p:nvPr/>
        </p:nvSpPr>
        <p:spPr>
          <a:xfrm>
            <a:off x="2395683" y="3028172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F5A09941-C112-C960-638B-C360C7F955B6}"/>
              </a:ext>
            </a:extLst>
          </p:cNvPr>
          <p:cNvSpPr/>
          <p:nvPr/>
        </p:nvSpPr>
        <p:spPr>
          <a:xfrm>
            <a:off x="2395683" y="3563083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5D755651-D262-2839-AEA7-ECE8F2DAD998}"/>
              </a:ext>
            </a:extLst>
          </p:cNvPr>
          <p:cNvSpPr/>
          <p:nvPr/>
        </p:nvSpPr>
        <p:spPr>
          <a:xfrm>
            <a:off x="2395683" y="4141989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FFC3F4A-B2C0-AC19-5EB9-5D2A6463C5E2}"/>
              </a:ext>
            </a:extLst>
          </p:cNvPr>
          <p:cNvSpPr/>
          <p:nvPr/>
        </p:nvSpPr>
        <p:spPr>
          <a:xfrm>
            <a:off x="2395682" y="4676195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5813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EJEMPLOS DE PREGUNTAS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A604E89-D42F-4411-627D-57D5CA963799}"/>
              </a:ext>
            </a:extLst>
          </p:cNvPr>
          <p:cNvSpPr/>
          <p:nvPr/>
        </p:nvSpPr>
        <p:spPr>
          <a:xfrm>
            <a:off x="2063577" y="2814121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0FAD90B-F19E-412C-B0A1-AA3391E11F94}"/>
              </a:ext>
            </a:extLst>
          </p:cNvPr>
          <p:cNvSpPr/>
          <p:nvPr/>
        </p:nvSpPr>
        <p:spPr>
          <a:xfrm>
            <a:off x="2063577" y="2249865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113880B-B5BE-16DC-8708-E61A7E034FA9}"/>
              </a:ext>
            </a:extLst>
          </p:cNvPr>
          <p:cNvSpPr/>
          <p:nvPr/>
        </p:nvSpPr>
        <p:spPr>
          <a:xfrm>
            <a:off x="2063578" y="1518700"/>
            <a:ext cx="9237053" cy="6832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D18585D-B72D-508B-9F17-E33CB90D92BF}"/>
              </a:ext>
            </a:extLst>
          </p:cNvPr>
          <p:cNvSpPr txBox="1"/>
          <p:nvPr/>
        </p:nvSpPr>
        <p:spPr>
          <a:xfrm>
            <a:off x="2485083" y="1553630"/>
            <a:ext cx="844603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edad tiene?  </a:t>
            </a:r>
          </a:p>
          <a:p>
            <a:pPr algn="just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(Ofrezca opciones de fajas etarias)</a:t>
            </a:r>
          </a:p>
          <a:p>
            <a:pPr algn="just"/>
            <a:endParaRPr lang="es-E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¿Dónde vive?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¿Cuál es su situación profesional?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¿Cuál es su estado civil? ¿Tiene hijos?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¿Con cuánta frecuencia visita iglesias?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¿Cómo supo de nuestra iglesia? </a:t>
            </a:r>
          </a:p>
          <a:p>
            <a:pPr algn="just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(amigos, anuncios, redes sociales, e-mail, otros)</a:t>
            </a:r>
            <a:endParaRPr lang="pt-B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9F09B48-B97C-97A1-50DA-31AD8DAF7F67}"/>
              </a:ext>
            </a:extLst>
          </p:cNvPr>
          <p:cNvSpPr/>
          <p:nvPr/>
        </p:nvSpPr>
        <p:spPr>
          <a:xfrm>
            <a:off x="2395684" y="1679270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37B149B1-D13E-E00D-4F0C-E1DEF0ADAA17}"/>
              </a:ext>
            </a:extLst>
          </p:cNvPr>
          <p:cNvSpPr/>
          <p:nvPr/>
        </p:nvSpPr>
        <p:spPr>
          <a:xfrm>
            <a:off x="2395684" y="2473696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A8BC647-61F3-CDD0-B444-6C4E5EFE47B9}"/>
              </a:ext>
            </a:extLst>
          </p:cNvPr>
          <p:cNvSpPr/>
          <p:nvPr/>
        </p:nvSpPr>
        <p:spPr>
          <a:xfrm>
            <a:off x="2395683" y="3028172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CDC8FCCA-6600-B495-C17C-1501EEA6A9BF}"/>
              </a:ext>
            </a:extLst>
          </p:cNvPr>
          <p:cNvSpPr/>
          <p:nvPr/>
        </p:nvSpPr>
        <p:spPr>
          <a:xfrm>
            <a:off x="2395683" y="3563083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E88D2A33-5A30-BC86-4921-8BDA5C8C1EA5}"/>
              </a:ext>
            </a:extLst>
          </p:cNvPr>
          <p:cNvSpPr/>
          <p:nvPr/>
        </p:nvSpPr>
        <p:spPr>
          <a:xfrm>
            <a:off x="2395683" y="4141989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CF26D6F4-5522-B309-7951-13221B5C32C6}"/>
              </a:ext>
            </a:extLst>
          </p:cNvPr>
          <p:cNvSpPr/>
          <p:nvPr/>
        </p:nvSpPr>
        <p:spPr>
          <a:xfrm>
            <a:off x="2395682" y="4676195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81430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EJEMPLOS DE PREGUNTAS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3D1ED23-27BC-1E61-0F19-7C16BA5EC767}"/>
              </a:ext>
            </a:extLst>
          </p:cNvPr>
          <p:cNvSpPr/>
          <p:nvPr/>
        </p:nvSpPr>
        <p:spPr>
          <a:xfrm>
            <a:off x="2056667" y="3376826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EF62E39-E566-2BB5-E55B-AAAA62621815}"/>
              </a:ext>
            </a:extLst>
          </p:cNvPr>
          <p:cNvSpPr/>
          <p:nvPr/>
        </p:nvSpPr>
        <p:spPr>
          <a:xfrm>
            <a:off x="2063577" y="2814121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FD2EA09-0861-9A93-E7D1-612861CF3B49}"/>
              </a:ext>
            </a:extLst>
          </p:cNvPr>
          <p:cNvSpPr/>
          <p:nvPr/>
        </p:nvSpPr>
        <p:spPr>
          <a:xfrm>
            <a:off x="2063577" y="2249865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CFF00A7-191A-ABB3-25D5-C6493994CA1F}"/>
              </a:ext>
            </a:extLst>
          </p:cNvPr>
          <p:cNvSpPr/>
          <p:nvPr/>
        </p:nvSpPr>
        <p:spPr>
          <a:xfrm>
            <a:off x="2063578" y="1518700"/>
            <a:ext cx="9237053" cy="6832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0716B15-E372-A9BD-2A3D-50F71F485CE7}"/>
              </a:ext>
            </a:extLst>
          </p:cNvPr>
          <p:cNvSpPr txBox="1"/>
          <p:nvPr/>
        </p:nvSpPr>
        <p:spPr>
          <a:xfrm>
            <a:off x="2485083" y="1553630"/>
            <a:ext cx="844603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edad tiene?  </a:t>
            </a:r>
          </a:p>
          <a:p>
            <a:pPr algn="just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(Ofrezca opciones de fajas etarias)</a:t>
            </a:r>
          </a:p>
          <a:p>
            <a:pPr algn="just"/>
            <a:endParaRPr lang="es-E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¿Dónde vive?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¿Cuál es su situación profesional?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¿Cuál es su estado civil? ¿Tiene hijos?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¿Con cuánta frecuencia visita iglesias?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¿Cómo supo de nuestra iglesia? </a:t>
            </a:r>
          </a:p>
          <a:p>
            <a:pPr algn="just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(amigos, anuncios, redes sociales, e-mail, otros)</a:t>
            </a:r>
            <a:endParaRPr lang="pt-B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229D85D-E740-FC00-EFF7-E85B470EDA3A}"/>
              </a:ext>
            </a:extLst>
          </p:cNvPr>
          <p:cNvSpPr/>
          <p:nvPr/>
        </p:nvSpPr>
        <p:spPr>
          <a:xfrm>
            <a:off x="2395684" y="1679270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7698AD46-9802-2EF5-2AEB-392C5E5A6F29}"/>
              </a:ext>
            </a:extLst>
          </p:cNvPr>
          <p:cNvSpPr/>
          <p:nvPr/>
        </p:nvSpPr>
        <p:spPr>
          <a:xfrm>
            <a:off x="2395684" y="2473696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CBB687A-A5CB-5540-6002-AADDE841327E}"/>
              </a:ext>
            </a:extLst>
          </p:cNvPr>
          <p:cNvSpPr/>
          <p:nvPr/>
        </p:nvSpPr>
        <p:spPr>
          <a:xfrm>
            <a:off x="2395683" y="3028172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E20BCB8-0BA1-A3E5-2913-6047DD4B18AE}"/>
              </a:ext>
            </a:extLst>
          </p:cNvPr>
          <p:cNvSpPr/>
          <p:nvPr/>
        </p:nvSpPr>
        <p:spPr>
          <a:xfrm>
            <a:off x="2395683" y="3563083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804C4CD9-871F-973F-D028-DD18669ADEAC}"/>
              </a:ext>
            </a:extLst>
          </p:cNvPr>
          <p:cNvSpPr/>
          <p:nvPr/>
        </p:nvSpPr>
        <p:spPr>
          <a:xfrm>
            <a:off x="2395683" y="4141989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8ABE61F-5DD8-A410-5024-DA416AABA4C8}"/>
              </a:ext>
            </a:extLst>
          </p:cNvPr>
          <p:cNvSpPr/>
          <p:nvPr/>
        </p:nvSpPr>
        <p:spPr>
          <a:xfrm>
            <a:off x="2395682" y="4676195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71426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EJEMPLOS DE PREGUNTAS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8D545A5-64C1-9BE9-671A-6A6B781834C9}"/>
              </a:ext>
            </a:extLst>
          </p:cNvPr>
          <p:cNvSpPr/>
          <p:nvPr/>
        </p:nvSpPr>
        <p:spPr>
          <a:xfrm>
            <a:off x="2056667" y="3941082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93766DE-AD6C-D981-E0A1-AEE057849E49}"/>
              </a:ext>
            </a:extLst>
          </p:cNvPr>
          <p:cNvSpPr/>
          <p:nvPr/>
        </p:nvSpPr>
        <p:spPr>
          <a:xfrm>
            <a:off x="2056667" y="3376826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708DFE6-4153-F3D3-5260-D46DD4648899}"/>
              </a:ext>
            </a:extLst>
          </p:cNvPr>
          <p:cNvSpPr/>
          <p:nvPr/>
        </p:nvSpPr>
        <p:spPr>
          <a:xfrm>
            <a:off x="2063577" y="2814121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C64A9FE-ACFE-06D8-FCF6-DF6202AE59F7}"/>
              </a:ext>
            </a:extLst>
          </p:cNvPr>
          <p:cNvSpPr/>
          <p:nvPr/>
        </p:nvSpPr>
        <p:spPr>
          <a:xfrm>
            <a:off x="2063577" y="2249865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2F3484A-3793-F53C-CB70-5A0E4A02FFB2}"/>
              </a:ext>
            </a:extLst>
          </p:cNvPr>
          <p:cNvSpPr/>
          <p:nvPr/>
        </p:nvSpPr>
        <p:spPr>
          <a:xfrm>
            <a:off x="2063578" y="1518700"/>
            <a:ext cx="9237053" cy="6832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CD6B409-1497-DCA1-4FE4-319AF5FAAE20}"/>
              </a:ext>
            </a:extLst>
          </p:cNvPr>
          <p:cNvSpPr txBox="1"/>
          <p:nvPr/>
        </p:nvSpPr>
        <p:spPr>
          <a:xfrm>
            <a:off x="2485083" y="1553630"/>
            <a:ext cx="844603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edad tiene?  </a:t>
            </a:r>
          </a:p>
          <a:p>
            <a:pPr algn="just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(Ofrezca opciones de fajas etarias)</a:t>
            </a:r>
          </a:p>
          <a:p>
            <a:pPr algn="just"/>
            <a:endParaRPr lang="es-E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¿Dónde vive?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¿Cuál es su situación profesional?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¿Cuál es su estado civil? ¿Tiene hijos?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¿Con cuánta frecuencia visita iglesias?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¿Cómo supo de nuestra iglesia? </a:t>
            </a:r>
          </a:p>
          <a:p>
            <a:pPr algn="just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(amigos, anuncios, redes sociales, e-mail, otros)</a:t>
            </a:r>
            <a:endParaRPr lang="pt-B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3E7F3B3-1F80-7DDC-039C-FE4E84B45A7B}"/>
              </a:ext>
            </a:extLst>
          </p:cNvPr>
          <p:cNvSpPr/>
          <p:nvPr/>
        </p:nvSpPr>
        <p:spPr>
          <a:xfrm>
            <a:off x="2395684" y="1679270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81587C0-0D65-DA20-7005-E96AB83AF65E}"/>
              </a:ext>
            </a:extLst>
          </p:cNvPr>
          <p:cNvSpPr/>
          <p:nvPr/>
        </p:nvSpPr>
        <p:spPr>
          <a:xfrm>
            <a:off x="2395684" y="2473696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BF6876CA-95E7-C263-6EBB-52DB92E9629A}"/>
              </a:ext>
            </a:extLst>
          </p:cNvPr>
          <p:cNvSpPr/>
          <p:nvPr/>
        </p:nvSpPr>
        <p:spPr>
          <a:xfrm>
            <a:off x="2395683" y="3028172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F26B52C4-D4DF-FFF4-B05C-08A6E4F45A16}"/>
              </a:ext>
            </a:extLst>
          </p:cNvPr>
          <p:cNvSpPr/>
          <p:nvPr/>
        </p:nvSpPr>
        <p:spPr>
          <a:xfrm>
            <a:off x="2395683" y="3563083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8614F330-C069-C0AD-8CAA-F0BAFE67C6F2}"/>
              </a:ext>
            </a:extLst>
          </p:cNvPr>
          <p:cNvSpPr/>
          <p:nvPr/>
        </p:nvSpPr>
        <p:spPr>
          <a:xfrm>
            <a:off x="2395683" y="4141989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BD5C2D4-D09A-B69A-D232-845543FFD4B4}"/>
              </a:ext>
            </a:extLst>
          </p:cNvPr>
          <p:cNvSpPr/>
          <p:nvPr/>
        </p:nvSpPr>
        <p:spPr>
          <a:xfrm>
            <a:off x="2395682" y="4676195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65047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1F627D4A-5675-ABB3-78C2-5F762F800544}"/>
              </a:ext>
            </a:extLst>
          </p:cNvPr>
          <p:cNvSpPr/>
          <p:nvPr/>
        </p:nvSpPr>
        <p:spPr>
          <a:xfrm>
            <a:off x="2063577" y="4503787"/>
            <a:ext cx="9237053" cy="6832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9F8CF6B1-3821-C70B-37E7-AA496AB4EBC6}"/>
              </a:ext>
            </a:extLst>
          </p:cNvPr>
          <p:cNvSpPr/>
          <p:nvPr/>
        </p:nvSpPr>
        <p:spPr>
          <a:xfrm>
            <a:off x="2056667" y="3941082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BA44DFC1-FEC1-69B1-A7B4-D6B24789276F}"/>
              </a:ext>
            </a:extLst>
          </p:cNvPr>
          <p:cNvSpPr/>
          <p:nvPr/>
        </p:nvSpPr>
        <p:spPr>
          <a:xfrm>
            <a:off x="2056667" y="3376826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AB8B0C45-A3B9-458D-8752-9E0B81BFD195}"/>
              </a:ext>
            </a:extLst>
          </p:cNvPr>
          <p:cNvSpPr/>
          <p:nvPr/>
        </p:nvSpPr>
        <p:spPr>
          <a:xfrm>
            <a:off x="2063577" y="2814121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7DDBE8A-9953-3711-8F2A-B9CD5C605D19}"/>
              </a:ext>
            </a:extLst>
          </p:cNvPr>
          <p:cNvSpPr/>
          <p:nvPr/>
        </p:nvSpPr>
        <p:spPr>
          <a:xfrm>
            <a:off x="2063577" y="2249865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ACE7860C-5654-D248-FAEC-7475798BED72}"/>
              </a:ext>
            </a:extLst>
          </p:cNvPr>
          <p:cNvSpPr/>
          <p:nvPr/>
        </p:nvSpPr>
        <p:spPr>
          <a:xfrm>
            <a:off x="2063578" y="1518700"/>
            <a:ext cx="9237053" cy="6832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EJEMPLOS DE PREGUNTAS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810D8B4-AC87-0A7A-0517-BC13839A2D49}"/>
              </a:ext>
            </a:extLst>
          </p:cNvPr>
          <p:cNvSpPr txBox="1"/>
          <p:nvPr/>
        </p:nvSpPr>
        <p:spPr>
          <a:xfrm>
            <a:off x="2485083" y="1553630"/>
            <a:ext cx="844603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edad tiene?  </a:t>
            </a:r>
          </a:p>
          <a:p>
            <a:pPr algn="just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(Ofrezca opciones de fajas etarias)</a:t>
            </a:r>
          </a:p>
          <a:p>
            <a:pPr algn="just"/>
            <a:endParaRPr lang="es-E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¿Dónde vive?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¿Cuál es su situación profesional?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¿Cuál es su estado civil? ¿Tiene hijos?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¿Con cuánta frecuencia visita iglesias?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¿Cómo supo de nuestra iglesia? </a:t>
            </a:r>
          </a:p>
          <a:p>
            <a:pPr algn="just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(amigos, anuncios, redes sociales, e-mail, otros)</a:t>
            </a:r>
            <a:endParaRPr lang="pt-B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60BFB4F-6551-9DDB-5415-BEED0AD8B9A1}"/>
              </a:ext>
            </a:extLst>
          </p:cNvPr>
          <p:cNvSpPr/>
          <p:nvPr/>
        </p:nvSpPr>
        <p:spPr>
          <a:xfrm>
            <a:off x="2395684" y="1679270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6AC37A8E-5F77-97F5-5EC5-FC250AFFF6E5}"/>
              </a:ext>
            </a:extLst>
          </p:cNvPr>
          <p:cNvSpPr/>
          <p:nvPr/>
        </p:nvSpPr>
        <p:spPr>
          <a:xfrm>
            <a:off x="2395684" y="2473696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B19D49C-1CF1-4E2E-FC30-9EA4372918C8}"/>
              </a:ext>
            </a:extLst>
          </p:cNvPr>
          <p:cNvSpPr/>
          <p:nvPr/>
        </p:nvSpPr>
        <p:spPr>
          <a:xfrm>
            <a:off x="2395683" y="3028172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501FA118-1689-519B-BBCA-7D1E6054EFA8}"/>
              </a:ext>
            </a:extLst>
          </p:cNvPr>
          <p:cNvSpPr/>
          <p:nvPr/>
        </p:nvSpPr>
        <p:spPr>
          <a:xfrm>
            <a:off x="2395683" y="3563083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5B61BFB9-CD3E-B9FE-ADAB-535125E817EB}"/>
              </a:ext>
            </a:extLst>
          </p:cNvPr>
          <p:cNvSpPr/>
          <p:nvPr/>
        </p:nvSpPr>
        <p:spPr>
          <a:xfrm>
            <a:off x="2395683" y="4141989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DA20517B-13B3-87D4-69DE-849CFD149CA7}"/>
              </a:ext>
            </a:extLst>
          </p:cNvPr>
          <p:cNvSpPr/>
          <p:nvPr/>
        </p:nvSpPr>
        <p:spPr>
          <a:xfrm>
            <a:off x="2395682" y="4676195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81803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2D809AC0-D1CF-EC54-6EF1-58129F1A0DDC}"/>
              </a:ext>
            </a:extLst>
          </p:cNvPr>
          <p:cNvSpPr/>
          <p:nvPr/>
        </p:nvSpPr>
        <p:spPr>
          <a:xfrm>
            <a:off x="2063577" y="1491908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EJEMPLOS DE PREGUNTAS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810D8B4-AC87-0A7A-0517-BC13839A2D49}"/>
              </a:ext>
            </a:extLst>
          </p:cNvPr>
          <p:cNvSpPr txBox="1"/>
          <p:nvPr/>
        </p:nvSpPr>
        <p:spPr>
          <a:xfrm>
            <a:off x="2454937" y="1582340"/>
            <a:ext cx="84460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 1 al 10, ¿qué nota daría a nuestra atención en la primera vez?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lo trajo a la iglesia por primera vez?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¿La información fue transmitida de forma clara y correcta?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una palabra, describa la recepción que recibió el primer día.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fue lo que más le gustó en el primer día?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fue lo que menos le gustó en el primer día?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¿Cuál fue la mejor y la peor sorpresa?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E2C7637-9E6E-B8AA-3B36-F454D66F29BC}"/>
              </a:ext>
            </a:extLst>
          </p:cNvPr>
          <p:cNvSpPr/>
          <p:nvPr/>
        </p:nvSpPr>
        <p:spPr>
          <a:xfrm>
            <a:off x="2365538" y="1707980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BA22E60-356D-979A-D217-5219BEFDD854}"/>
              </a:ext>
            </a:extLst>
          </p:cNvPr>
          <p:cNvSpPr/>
          <p:nvPr/>
        </p:nvSpPr>
        <p:spPr>
          <a:xfrm>
            <a:off x="2365538" y="2271671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8BE174D-B7AC-6B60-445A-1D6C262FD692}"/>
              </a:ext>
            </a:extLst>
          </p:cNvPr>
          <p:cNvSpPr/>
          <p:nvPr/>
        </p:nvSpPr>
        <p:spPr>
          <a:xfrm>
            <a:off x="2365537" y="2818557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1406441-E0F6-5BC9-6CBB-E13601F2E551}"/>
              </a:ext>
            </a:extLst>
          </p:cNvPr>
          <p:cNvSpPr/>
          <p:nvPr/>
        </p:nvSpPr>
        <p:spPr>
          <a:xfrm>
            <a:off x="2365537" y="3372924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A33F32A-3CE2-0854-38A6-F69422D5F4DD}"/>
              </a:ext>
            </a:extLst>
          </p:cNvPr>
          <p:cNvSpPr/>
          <p:nvPr/>
        </p:nvSpPr>
        <p:spPr>
          <a:xfrm>
            <a:off x="2365537" y="3917782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454BF2E-F943-BE44-A8BE-D59295F09B67}"/>
              </a:ext>
            </a:extLst>
          </p:cNvPr>
          <p:cNvSpPr/>
          <p:nvPr/>
        </p:nvSpPr>
        <p:spPr>
          <a:xfrm>
            <a:off x="2365536" y="4471444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D8FAB3C-7DBE-05C7-8372-10A8F701DAB1}"/>
              </a:ext>
            </a:extLst>
          </p:cNvPr>
          <p:cNvSpPr/>
          <p:nvPr/>
        </p:nvSpPr>
        <p:spPr>
          <a:xfrm>
            <a:off x="2365536" y="5025106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22802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2CEE4C98-7181-50EA-BFE2-DFA7C5A3A947}"/>
              </a:ext>
            </a:extLst>
          </p:cNvPr>
          <p:cNvSpPr/>
          <p:nvPr/>
        </p:nvSpPr>
        <p:spPr>
          <a:xfrm>
            <a:off x="2063577" y="2046116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D809AC0-D1CF-EC54-6EF1-58129F1A0DDC}"/>
              </a:ext>
            </a:extLst>
          </p:cNvPr>
          <p:cNvSpPr/>
          <p:nvPr/>
        </p:nvSpPr>
        <p:spPr>
          <a:xfrm>
            <a:off x="2063577" y="1491908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EJEMPLOS DE PREGUNTAS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810D8B4-AC87-0A7A-0517-BC13839A2D49}"/>
              </a:ext>
            </a:extLst>
          </p:cNvPr>
          <p:cNvSpPr txBox="1"/>
          <p:nvPr/>
        </p:nvSpPr>
        <p:spPr>
          <a:xfrm>
            <a:off x="2454937" y="1582340"/>
            <a:ext cx="84460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 1 al 10, ¿qué nota daría a nuestra atención en la primera vez?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lo trajo a la iglesia por primera vez?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¿La información fue transmitida de forma clara y correcta?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una palabra, describa la recepción que recibió el primer día.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fue lo que más le gustó en el primer día?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fue lo que menos le gustó en el primer día?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¿Cuál fue la mejor y la peor sorpresa?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E2C7637-9E6E-B8AA-3B36-F454D66F29BC}"/>
              </a:ext>
            </a:extLst>
          </p:cNvPr>
          <p:cNvSpPr/>
          <p:nvPr/>
        </p:nvSpPr>
        <p:spPr>
          <a:xfrm>
            <a:off x="2365538" y="1707980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BA22E60-356D-979A-D217-5219BEFDD854}"/>
              </a:ext>
            </a:extLst>
          </p:cNvPr>
          <p:cNvSpPr/>
          <p:nvPr/>
        </p:nvSpPr>
        <p:spPr>
          <a:xfrm>
            <a:off x="2365538" y="2271671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8BE174D-B7AC-6B60-445A-1D6C262FD692}"/>
              </a:ext>
            </a:extLst>
          </p:cNvPr>
          <p:cNvSpPr/>
          <p:nvPr/>
        </p:nvSpPr>
        <p:spPr>
          <a:xfrm>
            <a:off x="2365537" y="2818557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1406441-E0F6-5BC9-6CBB-E13601F2E551}"/>
              </a:ext>
            </a:extLst>
          </p:cNvPr>
          <p:cNvSpPr/>
          <p:nvPr/>
        </p:nvSpPr>
        <p:spPr>
          <a:xfrm>
            <a:off x="2365537" y="3372924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A33F32A-3CE2-0854-38A6-F69422D5F4DD}"/>
              </a:ext>
            </a:extLst>
          </p:cNvPr>
          <p:cNvSpPr/>
          <p:nvPr/>
        </p:nvSpPr>
        <p:spPr>
          <a:xfrm>
            <a:off x="2365537" y="3917782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454BF2E-F943-BE44-A8BE-D59295F09B67}"/>
              </a:ext>
            </a:extLst>
          </p:cNvPr>
          <p:cNvSpPr/>
          <p:nvPr/>
        </p:nvSpPr>
        <p:spPr>
          <a:xfrm>
            <a:off x="2365536" y="4471444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D8FAB3C-7DBE-05C7-8372-10A8F701DAB1}"/>
              </a:ext>
            </a:extLst>
          </p:cNvPr>
          <p:cNvSpPr/>
          <p:nvPr/>
        </p:nvSpPr>
        <p:spPr>
          <a:xfrm>
            <a:off x="2365536" y="5025106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8860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B52ADE9-A7CE-D4CF-6325-1ED58AED85C6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E3F8A17-1AF8-A42C-94A4-DA6A561568A1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RECEPCIÓN, UN MOVIMIENTO ENFOCADO EN:</a:t>
            </a:r>
            <a:endParaRPr lang="pt-BR" sz="2000" b="1" dirty="0">
              <a:solidFill>
                <a:srgbClr val="DE85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C297197-79DB-1B6B-9B84-104ACBD48C8C}"/>
              </a:ext>
            </a:extLst>
          </p:cNvPr>
          <p:cNvSpPr/>
          <p:nvPr/>
        </p:nvSpPr>
        <p:spPr>
          <a:xfrm>
            <a:off x="2534347" y="1193622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FAC931A-D376-BD5B-38E2-A63EA38B4C59}"/>
              </a:ext>
            </a:extLst>
          </p:cNvPr>
          <p:cNvSpPr txBox="1"/>
          <p:nvPr/>
        </p:nvSpPr>
        <p:spPr>
          <a:xfrm>
            <a:off x="2534347" y="1233043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COMUNIÓN PERSONAL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1080EED-E3A0-2C9D-E56A-7C15AE5D3179}"/>
              </a:ext>
            </a:extLst>
          </p:cNvPr>
          <p:cNvSpPr/>
          <p:nvPr/>
        </p:nvSpPr>
        <p:spPr>
          <a:xfrm>
            <a:off x="2172950" y="1193622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Imagem 18" descr="Desenho de personagem&#10;&#10;Descrição gerada automaticamente com confiança baixa">
            <a:extLst>
              <a:ext uri="{FF2B5EF4-FFF2-40B4-BE49-F238E27FC236}">
                <a16:creationId xmlns:a16="http://schemas.microsoft.com/office/drawing/2014/main" id="{D6593149-083E-FBFE-14D6-F4ED5DD73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34" y="1233043"/>
            <a:ext cx="195250" cy="257338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6D59B67E-9252-5F89-4E9A-2ED9B508D7F3}"/>
              </a:ext>
            </a:extLst>
          </p:cNvPr>
          <p:cNvSpPr/>
          <p:nvPr/>
        </p:nvSpPr>
        <p:spPr>
          <a:xfrm>
            <a:off x="2172950" y="1528158"/>
            <a:ext cx="9117902" cy="747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630BA64-A97F-9F8A-A67F-5FBC682906D7}"/>
              </a:ext>
            </a:extLst>
          </p:cNvPr>
          <p:cNvSpPr txBox="1"/>
          <p:nvPr/>
        </p:nvSpPr>
        <p:spPr>
          <a:xfrm>
            <a:off x="2454583" y="1631250"/>
            <a:ext cx="8607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iglesia debe comprender que el contacto constante con Dios nos capacita para ser amables y receptivos con todos.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093B2968-F1E9-6D2A-1A9D-CC5DF246FBBC}"/>
              </a:ext>
            </a:extLst>
          </p:cNvPr>
          <p:cNvSpPr/>
          <p:nvPr/>
        </p:nvSpPr>
        <p:spPr>
          <a:xfrm>
            <a:off x="2534347" y="2432676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654EBB1-42EF-53EF-5E88-912060542E0A}"/>
              </a:ext>
            </a:extLst>
          </p:cNvPr>
          <p:cNvSpPr txBox="1"/>
          <p:nvPr/>
        </p:nvSpPr>
        <p:spPr>
          <a:xfrm>
            <a:off x="2534347" y="2472097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RELACIONAMIENTO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27467905-542E-AA56-C77F-D4A8553C570F}"/>
              </a:ext>
            </a:extLst>
          </p:cNvPr>
          <p:cNvSpPr/>
          <p:nvPr/>
        </p:nvSpPr>
        <p:spPr>
          <a:xfrm>
            <a:off x="2172950" y="2432676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B8627D29-C1BD-9344-83A2-3B9386396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6143" y="2521648"/>
            <a:ext cx="275012" cy="169899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E340AFAB-AD24-F162-92AA-2807A2EBEDDE}"/>
              </a:ext>
            </a:extLst>
          </p:cNvPr>
          <p:cNvSpPr/>
          <p:nvPr/>
        </p:nvSpPr>
        <p:spPr>
          <a:xfrm>
            <a:off x="2172950" y="2767212"/>
            <a:ext cx="9117902" cy="747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25E6E935-B6DC-11EA-2283-13CF425952DE}"/>
              </a:ext>
            </a:extLst>
          </p:cNvPr>
          <p:cNvSpPr txBox="1"/>
          <p:nvPr/>
        </p:nvSpPr>
        <p:spPr>
          <a:xfrm>
            <a:off x="2454583" y="2870304"/>
            <a:ext cx="8607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iglesia debe comprender que necesitamos estar unidos y relacionarnos bien para que las personas deseen formar parte de nuestra comunidad.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7950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30F047F0-88E0-54B2-D9FF-4B2FFF00D025}"/>
              </a:ext>
            </a:extLst>
          </p:cNvPr>
          <p:cNvSpPr/>
          <p:nvPr/>
        </p:nvSpPr>
        <p:spPr>
          <a:xfrm>
            <a:off x="2056667" y="2608821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CEE4C98-7181-50EA-BFE2-DFA7C5A3A947}"/>
              </a:ext>
            </a:extLst>
          </p:cNvPr>
          <p:cNvSpPr/>
          <p:nvPr/>
        </p:nvSpPr>
        <p:spPr>
          <a:xfrm>
            <a:off x="2063577" y="2046116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D809AC0-D1CF-EC54-6EF1-58129F1A0DDC}"/>
              </a:ext>
            </a:extLst>
          </p:cNvPr>
          <p:cNvSpPr/>
          <p:nvPr/>
        </p:nvSpPr>
        <p:spPr>
          <a:xfrm>
            <a:off x="2063577" y="1491908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EJEMPLOS DE PREGUNTAS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810D8B4-AC87-0A7A-0517-BC13839A2D49}"/>
              </a:ext>
            </a:extLst>
          </p:cNvPr>
          <p:cNvSpPr txBox="1"/>
          <p:nvPr/>
        </p:nvSpPr>
        <p:spPr>
          <a:xfrm>
            <a:off x="2454937" y="1582340"/>
            <a:ext cx="84460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 1 al 10, ¿qué nota daría a nuestra atención en la primera vez?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lo trajo a la iglesia por primera vez?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¿La información fue transmitida de forma clara y correcta?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una palabra, describa la recepción que recibió el primer día.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fue lo que más le gustó en el primer día?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fue lo que menos le gustó en el primer día?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¿Cuál fue la mejor y la peor sorpresa?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E2C7637-9E6E-B8AA-3B36-F454D66F29BC}"/>
              </a:ext>
            </a:extLst>
          </p:cNvPr>
          <p:cNvSpPr/>
          <p:nvPr/>
        </p:nvSpPr>
        <p:spPr>
          <a:xfrm>
            <a:off x="2365538" y="1707980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BA22E60-356D-979A-D217-5219BEFDD854}"/>
              </a:ext>
            </a:extLst>
          </p:cNvPr>
          <p:cNvSpPr/>
          <p:nvPr/>
        </p:nvSpPr>
        <p:spPr>
          <a:xfrm>
            <a:off x="2365538" y="2271671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8BE174D-B7AC-6B60-445A-1D6C262FD692}"/>
              </a:ext>
            </a:extLst>
          </p:cNvPr>
          <p:cNvSpPr/>
          <p:nvPr/>
        </p:nvSpPr>
        <p:spPr>
          <a:xfrm>
            <a:off x="2365537" y="2818557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1406441-E0F6-5BC9-6CBB-E13601F2E551}"/>
              </a:ext>
            </a:extLst>
          </p:cNvPr>
          <p:cNvSpPr/>
          <p:nvPr/>
        </p:nvSpPr>
        <p:spPr>
          <a:xfrm>
            <a:off x="2365537" y="3372924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A33F32A-3CE2-0854-38A6-F69422D5F4DD}"/>
              </a:ext>
            </a:extLst>
          </p:cNvPr>
          <p:cNvSpPr/>
          <p:nvPr/>
        </p:nvSpPr>
        <p:spPr>
          <a:xfrm>
            <a:off x="2365537" y="3917782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454BF2E-F943-BE44-A8BE-D59295F09B67}"/>
              </a:ext>
            </a:extLst>
          </p:cNvPr>
          <p:cNvSpPr/>
          <p:nvPr/>
        </p:nvSpPr>
        <p:spPr>
          <a:xfrm>
            <a:off x="2365536" y="4471444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D8FAB3C-7DBE-05C7-8372-10A8F701DAB1}"/>
              </a:ext>
            </a:extLst>
          </p:cNvPr>
          <p:cNvSpPr/>
          <p:nvPr/>
        </p:nvSpPr>
        <p:spPr>
          <a:xfrm>
            <a:off x="2365536" y="5025106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39078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EE9FD577-8C63-0B0A-8D59-9C67FE6CA428}"/>
              </a:ext>
            </a:extLst>
          </p:cNvPr>
          <p:cNvSpPr/>
          <p:nvPr/>
        </p:nvSpPr>
        <p:spPr>
          <a:xfrm>
            <a:off x="2056667" y="3173077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0F047F0-88E0-54B2-D9FF-4B2FFF00D025}"/>
              </a:ext>
            </a:extLst>
          </p:cNvPr>
          <p:cNvSpPr/>
          <p:nvPr/>
        </p:nvSpPr>
        <p:spPr>
          <a:xfrm>
            <a:off x="2056667" y="2608821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CEE4C98-7181-50EA-BFE2-DFA7C5A3A947}"/>
              </a:ext>
            </a:extLst>
          </p:cNvPr>
          <p:cNvSpPr/>
          <p:nvPr/>
        </p:nvSpPr>
        <p:spPr>
          <a:xfrm>
            <a:off x="2063577" y="2046116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D809AC0-D1CF-EC54-6EF1-58129F1A0DDC}"/>
              </a:ext>
            </a:extLst>
          </p:cNvPr>
          <p:cNvSpPr/>
          <p:nvPr/>
        </p:nvSpPr>
        <p:spPr>
          <a:xfrm>
            <a:off x="2063577" y="1491908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EJEMPLOS DE PREGUNTAS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810D8B4-AC87-0A7A-0517-BC13839A2D49}"/>
              </a:ext>
            </a:extLst>
          </p:cNvPr>
          <p:cNvSpPr txBox="1"/>
          <p:nvPr/>
        </p:nvSpPr>
        <p:spPr>
          <a:xfrm>
            <a:off x="2454937" y="1582340"/>
            <a:ext cx="84460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 1 al 10, ¿qué nota daría a nuestra atención en la primera vez?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lo trajo a la iglesia por primera vez?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¿La información fue transmitida de forma clara y correcta?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una palabra, describa la recepción que recibió el primer día.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fue lo que más le gustó en el primer día?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fue lo que menos le gustó en el primer día?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¿Cuál fue la mejor y la peor sorpresa?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E2C7637-9E6E-B8AA-3B36-F454D66F29BC}"/>
              </a:ext>
            </a:extLst>
          </p:cNvPr>
          <p:cNvSpPr/>
          <p:nvPr/>
        </p:nvSpPr>
        <p:spPr>
          <a:xfrm>
            <a:off x="2365538" y="1707980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BA22E60-356D-979A-D217-5219BEFDD854}"/>
              </a:ext>
            </a:extLst>
          </p:cNvPr>
          <p:cNvSpPr/>
          <p:nvPr/>
        </p:nvSpPr>
        <p:spPr>
          <a:xfrm>
            <a:off x="2365538" y="2271671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8BE174D-B7AC-6B60-445A-1D6C262FD692}"/>
              </a:ext>
            </a:extLst>
          </p:cNvPr>
          <p:cNvSpPr/>
          <p:nvPr/>
        </p:nvSpPr>
        <p:spPr>
          <a:xfrm>
            <a:off x="2365537" y="2818557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1406441-E0F6-5BC9-6CBB-E13601F2E551}"/>
              </a:ext>
            </a:extLst>
          </p:cNvPr>
          <p:cNvSpPr/>
          <p:nvPr/>
        </p:nvSpPr>
        <p:spPr>
          <a:xfrm>
            <a:off x="2365537" y="3372924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A33F32A-3CE2-0854-38A6-F69422D5F4DD}"/>
              </a:ext>
            </a:extLst>
          </p:cNvPr>
          <p:cNvSpPr/>
          <p:nvPr/>
        </p:nvSpPr>
        <p:spPr>
          <a:xfrm>
            <a:off x="2365537" y="3917782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454BF2E-F943-BE44-A8BE-D59295F09B67}"/>
              </a:ext>
            </a:extLst>
          </p:cNvPr>
          <p:cNvSpPr/>
          <p:nvPr/>
        </p:nvSpPr>
        <p:spPr>
          <a:xfrm>
            <a:off x="2365536" y="4471444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D8FAB3C-7DBE-05C7-8372-10A8F701DAB1}"/>
              </a:ext>
            </a:extLst>
          </p:cNvPr>
          <p:cNvSpPr/>
          <p:nvPr/>
        </p:nvSpPr>
        <p:spPr>
          <a:xfrm>
            <a:off x="2365536" y="5025106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64729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47746952-430E-2F7B-80A8-8C9F64F43CA3}"/>
              </a:ext>
            </a:extLst>
          </p:cNvPr>
          <p:cNvSpPr/>
          <p:nvPr/>
        </p:nvSpPr>
        <p:spPr>
          <a:xfrm>
            <a:off x="2047654" y="3733982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EE9FD577-8C63-0B0A-8D59-9C67FE6CA428}"/>
              </a:ext>
            </a:extLst>
          </p:cNvPr>
          <p:cNvSpPr/>
          <p:nvPr/>
        </p:nvSpPr>
        <p:spPr>
          <a:xfrm>
            <a:off x="2056667" y="3173077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0F047F0-88E0-54B2-D9FF-4B2FFF00D025}"/>
              </a:ext>
            </a:extLst>
          </p:cNvPr>
          <p:cNvSpPr/>
          <p:nvPr/>
        </p:nvSpPr>
        <p:spPr>
          <a:xfrm>
            <a:off x="2056667" y="2608821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CEE4C98-7181-50EA-BFE2-DFA7C5A3A947}"/>
              </a:ext>
            </a:extLst>
          </p:cNvPr>
          <p:cNvSpPr/>
          <p:nvPr/>
        </p:nvSpPr>
        <p:spPr>
          <a:xfrm>
            <a:off x="2063577" y="2046116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D809AC0-D1CF-EC54-6EF1-58129F1A0DDC}"/>
              </a:ext>
            </a:extLst>
          </p:cNvPr>
          <p:cNvSpPr/>
          <p:nvPr/>
        </p:nvSpPr>
        <p:spPr>
          <a:xfrm>
            <a:off x="2063577" y="1491908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EJEMPLOS DE PREGUNTAS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810D8B4-AC87-0A7A-0517-BC13839A2D49}"/>
              </a:ext>
            </a:extLst>
          </p:cNvPr>
          <p:cNvSpPr txBox="1"/>
          <p:nvPr/>
        </p:nvSpPr>
        <p:spPr>
          <a:xfrm>
            <a:off x="2454937" y="1582340"/>
            <a:ext cx="84460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 1 al 10, ¿qué nota daría a nuestra atención en la primera vez?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lo trajo a la iglesia por primera vez?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¿La información fue transmitida de forma clara y correcta?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una palabra, describa la recepción que recibió el primer día.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fue lo que más le gustó en el primer día?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fue lo que menos le gustó en el primer día?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¿Cuál fue la mejor y la peor sorpresa?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E2C7637-9E6E-B8AA-3B36-F454D66F29BC}"/>
              </a:ext>
            </a:extLst>
          </p:cNvPr>
          <p:cNvSpPr/>
          <p:nvPr/>
        </p:nvSpPr>
        <p:spPr>
          <a:xfrm>
            <a:off x="2365538" y="1707980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BA22E60-356D-979A-D217-5219BEFDD854}"/>
              </a:ext>
            </a:extLst>
          </p:cNvPr>
          <p:cNvSpPr/>
          <p:nvPr/>
        </p:nvSpPr>
        <p:spPr>
          <a:xfrm>
            <a:off x="2365538" y="2271671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8BE174D-B7AC-6B60-445A-1D6C262FD692}"/>
              </a:ext>
            </a:extLst>
          </p:cNvPr>
          <p:cNvSpPr/>
          <p:nvPr/>
        </p:nvSpPr>
        <p:spPr>
          <a:xfrm>
            <a:off x="2365537" y="2818557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1406441-E0F6-5BC9-6CBB-E13601F2E551}"/>
              </a:ext>
            </a:extLst>
          </p:cNvPr>
          <p:cNvSpPr/>
          <p:nvPr/>
        </p:nvSpPr>
        <p:spPr>
          <a:xfrm>
            <a:off x="2365537" y="3372924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A33F32A-3CE2-0854-38A6-F69422D5F4DD}"/>
              </a:ext>
            </a:extLst>
          </p:cNvPr>
          <p:cNvSpPr/>
          <p:nvPr/>
        </p:nvSpPr>
        <p:spPr>
          <a:xfrm>
            <a:off x="2365537" y="3917782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454BF2E-F943-BE44-A8BE-D59295F09B67}"/>
              </a:ext>
            </a:extLst>
          </p:cNvPr>
          <p:cNvSpPr/>
          <p:nvPr/>
        </p:nvSpPr>
        <p:spPr>
          <a:xfrm>
            <a:off x="2365536" y="4471444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D8FAB3C-7DBE-05C7-8372-10A8F701DAB1}"/>
              </a:ext>
            </a:extLst>
          </p:cNvPr>
          <p:cNvSpPr/>
          <p:nvPr/>
        </p:nvSpPr>
        <p:spPr>
          <a:xfrm>
            <a:off x="2365536" y="5025106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46438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8DB06F12-A421-3E48-69AE-7C2204FCAF55}"/>
              </a:ext>
            </a:extLst>
          </p:cNvPr>
          <p:cNvSpPr/>
          <p:nvPr/>
        </p:nvSpPr>
        <p:spPr>
          <a:xfrm>
            <a:off x="2040744" y="4296687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47746952-430E-2F7B-80A8-8C9F64F43CA3}"/>
              </a:ext>
            </a:extLst>
          </p:cNvPr>
          <p:cNvSpPr/>
          <p:nvPr/>
        </p:nvSpPr>
        <p:spPr>
          <a:xfrm>
            <a:off x="2047654" y="3733982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EE9FD577-8C63-0B0A-8D59-9C67FE6CA428}"/>
              </a:ext>
            </a:extLst>
          </p:cNvPr>
          <p:cNvSpPr/>
          <p:nvPr/>
        </p:nvSpPr>
        <p:spPr>
          <a:xfrm>
            <a:off x="2056667" y="3173077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0F047F0-88E0-54B2-D9FF-4B2FFF00D025}"/>
              </a:ext>
            </a:extLst>
          </p:cNvPr>
          <p:cNvSpPr/>
          <p:nvPr/>
        </p:nvSpPr>
        <p:spPr>
          <a:xfrm>
            <a:off x="2056667" y="2608821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CEE4C98-7181-50EA-BFE2-DFA7C5A3A947}"/>
              </a:ext>
            </a:extLst>
          </p:cNvPr>
          <p:cNvSpPr/>
          <p:nvPr/>
        </p:nvSpPr>
        <p:spPr>
          <a:xfrm>
            <a:off x="2063577" y="2046116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D809AC0-D1CF-EC54-6EF1-58129F1A0DDC}"/>
              </a:ext>
            </a:extLst>
          </p:cNvPr>
          <p:cNvSpPr/>
          <p:nvPr/>
        </p:nvSpPr>
        <p:spPr>
          <a:xfrm>
            <a:off x="2063577" y="1491908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EJEMPLOS DE PREGUNTAS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810D8B4-AC87-0A7A-0517-BC13839A2D49}"/>
              </a:ext>
            </a:extLst>
          </p:cNvPr>
          <p:cNvSpPr txBox="1"/>
          <p:nvPr/>
        </p:nvSpPr>
        <p:spPr>
          <a:xfrm>
            <a:off x="2454937" y="1582340"/>
            <a:ext cx="84460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 1 al 10, ¿qué nota daría a nuestra atención en la primera vez?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lo trajo a la iglesia por primera vez?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¿La información fue transmitida de forma clara y correcta?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una palabra, describa la recepción que recibió el primer día.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fue lo que más le gustó en el primer día?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fue lo que menos le gustó en el primer día?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¿Cuál fue la mejor y la peor sorpresa?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E2C7637-9E6E-B8AA-3B36-F454D66F29BC}"/>
              </a:ext>
            </a:extLst>
          </p:cNvPr>
          <p:cNvSpPr/>
          <p:nvPr/>
        </p:nvSpPr>
        <p:spPr>
          <a:xfrm>
            <a:off x="2365538" y="1707980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BA22E60-356D-979A-D217-5219BEFDD854}"/>
              </a:ext>
            </a:extLst>
          </p:cNvPr>
          <p:cNvSpPr/>
          <p:nvPr/>
        </p:nvSpPr>
        <p:spPr>
          <a:xfrm>
            <a:off x="2365538" y="2271671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8BE174D-B7AC-6B60-445A-1D6C262FD692}"/>
              </a:ext>
            </a:extLst>
          </p:cNvPr>
          <p:cNvSpPr/>
          <p:nvPr/>
        </p:nvSpPr>
        <p:spPr>
          <a:xfrm>
            <a:off x="2365537" y="2818557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1406441-E0F6-5BC9-6CBB-E13601F2E551}"/>
              </a:ext>
            </a:extLst>
          </p:cNvPr>
          <p:cNvSpPr/>
          <p:nvPr/>
        </p:nvSpPr>
        <p:spPr>
          <a:xfrm>
            <a:off x="2365537" y="3372924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A33F32A-3CE2-0854-38A6-F69422D5F4DD}"/>
              </a:ext>
            </a:extLst>
          </p:cNvPr>
          <p:cNvSpPr/>
          <p:nvPr/>
        </p:nvSpPr>
        <p:spPr>
          <a:xfrm>
            <a:off x="2365537" y="3917782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454BF2E-F943-BE44-A8BE-D59295F09B67}"/>
              </a:ext>
            </a:extLst>
          </p:cNvPr>
          <p:cNvSpPr/>
          <p:nvPr/>
        </p:nvSpPr>
        <p:spPr>
          <a:xfrm>
            <a:off x="2365536" y="4471444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D8FAB3C-7DBE-05C7-8372-10A8F701DAB1}"/>
              </a:ext>
            </a:extLst>
          </p:cNvPr>
          <p:cNvSpPr/>
          <p:nvPr/>
        </p:nvSpPr>
        <p:spPr>
          <a:xfrm>
            <a:off x="2365536" y="5025106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39049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9625AF18-D9D5-48E6-BC65-50A5655D000C}"/>
              </a:ext>
            </a:extLst>
          </p:cNvPr>
          <p:cNvSpPr/>
          <p:nvPr/>
        </p:nvSpPr>
        <p:spPr>
          <a:xfrm>
            <a:off x="2040744" y="4860943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8DB06F12-A421-3E48-69AE-7C2204FCAF55}"/>
              </a:ext>
            </a:extLst>
          </p:cNvPr>
          <p:cNvSpPr/>
          <p:nvPr/>
        </p:nvSpPr>
        <p:spPr>
          <a:xfrm>
            <a:off x="2040744" y="4296687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47746952-430E-2F7B-80A8-8C9F64F43CA3}"/>
              </a:ext>
            </a:extLst>
          </p:cNvPr>
          <p:cNvSpPr/>
          <p:nvPr/>
        </p:nvSpPr>
        <p:spPr>
          <a:xfrm>
            <a:off x="2047654" y="3733982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EE9FD577-8C63-0B0A-8D59-9C67FE6CA428}"/>
              </a:ext>
            </a:extLst>
          </p:cNvPr>
          <p:cNvSpPr/>
          <p:nvPr/>
        </p:nvSpPr>
        <p:spPr>
          <a:xfrm>
            <a:off x="2056667" y="3173077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0F047F0-88E0-54B2-D9FF-4B2FFF00D025}"/>
              </a:ext>
            </a:extLst>
          </p:cNvPr>
          <p:cNvSpPr/>
          <p:nvPr/>
        </p:nvSpPr>
        <p:spPr>
          <a:xfrm>
            <a:off x="2056667" y="2608821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CEE4C98-7181-50EA-BFE2-DFA7C5A3A947}"/>
              </a:ext>
            </a:extLst>
          </p:cNvPr>
          <p:cNvSpPr/>
          <p:nvPr/>
        </p:nvSpPr>
        <p:spPr>
          <a:xfrm>
            <a:off x="2063577" y="2046116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D809AC0-D1CF-EC54-6EF1-58129F1A0DDC}"/>
              </a:ext>
            </a:extLst>
          </p:cNvPr>
          <p:cNvSpPr/>
          <p:nvPr/>
        </p:nvSpPr>
        <p:spPr>
          <a:xfrm>
            <a:off x="2063577" y="1491908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EJEMPLOS DE PREGUNTAS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810D8B4-AC87-0A7A-0517-BC13839A2D49}"/>
              </a:ext>
            </a:extLst>
          </p:cNvPr>
          <p:cNvSpPr txBox="1"/>
          <p:nvPr/>
        </p:nvSpPr>
        <p:spPr>
          <a:xfrm>
            <a:off x="2454937" y="1582340"/>
            <a:ext cx="84460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 1 al 10, ¿qué nota daría a nuestra atención en la primera vez?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lo trajo a la iglesia por primera vez?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¿La información fue transmitida de forma clara y correcta?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una palabra, describa la recepción que recibió el primer día.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fue lo que más le gustó en el primer día?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fue lo que menos le gustó en el primer día?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¿Cuál fue la mejor y la peor sorpresa?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E2C7637-9E6E-B8AA-3B36-F454D66F29BC}"/>
              </a:ext>
            </a:extLst>
          </p:cNvPr>
          <p:cNvSpPr/>
          <p:nvPr/>
        </p:nvSpPr>
        <p:spPr>
          <a:xfrm>
            <a:off x="2365538" y="1707980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BA22E60-356D-979A-D217-5219BEFDD854}"/>
              </a:ext>
            </a:extLst>
          </p:cNvPr>
          <p:cNvSpPr/>
          <p:nvPr/>
        </p:nvSpPr>
        <p:spPr>
          <a:xfrm>
            <a:off x="2365538" y="2271671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8BE174D-B7AC-6B60-445A-1D6C262FD692}"/>
              </a:ext>
            </a:extLst>
          </p:cNvPr>
          <p:cNvSpPr/>
          <p:nvPr/>
        </p:nvSpPr>
        <p:spPr>
          <a:xfrm>
            <a:off x="2365537" y="2818557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1406441-E0F6-5BC9-6CBB-E13601F2E551}"/>
              </a:ext>
            </a:extLst>
          </p:cNvPr>
          <p:cNvSpPr/>
          <p:nvPr/>
        </p:nvSpPr>
        <p:spPr>
          <a:xfrm>
            <a:off x="2365537" y="3372924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A33F32A-3CE2-0854-38A6-F69422D5F4DD}"/>
              </a:ext>
            </a:extLst>
          </p:cNvPr>
          <p:cNvSpPr/>
          <p:nvPr/>
        </p:nvSpPr>
        <p:spPr>
          <a:xfrm>
            <a:off x="2365537" y="3917782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454BF2E-F943-BE44-A8BE-D59295F09B67}"/>
              </a:ext>
            </a:extLst>
          </p:cNvPr>
          <p:cNvSpPr/>
          <p:nvPr/>
        </p:nvSpPr>
        <p:spPr>
          <a:xfrm>
            <a:off x="2365536" y="4471444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D8FAB3C-7DBE-05C7-8372-10A8F701DAB1}"/>
              </a:ext>
            </a:extLst>
          </p:cNvPr>
          <p:cNvSpPr/>
          <p:nvPr/>
        </p:nvSpPr>
        <p:spPr>
          <a:xfrm>
            <a:off x="2365536" y="5025106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66464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87A6EBC-B5EA-4DA8-F7D1-3E7B83F1EC83}"/>
              </a:ext>
            </a:extLst>
          </p:cNvPr>
          <p:cNvSpPr/>
          <p:nvPr/>
        </p:nvSpPr>
        <p:spPr>
          <a:xfrm>
            <a:off x="0" y="197709"/>
            <a:ext cx="12191999" cy="73305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11EA419-2D0F-B059-40DB-29F83C7E2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" b="1917"/>
          <a:stretch/>
        </p:blipFill>
        <p:spPr>
          <a:xfrm>
            <a:off x="1482811" y="1149178"/>
            <a:ext cx="10553534" cy="570882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45F4FF2-3F6D-67A4-1AC5-F19BA42BAD1B}"/>
              </a:ext>
            </a:extLst>
          </p:cNvPr>
          <p:cNvSpPr txBox="1"/>
          <p:nvPr/>
        </p:nvSpPr>
        <p:spPr>
          <a:xfrm>
            <a:off x="5086350" y="321276"/>
            <a:ext cx="6701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¿ATENDER BIEN O ACOGER BIEN?</a:t>
            </a:r>
            <a:endParaRPr lang="pt-BR" sz="2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2610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1F3570F-12A6-9B8F-39A4-8A613CA2137E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3277F5B-76D6-C476-C222-828A728DF3D5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¿ATENDER BIEN O ACOGER BIEN?</a:t>
            </a:r>
            <a:endParaRPr lang="pt-BR" sz="2000" b="1" dirty="0">
              <a:solidFill>
                <a:srgbClr val="DE85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0A75D0C-F0F4-071A-D585-A8A1BE9DD767}"/>
              </a:ext>
            </a:extLst>
          </p:cNvPr>
          <p:cNvSpPr txBox="1"/>
          <p:nvPr/>
        </p:nvSpPr>
        <p:spPr>
          <a:xfrm>
            <a:off x="2287233" y="1662350"/>
            <a:ext cx="896540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Existen tres cosas muy importantes que todo líder de recepción debe saber para hacer la atención al invitado más eficiente: es necesario tener aptitud para lidiar con la función, es necesario conocer lo que se presenta (iglesia, programa, personas, etc.), y es necesario tener actualización constante. La buena atención es indefinible en pasos, ya que sabemos que estamos lidiando con personas que tienen deseos diferentes y la sociedad está en constante modificación. Lo más correcto es pensar que la buena atención es personalizada y natural.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 base en estudios de comportamiento del cliente, ventas y atención, podemos establecer comportamientos y estrategias que causan buena impresión en el mayor número de personas. El Ministerio de Recepción resumió estas acciones en cuatro áreas, llamadas las A de la Recepción</a:t>
            </a:r>
            <a:r>
              <a:rPr lang="es-ES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es-ES" b="1" dirty="0">
                <a:solidFill>
                  <a:srgbClr val="3989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Amar, Acoger, Atender y Acompañar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215507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16EA78D-8A33-012F-E879-899CAD2947DD}"/>
              </a:ext>
            </a:extLst>
          </p:cNvPr>
          <p:cNvSpPr/>
          <p:nvPr/>
        </p:nvSpPr>
        <p:spPr>
          <a:xfrm>
            <a:off x="2534347" y="1303019"/>
            <a:ext cx="4760756" cy="511912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9719DE0-D8DD-3EEE-3204-56173EB3543E}"/>
              </a:ext>
            </a:extLst>
          </p:cNvPr>
          <p:cNvSpPr txBox="1"/>
          <p:nvPr/>
        </p:nvSpPr>
        <p:spPr>
          <a:xfrm>
            <a:off x="2807891" y="1401128"/>
            <a:ext cx="4360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AMAR  |  CUIDE DE SÍ MISMO Y DEL OTRO</a:t>
            </a:r>
            <a:endParaRPr lang="pt-BR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62F5542-2A7A-24F4-F228-BF3000A2F38A}"/>
              </a:ext>
            </a:extLst>
          </p:cNvPr>
          <p:cNvSpPr/>
          <p:nvPr/>
        </p:nvSpPr>
        <p:spPr>
          <a:xfrm>
            <a:off x="2172950" y="1303019"/>
            <a:ext cx="553017" cy="511912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7F94B14-7510-C5C3-1919-EAD158CBC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5273" y="1401128"/>
            <a:ext cx="364095" cy="31040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8A90156-1A9C-CCE4-120E-C1FF806D8F7E}"/>
              </a:ext>
            </a:extLst>
          </p:cNvPr>
          <p:cNvSpPr txBox="1"/>
          <p:nvPr/>
        </p:nvSpPr>
        <p:spPr>
          <a:xfrm>
            <a:off x="2556426" y="3481938"/>
            <a:ext cx="84460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Asegúrese de que la visita está cómoda y segura;</a:t>
            </a:r>
          </a:p>
          <a:p>
            <a:pPr algn="just"/>
            <a:endParaRPr lang="es-E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Preséntele personas de acuerdo con el perfil de la visita;</a:t>
            </a:r>
          </a:p>
          <a:p>
            <a:pPr algn="just"/>
            <a:endParaRPr lang="es-E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Busque mantener el contacto después de la presencia en la iglesia</a:t>
            </a:r>
            <a:endParaRPr lang="pt-B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E70DD4C-A7C6-B30C-BD40-B5674A05BAF9}"/>
              </a:ext>
            </a:extLst>
          </p:cNvPr>
          <p:cNvSpPr/>
          <p:nvPr/>
        </p:nvSpPr>
        <p:spPr>
          <a:xfrm>
            <a:off x="2380663" y="3605840"/>
            <a:ext cx="76657" cy="76657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AA36E83-8AB6-EBAF-1781-4C18C9034297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00071A3-4F44-17DA-191A-06B198A3F10E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¿ATENDER BIEN O ACOGER BIEN?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A6F839D-7EA2-141E-4302-12DF207D75F5}"/>
              </a:ext>
            </a:extLst>
          </p:cNvPr>
          <p:cNvSpPr txBox="1"/>
          <p:nvPr/>
        </p:nvSpPr>
        <p:spPr>
          <a:xfrm>
            <a:off x="2275273" y="2129568"/>
            <a:ext cx="9133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 personas son diferentes y tienen necesidades diferentes. Amar significa promover la mejor atención para que se sientan bien en la casa de Dios.</a:t>
            </a:r>
            <a:endParaRPr lang="pt-B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3BB71E7-F3E3-03D1-1E1E-BEA6CFAE9DC3}"/>
              </a:ext>
            </a:extLst>
          </p:cNvPr>
          <p:cNvSpPr txBox="1"/>
          <p:nvPr/>
        </p:nvSpPr>
        <p:spPr>
          <a:xfrm>
            <a:off x="2253448" y="3028980"/>
            <a:ext cx="4360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AMAR A LA VISITA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CFDEC6C-B543-BDAD-54A9-BC51280EF3EC}"/>
              </a:ext>
            </a:extLst>
          </p:cNvPr>
          <p:cNvSpPr/>
          <p:nvPr/>
        </p:nvSpPr>
        <p:spPr>
          <a:xfrm>
            <a:off x="2380662" y="4105328"/>
            <a:ext cx="76657" cy="76657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1743D75A-15A0-92DC-BB92-479E2D4889E4}"/>
              </a:ext>
            </a:extLst>
          </p:cNvPr>
          <p:cNvSpPr/>
          <p:nvPr/>
        </p:nvSpPr>
        <p:spPr>
          <a:xfrm>
            <a:off x="2398960" y="4581583"/>
            <a:ext cx="76657" cy="76657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90974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098CB64-DB77-AD6B-FE72-10C5E799DF22}"/>
              </a:ext>
            </a:extLst>
          </p:cNvPr>
          <p:cNvSpPr/>
          <p:nvPr/>
        </p:nvSpPr>
        <p:spPr>
          <a:xfrm>
            <a:off x="2534347" y="1303019"/>
            <a:ext cx="5635618" cy="511912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4654D37-972C-8FC1-4A90-4C081D4A5F29}"/>
              </a:ext>
            </a:extLst>
          </p:cNvPr>
          <p:cNvSpPr txBox="1"/>
          <p:nvPr/>
        </p:nvSpPr>
        <p:spPr>
          <a:xfrm>
            <a:off x="2807891" y="1401128"/>
            <a:ext cx="5223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ACOGER | ABRACE CON LOS OJOS Y EL CORAZÓN</a:t>
            </a:r>
            <a:endParaRPr lang="pt-BR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ACF9E9A-378E-BB86-1512-76E90853E307}"/>
              </a:ext>
            </a:extLst>
          </p:cNvPr>
          <p:cNvSpPr/>
          <p:nvPr/>
        </p:nvSpPr>
        <p:spPr>
          <a:xfrm>
            <a:off x="2172950" y="1303019"/>
            <a:ext cx="553017" cy="511912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1330AD5-E25B-1A0C-343E-C2F1B059F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5273" y="1401128"/>
            <a:ext cx="364095" cy="31040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A342499-7D45-E153-AEBD-828E86E421FE}"/>
              </a:ext>
            </a:extLst>
          </p:cNvPr>
          <p:cNvSpPr txBox="1"/>
          <p:nvPr/>
        </p:nvSpPr>
        <p:spPr>
          <a:xfrm>
            <a:off x="2556426" y="3481938"/>
            <a:ext cx="84460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Transmita simpatía y atención con la mirada;</a:t>
            </a:r>
          </a:p>
          <a:p>
            <a:pPr algn="just"/>
            <a:endParaRPr lang="es-E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palabras amigables y corteses;</a:t>
            </a:r>
          </a:p>
          <a:p>
            <a:pPr algn="just"/>
            <a:endParaRPr lang="es-E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Diga su nombre, llame a la visita por el nombre y trate de saber cómo está.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D02F442-470E-06C4-5579-1A7FFA65DA21}"/>
              </a:ext>
            </a:extLst>
          </p:cNvPr>
          <p:cNvSpPr/>
          <p:nvPr/>
        </p:nvSpPr>
        <p:spPr>
          <a:xfrm>
            <a:off x="2380663" y="3605840"/>
            <a:ext cx="76657" cy="76657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74B8E9E-803F-CE5C-72ED-23D000F0CCD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EC2CCC9-CA77-AE63-BA8D-377FDC83736E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¿ATENDER BIEN O ACOGER BIEN?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52DD046-DC47-C7B0-8C0C-846F14A53985}"/>
              </a:ext>
            </a:extLst>
          </p:cNvPr>
          <p:cNvSpPr txBox="1"/>
          <p:nvPr/>
        </p:nvSpPr>
        <p:spPr>
          <a:xfrm>
            <a:off x="2275273" y="2129568"/>
            <a:ext cx="9133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Algunas visitas están enfrentando situaciones adversas, y el comportamiento acogedor pude hacer la diferencia inmediatamente, transmitiendo confianza y esperanza.</a:t>
            </a:r>
            <a:endParaRPr lang="pt-B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6FF1B91-82AD-2891-07CC-099A386AFC9D}"/>
              </a:ext>
            </a:extLst>
          </p:cNvPr>
          <p:cNvSpPr txBox="1"/>
          <p:nvPr/>
        </p:nvSpPr>
        <p:spPr>
          <a:xfrm>
            <a:off x="2253448" y="3028980"/>
            <a:ext cx="4360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ACOGER A LA VISITA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B4DF34C-95A3-1953-70DA-3A13970893E7}"/>
              </a:ext>
            </a:extLst>
          </p:cNvPr>
          <p:cNvSpPr/>
          <p:nvPr/>
        </p:nvSpPr>
        <p:spPr>
          <a:xfrm>
            <a:off x="2380662" y="4105328"/>
            <a:ext cx="76657" cy="76657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DCB58BF-0DEE-0486-66CF-E5F1C925F393}"/>
              </a:ext>
            </a:extLst>
          </p:cNvPr>
          <p:cNvSpPr/>
          <p:nvPr/>
        </p:nvSpPr>
        <p:spPr>
          <a:xfrm>
            <a:off x="2398960" y="4581583"/>
            <a:ext cx="76657" cy="76657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71659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F383F1C-0312-A38C-D7A2-A19E842009B6}"/>
              </a:ext>
            </a:extLst>
          </p:cNvPr>
          <p:cNvSpPr/>
          <p:nvPr/>
        </p:nvSpPr>
        <p:spPr>
          <a:xfrm>
            <a:off x="2534347" y="1303019"/>
            <a:ext cx="2445157" cy="511912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0CA66EC-FFDA-14EC-EBB7-7177878DE68C}"/>
              </a:ext>
            </a:extLst>
          </p:cNvPr>
          <p:cNvSpPr txBox="1"/>
          <p:nvPr/>
        </p:nvSpPr>
        <p:spPr>
          <a:xfrm>
            <a:off x="2807891" y="1401128"/>
            <a:ext cx="5223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ATENDER | AYUDE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5C023D6-BEB9-8090-25E8-5D39953AC8C3}"/>
              </a:ext>
            </a:extLst>
          </p:cNvPr>
          <p:cNvSpPr/>
          <p:nvPr/>
        </p:nvSpPr>
        <p:spPr>
          <a:xfrm>
            <a:off x="2172950" y="1303019"/>
            <a:ext cx="553017" cy="511912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72AD520-7E63-1D81-CBCD-B91FD8310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5273" y="1401128"/>
            <a:ext cx="364095" cy="31040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605E136-87F4-80E2-0DA7-F850AD1D19D2}"/>
              </a:ext>
            </a:extLst>
          </p:cNvPr>
          <p:cNvSpPr txBox="1"/>
          <p:nvPr/>
        </p:nvSpPr>
        <p:spPr>
          <a:xfrm>
            <a:off x="2556426" y="3481938"/>
            <a:ext cx="88526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Ayude a la visita a encontrar textos bíblicos e informe sobre el programa en marcha; </a:t>
            </a:r>
          </a:p>
          <a:p>
            <a:pPr algn="just"/>
            <a:endParaRPr lang="es-E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 la persona necesita amparo inmediato, proporcione el apoyo disponible</a:t>
            </a:r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</a:t>
            </a:r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</a:p>
          <a:p>
            <a:pPr algn="just"/>
            <a:endParaRPr lang="es-E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Esté disponible para ayudar a solucionar un problema, después de la visita al templo.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42CBDFF-EB5C-B508-8102-ECC234F2395F}"/>
              </a:ext>
            </a:extLst>
          </p:cNvPr>
          <p:cNvSpPr/>
          <p:nvPr/>
        </p:nvSpPr>
        <p:spPr>
          <a:xfrm>
            <a:off x="2380663" y="3605840"/>
            <a:ext cx="76657" cy="76657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6A6832D-1456-01FD-0AC3-B7AF14CC36C6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E6289C2-4E98-CA5B-0CFA-7F75E8AB7BF8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¿ATENDER BIEN O ACOGER BIEN?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58D2797-9357-75D0-A4A5-FAC3B6E92E92}"/>
              </a:ext>
            </a:extLst>
          </p:cNvPr>
          <p:cNvSpPr txBox="1"/>
          <p:nvPr/>
        </p:nvSpPr>
        <p:spPr>
          <a:xfrm>
            <a:off x="2275273" y="2129568"/>
            <a:ext cx="9133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actitud proactiva, respondiendo a una duda o solucionando un problema, fortalece el vínculo de confianza y la sensación de bienestar del visitante.</a:t>
            </a:r>
            <a:endParaRPr lang="pt-B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BE3AFAF-FB8B-C538-24BF-AA89D5AFA3E5}"/>
              </a:ext>
            </a:extLst>
          </p:cNvPr>
          <p:cNvSpPr txBox="1"/>
          <p:nvPr/>
        </p:nvSpPr>
        <p:spPr>
          <a:xfrm>
            <a:off x="2253448" y="3028980"/>
            <a:ext cx="4360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ACOGER A LA VISITA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C9C0B20-7E29-767E-FA0C-FE95AA17BD15}"/>
              </a:ext>
            </a:extLst>
          </p:cNvPr>
          <p:cNvSpPr/>
          <p:nvPr/>
        </p:nvSpPr>
        <p:spPr>
          <a:xfrm>
            <a:off x="2380662" y="4105328"/>
            <a:ext cx="76657" cy="76657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E814D05-B6C7-C4C1-C6E6-46C893EA3B61}"/>
              </a:ext>
            </a:extLst>
          </p:cNvPr>
          <p:cNvSpPr/>
          <p:nvPr/>
        </p:nvSpPr>
        <p:spPr>
          <a:xfrm>
            <a:off x="2398960" y="4581583"/>
            <a:ext cx="76657" cy="76657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4C9E9E7-4879-75D7-9010-C022C1BF19A4}"/>
              </a:ext>
            </a:extLst>
          </p:cNvPr>
          <p:cNvSpPr/>
          <p:nvPr/>
        </p:nvSpPr>
        <p:spPr>
          <a:xfrm>
            <a:off x="2172950" y="5343126"/>
            <a:ext cx="9117902" cy="7734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FB634F8-B039-D228-D620-7D572DBD20CD}"/>
              </a:ext>
            </a:extLst>
          </p:cNvPr>
          <p:cNvSpPr txBox="1"/>
          <p:nvPr/>
        </p:nvSpPr>
        <p:spPr>
          <a:xfrm>
            <a:off x="2398961" y="5467110"/>
            <a:ext cx="8743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*Algunas personas que visitan nuestras iglesias sienten hambre. No espere al final del culto para solucionar un problema de ese tipo.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194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8A5C819E-B254-3D9D-043F-84B6EB14B381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AE4F0CA8-3B23-D418-8C12-4BFB8D6DE934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RECEPCIÓN, UN MOVIMIENTO ENFOCADO EN:</a:t>
            </a:r>
            <a:endParaRPr lang="pt-BR" sz="2000" b="1" dirty="0">
              <a:solidFill>
                <a:srgbClr val="DE85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B228452-D507-3100-16E1-185956D40F3E}"/>
              </a:ext>
            </a:extLst>
          </p:cNvPr>
          <p:cNvSpPr/>
          <p:nvPr/>
        </p:nvSpPr>
        <p:spPr>
          <a:xfrm>
            <a:off x="2534347" y="1193622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0951802-1420-FB2C-85ED-DB870D61255B}"/>
              </a:ext>
            </a:extLst>
          </p:cNvPr>
          <p:cNvSpPr txBox="1"/>
          <p:nvPr/>
        </p:nvSpPr>
        <p:spPr>
          <a:xfrm>
            <a:off x="2534347" y="1233043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COMUNIÓN PERSONAL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C97512F7-8630-4C6F-3DB0-FA94FD4ED3B5}"/>
              </a:ext>
            </a:extLst>
          </p:cNvPr>
          <p:cNvSpPr/>
          <p:nvPr/>
        </p:nvSpPr>
        <p:spPr>
          <a:xfrm>
            <a:off x="2172950" y="1193622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2" descr="Desenho de personagem&#10;&#10;Descrição gerada automaticamente com confiança baixa">
            <a:extLst>
              <a:ext uri="{FF2B5EF4-FFF2-40B4-BE49-F238E27FC236}">
                <a16:creationId xmlns:a16="http://schemas.microsoft.com/office/drawing/2014/main" id="{4482D2BE-76A4-39AD-7C6D-63208183F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34" y="1233043"/>
            <a:ext cx="195250" cy="257338"/>
          </a:xfrm>
          <a:prstGeom prst="rect">
            <a:avLst/>
          </a:prstGeom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881792AB-BAB6-E623-F6F8-BCEF363C0F00}"/>
              </a:ext>
            </a:extLst>
          </p:cNvPr>
          <p:cNvSpPr/>
          <p:nvPr/>
        </p:nvSpPr>
        <p:spPr>
          <a:xfrm>
            <a:off x="2172950" y="1528158"/>
            <a:ext cx="9117902" cy="747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2D725AC8-5F70-2202-2B28-2F3C4944ACB0}"/>
              </a:ext>
            </a:extLst>
          </p:cNvPr>
          <p:cNvSpPr txBox="1"/>
          <p:nvPr/>
        </p:nvSpPr>
        <p:spPr>
          <a:xfrm>
            <a:off x="2454583" y="1631250"/>
            <a:ext cx="8607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iglesia debe comprender que el contacto constante con Dios nos capacita para ser amables y receptivos con todos.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3E7E379-24EB-A13A-397C-1073EA097663}"/>
              </a:ext>
            </a:extLst>
          </p:cNvPr>
          <p:cNvSpPr/>
          <p:nvPr/>
        </p:nvSpPr>
        <p:spPr>
          <a:xfrm>
            <a:off x="2534347" y="2432676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6055CDD7-B7D0-879C-7400-400F3CE98849}"/>
              </a:ext>
            </a:extLst>
          </p:cNvPr>
          <p:cNvSpPr txBox="1"/>
          <p:nvPr/>
        </p:nvSpPr>
        <p:spPr>
          <a:xfrm>
            <a:off x="2534347" y="2472097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RELACIONAMIENTO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4B745F6D-FA4C-7E69-3695-125DC29E0E00}"/>
              </a:ext>
            </a:extLst>
          </p:cNvPr>
          <p:cNvSpPr/>
          <p:nvPr/>
        </p:nvSpPr>
        <p:spPr>
          <a:xfrm>
            <a:off x="2172950" y="2432676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964446B5-5D41-95F0-BC59-30C8FB24B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6143" y="2521648"/>
            <a:ext cx="275012" cy="169899"/>
          </a:xfrm>
          <a:prstGeom prst="rect">
            <a:avLst/>
          </a:prstGeom>
        </p:spPr>
      </p:pic>
      <p:sp>
        <p:nvSpPr>
          <p:cNvPr id="32" name="Retângulo 31">
            <a:extLst>
              <a:ext uri="{FF2B5EF4-FFF2-40B4-BE49-F238E27FC236}">
                <a16:creationId xmlns:a16="http://schemas.microsoft.com/office/drawing/2014/main" id="{C6DACE23-C8A2-B3ED-E04F-698A0C100941}"/>
              </a:ext>
            </a:extLst>
          </p:cNvPr>
          <p:cNvSpPr/>
          <p:nvPr/>
        </p:nvSpPr>
        <p:spPr>
          <a:xfrm>
            <a:off x="2172950" y="2767212"/>
            <a:ext cx="9117902" cy="747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17D64EE-16E0-A6B6-3421-14824D8B95E0}"/>
              </a:ext>
            </a:extLst>
          </p:cNvPr>
          <p:cNvSpPr txBox="1"/>
          <p:nvPr/>
        </p:nvSpPr>
        <p:spPr>
          <a:xfrm>
            <a:off x="2454583" y="2870304"/>
            <a:ext cx="8607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iglesia debe comprender que necesitamos estar unidos y relacionarnos bien para que las personas deseen formar parte de nuestra comunidad.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32B3D2FA-DB40-87A3-4974-0BD0F1CB96DA}"/>
              </a:ext>
            </a:extLst>
          </p:cNvPr>
          <p:cNvSpPr/>
          <p:nvPr/>
        </p:nvSpPr>
        <p:spPr>
          <a:xfrm>
            <a:off x="2534347" y="3671730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A3914110-E065-FC96-33B3-E7639774CFBF}"/>
              </a:ext>
            </a:extLst>
          </p:cNvPr>
          <p:cNvSpPr txBox="1"/>
          <p:nvPr/>
        </p:nvSpPr>
        <p:spPr>
          <a:xfrm>
            <a:off x="2534347" y="3711151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MISIÓN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FC0EB235-641F-D269-CE59-5E8F9F373555}"/>
              </a:ext>
            </a:extLst>
          </p:cNvPr>
          <p:cNvSpPr/>
          <p:nvPr/>
        </p:nvSpPr>
        <p:spPr>
          <a:xfrm>
            <a:off x="2172950" y="3671730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862C9A7D-773C-777B-70E8-FD3FD0218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7832" y="3730848"/>
            <a:ext cx="227065" cy="227065"/>
          </a:xfrm>
          <a:prstGeom prst="rect">
            <a:avLst/>
          </a:prstGeom>
        </p:spPr>
      </p:pic>
      <p:sp>
        <p:nvSpPr>
          <p:cNvPr id="38" name="Retângulo 37">
            <a:extLst>
              <a:ext uri="{FF2B5EF4-FFF2-40B4-BE49-F238E27FC236}">
                <a16:creationId xmlns:a16="http://schemas.microsoft.com/office/drawing/2014/main" id="{9C207F5F-5F3D-78AB-91D7-8372784D79BE}"/>
              </a:ext>
            </a:extLst>
          </p:cNvPr>
          <p:cNvSpPr/>
          <p:nvPr/>
        </p:nvSpPr>
        <p:spPr>
          <a:xfrm>
            <a:off x="2172950" y="4006266"/>
            <a:ext cx="9117902" cy="747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A36DFCD9-3354-00B3-025C-832198B8B9EA}"/>
              </a:ext>
            </a:extLst>
          </p:cNvPr>
          <p:cNvSpPr txBox="1"/>
          <p:nvPr/>
        </p:nvSpPr>
        <p:spPr>
          <a:xfrm>
            <a:off x="2454583" y="4109358"/>
            <a:ext cx="8607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iglesia debe comprender que la recepción no se limita a los recepcionistas y que la experiencia </a:t>
            </a:r>
          </a:p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la visita es responsabilidad de todos.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1622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C71207F-65EA-C8A0-4D29-E204FAB0CDD4}"/>
              </a:ext>
            </a:extLst>
          </p:cNvPr>
          <p:cNvSpPr/>
          <p:nvPr/>
        </p:nvSpPr>
        <p:spPr>
          <a:xfrm>
            <a:off x="2534347" y="1303019"/>
            <a:ext cx="3364035" cy="511912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3CF19E2-99EC-AD02-985A-D15F420E1C53}"/>
              </a:ext>
            </a:extLst>
          </p:cNvPr>
          <p:cNvSpPr txBox="1"/>
          <p:nvPr/>
        </p:nvSpPr>
        <p:spPr>
          <a:xfrm>
            <a:off x="2807891" y="1401128"/>
            <a:ext cx="3190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ACOMPAÑAR | SEA AMIGO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FE23459-C171-2C6A-3066-3F65C90EE79C}"/>
              </a:ext>
            </a:extLst>
          </p:cNvPr>
          <p:cNvSpPr/>
          <p:nvPr/>
        </p:nvSpPr>
        <p:spPr>
          <a:xfrm>
            <a:off x="2172950" y="1303019"/>
            <a:ext cx="553017" cy="511912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FB5B0E9-5D28-76BF-5B82-02C711725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5273" y="1401128"/>
            <a:ext cx="364095" cy="31040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DFB23D9-3B0F-19CA-545D-C9BD890B710B}"/>
              </a:ext>
            </a:extLst>
          </p:cNvPr>
          <p:cNvSpPr txBox="1"/>
          <p:nvPr/>
        </p:nvSpPr>
        <p:spPr>
          <a:xfrm>
            <a:off x="2556426" y="3481938"/>
            <a:ext cx="88526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Intercambie el contacto con la persona y envíe mensajes de esperanza de forma rutinaria;</a:t>
            </a:r>
          </a:p>
          <a:p>
            <a:pPr algn="just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just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Invítela a un grupo pequeño u otro programa de la iglesia;</a:t>
            </a:r>
          </a:p>
          <a:p>
            <a:pPr algn="just"/>
            <a:endParaRPr lang="es-E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Prosiga con la enseñanza de la Biblia y manténgase cerca incluso después del bautismo</a:t>
            </a:r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</a:t>
            </a:r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FCFCAAB-5179-19EC-5055-C0B0A633186C}"/>
              </a:ext>
            </a:extLst>
          </p:cNvPr>
          <p:cNvSpPr/>
          <p:nvPr/>
        </p:nvSpPr>
        <p:spPr>
          <a:xfrm>
            <a:off x="2380663" y="3605840"/>
            <a:ext cx="76657" cy="76657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2BFCA0F-A299-DD8A-D958-84580F5730C3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9298562-D87A-B95A-CCB1-B388B0FF4DCB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¿ATENDER BIEN O ACOGER BIEN?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8D828C0-E209-BF6D-FAA0-1559552F1B44}"/>
              </a:ext>
            </a:extLst>
          </p:cNvPr>
          <p:cNvSpPr txBox="1"/>
          <p:nvPr/>
        </p:nvSpPr>
        <p:spPr>
          <a:xfrm>
            <a:off x="2275273" y="2129568"/>
            <a:ext cx="9133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contacto posterior a la visita al tempo es importante para que la persona vuelva y decida estudiar la Biblia y, finalmente, ser bautizada.</a:t>
            </a:r>
            <a:endParaRPr lang="pt-B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BB588D5-1670-BCC8-D2A1-3969B626A544}"/>
              </a:ext>
            </a:extLst>
          </p:cNvPr>
          <p:cNvSpPr txBox="1"/>
          <p:nvPr/>
        </p:nvSpPr>
        <p:spPr>
          <a:xfrm>
            <a:off x="2253448" y="3028980"/>
            <a:ext cx="4360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ACOMPAÑAR A LA VISITA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82B2FEAB-6DA8-F7E3-8575-E6D5F4E76938}"/>
              </a:ext>
            </a:extLst>
          </p:cNvPr>
          <p:cNvSpPr/>
          <p:nvPr/>
        </p:nvSpPr>
        <p:spPr>
          <a:xfrm>
            <a:off x="2380662" y="4105328"/>
            <a:ext cx="76657" cy="76657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D6D2A06C-086A-0F1A-79AA-1DDE8E48EDFC}"/>
              </a:ext>
            </a:extLst>
          </p:cNvPr>
          <p:cNvSpPr/>
          <p:nvPr/>
        </p:nvSpPr>
        <p:spPr>
          <a:xfrm>
            <a:off x="2398960" y="4581583"/>
            <a:ext cx="76657" cy="76657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071FC55-7B22-AC63-A15E-1C42A73D2E7C}"/>
              </a:ext>
            </a:extLst>
          </p:cNvPr>
          <p:cNvSpPr/>
          <p:nvPr/>
        </p:nvSpPr>
        <p:spPr>
          <a:xfrm>
            <a:off x="2172950" y="5343126"/>
            <a:ext cx="9117902" cy="7734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F5E8B4D-4969-B8B6-D91A-7627C962CB64}"/>
              </a:ext>
            </a:extLst>
          </p:cNvPr>
          <p:cNvSpPr txBox="1"/>
          <p:nvPr/>
        </p:nvSpPr>
        <p:spPr>
          <a:xfrm>
            <a:off x="2398961" y="5467110"/>
            <a:ext cx="8742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*Algunas personas dejan la iglesia en los primeros meses después de su bautismo porque no reciben más la atención de antes. La relación </a:t>
            </a:r>
            <a:r>
              <a:rPr lang="es-E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fortalce</a:t>
            </a:r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 fe.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9175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87A6EBC-B5EA-4DA8-F7D1-3E7B83F1EC83}"/>
              </a:ext>
            </a:extLst>
          </p:cNvPr>
          <p:cNvSpPr/>
          <p:nvPr/>
        </p:nvSpPr>
        <p:spPr>
          <a:xfrm>
            <a:off x="0" y="197709"/>
            <a:ext cx="12191999" cy="73305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11EA419-2D0F-B059-40DB-29F83C7E2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" b="1917"/>
          <a:stretch/>
        </p:blipFill>
        <p:spPr>
          <a:xfrm>
            <a:off x="1482811" y="1149178"/>
            <a:ext cx="10553534" cy="570882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45F4FF2-3F6D-67A4-1AC5-F19BA42BAD1B}"/>
              </a:ext>
            </a:extLst>
          </p:cNvPr>
          <p:cNvSpPr txBox="1"/>
          <p:nvPr/>
        </p:nvSpPr>
        <p:spPr>
          <a:xfrm>
            <a:off x="5086350" y="321276"/>
            <a:ext cx="6701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IGLESIA DIGITAL Y ACOGEDORA</a:t>
            </a:r>
          </a:p>
        </p:txBody>
      </p:sp>
    </p:spTree>
    <p:extLst>
      <p:ext uri="{BB962C8B-B14F-4D97-AF65-F5344CB8AC3E}">
        <p14:creationId xmlns:p14="http://schemas.microsoft.com/office/powerpoint/2010/main" val="7006226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4499786F-DD73-1A55-ED80-0C8EBCEB840A}"/>
              </a:ext>
            </a:extLst>
          </p:cNvPr>
          <p:cNvSpPr txBox="1"/>
          <p:nvPr/>
        </p:nvSpPr>
        <p:spPr>
          <a:xfrm>
            <a:off x="3070937" y="2690139"/>
            <a:ext cx="7238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fuerce el cambio a cara a cara. </a:t>
            </a:r>
          </a:p>
          <a:p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Hay personas que desean seguir siendo atendidas en el entorno virtual.</a:t>
            </a:r>
            <a:endParaRPr lang="pt-BR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4B58FB4-E9B4-DDD0-86C4-5A9B6F285C04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4E4EA58-BF13-DB97-FC68-A6AC44E835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IGLESIA DIGITAL Y ACOGEDORA</a:t>
            </a:r>
          </a:p>
        </p:txBody>
      </p:sp>
    </p:spTree>
    <p:extLst>
      <p:ext uri="{BB962C8B-B14F-4D97-AF65-F5344CB8AC3E}">
        <p14:creationId xmlns:p14="http://schemas.microsoft.com/office/powerpoint/2010/main" val="28561265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4AFE8AC-F029-6D79-5D2D-F7F79AF97FE4}"/>
              </a:ext>
            </a:extLst>
          </p:cNvPr>
          <p:cNvSpPr/>
          <p:nvPr/>
        </p:nvSpPr>
        <p:spPr>
          <a:xfrm>
            <a:off x="2130463" y="1368207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0CBD78F-B774-A53D-DED5-07B71D23E729}"/>
              </a:ext>
            </a:extLst>
          </p:cNvPr>
          <p:cNvSpPr/>
          <p:nvPr/>
        </p:nvSpPr>
        <p:spPr>
          <a:xfrm>
            <a:off x="2130463" y="3058785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8FD92B2-9029-4A93-DD19-B30907C16226}"/>
              </a:ext>
            </a:extLst>
          </p:cNvPr>
          <p:cNvSpPr/>
          <p:nvPr/>
        </p:nvSpPr>
        <p:spPr>
          <a:xfrm>
            <a:off x="2253324" y="1368207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26144A0-135D-A9E3-0445-342BCA7DAA2F}"/>
              </a:ext>
            </a:extLst>
          </p:cNvPr>
          <p:cNvSpPr txBox="1"/>
          <p:nvPr/>
        </p:nvSpPr>
        <p:spPr>
          <a:xfrm>
            <a:off x="2253324" y="1407628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DURANTE EL PROGRAMA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DD5C907-2254-E8B2-7A71-BAF0284D1449}"/>
              </a:ext>
            </a:extLst>
          </p:cNvPr>
          <p:cNvSpPr/>
          <p:nvPr/>
        </p:nvSpPr>
        <p:spPr>
          <a:xfrm>
            <a:off x="2130462" y="1702743"/>
            <a:ext cx="9348965" cy="7749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BC0ED63-C517-6F55-3D0F-554A9E58A9A9}"/>
              </a:ext>
            </a:extLst>
          </p:cNvPr>
          <p:cNvSpPr txBox="1"/>
          <p:nvPr/>
        </p:nvSpPr>
        <p:spPr>
          <a:xfrm>
            <a:off x="2412096" y="1805835"/>
            <a:ext cx="8808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Interacción a través de los canales digitales con preguntas como: ¿De dónde nos está viendo? ¿Quiere aprender más sobre la Biblia? ¿Quiere dejar un pedido de oración?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A765038-CF18-F20E-FBE9-F90B883BA880}"/>
              </a:ext>
            </a:extLst>
          </p:cNvPr>
          <p:cNvSpPr/>
          <p:nvPr/>
        </p:nvSpPr>
        <p:spPr>
          <a:xfrm>
            <a:off x="2253323" y="3058785"/>
            <a:ext cx="2174589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23D2581-0A05-0680-9012-42A5FCFB84AA}"/>
              </a:ext>
            </a:extLst>
          </p:cNvPr>
          <p:cNvSpPr txBox="1"/>
          <p:nvPr/>
        </p:nvSpPr>
        <p:spPr>
          <a:xfrm>
            <a:off x="2253323" y="3098206"/>
            <a:ext cx="2298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DESPUÉS DEL PROGRAMA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6FD532C-8880-0BF0-4A6E-9DA9CAE195F1}"/>
              </a:ext>
            </a:extLst>
          </p:cNvPr>
          <p:cNvSpPr/>
          <p:nvPr/>
        </p:nvSpPr>
        <p:spPr>
          <a:xfrm>
            <a:off x="2130462" y="3393321"/>
            <a:ext cx="9348965" cy="11686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04972E5-6A8C-1341-E98B-9C4D61D32F58}"/>
              </a:ext>
            </a:extLst>
          </p:cNvPr>
          <p:cNvSpPr txBox="1"/>
          <p:nvPr/>
        </p:nvSpPr>
        <p:spPr>
          <a:xfrm>
            <a:off x="2412096" y="3496413"/>
            <a:ext cx="8808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Invitar a ser parte de otros canales de la iglesia, como grupos de WhatsApp, donde se envía la información y las invitaciones para los próximos programas.</a:t>
            </a:r>
          </a:p>
          <a:p>
            <a:pPr algn="just"/>
            <a:endParaRPr lang="es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Envíe las necesidades para otros departamentos de la iglesia.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5AA65E2-0DF0-68AC-C4D6-64BEB43B8E20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718921E-1507-2E35-5296-E33549B43CB9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IGLESIA DIGITAL Y ACOGEDORA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5366EDE-53EB-5575-68C1-765ED625747F}"/>
              </a:ext>
            </a:extLst>
          </p:cNvPr>
          <p:cNvSpPr/>
          <p:nvPr/>
        </p:nvSpPr>
        <p:spPr>
          <a:xfrm>
            <a:off x="2172950" y="5152620"/>
            <a:ext cx="9117902" cy="7759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8EBABD7-86E0-94E4-B0B2-BE4D270F17C7}"/>
              </a:ext>
            </a:extLst>
          </p:cNvPr>
          <p:cNvSpPr txBox="1"/>
          <p:nvPr/>
        </p:nvSpPr>
        <p:spPr>
          <a:xfrm>
            <a:off x="2534347" y="5296482"/>
            <a:ext cx="8607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ATENCIÓN: </a:t>
            </a:r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interacción no debe estar limitada al horario de transmisión, pues las personas pueden ingresar al contenido sin estar en vivo.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114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5296910-F0CC-47F2-7549-C9E3CB83CBA2}"/>
              </a:ext>
            </a:extLst>
          </p:cNvPr>
          <p:cNvSpPr/>
          <p:nvPr/>
        </p:nvSpPr>
        <p:spPr>
          <a:xfrm>
            <a:off x="2534347" y="1193622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33F160C-DA45-3C06-635D-A76817BB1E41}"/>
              </a:ext>
            </a:extLst>
          </p:cNvPr>
          <p:cNvSpPr txBox="1"/>
          <p:nvPr/>
        </p:nvSpPr>
        <p:spPr>
          <a:xfrm>
            <a:off x="2534347" y="1233043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COMUNIÓN PERSONAL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950F3DF-B757-8331-1390-826F22B900DA}"/>
              </a:ext>
            </a:extLst>
          </p:cNvPr>
          <p:cNvSpPr/>
          <p:nvPr/>
        </p:nvSpPr>
        <p:spPr>
          <a:xfrm>
            <a:off x="2172950" y="1193622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Desenho de personagem&#10;&#10;Descrição gerada automaticamente com confiança baixa">
            <a:extLst>
              <a:ext uri="{FF2B5EF4-FFF2-40B4-BE49-F238E27FC236}">
                <a16:creationId xmlns:a16="http://schemas.microsoft.com/office/drawing/2014/main" id="{A30625B4-B26E-111A-62CF-76892E6F9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34" y="1233043"/>
            <a:ext cx="195250" cy="257338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72E29083-3538-0058-5A49-93948166339D}"/>
              </a:ext>
            </a:extLst>
          </p:cNvPr>
          <p:cNvSpPr/>
          <p:nvPr/>
        </p:nvSpPr>
        <p:spPr>
          <a:xfrm>
            <a:off x="2172950" y="1528158"/>
            <a:ext cx="9117902" cy="747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B0E316-EC67-C2DF-482E-746D27203999}"/>
              </a:ext>
            </a:extLst>
          </p:cNvPr>
          <p:cNvSpPr txBox="1"/>
          <p:nvPr/>
        </p:nvSpPr>
        <p:spPr>
          <a:xfrm>
            <a:off x="2454583" y="1631250"/>
            <a:ext cx="8607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iglesia debe comprender que el contacto constante con Dios nos capacita para ser amables y receptivos con todos.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E55FFC1-18EE-2777-F9C0-C8FF3E02F799}"/>
              </a:ext>
            </a:extLst>
          </p:cNvPr>
          <p:cNvSpPr/>
          <p:nvPr/>
        </p:nvSpPr>
        <p:spPr>
          <a:xfrm>
            <a:off x="2534347" y="2432676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3E1F8F4-0921-6DF9-2D45-45E5E8CDAA59}"/>
              </a:ext>
            </a:extLst>
          </p:cNvPr>
          <p:cNvSpPr txBox="1"/>
          <p:nvPr/>
        </p:nvSpPr>
        <p:spPr>
          <a:xfrm>
            <a:off x="2534347" y="2472097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RELACIONAMIENTO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771BECB4-1619-A373-6B78-B755E5808AF4}"/>
              </a:ext>
            </a:extLst>
          </p:cNvPr>
          <p:cNvSpPr/>
          <p:nvPr/>
        </p:nvSpPr>
        <p:spPr>
          <a:xfrm>
            <a:off x="2172950" y="2432676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C973579-939E-35EF-301C-728917143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6143" y="2521648"/>
            <a:ext cx="275012" cy="169899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529C8D44-5572-2677-0247-5AFDBD9036B8}"/>
              </a:ext>
            </a:extLst>
          </p:cNvPr>
          <p:cNvSpPr/>
          <p:nvPr/>
        </p:nvSpPr>
        <p:spPr>
          <a:xfrm>
            <a:off x="2172950" y="2767212"/>
            <a:ext cx="9117902" cy="747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947445D-081C-855F-96A7-63D639881417}"/>
              </a:ext>
            </a:extLst>
          </p:cNvPr>
          <p:cNvSpPr txBox="1"/>
          <p:nvPr/>
        </p:nvSpPr>
        <p:spPr>
          <a:xfrm>
            <a:off x="2454583" y="2870304"/>
            <a:ext cx="8607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iglesia debe comprender que necesitamos estar unidos y relacionarnos bien para que las personas deseen formar parte de nuestra comunidad.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22FDA6F-D25A-2589-6C88-CE3ABFF28CE1}"/>
              </a:ext>
            </a:extLst>
          </p:cNvPr>
          <p:cNvSpPr/>
          <p:nvPr/>
        </p:nvSpPr>
        <p:spPr>
          <a:xfrm>
            <a:off x="2534347" y="3671730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CF0D6AD-216A-1B52-9477-CCCE882B6BB2}"/>
              </a:ext>
            </a:extLst>
          </p:cNvPr>
          <p:cNvSpPr txBox="1"/>
          <p:nvPr/>
        </p:nvSpPr>
        <p:spPr>
          <a:xfrm>
            <a:off x="2534347" y="3711151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MISIÓN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0B3B12B1-F857-0AF8-132A-56BFE360A429}"/>
              </a:ext>
            </a:extLst>
          </p:cNvPr>
          <p:cNvSpPr/>
          <p:nvPr/>
        </p:nvSpPr>
        <p:spPr>
          <a:xfrm>
            <a:off x="2172950" y="3671730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78A2CF63-00CF-29D4-5355-4A34C554B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7832" y="3730848"/>
            <a:ext cx="227065" cy="227065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F85DFB96-1605-3EC0-A7A6-FDA1919DEB9C}"/>
              </a:ext>
            </a:extLst>
          </p:cNvPr>
          <p:cNvSpPr/>
          <p:nvPr/>
        </p:nvSpPr>
        <p:spPr>
          <a:xfrm>
            <a:off x="2172950" y="4006266"/>
            <a:ext cx="9117902" cy="747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BF18E8F-687B-18C2-9764-78A2BBEA2963}"/>
              </a:ext>
            </a:extLst>
          </p:cNvPr>
          <p:cNvSpPr txBox="1"/>
          <p:nvPr/>
        </p:nvSpPr>
        <p:spPr>
          <a:xfrm>
            <a:off x="2454583" y="4109358"/>
            <a:ext cx="8607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iglesia debe comprender que la recepción no se limita a los recepcionistas y que la experiencia </a:t>
            </a:r>
          </a:p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la visita es responsabilidad de todos.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5D62BB92-FE0A-562C-8533-2744D0F53E89}"/>
              </a:ext>
            </a:extLst>
          </p:cNvPr>
          <p:cNvSpPr/>
          <p:nvPr/>
        </p:nvSpPr>
        <p:spPr>
          <a:xfrm>
            <a:off x="2532528" y="4910784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ED7309CB-4AB5-3A30-DFAD-C52C23A75248}"/>
              </a:ext>
            </a:extLst>
          </p:cNvPr>
          <p:cNvSpPr txBox="1"/>
          <p:nvPr/>
        </p:nvSpPr>
        <p:spPr>
          <a:xfrm>
            <a:off x="2532528" y="4950205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LIDERAZGO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B6C7867D-BFE4-EDAC-67A7-B558B87BAB22}"/>
              </a:ext>
            </a:extLst>
          </p:cNvPr>
          <p:cNvSpPr/>
          <p:nvPr/>
        </p:nvSpPr>
        <p:spPr>
          <a:xfrm>
            <a:off x="2171131" y="4910784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6B7BC256-DA6C-DAD1-6257-7934E6DF6E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6331" y="4959961"/>
            <a:ext cx="236748" cy="226193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3387D69F-1ABC-4638-391D-459E9D2B9E8F}"/>
              </a:ext>
            </a:extLst>
          </p:cNvPr>
          <p:cNvSpPr/>
          <p:nvPr/>
        </p:nvSpPr>
        <p:spPr>
          <a:xfrm>
            <a:off x="2171131" y="5245320"/>
            <a:ext cx="9117902" cy="747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2B0F17E-7D94-2791-F5BE-1E626106CEBC}"/>
              </a:ext>
            </a:extLst>
          </p:cNvPr>
          <p:cNvSpPr txBox="1"/>
          <p:nvPr/>
        </p:nvSpPr>
        <p:spPr>
          <a:xfrm>
            <a:off x="2452764" y="5348412"/>
            <a:ext cx="8607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iglesia debe comprender que necesita perfeccionarse de manera constante, a través de capacitaciones y encuentros de motivación. 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RECEPCIÓN, UN MOVIMIENTO ENFOCADO EN:</a:t>
            </a:r>
            <a:endParaRPr lang="pt-BR" sz="2000" b="1" dirty="0">
              <a:solidFill>
                <a:srgbClr val="DE85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562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C170160-26C0-50B9-5012-8498FF5A4154}"/>
              </a:ext>
            </a:extLst>
          </p:cNvPr>
          <p:cNvSpPr/>
          <p:nvPr/>
        </p:nvSpPr>
        <p:spPr>
          <a:xfrm>
            <a:off x="2360504" y="1468888"/>
            <a:ext cx="1302547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017DED9-8A8A-E5D0-A431-65A6A3E22248}"/>
              </a:ext>
            </a:extLst>
          </p:cNvPr>
          <p:cNvSpPr txBox="1"/>
          <p:nvPr/>
        </p:nvSpPr>
        <p:spPr>
          <a:xfrm>
            <a:off x="2360504" y="1508309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OBJETIVOS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A9D3D40-7921-29A2-63BA-3ABD182E6F38}"/>
              </a:ext>
            </a:extLst>
          </p:cNvPr>
          <p:cNvSpPr/>
          <p:nvPr/>
        </p:nvSpPr>
        <p:spPr>
          <a:xfrm>
            <a:off x="2228699" y="1468888"/>
            <a:ext cx="131806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DD374B2-1B62-1328-A851-337D0C6C0A48}"/>
              </a:ext>
            </a:extLst>
          </p:cNvPr>
          <p:cNvSpPr txBox="1"/>
          <p:nvPr/>
        </p:nvSpPr>
        <p:spPr>
          <a:xfrm>
            <a:off x="2522136" y="1938829"/>
            <a:ext cx="84460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Capacitar a líderes y equipos para que reconozcan la importancia del ministerio que ama, acoge, atiende y acompaña para salvar.</a:t>
            </a:r>
          </a:p>
          <a:p>
            <a:pPr algn="just"/>
            <a:endParaRPr lang="es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 los miembros comprendan que la hospitalidad es la marca del cristiano, y ayudarlos en el desarrollo de actitudes receptivas en la iglesia.</a:t>
            </a:r>
          </a:p>
          <a:p>
            <a:pPr algn="just"/>
            <a:endParaRPr lang="es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Trabajar en unidad y cooperación con otros ministerios para completar la obra de acoger y atender con la obra de intercesión, de visitación y de enseñanza de la Biblia.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71F532F-8ACD-D0FE-149F-E6A68464F863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37FEC9A-A4B3-0266-9395-D868DA26F93B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OBJETIVOS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0F375E3-D9D6-AFD7-7DFD-D108A17DBD73}"/>
              </a:ext>
            </a:extLst>
          </p:cNvPr>
          <p:cNvSpPr/>
          <p:nvPr/>
        </p:nvSpPr>
        <p:spPr>
          <a:xfrm>
            <a:off x="2429666" y="2064470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D40C0CB-1792-728C-DD5D-563548E2D360}"/>
              </a:ext>
            </a:extLst>
          </p:cNvPr>
          <p:cNvSpPr/>
          <p:nvPr/>
        </p:nvSpPr>
        <p:spPr>
          <a:xfrm>
            <a:off x="2440732" y="2706343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104F8CB-EB6B-DC6B-3E93-B33E272CB66E}"/>
              </a:ext>
            </a:extLst>
          </p:cNvPr>
          <p:cNvSpPr/>
          <p:nvPr/>
        </p:nvSpPr>
        <p:spPr>
          <a:xfrm>
            <a:off x="2464835" y="3348216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0482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671F69A-4A96-D11B-23D5-3768E323162F}"/>
              </a:ext>
            </a:extLst>
          </p:cNvPr>
          <p:cNvSpPr/>
          <p:nvPr/>
        </p:nvSpPr>
        <p:spPr>
          <a:xfrm>
            <a:off x="2360504" y="1468888"/>
            <a:ext cx="1302547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999ACA5-2B73-4410-084E-30E036DD45E8}"/>
              </a:ext>
            </a:extLst>
          </p:cNvPr>
          <p:cNvSpPr txBox="1"/>
          <p:nvPr/>
        </p:nvSpPr>
        <p:spPr>
          <a:xfrm>
            <a:off x="2360504" y="1508309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OBJETIVOS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5A82F75-5C77-283E-4B4D-AFBEB1F5DEE8}"/>
              </a:ext>
            </a:extLst>
          </p:cNvPr>
          <p:cNvSpPr/>
          <p:nvPr/>
        </p:nvSpPr>
        <p:spPr>
          <a:xfrm>
            <a:off x="2228699" y="1468888"/>
            <a:ext cx="131806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D28DCD4-3205-C277-9642-1C2F84B7C8CA}"/>
              </a:ext>
            </a:extLst>
          </p:cNvPr>
          <p:cNvSpPr txBox="1"/>
          <p:nvPr/>
        </p:nvSpPr>
        <p:spPr>
          <a:xfrm>
            <a:off x="2522136" y="1938829"/>
            <a:ext cx="84460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Capacitar a líderes y equipos para que reconozcan la importancia del ministerio que ama, acoge, atiende y acompaña para salvar.</a:t>
            </a:r>
          </a:p>
          <a:p>
            <a:pPr algn="just"/>
            <a:endParaRPr lang="es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 los miembros comprendan que la hospitalidad es la marca del cristiano, y ayudarlos en el desarrollo de actitudes receptivas en la iglesia.</a:t>
            </a:r>
          </a:p>
          <a:p>
            <a:pPr algn="just"/>
            <a:endParaRPr lang="es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Trabajar en unidad y cooperación con otros ministerios para completar la obra de acoger y atender con la obra de intercesión, de visitación y de enseñanza de la Biblia.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CE86880-1F12-0A68-1FE7-CC72DCF9C18C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689F7F5-9D6A-842D-2B5D-2510E7C6F34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OBJETIVOS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92E059E-122C-3303-9354-3284ADE16335}"/>
              </a:ext>
            </a:extLst>
          </p:cNvPr>
          <p:cNvSpPr/>
          <p:nvPr/>
        </p:nvSpPr>
        <p:spPr>
          <a:xfrm>
            <a:off x="2429666" y="2064470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7C6EBC8-DDCF-1B55-0DAA-3D61B5209681}"/>
              </a:ext>
            </a:extLst>
          </p:cNvPr>
          <p:cNvSpPr/>
          <p:nvPr/>
        </p:nvSpPr>
        <p:spPr>
          <a:xfrm>
            <a:off x="2440732" y="2706343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23829A3-C561-1E8E-BC6C-7A488A7A91C0}"/>
              </a:ext>
            </a:extLst>
          </p:cNvPr>
          <p:cNvSpPr/>
          <p:nvPr/>
        </p:nvSpPr>
        <p:spPr>
          <a:xfrm>
            <a:off x="2464835" y="3348216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4BFA91C-D145-809D-D626-D25884115BCB}"/>
              </a:ext>
            </a:extLst>
          </p:cNvPr>
          <p:cNvSpPr/>
          <p:nvPr/>
        </p:nvSpPr>
        <p:spPr>
          <a:xfrm>
            <a:off x="2360504" y="4282052"/>
            <a:ext cx="3326863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A5447ED-9E17-BB85-E6BF-00A8253FEC45}"/>
              </a:ext>
            </a:extLst>
          </p:cNvPr>
          <p:cNvSpPr txBox="1"/>
          <p:nvPr/>
        </p:nvSpPr>
        <p:spPr>
          <a:xfrm>
            <a:off x="2360504" y="4321473"/>
            <a:ext cx="4154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METAS CRUCIALMENTE IMPORTANTES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A179687-EDB8-4A11-2BE1-78300BD5A964}"/>
              </a:ext>
            </a:extLst>
          </p:cNvPr>
          <p:cNvSpPr/>
          <p:nvPr/>
        </p:nvSpPr>
        <p:spPr>
          <a:xfrm>
            <a:off x="2228699" y="4282052"/>
            <a:ext cx="131806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7A8B11B-52CE-115F-6BC1-F907BB200EB6}"/>
              </a:ext>
            </a:extLst>
          </p:cNvPr>
          <p:cNvSpPr txBox="1"/>
          <p:nvPr/>
        </p:nvSpPr>
        <p:spPr>
          <a:xfrm>
            <a:off x="2546917" y="4776948"/>
            <a:ext cx="84460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Tener un coordinador y un equipo activo;</a:t>
            </a:r>
          </a:p>
          <a:p>
            <a:pPr algn="just"/>
            <a:endParaRPr lang="es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Cumplir las acciones semanales, mensuales, trimestrales y anuales. </a:t>
            </a:r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9CC1B33-C750-8289-0D03-7B76FD33A903}"/>
              </a:ext>
            </a:extLst>
          </p:cNvPr>
          <p:cNvSpPr/>
          <p:nvPr/>
        </p:nvSpPr>
        <p:spPr>
          <a:xfrm>
            <a:off x="2476579" y="4906416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AECD043-7587-0AF4-BBF1-ADFA90B99945}"/>
              </a:ext>
            </a:extLst>
          </p:cNvPr>
          <p:cNvSpPr/>
          <p:nvPr/>
        </p:nvSpPr>
        <p:spPr>
          <a:xfrm>
            <a:off x="2476579" y="5321285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79583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7" ma:contentTypeDescription="Crie um novo documento." ma:contentTypeScope="" ma:versionID="d85cce8a89fe5dcf2e302eaa190842ad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90a5700c6bc858909be4be37f02e1053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A9B77D-475C-41A3-BE04-330FF83420A7}"/>
</file>

<file path=customXml/itemProps2.xml><?xml version="1.0" encoding="utf-8"?>
<ds:datastoreItem xmlns:ds="http://schemas.openxmlformats.org/officeDocument/2006/customXml" ds:itemID="{BA44F8CA-5EC3-4BBD-8892-969F8062E9A0}"/>
</file>

<file path=docProps/app.xml><?xml version="1.0" encoding="utf-8"?>
<Properties xmlns="http://schemas.openxmlformats.org/officeDocument/2006/extended-properties" xmlns:vt="http://schemas.openxmlformats.org/officeDocument/2006/docPropsVTypes">
  <TotalTime>2389</TotalTime>
  <Words>4172</Words>
  <Application>Microsoft Office PowerPoint</Application>
  <PresentationFormat>Widescreen</PresentationFormat>
  <Paragraphs>472</Paragraphs>
  <Slides>63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63</vt:i4>
      </vt:variant>
    </vt:vector>
  </HeadingPairs>
  <TitlesOfParts>
    <vt:vector size="68" baseType="lpstr">
      <vt:lpstr>Arial</vt:lpstr>
      <vt:lpstr>Calibri</vt:lpstr>
      <vt:lpstr>Calibri Light</vt:lpstr>
      <vt:lpstr>Open Sans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Monique Bergmann</dc:creator>
  <cp:lastModifiedBy>Monique Bergmann</cp:lastModifiedBy>
  <cp:revision>42</cp:revision>
  <dcterms:created xsi:type="dcterms:W3CDTF">2021-12-01T15:48:13Z</dcterms:created>
  <dcterms:modified xsi:type="dcterms:W3CDTF">2022-11-06T17:45:12Z</dcterms:modified>
</cp:coreProperties>
</file>