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32.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handoutMasterIdLst>
    <p:handoutMasterId r:id="rId42"/>
  </p:handoutMasterIdLst>
  <p:sldIdLst>
    <p:sldId id="256" r:id="rId2"/>
    <p:sldId id="290" r:id="rId3"/>
    <p:sldId id="281" r:id="rId4"/>
    <p:sldId id="291" r:id="rId5"/>
    <p:sldId id="270" r:id="rId6"/>
    <p:sldId id="273" r:id="rId7"/>
    <p:sldId id="282" r:id="rId8"/>
    <p:sldId id="289" r:id="rId9"/>
    <p:sldId id="272" r:id="rId10"/>
    <p:sldId id="257" r:id="rId11"/>
    <p:sldId id="268" r:id="rId12"/>
    <p:sldId id="269" r:id="rId13"/>
    <p:sldId id="267" r:id="rId14"/>
    <p:sldId id="271" r:id="rId15"/>
    <p:sldId id="259" r:id="rId16"/>
    <p:sldId id="258" r:id="rId17"/>
    <p:sldId id="260" r:id="rId18"/>
    <p:sldId id="262" r:id="rId19"/>
    <p:sldId id="280" r:id="rId20"/>
    <p:sldId id="275" r:id="rId21"/>
    <p:sldId id="276" r:id="rId22"/>
    <p:sldId id="274" r:id="rId23"/>
    <p:sldId id="277" r:id="rId24"/>
    <p:sldId id="278" r:id="rId25"/>
    <p:sldId id="263" r:id="rId26"/>
    <p:sldId id="279" r:id="rId27"/>
    <p:sldId id="292" r:id="rId28"/>
    <p:sldId id="293" r:id="rId29"/>
    <p:sldId id="297" r:id="rId30"/>
    <p:sldId id="298" r:id="rId31"/>
    <p:sldId id="294" r:id="rId32"/>
    <p:sldId id="264" r:id="rId33"/>
    <p:sldId id="265" r:id="rId34"/>
    <p:sldId id="283" r:id="rId35"/>
    <p:sldId id="299" r:id="rId36"/>
    <p:sldId id="296" r:id="rId37"/>
    <p:sldId id="284" r:id="rId38"/>
    <p:sldId id="285" r:id="rId39"/>
    <p:sldId id="286" r:id="rId40"/>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A90F"/>
    <a:srgbClr val="EEAF10"/>
    <a:srgbClr val="E5B774"/>
    <a:srgbClr val="6767A2"/>
    <a:srgbClr val="D2D2E4"/>
    <a:srgbClr val="A68165"/>
    <a:srgbClr val="5E5F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94"/>
    <p:restoredTop sz="85492" autoAdjust="0"/>
  </p:normalViewPr>
  <p:slideViewPr>
    <p:cSldViewPr snapToGrid="0" snapToObjects="1">
      <p:cViewPr varScale="1">
        <p:scale>
          <a:sx n="91" d="100"/>
          <a:sy n="91" d="100"/>
        </p:scale>
        <p:origin x="420" y="90"/>
      </p:cViewPr>
      <p:guideLst/>
    </p:cSldViewPr>
  </p:slideViewPr>
  <p:notesTextViewPr>
    <p:cViewPr>
      <p:scale>
        <a:sx n="1" d="1"/>
        <a:sy n="1" d="1"/>
      </p:scale>
      <p:origin x="0" y="0"/>
    </p:cViewPr>
  </p:notesTextViewPr>
  <p:notesViewPr>
    <p:cSldViewPr snapToGrid="0" snapToObjects="1">
      <p:cViewPr varScale="1">
        <p:scale>
          <a:sx n="81" d="100"/>
          <a:sy n="81" d="100"/>
        </p:scale>
        <p:origin x="3978"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Planilha1!$B$1</c:f>
              <c:strCache>
                <c:ptCount val="1"/>
                <c:pt idx="0">
                  <c:v>Vendas</c:v>
                </c:pt>
              </c:strCache>
            </c:strRef>
          </c:tx>
          <c:spPr>
            <a:ln>
              <a:noFill/>
            </a:ln>
          </c:spPr>
          <c:dPt>
            <c:idx val="0"/>
            <c:bubble3D val="0"/>
            <c:spPr>
              <a:solidFill>
                <a:srgbClr val="E7A90F"/>
              </a:solidFill>
              <a:ln w="19050">
                <a:noFill/>
              </a:ln>
              <a:effectLst/>
            </c:spPr>
            <c:extLst>
              <c:ext xmlns:c16="http://schemas.microsoft.com/office/drawing/2014/chart" uri="{C3380CC4-5D6E-409C-BE32-E72D297353CC}">
                <c16:uniqueId val="{00000005-AE03-4B48-BE2D-9F315F070800}"/>
              </c:ext>
            </c:extLst>
          </c:dPt>
          <c:dPt>
            <c:idx val="1"/>
            <c:bubble3D val="0"/>
            <c:spPr>
              <a:solidFill>
                <a:schemeClr val="tx1">
                  <a:lumMod val="75000"/>
                  <a:lumOff val="25000"/>
                </a:schemeClr>
              </a:solidFill>
              <a:ln w="19050">
                <a:noFill/>
              </a:ln>
              <a:effectLst/>
            </c:spPr>
            <c:extLst>
              <c:ext xmlns:c16="http://schemas.microsoft.com/office/drawing/2014/chart" uri="{C3380CC4-5D6E-409C-BE32-E72D297353CC}">
                <c16:uniqueId val="{00000002-AE03-4B48-BE2D-9F315F070800}"/>
              </c:ext>
            </c:extLst>
          </c:dPt>
          <c:dPt>
            <c:idx val="2"/>
            <c:bubble3D val="0"/>
            <c:spPr>
              <a:solidFill>
                <a:srgbClr val="6767A2"/>
              </a:solidFill>
              <a:ln w="19050">
                <a:noFill/>
              </a:ln>
              <a:effectLst/>
            </c:spPr>
            <c:extLst>
              <c:ext xmlns:c16="http://schemas.microsoft.com/office/drawing/2014/chart" uri="{C3380CC4-5D6E-409C-BE32-E72D297353CC}">
                <c16:uniqueId val="{00000003-AE03-4B48-BE2D-9F315F070800}"/>
              </c:ext>
            </c:extLst>
          </c:dPt>
          <c:dPt>
            <c:idx val="3"/>
            <c:bubble3D val="0"/>
            <c:spPr>
              <a:solidFill>
                <a:schemeClr val="accent4"/>
              </a:solidFill>
              <a:ln w="19050">
                <a:noFill/>
              </a:ln>
              <a:effectLst/>
            </c:spPr>
            <c:extLst>
              <c:ext xmlns:c16="http://schemas.microsoft.com/office/drawing/2014/chart" uri="{C3380CC4-5D6E-409C-BE32-E72D297353CC}">
                <c16:uniqueId val="{00000007-BFDF-42C8-86F9-44135D20093C}"/>
              </c:ext>
            </c:extLst>
          </c:dPt>
          <c:cat>
            <c:strRef>
              <c:f>Planilha1!$A$2:$A$5</c:f>
              <c:strCache>
                <c:ptCount val="3"/>
                <c:pt idx="0">
                  <c:v>1º Tri</c:v>
                </c:pt>
                <c:pt idx="1">
                  <c:v>2º Tri</c:v>
                </c:pt>
                <c:pt idx="2">
                  <c:v>3º Tri</c:v>
                </c:pt>
              </c:strCache>
            </c:strRef>
          </c:cat>
          <c:val>
            <c:numRef>
              <c:f>Planilha1!$B$2:$B$5</c:f>
              <c:numCache>
                <c:formatCode>0%</c:formatCode>
                <c:ptCount val="4"/>
                <c:pt idx="0">
                  <c:v>0.27</c:v>
                </c:pt>
                <c:pt idx="1">
                  <c:v>0.39</c:v>
                </c:pt>
                <c:pt idx="2">
                  <c:v>0.33</c:v>
                </c:pt>
              </c:numCache>
            </c:numRef>
          </c:val>
          <c:extLst>
            <c:ext xmlns:c16="http://schemas.microsoft.com/office/drawing/2014/chart" uri="{C3380CC4-5D6E-409C-BE32-E72D297353CC}">
              <c16:uniqueId val="{00000000-AE03-4B48-BE2D-9F315F070800}"/>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Planilha1!$B$1</c:f>
              <c:strCache>
                <c:ptCount val="1"/>
                <c:pt idx="0">
                  <c:v>Vendas</c:v>
                </c:pt>
              </c:strCache>
            </c:strRef>
          </c:tx>
          <c:spPr>
            <a:solidFill>
              <a:srgbClr val="6767A2"/>
            </a:solidFill>
            <a:ln>
              <a:noFill/>
            </a:ln>
          </c:spPr>
          <c:dPt>
            <c:idx val="0"/>
            <c:bubble3D val="0"/>
            <c:spPr>
              <a:solidFill>
                <a:srgbClr val="E7A90F"/>
              </a:solidFill>
              <a:ln w="19050">
                <a:noFill/>
              </a:ln>
              <a:effectLst/>
            </c:spPr>
            <c:extLst>
              <c:ext xmlns:c16="http://schemas.microsoft.com/office/drawing/2014/chart" uri="{C3380CC4-5D6E-409C-BE32-E72D297353CC}">
                <c16:uniqueId val="{00000001-9595-4401-9270-E568DCFFFB9F}"/>
              </c:ext>
            </c:extLst>
          </c:dPt>
          <c:dPt>
            <c:idx val="1"/>
            <c:bubble3D val="0"/>
            <c:spPr>
              <a:solidFill>
                <a:schemeClr val="tx1">
                  <a:lumMod val="75000"/>
                  <a:lumOff val="25000"/>
                </a:schemeClr>
              </a:solidFill>
              <a:ln w="19050">
                <a:noFill/>
              </a:ln>
              <a:effectLst/>
            </c:spPr>
            <c:extLst>
              <c:ext xmlns:c16="http://schemas.microsoft.com/office/drawing/2014/chart" uri="{C3380CC4-5D6E-409C-BE32-E72D297353CC}">
                <c16:uniqueId val="{00000003-9595-4401-9270-E568DCFFFB9F}"/>
              </c:ext>
            </c:extLst>
          </c:dPt>
          <c:dPt>
            <c:idx val="2"/>
            <c:bubble3D val="0"/>
            <c:spPr>
              <a:solidFill>
                <a:schemeClr val="accent4">
                  <a:lumMod val="75000"/>
                </a:schemeClr>
              </a:solidFill>
              <a:ln w="19050">
                <a:noFill/>
              </a:ln>
              <a:effectLst/>
            </c:spPr>
            <c:extLst>
              <c:ext xmlns:c16="http://schemas.microsoft.com/office/drawing/2014/chart" uri="{C3380CC4-5D6E-409C-BE32-E72D297353CC}">
                <c16:uniqueId val="{00000005-9595-4401-9270-E568DCFFFB9F}"/>
              </c:ext>
            </c:extLst>
          </c:dPt>
          <c:dPt>
            <c:idx val="3"/>
            <c:bubble3D val="0"/>
            <c:spPr>
              <a:solidFill>
                <a:srgbClr val="6767A2"/>
              </a:solidFill>
              <a:ln w="19050">
                <a:noFill/>
              </a:ln>
              <a:effectLst/>
            </c:spPr>
            <c:extLst>
              <c:ext xmlns:c16="http://schemas.microsoft.com/office/drawing/2014/chart" uri="{C3380CC4-5D6E-409C-BE32-E72D297353CC}">
                <c16:uniqueId val="{00000007-9595-4401-9270-E568DCFFFB9F}"/>
              </c:ext>
            </c:extLst>
          </c:dPt>
          <c:cat>
            <c:strRef>
              <c:f>Planilha1!$A$2:$A$5</c:f>
              <c:strCache>
                <c:ptCount val="1"/>
                <c:pt idx="0">
                  <c:v>1º Tri</c:v>
                </c:pt>
              </c:strCache>
            </c:strRef>
          </c:cat>
          <c:val>
            <c:numRef>
              <c:f>Planilha1!$B$2:$B$5</c:f>
              <c:numCache>
                <c:formatCode>0%</c:formatCode>
                <c:ptCount val="4"/>
                <c:pt idx="0">
                  <c:v>0.25</c:v>
                </c:pt>
                <c:pt idx="1">
                  <c:v>0.2</c:v>
                </c:pt>
                <c:pt idx="2">
                  <c:v>0.02</c:v>
                </c:pt>
                <c:pt idx="3">
                  <c:v>0.52</c:v>
                </c:pt>
              </c:numCache>
            </c:numRef>
          </c:val>
          <c:extLst>
            <c:ext xmlns:c16="http://schemas.microsoft.com/office/drawing/2014/chart" uri="{C3380CC4-5D6E-409C-BE32-E72D297353CC}">
              <c16:uniqueId val="{00000008-9595-4401-9270-E568DCFFFB9F}"/>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05751B62-7293-4670-9D6A-F82D2F20347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a:extLst>
              <a:ext uri="{FF2B5EF4-FFF2-40B4-BE49-F238E27FC236}">
                <a16:creationId xmlns:a16="http://schemas.microsoft.com/office/drawing/2014/main" id="{43A48DEA-E729-404B-A0D4-5F7724049D3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E00B8F-1E7A-4B4A-8F44-5A6C4B08CA60}" type="datetimeFigureOut">
              <a:rPr lang="pt-BR" smtClean="0"/>
              <a:t>22/04/2022</a:t>
            </a:fld>
            <a:endParaRPr lang="pt-BR"/>
          </a:p>
        </p:txBody>
      </p:sp>
      <p:sp>
        <p:nvSpPr>
          <p:cNvPr id="4" name="Espaço Reservado para Rodapé 3">
            <a:extLst>
              <a:ext uri="{FF2B5EF4-FFF2-40B4-BE49-F238E27FC236}">
                <a16:creationId xmlns:a16="http://schemas.microsoft.com/office/drawing/2014/main" id="{53B3901B-6A03-46D3-A170-E14FA74FE0B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a:extLst>
              <a:ext uri="{FF2B5EF4-FFF2-40B4-BE49-F238E27FC236}">
                <a16:creationId xmlns:a16="http://schemas.microsoft.com/office/drawing/2014/main" id="{0B7DDD22-1CD7-4235-AC4E-7B395E6944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8C5624-1799-4990-9B53-3C7450D998AC}" type="slidenum">
              <a:rPr lang="pt-BR" smtClean="0"/>
              <a:t>‹nº›</a:t>
            </a:fld>
            <a:endParaRPr lang="pt-BR"/>
          </a:p>
        </p:txBody>
      </p:sp>
    </p:spTree>
    <p:extLst>
      <p:ext uri="{BB962C8B-B14F-4D97-AF65-F5344CB8AC3E}">
        <p14:creationId xmlns:p14="http://schemas.microsoft.com/office/powerpoint/2010/main" val="17475882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D15325-88D5-394C-A303-C6A9E441AAD9}" type="datetimeFigureOut">
              <a:rPr lang="pt-BR" smtClean="0"/>
              <a:t>22/04/2022</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3F2B3-15E9-6146-A18B-0D257E711844}" type="slidenum">
              <a:rPr lang="pt-BR" smtClean="0"/>
              <a:t>‹nº›</a:t>
            </a:fld>
            <a:endParaRPr lang="pt-BR"/>
          </a:p>
        </p:txBody>
      </p:sp>
    </p:spTree>
    <p:extLst>
      <p:ext uri="{BB962C8B-B14F-4D97-AF65-F5344CB8AC3E}">
        <p14:creationId xmlns:p14="http://schemas.microsoft.com/office/powerpoint/2010/main" val="42992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419" noProof="0" dirty="0"/>
              <a:t>BIENVENIDA</a:t>
            </a:r>
          </a:p>
          <a:p>
            <a:endParaRPr lang="es-419" noProof="0" dirty="0"/>
          </a:p>
          <a:p>
            <a:r>
              <a:rPr lang="es-419" noProof="0" dirty="0"/>
              <a:t>Haga una presentación personal.</a:t>
            </a:r>
          </a:p>
          <a:p>
            <a:r>
              <a:rPr lang="es-419" noProof="0" dirty="0"/>
              <a:t>Cuente un poco sobre su vida.</a:t>
            </a:r>
          </a:p>
          <a:p>
            <a:r>
              <a:rPr lang="es-419" noProof="0" dirty="0"/>
              <a:t>Conecte la educación financiera con la importancia del protagonismo de la mujer en el mercado de trabajo, en las finanzas familiares.</a:t>
            </a:r>
          </a:p>
          <a:p>
            <a:endParaRPr lang="es-419" noProof="0" dirty="0"/>
          </a:p>
          <a:p>
            <a:r>
              <a:rPr lang="es-419" noProof="0" dirty="0"/>
              <a:t>PRESENTE EL PROYECTO MUJER FIEL</a:t>
            </a:r>
            <a:endParaRPr lang="pt-BR" dirty="0"/>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1</a:t>
            </a:fld>
            <a:endParaRPr lang="pt-BR"/>
          </a:p>
        </p:txBody>
      </p:sp>
    </p:spTree>
    <p:extLst>
      <p:ext uri="{BB962C8B-B14F-4D97-AF65-F5344CB8AC3E}">
        <p14:creationId xmlns:p14="http://schemas.microsoft.com/office/powerpoint/2010/main" val="3981990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419" noProof="0" dirty="0"/>
              <a:t>MUCHOS BRASILEÑOS NO SABEN CONTROLAR LAS FINANZAS. SIMPLEMENTE TRABAJAN Y GASTAN.</a:t>
            </a:r>
          </a:p>
          <a:p>
            <a:endParaRPr lang="es-419" noProof="0" dirty="0"/>
          </a:p>
          <a:p>
            <a:r>
              <a:rPr lang="es-419" noProof="0" dirty="0"/>
              <a:t>SOLAMENTE QUIEN PLANIFICA TIENE EL CONTROL DE SU VIDA FINANCIERA; O SEA, EL 33% DE LAS PERSONAS.</a:t>
            </a:r>
          </a:p>
          <a:p>
            <a:r>
              <a:rPr lang="es-419" noProof="0" dirty="0"/>
              <a:t>VEREMOS POR QUÉ ANOTAR SOLO DESPUÉS NO ES UNA BUENA IDEA.</a:t>
            </a:r>
          </a:p>
          <a:p>
            <a:endParaRPr lang="es-419" noProof="0" dirty="0"/>
          </a:p>
          <a:p>
            <a:endParaRPr lang="es-419" noProof="0" dirty="0"/>
          </a:p>
          <a:p>
            <a:endParaRPr lang="pt-BR" dirty="0"/>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10</a:t>
            </a:fld>
            <a:endParaRPr lang="pt-BR"/>
          </a:p>
        </p:txBody>
      </p:sp>
    </p:spTree>
    <p:extLst>
      <p:ext uri="{BB962C8B-B14F-4D97-AF65-F5344CB8AC3E}">
        <p14:creationId xmlns:p14="http://schemas.microsoft.com/office/powerpoint/2010/main" val="978080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419" noProof="0" dirty="0"/>
              <a:t>AHORA VAMOS A COMPRENDER POR QUÉ ES IMPORTANTE CUIDAR DEL DINERO.</a:t>
            </a:r>
          </a:p>
          <a:p>
            <a:endParaRPr lang="es-419" noProof="0" dirty="0"/>
          </a:p>
          <a:p>
            <a:r>
              <a:rPr lang="es-419" noProof="0" dirty="0"/>
              <a:t>SI USTED SE IDENTIFICÓ CON ESOS PROBLEMAS QUE COMENTAMOS, LA RESPUESTA ES MUY FÁCIL, </a:t>
            </a:r>
            <a:r>
              <a:rPr lang="es-419" sz="1800" dirty="0">
                <a:effectLst/>
                <a:latin typeface="Calibri" panose="020F0502020204030204" pitchFamily="34" charset="0"/>
                <a:ea typeface="Calibri" panose="020F0502020204030204" pitchFamily="34" charset="0"/>
                <a:cs typeface="Times New Roman" panose="02020603050405020304" pitchFamily="18" charset="0"/>
              </a:rPr>
              <a:t>¿NO?</a:t>
            </a:r>
          </a:p>
          <a:p>
            <a:endParaRPr lang="es-419" sz="1800" noProof="0" dirty="0">
              <a:effectLst/>
              <a:latin typeface="Calibri" panose="020F0502020204030204" pitchFamily="34" charset="0"/>
              <a:cs typeface="Times New Roman" panose="02020603050405020304" pitchFamily="18" charset="0"/>
            </a:endParaRPr>
          </a:p>
          <a:p>
            <a:r>
              <a:rPr lang="es-419" sz="1800" noProof="0" dirty="0">
                <a:effectLst/>
                <a:latin typeface="Calibri" panose="020F0502020204030204" pitchFamily="34" charset="0"/>
                <a:cs typeface="Times New Roman" panose="02020603050405020304" pitchFamily="18" charset="0"/>
              </a:rPr>
              <a:t>PERO LA BIBLIA TAMBIÉN HABLA SOBRE ESO.</a:t>
            </a:r>
            <a:endParaRPr lang="es-419" noProof="0" dirty="0"/>
          </a:p>
          <a:p>
            <a:endParaRPr lang="pt-BR" dirty="0"/>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11</a:t>
            </a:fld>
            <a:endParaRPr lang="pt-BR"/>
          </a:p>
        </p:txBody>
      </p:sp>
    </p:spTree>
    <p:extLst>
      <p:ext uri="{BB962C8B-B14F-4D97-AF65-F5344CB8AC3E}">
        <p14:creationId xmlns:p14="http://schemas.microsoft.com/office/powerpoint/2010/main" val="303902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419" noProof="0" dirty="0"/>
              <a:t>LA PROSPERIDAD ES UN PACTO HECHO POR DIOS CON ABRAHAM.</a:t>
            </a:r>
          </a:p>
          <a:p>
            <a:r>
              <a:rPr lang="es-419" noProof="0" dirty="0"/>
              <a:t>LA BIBLIA DICE QUE ÉL FUE UN HOMBRE PRÓSPERO.</a:t>
            </a:r>
          </a:p>
          <a:p>
            <a:endParaRPr lang="es-419" noProof="0" dirty="0"/>
          </a:p>
          <a:p>
            <a:r>
              <a:rPr lang="es-419" sz="1200" dirty="0">
                <a:effectLst/>
                <a:latin typeface="Calibri" panose="020F0502020204030204" pitchFamily="34" charset="0"/>
                <a:ea typeface="Calibri" panose="020F0502020204030204" pitchFamily="34" charset="0"/>
                <a:cs typeface="Times New Roman" panose="02020603050405020304" pitchFamily="18" charset="0"/>
              </a:rPr>
              <a:t>¿</a:t>
            </a:r>
            <a:r>
              <a:rPr lang="es-419" sz="1200" noProof="0" dirty="0">
                <a:effectLst/>
                <a:latin typeface="Calibri" panose="020F0502020204030204" pitchFamily="34" charset="0"/>
                <a:ea typeface="Calibri" panose="020F0502020204030204" pitchFamily="34" charset="0"/>
                <a:cs typeface="Times New Roman" panose="02020603050405020304" pitchFamily="18" charset="0"/>
              </a:rPr>
              <a:t>QUÉ PERSONAJES BÍBLICOS PUEDE RECORDAR QUE FUERON PRÓSPEROS?</a:t>
            </a:r>
          </a:p>
          <a:p>
            <a:endParaRPr lang="es-419" sz="1200" noProof="0" dirty="0">
              <a:effectLst/>
              <a:latin typeface="Calibri" panose="020F0502020204030204" pitchFamily="34" charset="0"/>
              <a:cs typeface="Times New Roman" panose="02020603050405020304" pitchFamily="18" charset="0"/>
            </a:endParaRPr>
          </a:p>
          <a:p>
            <a:r>
              <a:rPr lang="es-419" sz="1200" noProof="0" dirty="0">
                <a:effectLst/>
                <a:latin typeface="Calibri" panose="020F0502020204030204" pitchFamily="34" charset="0"/>
                <a:cs typeface="Times New Roman" panose="02020603050405020304" pitchFamily="18" charset="0"/>
              </a:rPr>
              <a:t>JOSÉ – SUPO ADMINISTRAR LAS COSECHAS EN TIEMPOS DE SEQUÍA.</a:t>
            </a:r>
          </a:p>
          <a:p>
            <a:r>
              <a:rPr lang="es-419" sz="1200" noProof="0" dirty="0">
                <a:effectLst/>
                <a:latin typeface="Calibri" panose="020F0502020204030204" pitchFamily="34" charset="0"/>
                <a:cs typeface="Times New Roman" panose="02020603050405020304" pitchFamily="18" charset="0"/>
              </a:rPr>
              <a:t>BOOZ – ERA UN HOMBRE PRÓSPERO CUANDO RUT LO CONOCIÓ.</a:t>
            </a:r>
          </a:p>
          <a:p>
            <a:r>
              <a:rPr lang="es-419" sz="1200" noProof="0" dirty="0">
                <a:effectLst/>
                <a:latin typeface="Calibri" panose="020F0502020204030204" pitchFamily="34" charset="0"/>
                <a:cs typeface="Times New Roman" panose="02020603050405020304" pitchFamily="18" charset="0"/>
              </a:rPr>
              <a:t>ABRAHAM</a:t>
            </a:r>
          </a:p>
          <a:p>
            <a:r>
              <a:rPr lang="es-419" sz="1200" noProof="0" dirty="0">
                <a:effectLst/>
                <a:latin typeface="Calibri" panose="020F0502020204030204" pitchFamily="34" charset="0"/>
                <a:cs typeface="Times New Roman" panose="02020603050405020304" pitchFamily="18" charset="0"/>
              </a:rPr>
              <a:t>LA BIBLIA CUENTA DE UN GRUPO DE MUJERES QUE SUSTENTABA EL TRABAJO DE JESÚS, DE LOS DISCÍPULOS Y LOS APÓSTOLES.</a:t>
            </a:r>
            <a:endParaRPr lang="es-419" noProof="0" dirty="0"/>
          </a:p>
          <a:p>
            <a:endParaRPr lang="pt-BR" dirty="0"/>
          </a:p>
          <a:p>
            <a:r>
              <a:rPr lang="es-419" sz="1200" dirty="0">
                <a:effectLst/>
                <a:latin typeface="Calibri" panose="020F0502020204030204" pitchFamily="34" charset="0"/>
                <a:ea typeface="Calibri" panose="020F0502020204030204" pitchFamily="34" charset="0"/>
                <a:cs typeface="Times New Roman" panose="02020603050405020304" pitchFamily="18" charset="0"/>
              </a:rPr>
              <a:t>¿</a:t>
            </a:r>
            <a:r>
              <a:rPr lang="pt-BR" sz="1200" dirty="0">
                <a:effectLst/>
                <a:latin typeface="Calibri" panose="020F0502020204030204" pitchFamily="34" charset="0"/>
                <a:ea typeface="Calibri" panose="020F0502020204030204" pitchFamily="34" charset="0"/>
                <a:cs typeface="Times New Roman" panose="02020603050405020304" pitchFamily="18" charset="0"/>
              </a:rPr>
              <a:t>QUIÉN MÁS?</a:t>
            </a:r>
            <a:endParaRPr lang="pt-BR" dirty="0"/>
          </a:p>
          <a:p>
            <a:endParaRPr lang="pt-BR" dirty="0"/>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12</a:t>
            </a:fld>
            <a:endParaRPr lang="pt-BR"/>
          </a:p>
        </p:txBody>
      </p:sp>
    </p:spTree>
    <p:extLst>
      <p:ext uri="{BB962C8B-B14F-4D97-AF65-F5344CB8AC3E}">
        <p14:creationId xmlns:p14="http://schemas.microsoft.com/office/powerpoint/2010/main" val="834253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419" noProof="0" dirty="0"/>
              <a:t>EL ÉNFASIS EN CADA UNA DE ESAS ACTITUDES PUEDE CAMBIAR LA SITUACIÓN FINANCIERA DE LA FAMILIA.</a:t>
            </a:r>
          </a:p>
          <a:p>
            <a:endParaRPr lang="es-419" noProof="0" dirty="0"/>
          </a:p>
          <a:p>
            <a:r>
              <a:rPr lang="es-419" sz="1200" noProof="0" dirty="0">
                <a:effectLst/>
                <a:latin typeface="Calibri" panose="020F0502020204030204" pitchFamily="34" charset="0"/>
                <a:ea typeface="Calibri" panose="020F0502020204030204" pitchFamily="34" charset="0"/>
                <a:cs typeface="Times New Roman" panose="02020603050405020304" pitchFamily="18" charset="0"/>
              </a:rPr>
              <a:t>EN SU OPINIÓN, </a:t>
            </a:r>
            <a:r>
              <a:rPr lang="es-419" sz="1200" dirty="0">
                <a:effectLst/>
                <a:latin typeface="Calibri" panose="020F0502020204030204" pitchFamily="34" charset="0"/>
                <a:ea typeface="Calibri" panose="020F0502020204030204" pitchFamily="34" charset="0"/>
                <a:cs typeface="Times New Roman" panose="02020603050405020304" pitchFamily="18" charset="0"/>
              </a:rPr>
              <a:t>¿</a:t>
            </a:r>
            <a:r>
              <a:rPr lang="es-419" sz="1200" noProof="0" dirty="0">
                <a:effectLst/>
                <a:latin typeface="Calibri" panose="020F0502020204030204" pitchFamily="34" charset="0"/>
                <a:ea typeface="Calibri" panose="020F0502020204030204" pitchFamily="34" charset="0"/>
                <a:cs typeface="Times New Roman" panose="02020603050405020304" pitchFamily="18" charset="0"/>
              </a:rPr>
              <a:t>PARA QUÉ SIRVE EL DINERO?</a:t>
            </a:r>
          </a:p>
          <a:p>
            <a:endParaRPr lang="es-419" sz="1200" noProof="0" dirty="0">
              <a:effectLst/>
              <a:latin typeface="Calibri" panose="020F0502020204030204" pitchFamily="34" charset="0"/>
              <a:cs typeface="Times New Roman" panose="02020603050405020304" pitchFamily="18" charset="0"/>
            </a:endParaRPr>
          </a:p>
          <a:p>
            <a:r>
              <a:rPr lang="es-419" sz="1200" noProof="0" dirty="0">
                <a:effectLst/>
                <a:latin typeface="Calibri" panose="020F0502020204030204" pitchFamily="34" charset="0"/>
                <a:cs typeface="Times New Roman" panose="02020603050405020304" pitchFamily="18" charset="0"/>
              </a:rPr>
              <a:t>EL TÉRMINO MEDIO ES BASTANTE IMPORTANTE.</a:t>
            </a:r>
          </a:p>
          <a:p>
            <a:endParaRPr lang="es-419" sz="1200" noProof="0" dirty="0">
              <a:effectLst/>
              <a:latin typeface="Calibri" panose="020F0502020204030204" pitchFamily="34" charset="0"/>
              <a:cs typeface="Times New Roman" panose="02020603050405020304" pitchFamily="18" charset="0"/>
            </a:endParaRPr>
          </a:p>
          <a:p>
            <a:r>
              <a:rPr lang="es-419" sz="1200" dirty="0">
                <a:effectLst/>
                <a:latin typeface="Calibri" panose="020F0502020204030204" pitchFamily="34" charset="0"/>
                <a:ea typeface="Calibri" panose="020F0502020204030204" pitchFamily="34" charset="0"/>
                <a:cs typeface="Times New Roman" panose="02020603050405020304" pitchFamily="18" charset="0"/>
              </a:rPr>
              <a:t>¿</a:t>
            </a:r>
            <a:r>
              <a:rPr lang="es-419" sz="1200" noProof="0" dirty="0">
                <a:effectLst/>
                <a:latin typeface="Calibri" panose="020F0502020204030204" pitchFamily="34" charset="0"/>
                <a:ea typeface="Calibri" panose="020F0502020204030204" pitchFamily="34" charset="0"/>
                <a:cs typeface="Times New Roman" panose="02020603050405020304" pitchFamily="18" charset="0"/>
              </a:rPr>
              <a:t>SABE QUE QUIEN CONTROLA DEMASIADO TAMBIÉN TIENE PROBLEMAS?</a:t>
            </a:r>
            <a:endParaRPr lang="pt-BR" dirty="0"/>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13</a:t>
            </a:fld>
            <a:endParaRPr lang="pt-BR"/>
          </a:p>
        </p:txBody>
      </p:sp>
    </p:spTree>
    <p:extLst>
      <p:ext uri="{BB962C8B-B14F-4D97-AF65-F5344CB8AC3E}">
        <p14:creationId xmlns:p14="http://schemas.microsoft.com/office/powerpoint/2010/main" val="1244651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419" noProof="0" dirty="0"/>
              <a:t>AHORRAR ES UNA COSA, SER MEZQUINO ES OTRA.</a:t>
            </a:r>
          </a:p>
          <a:p>
            <a:endParaRPr lang="es-419" noProof="0" dirty="0"/>
          </a:p>
          <a:p>
            <a:r>
              <a:rPr lang="es-419" noProof="0" dirty="0"/>
              <a:t>HAY PERSONAS QUE NO COMPRAN FRUTA PORQUE ES CARO, PERO COMPRA REMEDIOS.</a:t>
            </a:r>
          </a:p>
          <a:p>
            <a:endParaRPr lang="es-419" noProof="0" dirty="0"/>
          </a:p>
          <a:p>
            <a:r>
              <a:rPr lang="es-419" noProof="0" dirty="0"/>
              <a:t>ESTAS PERSONAS, SIN DUDA, NO APRENDIERON EL PRESUPUESTO FAMILIAR QUE VAMOS A ENSEÑAR HOY AQUÍ.</a:t>
            </a:r>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14</a:t>
            </a:fld>
            <a:endParaRPr lang="pt-BR"/>
          </a:p>
        </p:txBody>
      </p:sp>
    </p:spTree>
    <p:extLst>
      <p:ext uri="{BB962C8B-B14F-4D97-AF65-F5344CB8AC3E}">
        <p14:creationId xmlns:p14="http://schemas.microsoft.com/office/powerpoint/2010/main" val="2991494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ES" dirty="0"/>
              <a:t>ESO SE LOGRA CON UN PROCESO LLAMADO EDUCACIÓN FINANCIERA.</a:t>
            </a:r>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15</a:t>
            </a:fld>
            <a:endParaRPr lang="pt-BR"/>
          </a:p>
        </p:txBody>
      </p:sp>
    </p:spTree>
    <p:extLst>
      <p:ext uri="{BB962C8B-B14F-4D97-AF65-F5344CB8AC3E}">
        <p14:creationId xmlns:p14="http://schemas.microsoft.com/office/powerpoint/2010/main" val="3004867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419" sz="1200" b="0" i="0" u="none" strike="noStrike" kern="1200" noProof="0" dirty="0">
                <a:solidFill>
                  <a:schemeClr val="tx1"/>
                </a:solidFill>
                <a:effectLst/>
                <a:latin typeface="+mn-lt"/>
                <a:ea typeface="+mn-ea"/>
                <a:cs typeface="+mn-cs"/>
              </a:rPr>
              <a:t>EN OTRAS PALABRAS, LA EDUCACIÓN FINANCIERA ES LA HABILIDAD DE ENTENDER CÓMO FUNCIONA EL DINERO.</a:t>
            </a:r>
            <a:endParaRPr lang="es-419" noProof="0" dirty="0"/>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16</a:t>
            </a:fld>
            <a:endParaRPr lang="pt-BR"/>
          </a:p>
        </p:txBody>
      </p:sp>
    </p:spTree>
    <p:extLst>
      <p:ext uri="{BB962C8B-B14F-4D97-AF65-F5344CB8AC3E}">
        <p14:creationId xmlns:p14="http://schemas.microsoft.com/office/powerpoint/2010/main" val="98062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419" sz="1800" b="1" dirty="0">
                <a:effectLst/>
                <a:latin typeface="Calibri" panose="020F0502020204030204" pitchFamily="34" charset="0"/>
                <a:ea typeface="Calibri" panose="020F0502020204030204" pitchFamily="34" charset="0"/>
                <a:cs typeface="Times New Roman" panose="02020603050405020304" pitchFamily="18" charset="0"/>
              </a:rPr>
              <a:t>¿ALGUNO DE USTEDES SUFRE DE “FOBIA FINANCIERA”? VEAMOS LOS SÍNTOMAS:</a:t>
            </a:r>
          </a:p>
          <a:p>
            <a:endParaRPr lang="pt-BR" sz="1200" b="1" kern="1200" dirty="0">
              <a:solidFill>
                <a:schemeClr val="tx1"/>
              </a:solidFill>
              <a:effectLst/>
              <a:latin typeface="+mn-lt"/>
              <a:ea typeface="+mn-ea"/>
              <a:cs typeface="+mn-cs"/>
            </a:endParaRPr>
          </a:p>
          <a:p>
            <a:r>
              <a:rPr lang="es-419" sz="1200" kern="1200" noProof="0" dirty="0">
                <a:solidFill>
                  <a:schemeClr val="tx1"/>
                </a:solidFill>
                <a:effectLst/>
                <a:latin typeface="+mn-lt"/>
                <a:ea typeface="+mn-ea"/>
                <a:cs typeface="+mn-cs"/>
              </a:rPr>
              <a:t>1 – CUANDO PIENSA EN LAS CUENTAS Y EN LA SITUACIÓN FINANCIERA, LA PERSONA SIENTE QUE SE LE ACELERA EL CORAZÓN Y TRANSPIRA, TRANSPIRA DE TANTO PÁNICO;</a:t>
            </a:r>
          </a:p>
          <a:p>
            <a:endParaRPr lang="es-419" noProof="0" dirty="0">
              <a:effectLst/>
            </a:endParaRPr>
          </a:p>
          <a:p>
            <a:r>
              <a:rPr lang="es-419" sz="1200" kern="1200" noProof="0" dirty="0">
                <a:solidFill>
                  <a:schemeClr val="tx1"/>
                </a:solidFill>
                <a:effectLst/>
                <a:latin typeface="+mn-lt"/>
                <a:ea typeface="+mn-ea"/>
                <a:cs typeface="+mn-cs"/>
              </a:rPr>
              <a:t>2 – CUANDO RECIBE EXTRACTOS Y FACTURAS, LA PERSONA PREFIERE NO ABRIRLAS POR MIEDO DE VER QUE EL SALDO ESTÁ EN NEGATIVO Y SABER QUE NO ESTARÁ EN CONDICIONES DE PAGAR;</a:t>
            </a:r>
          </a:p>
          <a:p>
            <a:br>
              <a:rPr lang="es-419" sz="1200" kern="1200" noProof="0" dirty="0">
                <a:solidFill>
                  <a:schemeClr val="tx1"/>
                </a:solidFill>
                <a:effectLst/>
                <a:latin typeface="+mn-lt"/>
                <a:ea typeface="+mn-ea"/>
                <a:cs typeface="+mn-cs"/>
              </a:rPr>
            </a:br>
            <a:r>
              <a:rPr lang="es-419" sz="1200" kern="1200" noProof="0" dirty="0">
                <a:solidFill>
                  <a:schemeClr val="tx1"/>
                </a:solidFill>
                <a:effectLst/>
                <a:latin typeface="+mn-lt"/>
                <a:ea typeface="+mn-ea"/>
                <a:cs typeface="+mn-cs"/>
              </a:rPr>
              <a:t>3 – LA PERSONA NO LOGRA CONVERSAR SOBRE DINERO SIN PONERSE NERVIOSO Y ESTRESADO Y, POR ESO, NO HABLA SOBRE EL TEMA CON NADIE, NI SIQUIERA CON FAMILIARES;</a:t>
            </a:r>
          </a:p>
          <a:p>
            <a:endParaRPr lang="es-419" noProof="0" dirty="0">
              <a:effectLst/>
            </a:endParaRPr>
          </a:p>
          <a:p>
            <a:r>
              <a:rPr lang="es-419" sz="1200" kern="1200" noProof="0" dirty="0">
                <a:solidFill>
                  <a:schemeClr val="tx1"/>
                </a:solidFill>
                <a:effectLst/>
                <a:latin typeface="+mn-lt"/>
                <a:ea typeface="+mn-ea"/>
                <a:cs typeface="+mn-cs"/>
              </a:rPr>
              <a:t>4 – SE SIENTE ANSIOSO Y APREHENSIVO AL LIDIAR CON DINERO Y NI DUERME. TIENE INSOMNIO PORQUE SE QUEDA PENSANDO EN EL DINERO, EN LAS DEUDAS Y EN EL FUTURO;</a:t>
            </a:r>
          </a:p>
          <a:p>
            <a:endParaRPr lang="es-419" sz="1200" kern="1200" noProof="0" dirty="0">
              <a:solidFill>
                <a:schemeClr val="tx1"/>
              </a:solidFill>
              <a:effectLst/>
              <a:latin typeface="+mn-lt"/>
              <a:ea typeface="+mn-ea"/>
              <a:cs typeface="+mn-cs"/>
            </a:endParaRPr>
          </a:p>
          <a:p>
            <a:r>
              <a:rPr lang="es-419" sz="1200" kern="1200" noProof="0" dirty="0">
                <a:solidFill>
                  <a:schemeClr val="tx1"/>
                </a:solidFill>
                <a:effectLst/>
                <a:latin typeface="+mn-lt"/>
                <a:ea typeface="+mn-ea"/>
                <a:cs typeface="+mn-cs"/>
              </a:rPr>
              <a:t>6 – EVITA LEER O MIRAR NOTICIAS Y COMENTARIOS SOBRE FINANZAS. NO TIENE NADA DE INTERÉS POR EL TEMA Y LE PARECE QUE ESO ES MUY ABURRIDO;</a:t>
            </a:r>
          </a:p>
          <a:p>
            <a:endParaRPr lang="es-419" sz="1200" kern="1200" noProof="0" dirty="0">
              <a:solidFill>
                <a:schemeClr val="tx1"/>
              </a:solidFill>
              <a:effectLst/>
              <a:latin typeface="+mn-lt"/>
              <a:ea typeface="+mn-ea"/>
              <a:cs typeface="+mn-cs"/>
            </a:endParaRPr>
          </a:p>
          <a:p>
            <a:r>
              <a:rPr lang="es-419" sz="1800" dirty="0">
                <a:effectLst/>
                <a:latin typeface="Calibri" panose="020F0502020204030204" pitchFamily="34" charset="0"/>
                <a:ea typeface="Calibri" panose="020F0502020204030204" pitchFamily="34" charset="0"/>
                <a:cs typeface="Times New Roman" panose="02020603050405020304" pitchFamily="18" charset="0"/>
              </a:rPr>
              <a:t>¿ALGUIEN SE SIENTE IDENTIFICADO</a:t>
            </a:r>
            <a:r>
              <a:rPr lang="es-419" sz="1200" kern="1200" noProof="0" dirty="0">
                <a:solidFill>
                  <a:schemeClr val="tx1"/>
                </a:solidFill>
                <a:effectLst/>
                <a:latin typeface="+mn-lt"/>
                <a:ea typeface="+mn-ea"/>
                <a:cs typeface="+mn-cs"/>
              </a:rPr>
              <a:t>? HAY MUCHA GENTE SUFRIENDO, Y ES POR ESO ESTAMOS HACIENDO ESTA PRESENTACIÓN.</a:t>
            </a:r>
            <a:endParaRPr lang="es-419" noProof="0" dirty="0"/>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17</a:t>
            </a:fld>
            <a:endParaRPr lang="pt-BR"/>
          </a:p>
        </p:txBody>
      </p:sp>
    </p:spTree>
    <p:extLst>
      <p:ext uri="{BB962C8B-B14F-4D97-AF65-F5344CB8AC3E}">
        <p14:creationId xmlns:p14="http://schemas.microsoft.com/office/powerpoint/2010/main" val="3475383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419" sz="1200" b="1" kern="1200" noProof="0" dirty="0">
                <a:solidFill>
                  <a:schemeClr val="tx1"/>
                </a:solidFill>
                <a:effectLst/>
                <a:latin typeface="+mn-lt"/>
                <a:ea typeface="+mn-ea"/>
                <a:cs typeface="+mn-cs"/>
              </a:rPr>
              <a:t>UNA BUENA IDEA ES HACER UNA LISTA DE TODOS LOS GASTOS ACTUALES</a:t>
            </a:r>
            <a:r>
              <a:rPr lang="es-419" sz="1200" kern="1200" noProof="0" dirty="0">
                <a:solidFill>
                  <a:schemeClr val="tx1"/>
                </a:solidFill>
                <a:effectLst/>
                <a:latin typeface="+mn-lt"/>
                <a:ea typeface="+mn-ea"/>
                <a:cs typeface="+mn-cs"/>
              </a:rPr>
              <a:t>, SEPARÁNDOLOS EN CATEGORÍAS. </a:t>
            </a:r>
          </a:p>
          <a:p>
            <a:endParaRPr lang="es-419"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noProof="0" dirty="0"/>
              <a:t>Anote todas las entradas. No se enfoque en el salario bruto, porque es el salario líquido lo que llega a sus manos. </a:t>
            </a:r>
          </a:p>
          <a:p>
            <a:endParaRPr lang="es-419" sz="1200" kern="1200" noProof="0" dirty="0">
              <a:solidFill>
                <a:schemeClr val="tx1"/>
              </a:solidFill>
              <a:effectLst/>
              <a:latin typeface="+mn-lt"/>
              <a:ea typeface="+mn-ea"/>
              <a:cs typeface="+mn-cs"/>
            </a:endParaRPr>
          </a:p>
          <a:p>
            <a:endParaRPr lang="es-419"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noProof="0" dirty="0"/>
              <a:t>En una planilla, anote el salario, los gastos en la tarjeta de crédito y las cuentas fijas (alquiler, agua, luz, mercado, internet). *Lo ideal es hacer un análisis mensual, porque existen gastos que se dan una vez al año, como los impuestos anuales, que inciden en una cierta época del año. </a:t>
            </a:r>
          </a:p>
          <a:p>
            <a:endParaRPr lang="es-419" sz="1200" kern="1200" noProof="0" dirty="0">
              <a:solidFill>
                <a:schemeClr val="tx1"/>
              </a:solidFill>
              <a:effectLst/>
              <a:latin typeface="+mn-lt"/>
              <a:ea typeface="+mn-ea"/>
              <a:cs typeface="+mn-cs"/>
            </a:endParaRPr>
          </a:p>
          <a:p>
            <a:r>
              <a:rPr lang="es-419" sz="1200" kern="1200" noProof="0" dirty="0">
                <a:solidFill>
                  <a:schemeClr val="tx1"/>
                </a:solidFill>
                <a:effectLst/>
                <a:latin typeface="+mn-lt"/>
                <a:ea typeface="+mn-ea"/>
                <a:cs typeface="+mn-cs"/>
              </a:rPr>
              <a:t>Durante un mes, todos deben anotar todos los gastos que hacen, incluso los pequeños como estacionamiento, propina o agua que usted compra en el semáforo.</a:t>
            </a:r>
          </a:p>
          <a:p>
            <a:r>
              <a:rPr lang="es-419" sz="1200" kern="1200" noProof="0" dirty="0">
                <a:solidFill>
                  <a:schemeClr val="tx1"/>
                </a:solidFill>
                <a:effectLst/>
                <a:latin typeface="+mn-lt"/>
                <a:ea typeface="+mn-ea"/>
                <a:cs typeface="+mn-cs"/>
              </a:rPr>
              <a:t>Separe los gastos en categorías: vivienda, transporte, ocio, regalos, vestimenta, etc.</a:t>
            </a:r>
            <a:r>
              <a:rPr lang="es-419" noProof="0" dirty="0"/>
              <a:t> </a:t>
            </a:r>
            <a:endParaRPr lang="pt-BR" dirty="0"/>
          </a:p>
          <a:p>
            <a:endParaRPr lang="pt-BR" sz="1200" kern="1200" dirty="0">
              <a:solidFill>
                <a:schemeClr val="tx1"/>
              </a:solidFill>
              <a:effectLst/>
              <a:latin typeface="+mn-lt"/>
              <a:ea typeface="+mn-ea"/>
              <a:cs typeface="+mn-cs"/>
            </a:endParaRPr>
          </a:p>
          <a:p>
            <a:r>
              <a:rPr lang="es-419" sz="1200" kern="1200" noProof="0" dirty="0">
                <a:solidFill>
                  <a:schemeClr val="tx1"/>
                </a:solidFill>
                <a:effectLst/>
                <a:latin typeface="+mn-lt"/>
                <a:ea typeface="+mn-ea"/>
                <a:cs typeface="+mn-cs"/>
              </a:rPr>
              <a:t>DESPUÉS TAMBIÉN COLÓQUELAS DENTRO DE ESTAS CATEGORÍAS</a:t>
            </a:r>
          </a:p>
          <a:p>
            <a:endParaRPr lang="es-419" sz="1200" kern="1200" noProof="0" dirty="0">
              <a:solidFill>
                <a:schemeClr val="tx1"/>
              </a:solidFill>
              <a:effectLst/>
              <a:latin typeface="+mn-lt"/>
              <a:ea typeface="+mn-ea"/>
              <a:cs typeface="+mn-cs"/>
            </a:endParaRPr>
          </a:p>
          <a:p>
            <a:r>
              <a:rPr lang="es-419" sz="1200" b="1" kern="1200" noProof="0" dirty="0">
                <a:solidFill>
                  <a:schemeClr val="tx1"/>
                </a:solidFill>
                <a:effectLst/>
                <a:latin typeface="+mn-lt"/>
                <a:ea typeface="+mn-ea"/>
                <a:cs typeface="+mn-cs"/>
              </a:rPr>
              <a:t>ESENCIALES: </a:t>
            </a:r>
            <a:r>
              <a:rPr lang="es-419" sz="1200" kern="1200" noProof="0" dirty="0">
                <a:solidFill>
                  <a:schemeClr val="tx1"/>
                </a:solidFill>
                <a:effectLst/>
                <a:latin typeface="+mn-lt"/>
                <a:ea typeface="+mn-ea"/>
                <a:cs typeface="+mn-cs"/>
              </a:rPr>
              <a:t>SON LOS GASTOS IMPRECINDIBLES, COMO ALIMENTACIÓN, LUZ, GAS, VIVIENDA, INTERNET Y TELÉFONO, Y TRANSPORTE.</a:t>
            </a:r>
          </a:p>
          <a:p>
            <a:r>
              <a:rPr lang="es-419" sz="1200" b="1" kern="1200" noProof="0" dirty="0">
                <a:solidFill>
                  <a:schemeClr val="tx1"/>
                </a:solidFill>
                <a:effectLst/>
                <a:latin typeface="+mn-lt"/>
                <a:ea typeface="+mn-ea"/>
                <a:cs typeface="+mn-cs"/>
              </a:rPr>
              <a:t>NO ESENCIALES: </a:t>
            </a:r>
            <a:r>
              <a:rPr lang="es-419" sz="1200" kern="1200" noProof="0" dirty="0">
                <a:solidFill>
                  <a:schemeClr val="tx1"/>
                </a:solidFill>
                <a:effectLst/>
                <a:latin typeface="+mn-lt"/>
                <a:ea typeface="+mn-ea"/>
                <a:cs typeface="+mn-cs"/>
              </a:rPr>
              <a:t>SON LOS GASTOS QUE GENERAN BIENESTAR, PERO PUEDEN SER POSPUESTOS O FÁCILMENTE CAMBIADOS POR OPCIONES MÁS BARATAS, COMO VESTUARIO, JUGUETES, VEHÍCULO, TV POR CABLE Y PAQUETES DE CELULAR MÁS COMPLETOS. </a:t>
            </a:r>
          </a:p>
          <a:p>
            <a:endParaRPr lang="es-419" sz="1200" kern="1200" noProof="0" dirty="0">
              <a:solidFill>
                <a:schemeClr val="tx1"/>
              </a:solidFill>
              <a:effectLst/>
              <a:latin typeface="+mn-lt"/>
              <a:ea typeface="+mn-ea"/>
              <a:cs typeface="+mn-cs"/>
            </a:endParaRPr>
          </a:p>
          <a:p>
            <a:r>
              <a:rPr lang="es-419" sz="1200" b="1" kern="1200" noProof="0" dirty="0">
                <a:solidFill>
                  <a:schemeClr val="tx1"/>
                </a:solidFill>
                <a:effectLst/>
                <a:latin typeface="+mn-lt"/>
                <a:ea typeface="+mn-ea"/>
                <a:cs typeface="+mn-cs"/>
              </a:rPr>
              <a:t>DESPERDICIOS: </a:t>
            </a:r>
            <a:r>
              <a:rPr lang="es-419" sz="1200" kern="1200" noProof="0" dirty="0">
                <a:solidFill>
                  <a:schemeClr val="tx1"/>
                </a:solidFill>
                <a:effectLst/>
                <a:latin typeface="+mn-lt"/>
                <a:ea typeface="+mn-ea"/>
                <a:cs typeface="+mn-cs"/>
              </a:rPr>
              <a:t>SON LOS QUE NO GENERAN BIENESTAR Y PUEDEN SER EVITADOS, COMO MULTAS, DESPERDICIOS DE ALIMENTOS O GASTOS DE AGUA Y LUZ QUE PUEDEN FÁCILMENTE SER EVITADOS.</a:t>
            </a:r>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18</a:t>
            </a:fld>
            <a:endParaRPr lang="pt-BR"/>
          </a:p>
        </p:txBody>
      </p:sp>
    </p:spTree>
    <p:extLst>
      <p:ext uri="{BB962C8B-B14F-4D97-AF65-F5344CB8AC3E}">
        <p14:creationId xmlns:p14="http://schemas.microsoft.com/office/powerpoint/2010/main" val="1871272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419" noProof="0" dirty="0"/>
              <a:t>UN EJEMPLO DE CÓMO GASTAMOS CON PEQUEÑOS HÁBITOS Y LO QUE ESO PODRÍA SER, SI FUERA ECONOMIZADO. </a:t>
            </a:r>
            <a:endParaRPr lang="pt-BR" dirty="0"/>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19</a:t>
            </a:fld>
            <a:endParaRPr lang="pt-BR"/>
          </a:p>
        </p:txBody>
      </p:sp>
    </p:spTree>
    <p:extLst>
      <p:ext uri="{BB962C8B-B14F-4D97-AF65-F5344CB8AC3E}">
        <p14:creationId xmlns:p14="http://schemas.microsoft.com/office/powerpoint/2010/main" val="3404966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400" i="0" kern="1200" noProof="0" dirty="0">
                <a:solidFill>
                  <a:schemeClr val="tx1"/>
                </a:solidFill>
                <a:effectLst/>
                <a:latin typeface="Arial" panose="020B0604020202020204" pitchFamily="34" charset="0"/>
                <a:ea typeface="+mn-ea"/>
                <a:cs typeface="Arial" panose="020B0604020202020204" pitchFamily="34" charset="0"/>
              </a:rPr>
              <a:t>HOY VOY A ABORDAR ALGUNOS PASOS ESENCIALES PARA QUE USTED LOGRE CUIDAR SU SALUD FINANCIERA Y LA DE SU FAMILIA. DESPUÉS DE TODO, QUIERO QUE TENGA LOS CONOCIMIENTOS Y LAS HERRAMIENTAS NECESARIAS PARA HACER AJUSTES EN EL PRESUPUESTO Y SABER LO QUE DIOS QUIERE PARA SU FAMILIA.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400" i="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400" i="0" kern="1200" noProof="0" dirty="0">
                <a:solidFill>
                  <a:schemeClr val="tx1"/>
                </a:solidFill>
                <a:effectLst/>
                <a:latin typeface="Arial" panose="020B0604020202020204" pitchFamily="34" charset="0"/>
                <a:ea typeface="+mn-ea"/>
                <a:cs typeface="Arial" panose="020B0604020202020204" pitchFamily="34" charset="0"/>
              </a:rPr>
              <a:t>ESTO NO ESTÁ EXACTAMENTE EN EL ORDEN EN EL QUE VOY A HABLAR, PERO SON LOS TEMAS QUE VEREMOS: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400" i="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dirty="0">
                <a:effectLst/>
                <a:latin typeface="Calibri" panose="020F0502020204030204" pitchFamily="34" charset="0"/>
                <a:ea typeface="Calibri" panose="020F0502020204030204" pitchFamily="34" charset="0"/>
                <a:cs typeface="Times New Roman" panose="02020603050405020304" pitchFamily="18" charset="0"/>
              </a:rPr>
              <a:t>¿</a:t>
            </a:r>
            <a:r>
              <a:rPr lang="es-419" sz="1400" i="0" kern="1200" noProof="0" dirty="0">
                <a:solidFill>
                  <a:schemeClr val="tx1"/>
                </a:solidFill>
                <a:effectLst/>
                <a:latin typeface="Arial" panose="020B0604020202020204" pitchFamily="34" charset="0"/>
                <a:ea typeface="+mn-ea"/>
                <a:cs typeface="Arial" panose="020B0604020202020204" pitchFamily="34" charset="0"/>
              </a:rPr>
              <a:t>CÓMO TRATA LA BIBLIA A LAS FINANZAS?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400" i="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400" i="0" kern="1200" noProof="0" dirty="0">
                <a:solidFill>
                  <a:schemeClr val="tx1"/>
                </a:solidFill>
                <a:effectLst/>
                <a:latin typeface="Arial" panose="020B0604020202020204" pitchFamily="34" charset="0"/>
                <a:ea typeface="+mn-ea"/>
                <a:cs typeface="Arial" panose="020B0604020202020204" pitchFamily="34" charset="0"/>
              </a:rPr>
              <a:t>ALGUNOS ESTUDIOS MUESTRAN QUE EL DESCONTROL FINANCIERO TRAE BASTANTES PROBLEMAS. VAMOS A SABER CUÁLES 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400" i="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400" i="0" kern="1200" noProof="0" dirty="0">
                <a:solidFill>
                  <a:schemeClr val="tx1"/>
                </a:solidFill>
                <a:effectLst/>
                <a:latin typeface="Arial" panose="020B0604020202020204" pitchFamily="34" charset="0"/>
                <a:ea typeface="+mn-ea"/>
                <a:cs typeface="Arial" panose="020B0604020202020204" pitchFamily="34" charset="0"/>
              </a:rPr>
              <a:t>TAMBIÉN VAMOS A SABER, A TRAVÉS DE LOS DATOS, CÓMO LOS BRASILEÑOS TRATAN CON LAS FINANZAS.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400" i="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400" i="0" kern="1200" noProof="0" dirty="0">
                <a:solidFill>
                  <a:schemeClr val="tx1"/>
                </a:solidFill>
                <a:effectLst/>
                <a:latin typeface="Arial" panose="020B0604020202020204" pitchFamily="34" charset="0"/>
                <a:ea typeface="+mn-ea"/>
                <a:cs typeface="Arial" panose="020B0604020202020204" pitchFamily="34" charset="0"/>
              </a:rPr>
              <a:t>Y VAMOS A APRENDER A CONTROLAR LOS GASTOS FAMILIARES – QUE YO CREO QUE ESE ES EL DESEO DE BUENA PARTE DE QUIENES ESTÁ AQUÍ.</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400" i="0"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400" i="0" kern="1200" dirty="0">
                <a:solidFill>
                  <a:schemeClr val="tx1"/>
                </a:solidFill>
                <a:effectLst/>
                <a:latin typeface="Arial" panose="020B0604020202020204" pitchFamily="34" charset="0"/>
                <a:ea typeface="+mn-ea"/>
                <a:cs typeface="Arial" panose="020B0604020202020204" pitchFamily="34" charset="0"/>
              </a:rPr>
              <a:t>Y POR ÚLTIMO, VAMOS A APRENDER A HONRAR A DIOS A TRAVÉS DE NUESTRA VIDA FINANCIERA.</a:t>
            </a:r>
            <a:endParaRPr lang="pt-BR" sz="1400" dirty="0"/>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2</a:t>
            </a:fld>
            <a:endParaRPr lang="pt-BR"/>
          </a:p>
        </p:txBody>
      </p:sp>
    </p:spTree>
    <p:extLst>
      <p:ext uri="{BB962C8B-B14F-4D97-AF65-F5344CB8AC3E}">
        <p14:creationId xmlns:p14="http://schemas.microsoft.com/office/powerpoint/2010/main" val="1236809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419" sz="1200" b="1" i="1" kern="1200" noProof="0" dirty="0">
                <a:solidFill>
                  <a:schemeClr val="tx1"/>
                </a:solidFill>
                <a:effectLst/>
                <a:latin typeface="+mn-lt"/>
                <a:ea typeface="+mn-ea"/>
                <a:cs typeface="+mn-cs"/>
              </a:rPr>
              <a:t>CON LA SUMA DE LAS ENTRADAS – SUMA DE LOS INGRESOS – LLAME A LA FAMILIA PARA UNA CHARLA. </a:t>
            </a:r>
          </a:p>
          <a:p>
            <a:endParaRPr lang="es-419" noProof="0" dirty="0">
              <a:effectLst/>
            </a:endParaRPr>
          </a:p>
          <a:p>
            <a:r>
              <a:rPr lang="es-419" sz="1800" dirty="0">
                <a:effectLst/>
                <a:latin typeface="Calibri" panose="020F0502020204030204" pitchFamily="34" charset="0"/>
                <a:ea typeface="Calibri" panose="020F0502020204030204" pitchFamily="34" charset="0"/>
                <a:cs typeface="Times New Roman" panose="02020603050405020304" pitchFamily="18" charset="0"/>
              </a:rPr>
              <a:t>¿</a:t>
            </a:r>
            <a:r>
              <a:rPr lang="es-419" sz="1200" i="1" kern="1200" noProof="0" dirty="0">
                <a:solidFill>
                  <a:schemeClr val="tx1"/>
                </a:solidFill>
                <a:effectLst/>
                <a:latin typeface="+mn-lt"/>
                <a:ea typeface="+mn-ea"/>
                <a:cs typeface="+mn-cs"/>
              </a:rPr>
              <a:t>SERÁ QUE ES POSIBLE CORTAR GASTOS? </a:t>
            </a:r>
          </a:p>
          <a:p>
            <a:endParaRPr lang="es-419" sz="1200" i="1" kern="1200" noProof="0" dirty="0">
              <a:solidFill>
                <a:schemeClr val="tx1"/>
              </a:solidFill>
              <a:effectLst/>
              <a:latin typeface="+mn-lt"/>
              <a:ea typeface="+mn-ea"/>
              <a:cs typeface="+mn-cs"/>
            </a:endParaRPr>
          </a:p>
          <a:p>
            <a:r>
              <a:rPr lang="es-419" sz="1200" i="0" kern="1200" noProof="0" dirty="0">
                <a:solidFill>
                  <a:schemeClr val="tx1"/>
                </a:solidFill>
                <a:effectLst/>
                <a:latin typeface="+mn-lt"/>
                <a:ea typeface="+mn-ea"/>
                <a:cs typeface="+mn-cs"/>
              </a:rPr>
              <a:t>Involucre a todos en la casa – invite a toda la familia a una reunión para visibilizar juntos las siguientes estrategias:</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noProof="0" dirty="0"/>
              <a:t> </a:t>
            </a:r>
          </a:p>
          <a:p>
            <a:r>
              <a:rPr lang="es-419" noProof="0" dirty="0">
                <a:effectLst/>
              </a:rPr>
              <a:t>Hagan un análisis de los presupuestos personales y el presupuesto familiar juntos – Analice si es posible reducir algún gasto cambiando de proveedor: cambiando la empresa de telefonía o yendo a otro supermercado, por ejemplo.</a:t>
            </a:r>
          </a:p>
          <a:p>
            <a:endParaRPr lang="es-419" noProof="0" dirty="0">
              <a:effectLst/>
            </a:endParaRPr>
          </a:p>
          <a:p>
            <a:r>
              <a:rPr lang="es-419" noProof="0" dirty="0">
                <a:effectLst/>
              </a:rPr>
              <a:t>Hagan una estrategia y actúen en equipo – Verifique gastos que necesita eliminar y huya de la rutina que lo lleva a ellos. Si suele, por ejemplo, visitar el shopping los viernes para distraerse, porque sale más temprano del trabajo, y termina gastando, inserte un compromiso sin costo en ese horario.</a:t>
            </a:r>
          </a:p>
          <a:p>
            <a:endParaRPr lang="es-419" noProof="0" dirty="0">
              <a:effectLst/>
            </a:endParaRPr>
          </a:p>
          <a:p>
            <a:r>
              <a:rPr lang="es-419" noProof="0" dirty="0">
                <a:effectLst/>
              </a:rPr>
              <a:t>Estudien la posibilidad de aumentar las ganancias – Analice si es posible aumentar sus entradas, teniendo una segunda fuente de ingreso.</a:t>
            </a:r>
            <a:endParaRPr lang="es-419" noProof="0" dirty="0"/>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20</a:t>
            </a:fld>
            <a:endParaRPr lang="pt-BR"/>
          </a:p>
        </p:txBody>
      </p:sp>
    </p:spTree>
    <p:extLst>
      <p:ext uri="{BB962C8B-B14F-4D97-AF65-F5344CB8AC3E}">
        <p14:creationId xmlns:p14="http://schemas.microsoft.com/office/powerpoint/2010/main" val="3736875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419" dirty="0"/>
              <a:t>Todo sueño importa</a:t>
            </a:r>
            <a:r>
              <a:rPr lang="es-419" noProof="0" dirty="0"/>
              <a:t>. Tome nota de los deseos de cada miembro de la familia.</a:t>
            </a:r>
          </a:p>
          <a:p>
            <a:endParaRPr lang="es-419"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dirty="0"/>
              <a:t>¿Cuál es el sueño de la familia? </a:t>
            </a:r>
            <a:r>
              <a:rPr lang="es-419" noProof="0" dirty="0"/>
              <a:t>Defina, por lo menos, 3 sueños de toda la familia y elija uno para empeñarse en lograrlo. </a:t>
            </a:r>
          </a:p>
          <a:p>
            <a:endParaRPr lang="es-419"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dirty="0"/>
              <a:t>¿Cuál es el plazo? </a:t>
            </a:r>
            <a:r>
              <a:rPr lang="es-419" noProof="0" dirty="0"/>
              <a:t>Defina el plazo para estos sueños: corto, medio o largo plazo. </a:t>
            </a:r>
          </a:p>
          <a:p>
            <a:endParaRPr lang="es-419"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dirty="0"/>
              <a:t>¿Cuánto cuesta? </a:t>
            </a:r>
            <a:r>
              <a:rPr lang="es-419" noProof="0" dirty="0"/>
              <a:t>Anote cuánto cuesta cada uno de esos sueños. </a:t>
            </a:r>
          </a:p>
          <a:p>
            <a:endParaRPr lang="es-419"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dirty="0"/>
              <a:t>¿Cuánto se necesita ahorrar? </a:t>
            </a:r>
            <a:r>
              <a:rPr lang="es-419" noProof="0" dirty="0"/>
              <a:t>Haga la cuenta y anote cuánto deberían ahorrar cada mes para alcanzar este sueño. Vuelva al presupuesto y decida qué cortes (reducciones en los gastos) serán utilizados para eso.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dirty="0"/>
              <a:t>¿Cómo hacer que los ahorros rindan? Coloque el valor ahorrado en líneas de inversión adecuadas al periodo para realizar el sueño y también a su perfil de inversor.</a:t>
            </a:r>
            <a:endParaRPr lang="es-419" noProof="0" dirty="0"/>
          </a:p>
          <a:p>
            <a:endParaRPr lang="es-419" sz="1200" b="0" i="0" u="none" strike="noStrike" kern="1200" noProof="0" dirty="0">
              <a:solidFill>
                <a:schemeClr val="tx1"/>
              </a:solidFill>
              <a:effectLst/>
              <a:latin typeface="+mn-lt"/>
              <a:ea typeface="+mn-ea"/>
              <a:cs typeface="+mn-cs"/>
            </a:endParaRPr>
          </a:p>
          <a:p>
            <a:endParaRPr lang="es-419" sz="1200" b="0" i="0" u="none" strike="noStrike" kern="1200" noProof="0" dirty="0">
              <a:solidFill>
                <a:schemeClr val="tx1"/>
              </a:solidFill>
              <a:effectLst/>
              <a:latin typeface="+mn-lt"/>
              <a:ea typeface="+mn-ea"/>
              <a:cs typeface="+mn-cs"/>
            </a:endParaRPr>
          </a:p>
          <a:p>
            <a:endParaRPr lang="es-419" sz="1200" b="0" i="0" u="none" strike="noStrike" kern="1200" noProof="0" dirty="0">
              <a:solidFill>
                <a:schemeClr val="tx1"/>
              </a:solidFill>
              <a:effectLst/>
              <a:latin typeface="+mn-lt"/>
              <a:ea typeface="+mn-ea"/>
              <a:cs typeface="+mn-cs"/>
            </a:endParaRPr>
          </a:p>
          <a:p>
            <a:endParaRPr lang="es-419" sz="1200" b="0" i="0" u="none" strike="noStrike" kern="1200" noProof="0" dirty="0">
              <a:solidFill>
                <a:schemeClr val="tx1"/>
              </a:solidFill>
              <a:effectLst/>
              <a:latin typeface="+mn-lt"/>
              <a:ea typeface="+mn-ea"/>
              <a:cs typeface="+mn-cs"/>
            </a:endParaRPr>
          </a:p>
          <a:p>
            <a:endParaRPr lang="es-419" sz="1200" b="0" i="0" u="none" strike="noStrike" kern="1200" noProof="0" dirty="0">
              <a:solidFill>
                <a:schemeClr val="tx1"/>
              </a:solidFill>
              <a:effectLst/>
              <a:latin typeface="+mn-lt"/>
              <a:ea typeface="+mn-ea"/>
              <a:cs typeface="+mn-cs"/>
            </a:endParaRPr>
          </a:p>
          <a:p>
            <a:r>
              <a:rPr lang="es-419" sz="1200" b="0" i="0" u="none" strike="noStrike" kern="1200" noProof="0" dirty="0">
                <a:solidFill>
                  <a:schemeClr val="tx1"/>
                </a:solidFill>
                <a:effectLst/>
                <a:latin typeface="+mn-lt"/>
                <a:ea typeface="+mn-ea"/>
                <a:cs typeface="+mn-cs"/>
              </a:rPr>
              <a:t>SÃO CONSIDERADOS SONHOS DE CURTO PRAZO OS QUE SERÃO REALIZADOS EM ATÉ 1 ANO, DE MÉDIO PRAZO, ENTRE 1 E 10 ANOS, E DE LONGO PRAZO, APÓS 10 ANOS.</a:t>
            </a:r>
          </a:p>
          <a:p>
            <a:endParaRPr lang="es-419" sz="1200" b="0" i="0" u="none" strike="noStrike" kern="1200" noProof="0" dirty="0">
              <a:solidFill>
                <a:schemeClr val="tx1"/>
              </a:solidFill>
              <a:effectLst/>
              <a:latin typeface="+mn-lt"/>
              <a:ea typeface="+mn-ea"/>
              <a:cs typeface="+mn-cs"/>
            </a:endParaRPr>
          </a:p>
          <a:p>
            <a:r>
              <a:rPr lang="es-419" sz="1200" b="0" i="0" u="none" strike="noStrike" kern="1200" noProof="0" dirty="0">
                <a:solidFill>
                  <a:schemeClr val="tx1"/>
                </a:solidFill>
                <a:effectLst/>
                <a:latin typeface="+mn-lt"/>
                <a:ea typeface="+mn-ea"/>
                <a:cs typeface="+mn-cs"/>
              </a:rPr>
              <a:t>SE ESTIVER NESTA ETAPA E O SONHO AINDA NÃO É VIÁVEL, VOLTEM A ANALISAR O ORÇAMENTO FAMILIAR E VEJAM COMO TER MAIS DINHEIRO E MENOS DESPESAS. </a:t>
            </a:r>
          </a:p>
          <a:p>
            <a:endParaRPr lang="es-419" sz="1200" b="0" i="0" u="none" strike="noStrike" kern="1200" noProof="0" dirty="0">
              <a:solidFill>
                <a:schemeClr val="tx1"/>
              </a:solidFill>
              <a:effectLst/>
              <a:latin typeface="+mn-lt"/>
              <a:ea typeface="+mn-ea"/>
              <a:cs typeface="+mn-cs"/>
            </a:endParaRPr>
          </a:p>
          <a:p>
            <a:r>
              <a:rPr lang="es-419" sz="1200" b="0" i="0" u="none" strike="noStrike" kern="1200" noProof="0" dirty="0">
                <a:solidFill>
                  <a:schemeClr val="tx1"/>
                </a:solidFill>
                <a:effectLst/>
                <a:latin typeface="+mn-lt"/>
                <a:ea typeface="+mn-ea"/>
                <a:cs typeface="+mn-cs"/>
              </a:rPr>
              <a:t>DEPOIS DESTA ANÁLISE DE ORÇAMENTO SUA FAMÍLIA SE ENCAIXA EM UM DOS TRES TIPOS: </a:t>
            </a:r>
            <a:endParaRPr lang="es-419" noProof="0" dirty="0"/>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21</a:t>
            </a:fld>
            <a:endParaRPr lang="pt-BR"/>
          </a:p>
        </p:txBody>
      </p:sp>
    </p:spTree>
    <p:extLst>
      <p:ext uri="{BB962C8B-B14F-4D97-AF65-F5344CB8AC3E}">
        <p14:creationId xmlns:p14="http://schemas.microsoft.com/office/powerpoint/2010/main" val="2485736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419" noProof="0" dirty="0"/>
              <a:t>PARA CADA UNO DE LOS TIPOS, HAY PUNTOS A MEJORAR.</a:t>
            </a:r>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22</a:t>
            </a:fld>
            <a:endParaRPr lang="pt-BR"/>
          </a:p>
        </p:txBody>
      </p:sp>
    </p:spTree>
    <p:extLst>
      <p:ext uri="{BB962C8B-B14F-4D97-AF65-F5344CB8AC3E}">
        <p14:creationId xmlns:p14="http://schemas.microsoft.com/office/powerpoint/2010/main" val="3669991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419" sz="1200" b="1" i="1" kern="1200" noProof="0" dirty="0">
                <a:solidFill>
                  <a:schemeClr val="tx1"/>
                </a:solidFill>
                <a:effectLst/>
                <a:latin typeface="+mn-lt"/>
                <a:ea typeface="+mn-ea"/>
                <a:cs typeface="+mn-cs"/>
              </a:rPr>
              <a:t>SEPA CUÁNTO ESTÁ DEBIENDO: OBTENGA LA INFORMACIÓN DE CADA PENDIENTE: VALOR, PLAZO DE PAGO, TASA DE INTERÉS.</a:t>
            </a:r>
          </a:p>
          <a:p>
            <a:endParaRPr lang="es-419" sz="1200" b="1" i="1" kern="1200" noProof="0" dirty="0">
              <a:solidFill>
                <a:schemeClr val="tx1"/>
              </a:solidFill>
              <a:effectLst/>
              <a:latin typeface="+mn-lt"/>
              <a:ea typeface="+mn-ea"/>
              <a:cs typeface="+mn-cs"/>
            </a:endParaRPr>
          </a:p>
          <a:p>
            <a:r>
              <a:rPr lang="es-419" sz="1200" b="1" i="1" kern="1200" noProof="0" dirty="0">
                <a:solidFill>
                  <a:schemeClr val="tx1"/>
                </a:solidFill>
                <a:effectLst/>
                <a:latin typeface="+mn-lt"/>
                <a:ea typeface="+mn-ea"/>
                <a:cs typeface="+mn-cs"/>
              </a:rPr>
              <a:t>CUÁLES SERÁN PAGADAS PRIMERO: COMIENCE POR LOS SERVICIOS QUE PUEDEN SER CORTADOS O BIENES QUE PUEDEN SER REMATADOS. PRIORICE LAS DEUDAS CON INTERESES MÁS ALTOS. ALGUNAS INSTITUCIONES FINANCIERAS QUIEREN RENEGOCIAR. APROVECHE ESOS MOMENTOS PARA REDUCIR LA DEUDA QUE CRECIÓ DEBIDO A LOS INTERESES.</a:t>
            </a:r>
          </a:p>
          <a:p>
            <a:endParaRPr lang="es-419" sz="1200" b="1" i="1" kern="1200" noProof="0" dirty="0">
              <a:solidFill>
                <a:schemeClr val="tx1"/>
              </a:solidFill>
              <a:effectLst/>
              <a:latin typeface="+mn-lt"/>
              <a:ea typeface="+mn-ea"/>
              <a:cs typeface="+mn-cs"/>
            </a:endParaRPr>
          </a:p>
          <a:p>
            <a:r>
              <a:rPr lang="es-419" sz="1200" b="1" i="1" kern="1200" noProof="0" dirty="0">
                <a:solidFill>
                  <a:schemeClr val="tx1"/>
                </a:solidFill>
                <a:effectLst/>
                <a:latin typeface="+mn-lt"/>
                <a:ea typeface="+mn-ea"/>
                <a:cs typeface="+mn-cs"/>
              </a:rPr>
              <a:t>CORTAR GASTOS/ INGRESO EXTRA: ANALICE LA POSIBILIDAD DE DESARROLLAR Y VENDER PRODUCTOS O SERVICIOS ON-LINE Y USE EL POTENCIAL DE LAS REDES SOCIALES PARA DIVULGARLOS. BUSQUE OPORTUNIDADES PARA UN EMPRENDIMIENTO.</a:t>
            </a:r>
          </a:p>
          <a:p>
            <a:endParaRPr lang="es-419" sz="1200" b="1" i="1" kern="1200" noProof="0" dirty="0">
              <a:solidFill>
                <a:schemeClr val="tx1"/>
              </a:solidFill>
              <a:effectLst/>
              <a:latin typeface="+mn-lt"/>
              <a:ea typeface="+mn-ea"/>
              <a:cs typeface="+mn-cs"/>
            </a:endParaRPr>
          </a:p>
          <a:p>
            <a:r>
              <a:rPr lang="es-419" sz="1200" b="1" i="1" kern="1200" noProof="0" dirty="0">
                <a:solidFill>
                  <a:schemeClr val="tx1"/>
                </a:solidFill>
                <a:effectLst/>
                <a:latin typeface="+mn-lt"/>
                <a:ea typeface="+mn-ea"/>
                <a:cs typeface="+mn-cs"/>
              </a:rPr>
              <a:t>AL MOMENTO DE RENEGOCIAR: ENTRE EN LA CONVERSACIÓN SABIENDO CUÁNTO PUEDE PAGAR POR MES. RECUERDE: LA INSTITUCIÓN ACREEDORA TIENE TANTO INTERÉS COMO USTED DE RESOLVER ESAS DEUDAS. APROVECHE PARA CONSEGUIR BUENOS PLAZOS Y DESCUENTOS.</a:t>
            </a:r>
          </a:p>
          <a:p>
            <a:endParaRPr lang="es-419" sz="1200" b="1" i="0" kern="1200" noProof="0" dirty="0">
              <a:solidFill>
                <a:schemeClr val="tx1"/>
              </a:solidFill>
              <a:effectLst/>
              <a:latin typeface="+mn-lt"/>
              <a:ea typeface="+mn-ea"/>
              <a:cs typeface="+mn-cs"/>
            </a:endParaRPr>
          </a:p>
          <a:p>
            <a:r>
              <a:rPr lang="es-419" sz="1200" b="1" i="1" kern="1200" noProof="0" dirty="0">
                <a:solidFill>
                  <a:schemeClr val="tx1"/>
                </a:solidFill>
                <a:effectLst/>
                <a:latin typeface="+mn-lt"/>
                <a:ea typeface="+mn-ea"/>
                <a:cs typeface="+mn-cs"/>
              </a:rPr>
              <a:t>EL CONSEJO ES CORTAR TODO LO POSIBLE EN ESTE MOMENTO.</a:t>
            </a:r>
          </a:p>
          <a:p>
            <a:endParaRPr lang="es-419" sz="1200" b="1" i="1" kern="1200" noProof="0" dirty="0">
              <a:solidFill>
                <a:schemeClr val="tx1"/>
              </a:solidFill>
              <a:effectLst/>
              <a:latin typeface="+mn-lt"/>
              <a:ea typeface="+mn-ea"/>
              <a:cs typeface="+mn-cs"/>
            </a:endParaRPr>
          </a:p>
          <a:p>
            <a:r>
              <a:rPr lang="es-419" sz="1200" b="1" i="0" kern="1200" noProof="0" dirty="0">
                <a:solidFill>
                  <a:schemeClr val="tx1"/>
                </a:solidFill>
                <a:effectLst/>
                <a:latin typeface="+mn-lt"/>
                <a:ea typeface="+mn-ea"/>
                <a:cs typeface="+mn-cs"/>
              </a:rPr>
              <a:t>EL CONSUMO NO PLANIFICADO, HECHO POR IMPULSO, ES UNA DE LAS MAYORES CAUSAS DE ENDEUDAMIENTO. LAS PROMOCIONES IMPERDIBLES MUCHAS VECES SON TRAMPAS E INCLUSO QUIEN SE QUEDA EN CASA NO ESTÁ LIBRE DE ESTAS TENTACIONES: EN LAS REDES SOCIALES Y EN INTERNET, LLUEVEN LOS ANUNCIOS. </a:t>
            </a:r>
            <a:r>
              <a:rPr lang="es-419" sz="1200" b="1" i="0" kern="1200" dirty="0">
                <a:solidFill>
                  <a:schemeClr val="tx1"/>
                </a:solidFill>
                <a:effectLst/>
                <a:latin typeface="+mn-lt"/>
                <a:ea typeface="+mn-ea"/>
                <a:cs typeface="+mn-cs"/>
              </a:rPr>
              <a:t>¡</a:t>
            </a:r>
            <a:r>
              <a:rPr lang="es-419" sz="1200" b="1" i="0" kern="1200" noProof="0" dirty="0">
                <a:solidFill>
                  <a:schemeClr val="tx1"/>
                </a:solidFill>
                <a:effectLst/>
                <a:latin typeface="+mn-lt"/>
                <a:ea typeface="+mn-ea"/>
                <a:cs typeface="+mn-cs"/>
              </a:rPr>
              <a:t>CUIDADO!</a:t>
            </a:r>
          </a:p>
          <a:p>
            <a:r>
              <a:rPr lang="es-419" sz="1200" b="1" i="0" kern="1200" noProof="0" dirty="0">
                <a:solidFill>
                  <a:schemeClr val="tx1"/>
                </a:solidFill>
                <a:effectLst/>
                <a:latin typeface="+mn-lt"/>
                <a:ea typeface="+mn-ea"/>
                <a:cs typeface="+mn-cs"/>
              </a:rPr>
              <a:t>TODA COMPRA, POR MENOR QUE SEA, DEBE SER REALIZADA CON CONCIENCIA, Y DE ACUERDO CON SUS NECESIDADES REALES Y PRIORIDADES.</a:t>
            </a:r>
          </a:p>
          <a:p>
            <a:endParaRPr lang="es-419" sz="1200" b="1" kern="1200" noProof="0" dirty="0">
              <a:solidFill>
                <a:schemeClr val="tx1"/>
              </a:solidFill>
              <a:effectLst/>
              <a:latin typeface="+mn-lt"/>
              <a:ea typeface="+mn-ea"/>
              <a:cs typeface="+mn-cs"/>
            </a:endParaRPr>
          </a:p>
          <a:p>
            <a:r>
              <a:rPr lang="es-419" sz="1200" b="1" kern="1200" noProof="0" dirty="0">
                <a:solidFill>
                  <a:schemeClr val="tx1"/>
                </a:solidFill>
                <a:effectLst/>
                <a:latin typeface="+mn-lt"/>
                <a:ea typeface="+mn-ea"/>
                <a:cs typeface="+mn-cs"/>
              </a:rPr>
              <a:t>DESENCHUFE LOS APARATOS ELECTRÓNICOS QUE NO ESTÁN EN USO, APAGUE LAS LUCES EN LOS AMBIENTES DONDE NO HAYA NADIE, BÁÑESE MÁS RÁPIDO.</a:t>
            </a:r>
          </a:p>
          <a:p>
            <a:endParaRPr lang="es-419" sz="1200" b="1" kern="1200" noProof="0" dirty="0">
              <a:solidFill>
                <a:schemeClr val="tx1"/>
              </a:solidFill>
              <a:effectLst/>
              <a:latin typeface="+mn-lt"/>
              <a:ea typeface="+mn-ea"/>
              <a:cs typeface="+mn-cs"/>
            </a:endParaRPr>
          </a:p>
          <a:p>
            <a:r>
              <a:rPr lang="es-419" sz="1200" b="1" kern="1200" noProof="0" dirty="0">
                <a:solidFill>
                  <a:schemeClr val="tx1"/>
                </a:solidFill>
                <a:effectLst/>
                <a:latin typeface="+mn-lt"/>
                <a:ea typeface="+mn-ea"/>
                <a:cs typeface="+mn-cs"/>
              </a:rPr>
              <a:t>MANTENGA SOLO LO QUE ES NECESARIO EN ESTE MOMENTO – REVISE LOS PAQUETES DE CELULAR, INTERNET, SERVICIOS DE </a:t>
            </a:r>
            <a:r>
              <a:rPr lang="es-419" sz="1200" b="1" i="1" kern="1200" noProof="0" dirty="0">
                <a:solidFill>
                  <a:schemeClr val="tx1"/>
                </a:solidFill>
                <a:effectLst/>
                <a:latin typeface="+mn-lt"/>
                <a:ea typeface="+mn-ea"/>
                <a:cs typeface="+mn-cs"/>
              </a:rPr>
              <a:t>STREAMING</a:t>
            </a:r>
            <a:r>
              <a:rPr lang="es-419" sz="1200" b="1" i="0" kern="1200" noProof="0" dirty="0">
                <a:solidFill>
                  <a:schemeClr val="tx1"/>
                </a:solidFill>
                <a:effectLst/>
                <a:latin typeface="+mn-lt"/>
                <a:ea typeface="+mn-ea"/>
                <a:cs typeface="+mn-cs"/>
              </a:rPr>
              <a:t> Y DE TV POR CABLE, GIMNASIO, ETC.</a:t>
            </a:r>
            <a:endParaRPr lang="es-419" sz="1200" b="1" kern="1200" noProof="0" dirty="0">
              <a:solidFill>
                <a:schemeClr val="tx1"/>
              </a:solidFill>
              <a:effectLst/>
              <a:latin typeface="+mn-lt"/>
              <a:ea typeface="+mn-ea"/>
              <a:cs typeface="+mn-cs"/>
            </a:endParaRPr>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23</a:t>
            </a:fld>
            <a:endParaRPr lang="pt-BR"/>
          </a:p>
        </p:txBody>
      </p:sp>
    </p:spTree>
    <p:extLst>
      <p:ext uri="{BB962C8B-B14F-4D97-AF65-F5344CB8AC3E}">
        <p14:creationId xmlns:p14="http://schemas.microsoft.com/office/powerpoint/2010/main" val="3553841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419" noProof="0" dirty="0"/>
              <a:t>COSEJOS PARA CORTAR GASTOS – VALE MUCHO PARA QUIEN ESTÁ ENDEUDADO…</a:t>
            </a:r>
            <a:endParaRPr lang="es-419" sz="1200" b="0" kern="1200" noProof="0" dirty="0">
              <a:solidFill>
                <a:schemeClr val="tx1"/>
              </a:solidFill>
              <a:effectLst/>
              <a:latin typeface="+mn-lt"/>
              <a:ea typeface="+mn-ea"/>
              <a:cs typeface="+mn-cs"/>
            </a:endParaRPr>
          </a:p>
          <a:p>
            <a:endParaRPr lang="es-419" sz="1200" b="0" kern="1200" noProof="0" dirty="0">
              <a:solidFill>
                <a:schemeClr val="tx1"/>
              </a:solidFill>
              <a:effectLst/>
              <a:latin typeface="+mn-lt"/>
              <a:ea typeface="+mn-ea"/>
              <a:cs typeface="+mn-cs"/>
            </a:endParaRPr>
          </a:p>
          <a:p>
            <a:r>
              <a:rPr lang="es-419" sz="1200" kern="1200" noProof="0" dirty="0">
                <a:solidFill>
                  <a:schemeClr val="tx1"/>
                </a:solidFill>
                <a:effectLst/>
                <a:latin typeface="+mn-lt"/>
                <a:ea typeface="+mn-ea"/>
                <a:cs typeface="+mn-cs"/>
              </a:rPr>
              <a:t>SIÉNTESE CON LA FAMILIA Y DEFINA LAS PRIORIDADES PARA LOS PRÓXIMOS MESES. AUNQUE LA DECISIÓN FINAL SEA DE LOS ADULTOS, ES MUY IMPORTANTE INVOLUCRAR A TODA LA FAMILIA EN LA CONVERSACIÓN, PUES TODOS DEBEN HACER SU PARTE. COMIENCE CORTANDO LOS DESPERDICIOS, DESPUÉS, LOS ÍTEMS NO ESENCIALES Y, SI FUERE NECESARIO, REDUZCA LOS ESENCIALES. LOS NIÑOS PUEDEN APRENDER A NO OLVIDARSE DE APAGAR LA LUZ, POR EJEMPLO; O NO DESPERDICIAR COMIDA.</a:t>
            </a:r>
            <a:endParaRPr lang="es-419" sz="1200" b="1" kern="1200" noProof="0" dirty="0">
              <a:solidFill>
                <a:schemeClr val="tx1"/>
              </a:solidFill>
              <a:effectLst/>
              <a:latin typeface="+mn-lt"/>
              <a:ea typeface="+mn-ea"/>
              <a:cs typeface="+mn-cs"/>
            </a:endParaRPr>
          </a:p>
          <a:p>
            <a:endParaRPr lang="es-419" sz="1200" b="1" kern="1200" noProof="0" dirty="0">
              <a:solidFill>
                <a:schemeClr val="tx1"/>
              </a:solidFill>
              <a:effectLst/>
              <a:latin typeface="+mn-lt"/>
              <a:ea typeface="+mn-ea"/>
              <a:cs typeface="+mn-cs"/>
            </a:endParaRPr>
          </a:p>
          <a:p>
            <a:r>
              <a:rPr lang="es-419" sz="1200" b="1" kern="1200" noProof="0" dirty="0">
                <a:solidFill>
                  <a:schemeClr val="tx1"/>
                </a:solidFill>
                <a:effectLst/>
                <a:latin typeface="+mn-lt"/>
                <a:ea typeface="+mn-ea"/>
                <a:cs typeface="+mn-cs"/>
              </a:rPr>
              <a:t>SI USTED ESTÁ PAGANDO TODAS LAS CUENTAS, NO ESTÁ ENDEUDADO Y NO ESTÁ SOBRANDO, SU VIDA FINANCIERA TODAVÍA NO ES SALUDABLE; USTED NECESITA TENER, POR LO MENOS, UNA RESERVA DE EMERGENCIA, PORQUE PUEDEN OCURRIR IMPREVISTOS Y USTED QUEDARSE SIN INGRESOS O TENER QUE AUMENTAR LOS GASTOS…</a:t>
            </a:r>
          </a:p>
          <a:p>
            <a:endParaRPr lang="es-419" sz="1200" b="1"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i="1" kern="1200" noProof="0" dirty="0">
                <a:solidFill>
                  <a:schemeClr val="tx1"/>
                </a:solidFill>
                <a:effectLst/>
                <a:latin typeface="+mn-lt"/>
                <a:ea typeface="+mn-ea"/>
                <a:cs typeface="+mn-cs"/>
              </a:rPr>
              <a:t>LO IDEAL ES QUE ESE FONDO SEA SUFICIENTE PARA PAGAR SUS GASTOS POR, AL MENOS, 6 MESES. SU PUEDE SER 1 AÑO, MEJOR. USTED NECESITA SUMAR SUS GASTOS MENSUALES Y TENER RESERVADO ESE VALOR PARA SEIS MESES, EN CASO QUE LO NECESITE.</a:t>
            </a:r>
            <a:endParaRPr lang="pt-BR" dirty="0"/>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24</a:t>
            </a:fld>
            <a:endParaRPr lang="pt-BR"/>
          </a:p>
        </p:txBody>
      </p:sp>
    </p:spTree>
    <p:extLst>
      <p:ext uri="{BB962C8B-B14F-4D97-AF65-F5344CB8AC3E}">
        <p14:creationId xmlns:p14="http://schemas.microsoft.com/office/powerpoint/2010/main" val="12757356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419" sz="1200" i="1" kern="1200" noProof="0" dirty="0">
                <a:solidFill>
                  <a:schemeClr val="tx1"/>
                </a:solidFill>
                <a:effectLst/>
                <a:latin typeface="+mn-lt"/>
                <a:ea typeface="+mn-ea"/>
                <a:cs typeface="+mn-cs"/>
              </a:rPr>
              <a:t>INCLUSO QUIEN CONTINÚA EMPLEADO CON SUELDO INTEGRAL Y TIENE UNA RESERVA, PUEDE PERDER DINERO EN UNA CRISIS.</a:t>
            </a:r>
          </a:p>
          <a:p>
            <a:endParaRPr lang="es-419" sz="1200" i="1" kern="1200" noProof="0" dirty="0">
              <a:solidFill>
                <a:schemeClr val="tx1"/>
              </a:solidFill>
              <a:effectLst/>
              <a:latin typeface="+mn-lt"/>
              <a:ea typeface="+mn-ea"/>
              <a:cs typeface="+mn-cs"/>
            </a:endParaRPr>
          </a:p>
          <a:p>
            <a:r>
              <a:rPr lang="es-419" sz="1200" i="1" kern="1200" noProof="0" dirty="0">
                <a:solidFill>
                  <a:schemeClr val="tx1"/>
                </a:solidFill>
                <a:effectLst/>
                <a:latin typeface="+mn-lt"/>
                <a:ea typeface="+mn-ea"/>
                <a:cs typeface="+mn-cs"/>
              </a:rPr>
              <a:t>SI USTED AHORRA, FELICITACIONES. ES HORA DE APRENDER A INVERTIR.</a:t>
            </a:r>
          </a:p>
          <a:p>
            <a:endParaRPr lang="es-419" sz="1200" i="1" kern="1200" noProof="0" dirty="0">
              <a:solidFill>
                <a:schemeClr val="tx1"/>
              </a:solidFill>
              <a:effectLst/>
              <a:latin typeface="+mn-lt"/>
              <a:ea typeface="+mn-ea"/>
              <a:cs typeface="+mn-cs"/>
            </a:endParaRPr>
          </a:p>
          <a:p>
            <a:r>
              <a:rPr lang="es-419" sz="1200" i="1" kern="1200" noProof="0" dirty="0">
                <a:solidFill>
                  <a:schemeClr val="tx1"/>
                </a:solidFill>
                <a:effectLst/>
                <a:latin typeface="+mn-lt"/>
                <a:ea typeface="+mn-ea"/>
                <a:cs typeface="+mn-cs"/>
              </a:rPr>
              <a:t>POR ESO, NECESITA ESTUDIAR. ESTUDIAR. ESTUDIAR. ESTUDIAR.</a:t>
            </a:r>
          </a:p>
          <a:p>
            <a:r>
              <a:rPr lang="es-419" sz="1200" i="1" kern="1200" noProof="0" dirty="0">
                <a:solidFill>
                  <a:schemeClr val="tx1"/>
                </a:solidFill>
                <a:effectLst/>
                <a:latin typeface="+mn-lt"/>
                <a:ea typeface="+mn-ea"/>
                <a:cs typeface="+mn-cs"/>
              </a:rPr>
              <a:t>LEA BUENOS LIBROS, INGRESE A CONTENIDO CONFIABLES EN INTERNET, HAGA CURSOS.</a:t>
            </a:r>
          </a:p>
          <a:p>
            <a:r>
              <a:rPr lang="es-419" sz="1200" i="1" kern="1200" noProof="0" dirty="0">
                <a:solidFill>
                  <a:schemeClr val="tx1"/>
                </a:solidFill>
                <a:effectLst/>
                <a:latin typeface="+mn-lt"/>
                <a:ea typeface="+mn-ea"/>
                <a:cs typeface="+mn-cs"/>
              </a:rPr>
              <a:t>INVIERTA SU DINERO SOLO EN INVERSIONES RECONOCIDAS POR LOS ÓRGANOS DE PROTECCIÓN.</a:t>
            </a:r>
          </a:p>
          <a:p>
            <a:r>
              <a:rPr lang="es-419" sz="1200" i="1" kern="1200" noProof="0" dirty="0">
                <a:solidFill>
                  <a:schemeClr val="tx1"/>
                </a:solidFill>
                <a:effectLst/>
                <a:latin typeface="+mn-lt"/>
                <a:ea typeface="+mn-ea"/>
                <a:cs typeface="+mn-cs"/>
              </a:rPr>
              <a:t>EXISTEN MUCHAS ESTAFAS DISFRAZADAS DE OPORTUNIDADES. HUYA LEJOS DE LAS PIRÁMIDES FINANCIERAS.</a:t>
            </a:r>
          </a:p>
          <a:p>
            <a:endParaRPr lang="es-419" sz="1200" i="1" kern="1200" noProof="0" dirty="0">
              <a:solidFill>
                <a:schemeClr val="tx1"/>
              </a:solidFill>
              <a:effectLst/>
              <a:latin typeface="+mn-lt"/>
              <a:ea typeface="+mn-ea"/>
              <a:cs typeface="+mn-cs"/>
            </a:endParaRPr>
          </a:p>
          <a:p>
            <a:r>
              <a:rPr lang="es-419" sz="1200" i="1" kern="1200" noProof="0" dirty="0">
                <a:solidFill>
                  <a:schemeClr val="tx1"/>
                </a:solidFill>
                <a:effectLst/>
                <a:latin typeface="+mn-lt"/>
                <a:ea typeface="+mn-ea"/>
                <a:cs typeface="+mn-cs"/>
              </a:rPr>
              <a:t>COLOQUE SUS PLANES O SUEÑOS EN PAPEL Y PLANIFIQUE, TENIENDO EN CUENTA LAS GANANCIAS DE SU INVERSIÓN.</a:t>
            </a:r>
          </a:p>
          <a:p>
            <a:r>
              <a:rPr lang="es-419" sz="1200" i="1" kern="1200" noProof="0" dirty="0">
                <a:solidFill>
                  <a:schemeClr val="tx1"/>
                </a:solidFill>
                <a:effectLst/>
                <a:latin typeface="+mn-lt"/>
                <a:ea typeface="+mn-ea"/>
                <a:cs typeface="+mn-cs"/>
              </a:rPr>
              <a:t>SI PUEDE AHORRAR MÁS, MEJOR TODAVÍA, DESPUÉS DE TODO, REALIZAR SU SUEÑO PUEDE LLEVAR MENOS TIEMPO. </a:t>
            </a:r>
            <a:endParaRPr lang="pt-BR" dirty="0"/>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26</a:t>
            </a:fld>
            <a:endParaRPr lang="pt-BR"/>
          </a:p>
        </p:txBody>
      </p:sp>
    </p:spTree>
    <p:extLst>
      <p:ext uri="{BB962C8B-B14F-4D97-AF65-F5344CB8AC3E}">
        <p14:creationId xmlns:p14="http://schemas.microsoft.com/office/powerpoint/2010/main" val="34573809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419" noProof="0" dirty="0"/>
              <a:t>TRES PUNTOS QUE DEBEN SER SEGUIDOS POR LOS PADRES.</a:t>
            </a:r>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28</a:t>
            </a:fld>
            <a:endParaRPr lang="pt-BR"/>
          </a:p>
        </p:txBody>
      </p:sp>
    </p:spTree>
    <p:extLst>
      <p:ext uri="{BB962C8B-B14F-4D97-AF65-F5344CB8AC3E}">
        <p14:creationId xmlns:p14="http://schemas.microsoft.com/office/powerpoint/2010/main" val="38264875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29</a:t>
            </a:fld>
            <a:endParaRPr lang="pt-BR"/>
          </a:p>
        </p:txBody>
      </p:sp>
    </p:spTree>
    <p:extLst>
      <p:ext uri="{BB962C8B-B14F-4D97-AF65-F5344CB8AC3E}">
        <p14:creationId xmlns:p14="http://schemas.microsoft.com/office/powerpoint/2010/main" val="1428133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30</a:t>
            </a:fld>
            <a:endParaRPr lang="pt-BR"/>
          </a:p>
        </p:txBody>
      </p:sp>
    </p:spTree>
    <p:extLst>
      <p:ext uri="{BB962C8B-B14F-4D97-AF65-F5344CB8AC3E}">
        <p14:creationId xmlns:p14="http://schemas.microsoft.com/office/powerpoint/2010/main" val="623397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419" noProof="0" dirty="0"/>
              <a:t>QUÉ DICE LA BIBLIA SOBRE LA VIDA FINANCIERA – EN DETALLES</a:t>
            </a:r>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32</a:t>
            </a:fld>
            <a:endParaRPr lang="pt-BR"/>
          </a:p>
        </p:txBody>
      </p:sp>
    </p:spTree>
    <p:extLst>
      <p:ext uri="{BB962C8B-B14F-4D97-AF65-F5344CB8AC3E}">
        <p14:creationId xmlns:p14="http://schemas.microsoft.com/office/powerpoint/2010/main" val="2206678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419" noProof="0" dirty="0"/>
              <a:t>EL APÓSTOL PABLO ES USADO ALGUNAS VECES POR QUIENES QUIEREN DECIR QUE EL DINERO NO ES UNA COSA QUE EL CRISTIANO DEBA TENER, POR LA QUE SE DEBA PREOCUPAR…</a:t>
            </a:r>
          </a:p>
          <a:p>
            <a:endParaRPr lang="es-419" noProof="0" dirty="0"/>
          </a:p>
          <a:p>
            <a:r>
              <a:rPr lang="es-419" sz="1800" noProof="0" dirty="0">
                <a:effectLst/>
                <a:latin typeface="Calibri" panose="020F0502020204030204" pitchFamily="34" charset="0"/>
                <a:cs typeface="Times New Roman" panose="02020603050405020304" pitchFamily="18" charset="0"/>
              </a:rPr>
              <a:t>PERO, </a:t>
            </a:r>
            <a:r>
              <a:rPr lang="es-419" sz="1800" dirty="0">
                <a:effectLst/>
                <a:latin typeface="Calibri" panose="020F0502020204030204" pitchFamily="34" charset="0"/>
                <a:ea typeface="Calibri" panose="020F0502020204030204" pitchFamily="34" charset="0"/>
                <a:cs typeface="Times New Roman" panose="02020603050405020304" pitchFamily="18" charset="0"/>
              </a:rPr>
              <a:t>¿SERÁ QUE ES ESO LO QUE DICE LA BIBLIA?</a:t>
            </a:r>
            <a:endParaRPr lang="pt-BR" dirty="0"/>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3</a:t>
            </a:fld>
            <a:endParaRPr lang="pt-BR"/>
          </a:p>
        </p:txBody>
      </p:sp>
    </p:spTree>
    <p:extLst>
      <p:ext uri="{BB962C8B-B14F-4D97-AF65-F5344CB8AC3E}">
        <p14:creationId xmlns:p14="http://schemas.microsoft.com/office/powerpoint/2010/main" val="14670423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33</a:t>
            </a:fld>
            <a:endParaRPr lang="pt-BR"/>
          </a:p>
        </p:txBody>
      </p:sp>
    </p:spTree>
    <p:extLst>
      <p:ext uri="{BB962C8B-B14F-4D97-AF65-F5344CB8AC3E}">
        <p14:creationId xmlns:p14="http://schemas.microsoft.com/office/powerpoint/2010/main" val="31179406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200" i="1" kern="1200" noProof="0" dirty="0">
                <a:solidFill>
                  <a:schemeClr val="tx1"/>
                </a:solidFill>
                <a:effectLst/>
                <a:latin typeface="+mn-lt"/>
                <a:ea typeface="+mn-ea"/>
                <a:cs typeface="+mn-cs"/>
              </a:rPr>
              <a:t>EL PROPÓSITO DE DIOS ES QUE TENGAMOS VIDA EN ABUNDANCIA – VIDA PLENA TAMBIÉN EN LAS FINANZAS.</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i="1" kern="1200" noProof="0" dirty="0">
                <a:solidFill>
                  <a:schemeClr val="tx1"/>
                </a:solidFill>
                <a:effectLst/>
                <a:latin typeface="+mn-lt"/>
                <a:ea typeface="+mn-ea"/>
                <a:cs typeface="+mn-cs"/>
              </a:rPr>
              <a:t>SOLO SOMOS ADMINISTRADORES DE LO QUE DIOS NOS 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200" i="1"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0" i="0" u="none" strike="noStrike" kern="1200" noProof="0" dirty="0">
                <a:solidFill>
                  <a:schemeClr val="tx1"/>
                </a:solidFill>
                <a:effectLst/>
                <a:latin typeface="+mn-lt"/>
                <a:ea typeface="+mn-ea"/>
                <a:cs typeface="+mn-cs"/>
              </a:rPr>
              <a:t>DEBEMOS ESTABLECER UN SISTEMA DE VALORES CON BASE EN LA BIBLIA PARA QUE EL ÁREA FINANCIERA NO SE CONVIERTA EN UN PROBLEMA GRAVE EN NUESTRAS VIDAS.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200" b="0" i="0" u="none" strike="noStrike"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0" i="0" u="none" strike="noStrike" kern="1200" noProof="0" dirty="0">
                <a:solidFill>
                  <a:schemeClr val="tx1"/>
                </a:solidFill>
                <a:effectLst/>
                <a:latin typeface="+mn-lt"/>
                <a:ea typeface="+mn-ea"/>
                <a:cs typeface="+mn-cs"/>
              </a:rPr>
              <a:t>LA BIBLIA NOS ENSEÑA EN LUCAS 14:27-30 QUE LA PLANIFICACIÓN EN CUALQUIER SITUACIÓN DE LA VIDA ES IMPORTANTE. EN EL ÁREA FINANCIERA NO ES DIFERENTE, AÚN MÁS EN LA ACTUAL COYUNTURA, DONDE SOMOS “ADOCTRINADOS” A CONSUMIR.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200" b="0" i="0" u="none" strike="noStrike"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0" i="0" u="none" strike="noStrike" kern="1200" noProof="0" dirty="0">
                <a:solidFill>
                  <a:schemeClr val="tx1"/>
                </a:solidFill>
                <a:effectLst/>
                <a:latin typeface="+mn-lt"/>
                <a:ea typeface="+mn-ea"/>
                <a:cs typeface="+mn-cs"/>
              </a:rPr>
              <a:t>LOS CRISTIANOS DEBEN SER REFERENTES EN LA ADMINISTRACIÓN DE LAS FINANZAS QUE DIOS CONCEDE.</a:t>
            </a:r>
            <a:endParaRPr lang="es-419" noProof="0" dirty="0"/>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34</a:t>
            </a:fld>
            <a:endParaRPr lang="pt-BR"/>
          </a:p>
        </p:txBody>
      </p:sp>
    </p:spTree>
    <p:extLst>
      <p:ext uri="{BB962C8B-B14F-4D97-AF65-F5344CB8AC3E}">
        <p14:creationId xmlns:p14="http://schemas.microsoft.com/office/powerpoint/2010/main" val="34253005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419" noProof="0" dirty="0"/>
              <a:t>RECUERDE QUE ABORDAMOS ESTOS DOS PUNTOS IMPORTANTES. </a:t>
            </a:r>
          </a:p>
          <a:p>
            <a:endParaRPr lang="es-419" noProof="0" dirty="0"/>
          </a:p>
          <a:p>
            <a:endParaRPr lang="es-419" noProof="0" dirty="0"/>
          </a:p>
          <a:p>
            <a:r>
              <a:rPr lang="es-419" noProof="0" dirty="0"/>
              <a:t>EL DINERO NO ES NUESTRO – ES DE DIOS – Y NOSOSTROS LO ADMINISTRAMOS.</a:t>
            </a:r>
          </a:p>
          <a:p>
            <a:endParaRPr lang="es-419" noProof="0" dirty="0"/>
          </a:p>
          <a:p>
            <a:r>
              <a:rPr lang="es-419" noProof="0" dirty="0"/>
              <a:t>TENEMOS CONDICIONES DE TRABAJAR Y RECIBIR – Y ESO ES EL CUIDADO DE DIOS POR NOSOTROS.</a:t>
            </a:r>
          </a:p>
          <a:p>
            <a:endParaRPr lang="es-419" noProof="0" dirty="0"/>
          </a:p>
          <a:p>
            <a:r>
              <a:rPr lang="es-419" sz="1200" b="0" i="0" u="none" strike="noStrike" kern="1200" noProof="0" dirty="0">
                <a:solidFill>
                  <a:schemeClr val="tx1"/>
                </a:solidFill>
                <a:effectLst/>
                <a:latin typeface="+mn-lt"/>
                <a:ea typeface="+mn-ea"/>
                <a:cs typeface="+mn-cs"/>
              </a:rPr>
              <a:t>SI TODO ES DEL SEÑOR, </a:t>
            </a:r>
            <a:r>
              <a:rPr lang="es-419" sz="1800" dirty="0">
                <a:effectLst/>
                <a:latin typeface="Calibri" panose="020F0502020204030204" pitchFamily="34" charset="0"/>
                <a:ea typeface="Calibri" panose="020F0502020204030204" pitchFamily="34" charset="0"/>
                <a:cs typeface="Times New Roman" panose="02020603050405020304" pitchFamily="18" charset="0"/>
              </a:rPr>
              <a:t>¿SERÁ QUE SU DINERO ES SUYO AL 100%?</a:t>
            </a:r>
            <a:endParaRPr lang="es-419" sz="1200" b="0" i="0" u="none" strike="noStrike" kern="1200" noProof="0" dirty="0">
              <a:solidFill>
                <a:schemeClr val="tx1"/>
              </a:solidFill>
              <a:effectLst/>
              <a:latin typeface="+mn-lt"/>
              <a:ea typeface="+mn-ea"/>
              <a:cs typeface="+mn-cs"/>
            </a:endParaRPr>
          </a:p>
          <a:p>
            <a:r>
              <a:rPr lang="es-419" sz="1200" b="0" i="0" u="none" strike="noStrike" kern="1200" noProof="0" dirty="0">
                <a:solidFill>
                  <a:schemeClr val="tx1"/>
                </a:solidFill>
                <a:effectLst/>
                <a:latin typeface="+mn-lt"/>
                <a:ea typeface="+mn-ea"/>
                <a:cs typeface="+mn-cs"/>
              </a:rPr>
              <a:t>LA PREGUNTA CORRECTA ES: </a:t>
            </a:r>
            <a:r>
              <a:rPr lang="es-419" sz="1200" b="1" i="0" u="none" strike="noStrike" kern="1200" noProof="0" dirty="0">
                <a:solidFill>
                  <a:schemeClr val="tx1"/>
                </a:solidFill>
                <a:effectLst/>
                <a:latin typeface="+mn-lt"/>
                <a:ea typeface="+mn-ea"/>
                <a:cs typeface="+mn-cs"/>
              </a:rPr>
              <a:t>“</a:t>
            </a:r>
            <a:r>
              <a:rPr lang="es-419" sz="1800" b="1" dirty="0">
                <a:effectLst/>
                <a:latin typeface="Calibri" panose="020F0502020204030204" pitchFamily="34" charset="0"/>
                <a:ea typeface="Calibri" panose="020F0502020204030204" pitchFamily="34" charset="0"/>
                <a:cs typeface="Times New Roman" panose="02020603050405020304" pitchFamily="18" charset="0"/>
              </a:rPr>
              <a:t>¿QUÉ TENGO QUE VER CON LAS PERTENENCIAS DE DIOS?”.</a:t>
            </a:r>
            <a:endParaRPr lang="es-419" sz="1200" b="1" i="0" u="none" strike="noStrike" kern="1200" noProof="0" dirty="0">
              <a:solidFill>
                <a:schemeClr val="tx1"/>
              </a:solidFill>
              <a:effectLst/>
              <a:latin typeface="+mn-lt"/>
              <a:ea typeface="+mn-ea"/>
              <a:cs typeface="+mn-cs"/>
            </a:endParaRPr>
          </a:p>
          <a:p>
            <a:endParaRPr lang="es-419" sz="1200" b="0" i="0" u="none" strike="noStrike" kern="1200" noProof="0" dirty="0">
              <a:solidFill>
                <a:schemeClr val="tx1"/>
              </a:solidFill>
              <a:effectLst/>
              <a:latin typeface="+mn-lt"/>
              <a:ea typeface="+mn-ea"/>
              <a:cs typeface="+mn-cs"/>
            </a:endParaRPr>
          </a:p>
          <a:p>
            <a:endParaRPr lang="es-419" sz="1200" b="0" i="0" u="none" strike="noStrike" kern="1200" noProof="0" dirty="0">
              <a:solidFill>
                <a:schemeClr val="tx1"/>
              </a:solidFill>
              <a:effectLst/>
              <a:latin typeface="+mn-lt"/>
              <a:ea typeface="+mn-ea"/>
              <a:cs typeface="+mn-cs"/>
            </a:endParaRPr>
          </a:p>
          <a:p>
            <a:r>
              <a:rPr lang="es-419" sz="1800" dirty="0">
                <a:effectLst/>
                <a:latin typeface="Calibri" panose="020F0502020204030204" pitchFamily="34" charset="0"/>
                <a:ea typeface="Calibri" panose="020F0502020204030204" pitchFamily="34" charset="0"/>
                <a:cs typeface="Times New Roman" panose="02020603050405020304" pitchFamily="18" charset="0"/>
              </a:rPr>
              <a:t>¿SERÁ QUE USTED NO TENDRÁ QUE PRESTARLE CUENTAS POR LA FORMA EN LA QUE USTED LOS ADMINISTRA?</a:t>
            </a:r>
            <a:endParaRPr lang="pt-BR" dirty="0"/>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35</a:t>
            </a:fld>
            <a:endParaRPr lang="pt-BR"/>
          </a:p>
        </p:txBody>
      </p:sp>
    </p:spTree>
    <p:extLst>
      <p:ext uri="{BB962C8B-B14F-4D97-AF65-F5344CB8AC3E}">
        <p14:creationId xmlns:p14="http://schemas.microsoft.com/office/powerpoint/2010/main" val="9723133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419" noProof="0" dirty="0"/>
              <a:t>LOS DIEZMOS Y LAS OFRENDAS NO SON EL TEMA CENTRAL DE ESTA PRESENTACIÓN, PERO NO EXISTE UNA VIDA DE ÉXITO FINANCIERO SIN LA FIDELIDAD A DIOS, QUIEN PROPORCIONA LA FUERZA PARA TRABAJAR Y LAS GANANCIAS.</a:t>
            </a:r>
          </a:p>
          <a:p>
            <a:endParaRPr lang="es-419" noProof="0" dirty="0"/>
          </a:p>
          <a:p>
            <a:r>
              <a:rPr lang="es-419" noProof="0" dirty="0"/>
              <a:t>POR ESO, REALIZAR UNA PLANIFICACIÓN FINANCIERA TAMBIÉN INCLUYE PLANIFICAR LA FIDELIDAD A DIOS, A TRAVÉS DE LOS DIEZMOS Y LAS OFRENDAS.</a:t>
            </a:r>
            <a:endParaRPr lang="pt-BR" dirty="0"/>
          </a:p>
          <a:p>
            <a:endParaRPr lang="pt-BR" dirty="0"/>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36</a:t>
            </a:fld>
            <a:endParaRPr lang="pt-BR"/>
          </a:p>
        </p:txBody>
      </p:sp>
    </p:spTree>
    <p:extLst>
      <p:ext uri="{BB962C8B-B14F-4D97-AF65-F5344CB8AC3E}">
        <p14:creationId xmlns:p14="http://schemas.microsoft.com/office/powerpoint/2010/main" val="1198749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0" i="0" u="none" strike="noStrike" kern="1200" noProof="0" dirty="0">
                <a:solidFill>
                  <a:schemeClr val="tx1"/>
                </a:solidFill>
                <a:effectLst/>
                <a:latin typeface="+mn-lt"/>
                <a:ea typeface="+mn-ea"/>
                <a:cs typeface="+mn-cs"/>
              </a:rPr>
              <a:t>AUNQUE MUCHOS DEFIENDAN QUE ESTE TEMA ESTÁ RESTRINGIDO AL ANTIGUO TESTAMENTO, SIENDO UNA ORDEN DIVINA AL PUEBLO JUDÍO, ES POSIBLE CONFIRMAR LA VALIDEZ DE SUS PRINCIPIOS Y SU PRÁCTICA EN EL NUEVO TESTAMENTO EN DIVERSAS CHARLAS DEL APÓSTOL PABLO Y DEL PROPIO JESÚS (MATEO 23:23; LUCAS 18:12; 1 CORINTIOS 9:13, 14,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200" b="0" i="0" u="none" strike="noStrike"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b="1" noProof="0" dirty="0"/>
              <a:t>SER AGRADECIDO</a:t>
            </a:r>
          </a:p>
          <a:p>
            <a:r>
              <a:rPr lang="es-419" noProof="0" dirty="0"/>
              <a:t>SER DIEZMISTA ES RECONOCER QUE DIOS ES LA FUENTE Y EL SUSTENTADOR DE TODO LO QUE TENGO, Y QUE NADA DE ESO ES MÉRITO MIO O QUE VENGA DE MIS ESFUERZOS. </a:t>
            </a:r>
          </a:p>
          <a:p>
            <a:endParaRPr lang="es-419" noProof="0" dirty="0"/>
          </a:p>
          <a:p>
            <a:r>
              <a:rPr lang="es-419" b="1" noProof="0" dirty="0"/>
              <a:t>DESARROLLAR LO QUE ES DE DIOS</a:t>
            </a:r>
          </a:p>
          <a:p>
            <a:r>
              <a:rPr lang="es-419" noProof="0" dirty="0"/>
              <a:t>- EL DIEZMO ES LA DEVOLUCIÓN DE PARTE DE AQUELLO QUE RECIBÍ DE DIOS, Y NO DE LO QUE YO PRETENDO RECIBIR. ESO INVALIDA LA TEOLOGÍA DE LA PROSPERIDAD, QUE DICE QUE, CUANTO MÁS DOY, MÁS RECIBIRÉ EN BENDICIONES. </a:t>
            </a:r>
          </a:p>
          <a:p>
            <a:pPr marL="171450" indent="-171450">
              <a:buFontTx/>
              <a:buChar char="-"/>
            </a:pPr>
            <a:r>
              <a:rPr lang="es-419" noProof="0" dirty="0"/>
              <a:t>ETIMOLÓGICAMENTE, DIEZMO SIGNIFICA LA DÉCIMA PARTE, O SEA, EL 10%. ESTE ES UN PORCENTAJE DETERMINADO POR DIOS, QUE NO ME CORRESPONDE ADMINISTRAR. POR LO TANTO, CUALQUIER VALOR QUE YO DEVUELVA A DIOS FUERA DE ESE PORCENTAJE NO ES EL CONCEPTO DE DIEZMO.</a:t>
            </a:r>
          </a:p>
          <a:p>
            <a:pPr marL="171450" indent="-171450">
              <a:buFontTx/>
              <a:buChar char="-"/>
            </a:pPr>
            <a:r>
              <a:rPr lang="es-419" noProof="0" dirty="0"/>
              <a:t>TODAS MIS ENTRADAS, O SEA, TODO LO QUE AUMENTA MI CAPITAL Y MI PATRIMONIO, ES DIEZMABLE.</a:t>
            </a:r>
          </a:p>
          <a:p>
            <a:pPr marL="171450" indent="-171450">
              <a:buFontTx/>
              <a:buChar char="-"/>
            </a:pPr>
            <a:endParaRPr lang="es-419" b="1" noProof="0" dirty="0"/>
          </a:p>
          <a:p>
            <a:pPr marL="171450" indent="-171450">
              <a:buFontTx/>
              <a:buChar char="-"/>
            </a:pPr>
            <a:r>
              <a:rPr lang="es-419" b="1" noProof="0" dirty="0"/>
              <a:t>MANTENER LA OBRA ES DEL SEÑOR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419" noProof="0" dirty="0"/>
              <a:t>LOS DIEZMOS Y LAS OFRENDAS DEBEN SER TRAÍDOS A UN SOLO LUGAR: “AL ALFOLÍ” (MALAQUÍAS 3:10), DE DONDE SE DISTRIBUYEN EQUITATIVAMENTE PARA LA MANUTENCIÓN Y AVANCE DE LA OBRA DEL SEÑOR.</a:t>
            </a:r>
          </a:p>
          <a:p>
            <a:endParaRPr lang="es-419" noProof="0" dirty="0"/>
          </a:p>
          <a:p>
            <a:endParaRPr lang="es-419" noProof="0" dirty="0"/>
          </a:p>
          <a:p>
            <a:r>
              <a:rPr lang="es-419" noProof="0" dirty="0"/>
              <a:t>MI COMPROMISO NO SE RESUME AL DIEZMO; LAS OFRENDAS TIENEN IGUAL IMPORTANCIA. EN MALAQUÍAS 3:8, DIOS DICE QUE PODEMOS SER DESHONESTOS CON ÉL EN LOS DIEZMOS Y EN LAS OFRENDAS. LA DIFERENCIA ES QUE EL DIEZMO ES UN PORCENTAJE DETERMINADO POR DIOS, Y LAS OFRENDAS, UN VALOR SOBRE EL CUAL ÉL ME DA LA LIBERTAD DE DECIDIR, SEGÚN EL RECONOCIMIENTO QUE TENGO DE LAS BENDICIONES RECIBIDAS.</a:t>
            </a:r>
            <a:endParaRPr lang="pt-BR" dirty="0"/>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37</a:t>
            </a:fld>
            <a:endParaRPr lang="pt-BR"/>
          </a:p>
        </p:txBody>
      </p:sp>
    </p:spTree>
    <p:extLst>
      <p:ext uri="{BB962C8B-B14F-4D97-AF65-F5344CB8AC3E}">
        <p14:creationId xmlns:p14="http://schemas.microsoft.com/office/powerpoint/2010/main" val="41500289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419" b="1" noProof="0" dirty="0">
                <a:solidFill>
                  <a:srgbClr val="FF0000"/>
                </a:solidFill>
                <a:highlight>
                  <a:srgbClr val="FFFF00"/>
                </a:highlight>
              </a:rPr>
              <a:t>SI TUVIERA UNA CLASE PRÁCTICA DE PRESUPUESTO FAMILIAR, ES UN BUEN MOMENTO PARA ENTREGAR LAS TABLAS.</a:t>
            </a:r>
          </a:p>
          <a:p>
            <a:endParaRPr lang="es-419" b="1" noProof="0" dirty="0">
              <a:solidFill>
                <a:srgbClr val="FF0000"/>
              </a:solidFill>
              <a:highlight>
                <a:srgbClr val="FFFF00"/>
              </a:highlight>
            </a:endParaRPr>
          </a:p>
          <a:p>
            <a:r>
              <a:rPr lang="es-419" b="0" noProof="0" dirty="0">
                <a:solidFill>
                  <a:srgbClr val="FF0000"/>
                </a:solidFill>
                <a:highlight>
                  <a:srgbClr val="FFFF00"/>
                </a:highlight>
              </a:rPr>
              <a:t>COMO VIO, CUIDAR DE LAS FINANZAS PERSONALES EN EL PRESENTE TIENE RELACIÓN DIRECTA CON SU VIDA FINANCIERA EN EL FUTURO. DE FORMA GENERAL, LOS CUIDADOS CON LOS GASTOS, DEUDAS, INGRESOS E INVERSIONES SON ESENCIALES PARA EVITAR SORPRESAS Y GARANTIZAR CALIDAD DE VIDA.</a:t>
            </a:r>
          </a:p>
          <a:p>
            <a:endParaRPr lang="es-419" b="0" noProof="0" dirty="0">
              <a:solidFill>
                <a:srgbClr val="FF0000"/>
              </a:solidFill>
              <a:highlight>
                <a:srgbClr val="FFFF00"/>
              </a:highlight>
            </a:endParaRPr>
          </a:p>
          <a:p>
            <a:r>
              <a:rPr lang="es-419" sz="1200" b="0" i="0" u="none" strike="noStrike" kern="1200" noProof="0" dirty="0">
                <a:solidFill>
                  <a:schemeClr val="tx1"/>
                </a:solidFill>
                <a:effectLst/>
                <a:latin typeface="+mn-lt"/>
                <a:ea typeface="+mn-ea"/>
                <a:cs typeface="+mn-cs"/>
              </a:rPr>
              <a:t>LA PLANIFICACIÓN FINANCIERA DOMÉSTICA SE HA VUELTO UN DIFERENCIAL IMPORTANTE EN LA VIDA, ADEMÁS DE TENER ESPECIAL VALOR CUANDO SE PIENSA EN LA FELICIDAD AMPLIA, EN LAS METAS Y EN LAS REALIZACIONES FAMILIARES.</a:t>
            </a:r>
          </a:p>
          <a:p>
            <a:endParaRPr lang="es-419" sz="1200" b="0" i="0" u="none" strike="noStrike" kern="1200" noProof="0" dirty="0">
              <a:solidFill>
                <a:schemeClr val="tx1"/>
              </a:solidFill>
              <a:effectLst/>
              <a:latin typeface="+mn-lt"/>
              <a:ea typeface="+mn-ea"/>
              <a:cs typeface="+mn-cs"/>
            </a:endParaRPr>
          </a:p>
          <a:p>
            <a:r>
              <a:rPr lang="es-419" sz="1200" b="0" i="0" u="none" strike="noStrike" kern="1200" noProof="0" dirty="0">
                <a:solidFill>
                  <a:schemeClr val="tx1"/>
                </a:solidFill>
                <a:effectLst/>
                <a:latin typeface="+mn-lt"/>
                <a:ea typeface="+mn-ea"/>
                <a:cs typeface="+mn-cs"/>
              </a:rPr>
              <a:t>TENER UNA VIDA FINANCIERA SALUDABLE TAMBIÉN ES HONRAR A DIOS.</a:t>
            </a:r>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38</a:t>
            </a:fld>
            <a:endParaRPr lang="pt-BR"/>
          </a:p>
        </p:txBody>
      </p:sp>
    </p:spTree>
    <p:extLst>
      <p:ext uri="{BB962C8B-B14F-4D97-AF65-F5344CB8AC3E}">
        <p14:creationId xmlns:p14="http://schemas.microsoft.com/office/powerpoint/2010/main" val="1219580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419" noProof="0" dirty="0"/>
              <a:t>CLARO QUE LA VIDA EN ABUNDANCIA NO QUIERE DECIR RIQUEZA, QUE JESÚS VINO PARA QUE SEAMOS MILLONARIOS.</a:t>
            </a:r>
          </a:p>
          <a:p>
            <a:endParaRPr lang="es-419" noProof="0" dirty="0"/>
          </a:p>
          <a:p>
            <a:r>
              <a:rPr lang="es-419" noProof="0" dirty="0"/>
              <a:t>PERO LA VIDA EN ABUNDANCIA ES UNA VIDA PLENA, EN PAZ, EN ARMONÍA, FELIZ.</a:t>
            </a:r>
          </a:p>
          <a:p>
            <a:endParaRPr lang="es-419" noProof="0" dirty="0"/>
          </a:p>
          <a:p>
            <a:r>
              <a:rPr lang="es-419" noProof="0" dirty="0"/>
              <a:t>SI EL DINERO NO TRAE LA FELICIDAD, </a:t>
            </a:r>
            <a:r>
              <a:rPr lang="es-419" sz="1800" dirty="0">
                <a:effectLst/>
                <a:latin typeface="Calibri" panose="020F0502020204030204" pitchFamily="34" charset="0"/>
                <a:ea typeface="Calibri" panose="020F0502020204030204" pitchFamily="34" charset="0"/>
                <a:cs typeface="Times New Roman" panose="02020603050405020304" pitchFamily="18" charset="0"/>
              </a:rPr>
              <a:t>¿SERÁ QUE SU FALTA NOS IMPIDE VIVIR UNA VIDA EN ABUNDANCIA?</a:t>
            </a:r>
            <a:endParaRPr lang="pt-BR" dirty="0"/>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4</a:t>
            </a:fld>
            <a:endParaRPr lang="pt-BR"/>
          </a:p>
        </p:txBody>
      </p:sp>
    </p:spTree>
    <p:extLst>
      <p:ext uri="{BB962C8B-B14F-4D97-AF65-F5344CB8AC3E}">
        <p14:creationId xmlns:p14="http://schemas.microsoft.com/office/powerpoint/2010/main" val="4037057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419" noProof="0" dirty="0"/>
              <a:t>ESTUDIOS SEÑALAN GRANDES DIFICULTADES EN LAS RELACIONES FAMILIARES.</a:t>
            </a:r>
            <a:endParaRPr lang="pt-BR" dirty="0"/>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5</a:t>
            </a:fld>
            <a:endParaRPr lang="pt-BR"/>
          </a:p>
        </p:txBody>
      </p:sp>
    </p:spTree>
    <p:extLst>
      <p:ext uri="{BB962C8B-B14F-4D97-AF65-F5344CB8AC3E}">
        <p14:creationId xmlns:p14="http://schemas.microsoft.com/office/powerpoint/2010/main" val="2940064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419" noProof="0" dirty="0"/>
              <a:t>CUANDO SE HABLA DEL INDIVIDUO, LA PERSONA ENDEUDADA TAMBIÉN ENFRENTA VARIOS PROBLEMAS.</a:t>
            </a:r>
            <a:endParaRPr lang="pt-BR" dirty="0"/>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6</a:t>
            </a:fld>
            <a:endParaRPr lang="pt-BR"/>
          </a:p>
        </p:txBody>
      </p:sp>
    </p:spTree>
    <p:extLst>
      <p:ext uri="{BB962C8B-B14F-4D97-AF65-F5344CB8AC3E}">
        <p14:creationId xmlns:p14="http://schemas.microsoft.com/office/powerpoint/2010/main" val="3178171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419" noProof="0" dirty="0"/>
              <a:t>AHORA VAMOS A CONOCER TRES TEXTOS BÍBLICOS QUE HABLAN DE FORMA CLARA SOBRE EL TEMA DE NUESTRA PRESENTACIÓN DE HOY.</a:t>
            </a:r>
          </a:p>
          <a:p>
            <a:endParaRPr lang="es-419" noProof="0" dirty="0"/>
          </a:p>
          <a:p>
            <a:r>
              <a:rPr lang="es-419" noProof="0" dirty="0"/>
              <a:t>EL TRABAJO ES MUY IMPORTANTE – ES DE DONDE VIENE NUESTRO DINERO, </a:t>
            </a:r>
            <a:r>
              <a:rPr lang="es-419" sz="1200" dirty="0">
                <a:effectLst/>
                <a:latin typeface="Calibri" panose="020F0502020204030204" pitchFamily="34" charset="0"/>
                <a:ea typeface="Calibri" panose="020F0502020204030204" pitchFamily="34" charset="0"/>
                <a:cs typeface="Times New Roman" panose="02020603050405020304" pitchFamily="18" charset="0"/>
              </a:rPr>
              <a:t>¿CIERTO?</a:t>
            </a:r>
          </a:p>
          <a:p>
            <a:endParaRPr lang="es-419" sz="1200" dirty="0">
              <a:effectLst/>
              <a:latin typeface="Calibri" panose="020F0502020204030204" pitchFamily="34" charset="0"/>
              <a:ea typeface="Calibri" panose="020F0502020204030204" pitchFamily="34" charset="0"/>
              <a:cs typeface="Times New Roman" panose="02020603050405020304" pitchFamily="18" charset="0"/>
            </a:endParaRPr>
          </a:p>
          <a:p>
            <a:r>
              <a:rPr lang="es-419" sz="1200" dirty="0">
                <a:effectLst/>
                <a:latin typeface="Calibri" panose="020F0502020204030204" pitchFamily="34" charset="0"/>
                <a:ea typeface="Calibri" panose="020F0502020204030204" pitchFamily="34" charset="0"/>
                <a:cs typeface="Times New Roman" panose="02020603050405020304" pitchFamily="18" charset="0"/>
              </a:rPr>
              <a:t>LA BIBLIA DICE QUE DEBEMOS APROVECHAR ESE REGALO - ¿QUIERE DARLE UN REGALO A ALGUIEN QUE LE HAGA MAL A ALGUIEN? CREO QUE NO. POR ESO, DIOS CIERTAMENTE NO QUIERE QUE SUS HIJOS SE SIENTAN MAL POR CAUSA DEL DINERO, EL FRUTO DEL TRABAJO.</a:t>
            </a:r>
          </a:p>
          <a:p>
            <a:endParaRPr lang="es-419" sz="1200" dirty="0">
              <a:effectLst/>
              <a:latin typeface="Calibri" panose="020F0502020204030204" pitchFamily="34" charset="0"/>
              <a:ea typeface="Calibri" panose="020F0502020204030204" pitchFamily="34" charset="0"/>
              <a:cs typeface="Times New Roman" panose="02020603050405020304" pitchFamily="18" charset="0"/>
            </a:endParaRPr>
          </a:p>
          <a:p>
            <a:r>
              <a:rPr lang="es-419" sz="1200" dirty="0">
                <a:effectLst/>
                <a:latin typeface="Calibri" panose="020F0502020204030204" pitchFamily="34" charset="0"/>
                <a:ea typeface="Calibri" panose="020F0502020204030204" pitchFamily="34" charset="0"/>
                <a:cs typeface="Times New Roman" panose="02020603050405020304" pitchFamily="18" charset="0"/>
              </a:rPr>
              <a:t>NUESTRO DINERO ES UNA RAZÓN PARA HONRAR A DIOS O NO. TENER DEUDAS PUEDE SER UNA FORMA DE DESHONRAR A DIOS.</a:t>
            </a:r>
            <a:endParaRPr lang="pt-BR" dirty="0"/>
          </a:p>
          <a:p>
            <a:endParaRPr lang="pt-BR" dirty="0"/>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7</a:t>
            </a:fld>
            <a:endParaRPr lang="pt-BR"/>
          </a:p>
        </p:txBody>
      </p:sp>
    </p:spTree>
    <p:extLst>
      <p:ext uri="{BB962C8B-B14F-4D97-AF65-F5344CB8AC3E}">
        <p14:creationId xmlns:p14="http://schemas.microsoft.com/office/powerpoint/2010/main" val="1179041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DEUS NOS DÁ AS CONDICOES DE USUFRUIRMOS DO NOSSOS SALÁRIOS, VINDOS DO NOSSO TRABALHO E HONRÁ-LO. </a:t>
            </a:r>
          </a:p>
          <a:p>
            <a:endParaRPr lang="pt-BR" dirty="0"/>
          </a:p>
          <a:p>
            <a:r>
              <a:rPr lang="pt-BR" dirty="0"/>
              <a:t>NUNCA DEVEMOS NOS ESQUECER QUE ESTA É UMA DÁDIVA DELE. </a:t>
            </a:r>
          </a:p>
          <a:p>
            <a:r>
              <a:rPr lang="pt-BR" b="1" dirty="0"/>
              <a:t>DEUS É PROPRIETÁRIO DE TUDO </a:t>
            </a:r>
            <a:r>
              <a:rPr lang="pt-BR" dirty="0"/>
              <a:t>- LOGO, NÓS POSSUÍMOS COISAS, MAS DEUS É DONO DELAS. NÓS GANHAMOS DINHEIRO, MAS É DEUS QUEM NOS CAPACITA. NÓS SOMOS DE DEUS, PORTANTO TUDO QUE TEMOS É DELE.</a:t>
            </a:r>
          </a:p>
          <a:p>
            <a:endParaRPr lang="pt-BR" dirty="0"/>
          </a:p>
          <a:p>
            <a:r>
              <a:rPr lang="pt-BR" b="1" dirty="0"/>
              <a:t>DEUS CUIDA DE NÓS -  </a:t>
            </a:r>
            <a:r>
              <a:rPr lang="pt-BR" dirty="0"/>
              <a:t>TEM CUIDADO COM SUA CRIAÇÃO E TEM AINDA MAIOR CUIDADO PARA COM AQUELES QUE O BUSCAM, SUPRINDO-LHES TODAS AS NECESSIDADES. </a:t>
            </a:r>
          </a:p>
          <a:p>
            <a:endParaRPr lang="pt-BR" dirty="0"/>
          </a:p>
          <a:p>
            <a:endParaRPr lang="pt-BR" dirty="0"/>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8</a:t>
            </a:fld>
            <a:endParaRPr lang="pt-BR"/>
          </a:p>
        </p:txBody>
      </p:sp>
    </p:spTree>
    <p:extLst>
      <p:ext uri="{BB962C8B-B14F-4D97-AF65-F5344CB8AC3E}">
        <p14:creationId xmlns:p14="http://schemas.microsoft.com/office/powerpoint/2010/main" val="1462254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419" sz="1800" b="1" dirty="0">
                <a:effectLst/>
                <a:latin typeface="Calibri" panose="020F0502020204030204" pitchFamily="34" charset="0"/>
                <a:ea typeface="Calibri" panose="020F0502020204030204" pitchFamily="34" charset="0"/>
                <a:cs typeface="Times New Roman" panose="02020603050405020304" pitchFamily="18" charset="0"/>
              </a:rPr>
              <a:t>¿ALGUNO DE USTEDES SUFRE DE “FOBIA FINANCIERA”? VEAMOS LOS SÍNTOMAS:</a:t>
            </a:r>
          </a:p>
          <a:p>
            <a:endParaRPr lang="pt-BR" sz="1200" b="1" kern="1200" dirty="0">
              <a:solidFill>
                <a:schemeClr val="tx1"/>
              </a:solidFill>
              <a:effectLst/>
              <a:latin typeface="+mn-lt"/>
              <a:ea typeface="+mn-ea"/>
              <a:cs typeface="+mn-cs"/>
            </a:endParaRPr>
          </a:p>
          <a:p>
            <a:r>
              <a:rPr lang="es-419" sz="1200" kern="1200" noProof="0" dirty="0">
                <a:solidFill>
                  <a:schemeClr val="tx1"/>
                </a:solidFill>
                <a:effectLst/>
                <a:latin typeface="+mn-lt"/>
                <a:ea typeface="+mn-ea"/>
                <a:cs typeface="+mn-cs"/>
              </a:rPr>
              <a:t>1 – CUANDO PIENSA EN LAS CUENTAS Y EN LA SITUACIÓN FINANCIERA, LA PERSONA SIENTE QUE SE LE ACELERA EL CORAZÓN Y TRANSPIRA, TRANSPIRA DE TANTO PÁNICO;</a:t>
            </a:r>
          </a:p>
          <a:p>
            <a:endParaRPr lang="es-419" noProof="0" dirty="0">
              <a:effectLst/>
            </a:endParaRPr>
          </a:p>
          <a:p>
            <a:r>
              <a:rPr lang="es-419" sz="1200" kern="1200" noProof="0" dirty="0">
                <a:solidFill>
                  <a:schemeClr val="tx1"/>
                </a:solidFill>
                <a:effectLst/>
                <a:latin typeface="+mn-lt"/>
                <a:ea typeface="+mn-ea"/>
                <a:cs typeface="+mn-cs"/>
              </a:rPr>
              <a:t>2 – CUANDO RECIBE EXTRACTOS Y FACTURAS, LA PERSONA PREFIERE NO ABRIRLAS POR MIEDO DE VER QUE EL SALDO ESTÁ EN NEGATIVO Y SABER QUE NO ESTARÁ EN CONDICIONES DE PAGAR;</a:t>
            </a:r>
          </a:p>
          <a:p>
            <a:br>
              <a:rPr lang="es-419" sz="1200" kern="1200" noProof="0" dirty="0">
                <a:solidFill>
                  <a:schemeClr val="tx1"/>
                </a:solidFill>
                <a:effectLst/>
                <a:latin typeface="+mn-lt"/>
                <a:ea typeface="+mn-ea"/>
                <a:cs typeface="+mn-cs"/>
              </a:rPr>
            </a:br>
            <a:r>
              <a:rPr lang="es-419" sz="1200" kern="1200" noProof="0" dirty="0">
                <a:solidFill>
                  <a:schemeClr val="tx1"/>
                </a:solidFill>
                <a:effectLst/>
                <a:latin typeface="+mn-lt"/>
                <a:ea typeface="+mn-ea"/>
                <a:cs typeface="+mn-cs"/>
              </a:rPr>
              <a:t>3 – LA PERSONA NO LOGRA CONVERSAR SOBRE DINERO SIN PONERSE NERVIOSO Y ESTRESADO Y, POR ESO, NO HABLA SOBRE EL TEMA CON NADIE, NI SIQUIERA CON FAMILIARES;</a:t>
            </a:r>
          </a:p>
          <a:p>
            <a:endParaRPr lang="es-419" noProof="0" dirty="0">
              <a:effectLst/>
            </a:endParaRPr>
          </a:p>
          <a:p>
            <a:r>
              <a:rPr lang="es-419" sz="1200" kern="1200" noProof="0" dirty="0">
                <a:solidFill>
                  <a:schemeClr val="tx1"/>
                </a:solidFill>
                <a:effectLst/>
                <a:latin typeface="+mn-lt"/>
                <a:ea typeface="+mn-ea"/>
                <a:cs typeface="+mn-cs"/>
              </a:rPr>
              <a:t>4 – SE SIENTE ANSIOSO Y APREHENSIVO AL LIDIAR CON DINERO Y NI DUERME. TIENE INSOMNIO PORQUE SE QUEDA PENSANDO EN EL DINERO, EN LAS DEUDAS Y EN EL FUTURO;</a:t>
            </a:r>
          </a:p>
          <a:p>
            <a:endParaRPr lang="es-419" sz="1200" kern="1200" noProof="0" dirty="0">
              <a:solidFill>
                <a:schemeClr val="tx1"/>
              </a:solidFill>
              <a:effectLst/>
              <a:latin typeface="+mn-lt"/>
              <a:ea typeface="+mn-ea"/>
              <a:cs typeface="+mn-cs"/>
            </a:endParaRPr>
          </a:p>
          <a:p>
            <a:r>
              <a:rPr lang="es-419" sz="1200" kern="1200" noProof="0" dirty="0">
                <a:solidFill>
                  <a:schemeClr val="tx1"/>
                </a:solidFill>
                <a:effectLst/>
                <a:latin typeface="+mn-lt"/>
                <a:ea typeface="+mn-ea"/>
                <a:cs typeface="+mn-cs"/>
              </a:rPr>
              <a:t>6 – EVITA LEER O MIRAR NOTICIAS Y COMENTARIOS SOBRE FINANZAS. NO TIENE NADA DE INTERÉS POR EL TEMA Y LE PARECE QUE ESO ES MUY ABURRIDO;</a:t>
            </a:r>
          </a:p>
          <a:p>
            <a:endParaRPr lang="es-419" sz="1200" kern="1200" noProof="0" dirty="0">
              <a:solidFill>
                <a:schemeClr val="tx1"/>
              </a:solidFill>
              <a:effectLst/>
              <a:latin typeface="+mn-lt"/>
              <a:ea typeface="+mn-ea"/>
              <a:cs typeface="+mn-cs"/>
            </a:endParaRPr>
          </a:p>
          <a:p>
            <a:r>
              <a:rPr lang="es-419" sz="1800" dirty="0">
                <a:effectLst/>
                <a:latin typeface="Calibri" panose="020F0502020204030204" pitchFamily="34" charset="0"/>
                <a:ea typeface="Calibri" panose="020F0502020204030204" pitchFamily="34" charset="0"/>
                <a:cs typeface="Times New Roman" panose="02020603050405020304" pitchFamily="18" charset="0"/>
              </a:rPr>
              <a:t>¿ALGUIEN SE SIENTE IDENTIFICADO</a:t>
            </a:r>
            <a:r>
              <a:rPr lang="es-419" sz="1200" kern="1200" noProof="0" dirty="0">
                <a:solidFill>
                  <a:schemeClr val="tx1"/>
                </a:solidFill>
                <a:effectLst/>
                <a:latin typeface="+mn-lt"/>
                <a:ea typeface="+mn-ea"/>
                <a:cs typeface="+mn-cs"/>
              </a:rPr>
              <a:t>? HAY MUCHA GENTE SUFRIENDO, Y ES POR ESO ESTAMOS HACIENDO ESTA PRESENTACIÓN.</a:t>
            </a:r>
            <a:endParaRPr lang="es-419" noProof="0" dirty="0"/>
          </a:p>
        </p:txBody>
      </p:sp>
      <p:sp>
        <p:nvSpPr>
          <p:cNvPr id="4" name="Espaço Reservado para Número de Slide 3"/>
          <p:cNvSpPr>
            <a:spLocks noGrp="1"/>
          </p:cNvSpPr>
          <p:nvPr>
            <p:ph type="sldNum" sz="quarter" idx="5"/>
          </p:nvPr>
        </p:nvSpPr>
        <p:spPr/>
        <p:txBody>
          <a:bodyPr/>
          <a:lstStyle/>
          <a:p>
            <a:fld id="{E7C3F2B3-15E9-6146-A18B-0D257E711844}" type="slidenum">
              <a:rPr lang="pt-BR" smtClean="0"/>
              <a:t>9</a:t>
            </a:fld>
            <a:endParaRPr lang="pt-BR"/>
          </a:p>
        </p:txBody>
      </p:sp>
    </p:spTree>
    <p:extLst>
      <p:ext uri="{BB962C8B-B14F-4D97-AF65-F5344CB8AC3E}">
        <p14:creationId xmlns:p14="http://schemas.microsoft.com/office/powerpoint/2010/main" val="22429220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pic>
        <p:nvPicPr>
          <p:cNvPr id="8" name="Imagem 7" descr="Nuvens no céu&#10;&#10;Descrição gerada automaticamente">
            <a:extLst>
              <a:ext uri="{FF2B5EF4-FFF2-40B4-BE49-F238E27FC236}">
                <a16:creationId xmlns:a16="http://schemas.microsoft.com/office/drawing/2014/main" id="{42EC4E25-8197-4735-B9BE-434705821A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04074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ítulo e Texto Vertical">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227C0F09-0BA1-4716-8007-D0E453A7739C}"/>
              </a:ext>
            </a:extLst>
          </p:cNvPr>
          <p:cNvSpPr/>
          <p:nvPr userDrawn="1"/>
        </p:nvSpPr>
        <p:spPr>
          <a:xfrm>
            <a:off x="0" y="0"/>
            <a:ext cx="12192000" cy="6858000"/>
          </a:xfrm>
          <a:prstGeom prst="rect">
            <a:avLst/>
          </a:prstGeom>
          <a:solidFill>
            <a:srgbClr val="E5B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4273855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o e Título Vertical">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192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pic>
        <p:nvPicPr>
          <p:cNvPr id="8" name="Imagem 7" descr="Nuvens no céu&#10;&#10;Descrição gerada automaticamente">
            <a:extLst>
              <a:ext uri="{FF2B5EF4-FFF2-40B4-BE49-F238E27FC236}">
                <a16:creationId xmlns:a16="http://schemas.microsoft.com/office/drawing/2014/main" id="{6E94BBE4-7B04-4B26-B782-ED173FD1CEF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54835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abeçalho da Seção">
    <p:spTree>
      <p:nvGrpSpPr>
        <p:cNvPr id="1" name=""/>
        <p:cNvGrpSpPr/>
        <p:nvPr/>
      </p:nvGrpSpPr>
      <p:grpSpPr>
        <a:xfrm>
          <a:off x="0" y="0"/>
          <a:ext cx="0" cy="0"/>
          <a:chOff x="0" y="0"/>
          <a:chExt cx="0" cy="0"/>
        </a:xfrm>
      </p:grpSpPr>
      <p:pic>
        <p:nvPicPr>
          <p:cNvPr id="8" name="Imagem 7" descr="Uma imagem contendo ao ar livre, homem, andando de, água&#10;&#10;Descrição gerada automaticamente">
            <a:extLst>
              <a:ext uri="{FF2B5EF4-FFF2-40B4-BE49-F238E27FC236}">
                <a16:creationId xmlns:a16="http://schemas.microsoft.com/office/drawing/2014/main" id="{5BA8995C-AA2D-4743-AE5D-8D71468C1AC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1270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uas Partes de Conteúdo">
    <p:spTree>
      <p:nvGrpSpPr>
        <p:cNvPr id="1" name=""/>
        <p:cNvGrpSpPr/>
        <p:nvPr/>
      </p:nvGrpSpPr>
      <p:grpSpPr>
        <a:xfrm>
          <a:off x="0" y="0"/>
          <a:ext cx="0" cy="0"/>
          <a:chOff x="0" y="0"/>
          <a:chExt cx="0" cy="0"/>
        </a:xfrm>
      </p:grpSpPr>
      <p:pic>
        <p:nvPicPr>
          <p:cNvPr id="9" name="Imagem 8" descr="Imagem em preto e branco&#10;&#10;Descrição gerada automaticamente com confiança média">
            <a:extLst>
              <a:ext uri="{FF2B5EF4-FFF2-40B4-BE49-F238E27FC236}">
                <a16:creationId xmlns:a16="http://schemas.microsoft.com/office/drawing/2014/main" id="{353AB663-3642-4757-8B14-0C648E7C56A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69328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ção">
    <p:spTree>
      <p:nvGrpSpPr>
        <p:cNvPr id="1" name=""/>
        <p:cNvGrpSpPr/>
        <p:nvPr/>
      </p:nvGrpSpPr>
      <p:grpSpPr>
        <a:xfrm>
          <a:off x="0" y="0"/>
          <a:ext cx="0" cy="0"/>
          <a:chOff x="0" y="0"/>
          <a:chExt cx="0" cy="0"/>
        </a:xfrm>
      </p:grpSpPr>
      <p:pic>
        <p:nvPicPr>
          <p:cNvPr id="12" name="Imagem 11" descr="Imagem em preto e branco&#10;&#10;Descrição gerada automaticamente com confiança média">
            <a:extLst>
              <a:ext uri="{FF2B5EF4-FFF2-40B4-BE49-F238E27FC236}">
                <a16:creationId xmlns:a16="http://schemas.microsoft.com/office/drawing/2014/main" id="{06F70973-8A70-4E44-8010-60A7D88EFA51}"/>
              </a:ext>
            </a:extLst>
          </p:cNvPr>
          <p:cNvPicPr>
            <a:picLocks noChangeAspect="1"/>
          </p:cNvPicPr>
          <p:nvPr userDrawn="1"/>
        </p:nvPicPr>
        <p:blipFill>
          <a:blip r:embed="rId2"/>
          <a:stretch>
            <a:fillRect/>
          </a:stretch>
        </p:blipFill>
        <p:spPr>
          <a:xfrm>
            <a:off x="0" y="0"/>
            <a:ext cx="12192000" cy="6858000"/>
          </a:xfrm>
          <a:prstGeom prst="rect">
            <a:avLst/>
          </a:prstGeom>
          <a:scene3d>
            <a:camera prst="orthographicFront">
              <a:rot lat="0" lon="0" rev="10799999"/>
            </a:camera>
            <a:lightRig rig="threePt" dir="t"/>
          </a:scene3d>
        </p:spPr>
      </p:pic>
    </p:spTree>
    <p:extLst>
      <p:ext uri="{BB962C8B-B14F-4D97-AF65-F5344CB8AC3E}">
        <p14:creationId xmlns:p14="http://schemas.microsoft.com/office/powerpoint/2010/main" val="3034453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mente Título">
    <p:spTree>
      <p:nvGrpSpPr>
        <p:cNvPr id="1" name=""/>
        <p:cNvGrpSpPr/>
        <p:nvPr/>
      </p:nvGrpSpPr>
      <p:grpSpPr>
        <a:xfrm>
          <a:off x="0" y="0"/>
          <a:ext cx="0" cy="0"/>
          <a:chOff x="0" y="0"/>
          <a:chExt cx="0" cy="0"/>
        </a:xfrm>
      </p:grpSpPr>
      <p:pic>
        <p:nvPicPr>
          <p:cNvPr id="7" name="Imagem 6" descr="Imagem em preto e branco&#10;&#10;Descrição gerada automaticamente com confiança média">
            <a:extLst>
              <a:ext uri="{FF2B5EF4-FFF2-40B4-BE49-F238E27FC236}">
                <a16:creationId xmlns:a16="http://schemas.microsoft.com/office/drawing/2014/main" id="{4C2EB710-2E5B-4CF9-B638-09275C992FDE}"/>
              </a:ext>
            </a:extLst>
          </p:cNvPr>
          <p:cNvPicPr>
            <a:picLocks noChangeAspect="1"/>
          </p:cNvPicPr>
          <p:nvPr userDrawn="1"/>
        </p:nvPicPr>
        <p:blipFill>
          <a:blip r:embed="rId2"/>
          <a:stretch>
            <a:fillRect/>
          </a:stretch>
        </p:blipFill>
        <p:spPr>
          <a:xfrm flipH="1">
            <a:off x="0" y="0"/>
            <a:ext cx="12192000" cy="6858000"/>
          </a:xfrm>
          <a:prstGeom prst="rect">
            <a:avLst/>
          </a:prstGeom>
        </p:spPr>
      </p:pic>
    </p:spTree>
    <p:extLst>
      <p:ext uri="{BB962C8B-B14F-4D97-AF65-F5344CB8AC3E}">
        <p14:creationId xmlns:p14="http://schemas.microsoft.com/office/powerpoint/2010/main" val="2965406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pic>
        <p:nvPicPr>
          <p:cNvPr id="6" name="Imagem 5" descr="Fumaça saindo de dentro&#10;&#10;Descrição gerada automaticamente com confiança baixa">
            <a:extLst>
              <a:ext uri="{FF2B5EF4-FFF2-40B4-BE49-F238E27FC236}">
                <a16:creationId xmlns:a16="http://schemas.microsoft.com/office/drawing/2014/main" id="{0986F564-705E-4480-BF6F-CCF36C77B47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52611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údo com Legenda">
    <p:spTree>
      <p:nvGrpSpPr>
        <p:cNvPr id="1" name=""/>
        <p:cNvGrpSpPr/>
        <p:nvPr/>
      </p:nvGrpSpPr>
      <p:grpSpPr>
        <a:xfrm>
          <a:off x="0" y="0"/>
          <a:ext cx="0" cy="0"/>
          <a:chOff x="0" y="0"/>
          <a:chExt cx="0" cy="0"/>
        </a:xfrm>
      </p:grpSpPr>
      <p:pic>
        <p:nvPicPr>
          <p:cNvPr id="9" name="Imagem 8" descr="Foto em preto e branco de fumaça no céu&#10;&#10;Descrição gerada automaticamente">
            <a:extLst>
              <a:ext uri="{FF2B5EF4-FFF2-40B4-BE49-F238E27FC236}">
                <a16:creationId xmlns:a16="http://schemas.microsoft.com/office/drawing/2014/main" id="{45127A68-AE3A-42B1-A43B-AC548EAEC75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04945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m com Legenda">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621BCB0E-E5FA-40BE-ADF4-330E7900B59B}"/>
              </a:ext>
            </a:extLst>
          </p:cNvPr>
          <p:cNvSpPr/>
          <p:nvPr userDrawn="1"/>
        </p:nvSpPr>
        <p:spPr>
          <a:xfrm>
            <a:off x="0" y="0"/>
            <a:ext cx="12192000" cy="6858000"/>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3487161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2911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chart" Target="../charts/char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jpg"/><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7D9641F4-38A8-534A-8B1B-501F7007CD18}"/>
              </a:ext>
            </a:extLst>
          </p:cNvPr>
          <p:cNvSpPr txBox="1"/>
          <p:nvPr/>
        </p:nvSpPr>
        <p:spPr>
          <a:xfrm>
            <a:off x="563657" y="5433869"/>
            <a:ext cx="5343157" cy="1200329"/>
          </a:xfrm>
          <a:prstGeom prst="rect">
            <a:avLst/>
          </a:prstGeom>
          <a:noFill/>
        </p:spPr>
        <p:txBody>
          <a:bodyPr wrap="square" rtlCol="0">
            <a:spAutoFit/>
          </a:bodyPr>
          <a:lstStyle/>
          <a:p>
            <a:r>
              <a:rPr lang="es-ES" sz="36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LAS FINANZAS </a:t>
            </a:r>
            <a:r>
              <a:rPr lang="es-ES" sz="3600" b="1" dirty="0">
                <a:solidFill>
                  <a:srgbClr val="E7A90F"/>
                </a:solidFill>
                <a:latin typeface="Open Sans" panose="020B0606030504020204" pitchFamily="34" charset="0"/>
                <a:ea typeface="Open Sans" panose="020B0606030504020204" pitchFamily="34" charset="0"/>
                <a:cs typeface="Open Sans" panose="020B0606030504020204" pitchFamily="34" charset="0"/>
              </a:rPr>
              <a:t>SON UN CASO DE FAMILIA</a:t>
            </a:r>
          </a:p>
        </p:txBody>
      </p:sp>
      <p:pic>
        <p:nvPicPr>
          <p:cNvPr id="3" name="Imagem 2">
            <a:extLst>
              <a:ext uri="{FF2B5EF4-FFF2-40B4-BE49-F238E27FC236}">
                <a16:creationId xmlns:a16="http://schemas.microsoft.com/office/drawing/2014/main" id="{5182633A-023F-4CB1-9CD8-B8BDDD46B80C}"/>
              </a:ext>
            </a:extLst>
          </p:cNvPr>
          <p:cNvPicPr>
            <a:picLocks noChangeAspect="1"/>
          </p:cNvPicPr>
          <p:nvPr/>
        </p:nvPicPr>
        <p:blipFill>
          <a:blip r:embed="rId4"/>
          <a:srcRect/>
          <a:stretch/>
        </p:blipFill>
        <p:spPr>
          <a:xfrm>
            <a:off x="563657" y="653144"/>
            <a:ext cx="4902691" cy="2775856"/>
          </a:xfrm>
          <a:prstGeom prst="rect">
            <a:avLst/>
          </a:prstGeom>
        </p:spPr>
      </p:pic>
      <p:pic>
        <p:nvPicPr>
          <p:cNvPr id="7" name="Imagem 6" descr="Logotipo, Ícone&#10;&#10;Descrição gerada automaticamente">
            <a:extLst>
              <a:ext uri="{FF2B5EF4-FFF2-40B4-BE49-F238E27FC236}">
                <a16:creationId xmlns:a16="http://schemas.microsoft.com/office/drawing/2014/main" id="{6E11A3FB-3CD3-4315-8422-3E22E897B5D4}"/>
              </a:ext>
            </a:extLst>
          </p:cNvPr>
          <p:cNvPicPr>
            <a:picLocks noChangeAspect="1"/>
          </p:cNvPicPr>
          <p:nvPr/>
        </p:nvPicPr>
        <p:blipFill>
          <a:blip r:embed="rId5"/>
          <a:stretch>
            <a:fillRect/>
          </a:stretch>
        </p:blipFill>
        <p:spPr>
          <a:xfrm>
            <a:off x="11226971" y="5997697"/>
            <a:ext cx="636501" cy="636501"/>
          </a:xfrm>
          <a:prstGeom prst="rect">
            <a:avLst/>
          </a:prstGeom>
        </p:spPr>
      </p:pic>
    </p:spTree>
    <p:extLst>
      <p:ext uri="{BB962C8B-B14F-4D97-AF65-F5344CB8AC3E}">
        <p14:creationId xmlns:p14="http://schemas.microsoft.com/office/powerpoint/2010/main" val="2801052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Logotipo, Ícone&#10;&#10;Descrição gerada automaticamente">
            <a:extLst>
              <a:ext uri="{FF2B5EF4-FFF2-40B4-BE49-F238E27FC236}">
                <a16:creationId xmlns:a16="http://schemas.microsoft.com/office/drawing/2014/main" id="{15409E4D-B59B-455A-A2EF-8B45D0F89B9E}"/>
              </a:ext>
            </a:extLst>
          </p:cNvPr>
          <p:cNvPicPr>
            <a:picLocks noChangeAspect="1"/>
          </p:cNvPicPr>
          <p:nvPr/>
        </p:nvPicPr>
        <p:blipFill>
          <a:blip r:embed="rId3"/>
          <a:stretch>
            <a:fillRect/>
          </a:stretch>
        </p:blipFill>
        <p:spPr>
          <a:xfrm>
            <a:off x="11226971" y="5997697"/>
            <a:ext cx="636501" cy="636501"/>
          </a:xfrm>
          <a:prstGeom prst="rect">
            <a:avLst/>
          </a:prstGeom>
        </p:spPr>
      </p:pic>
      <p:sp>
        <p:nvSpPr>
          <p:cNvPr id="11" name="CaixaDeTexto 10">
            <a:extLst>
              <a:ext uri="{FF2B5EF4-FFF2-40B4-BE49-F238E27FC236}">
                <a16:creationId xmlns:a16="http://schemas.microsoft.com/office/drawing/2014/main" id="{04779ABC-9FB9-4858-B46E-A6AF00E6FA1B}"/>
              </a:ext>
            </a:extLst>
          </p:cNvPr>
          <p:cNvSpPr txBox="1"/>
          <p:nvPr/>
        </p:nvSpPr>
        <p:spPr>
          <a:xfrm>
            <a:off x="5083259" y="6212178"/>
            <a:ext cx="6096000" cy="276999"/>
          </a:xfrm>
          <a:prstGeom prst="rect">
            <a:avLst/>
          </a:prstGeom>
          <a:noFill/>
        </p:spPr>
        <p:txBody>
          <a:bodyPr wrap="square">
            <a:spAutoFit/>
          </a:bodyPr>
          <a:lstStyle/>
          <a:p>
            <a:pPr algn="r" fontAlgn="base"/>
            <a:r>
              <a:rPr lang="pt-BR" sz="1200" dirty="0">
                <a:latin typeface="Open Sans" panose="020B0606030504020204" pitchFamily="34" charset="0"/>
                <a:ea typeface="Open Sans" panose="020B0606030504020204" pitchFamily="34" charset="0"/>
                <a:cs typeface="Open Sans" panose="020B0606030504020204" pitchFamily="34" charset="0"/>
              </a:rPr>
              <a:t>Fuente: Banco Santander </a:t>
            </a:r>
          </a:p>
        </p:txBody>
      </p:sp>
      <p:sp>
        <p:nvSpPr>
          <p:cNvPr id="12" name="Retângulo 11">
            <a:extLst>
              <a:ext uri="{FF2B5EF4-FFF2-40B4-BE49-F238E27FC236}">
                <a16:creationId xmlns:a16="http://schemas.microsoft.com/office/drawing/2014/main" id="{D04D2A25-C20C-49A5-8554-5C5399A756F0}"/>
              </a:ext>
            </a:extLst>
          </p:cNvPr>
          <p:cNvSpPr/>
          <p:nvPr/>
        </p:nvSpPr>
        <p:spPr>
          <a:xfrm>
            <a:off x="0" y="0"/>
            <a:ext cx="12192000" cy="839096"/>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CaixaDeTexto 12">
            <a:extLst>
              <a:ext uri="{FF2B5EF4-FFF2-40B4-BE49-F238E27FC236}">
                <a16:creationId xmlns:a16="http://schemas.microsoft.com/office/drawing/2014/main" id="{476CAA89-6E99-4662-BB08-8B0D84FAE677}"/>
              </a:ext>
            </a:extLst>
          </p:cNvPr>
          <p:cNvSpPr txBox="1"/>
          <p:nvPr/>
        </p:nvSpPr>
        <p:spPr>
          <a:xfrm>
            <a:off x="0" y="208105"/>
            <a:ext cx="12192000" cy="461665"/>
          </a:xfrm>
          <a:prstGeom prst="rect">
            <a:avLst/>
          </a:prstGeom>
          <a:noFill/>
        </p:spPr>
        <p:txBody>
          <a:bodyPr wrap="square" rtlCol="0">
            <a:spAutoFit/>
          </a:bodyPr>
          <a:lstStyle/>
          <a:p>
            <a:pPr algn="ctr"/>
            <a:r>
              <a:rPr lang="es-ES" sz="24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HÁBITOS FINANCIEROS DE LOS BRASILEÑOS</a:t>
            </a:r>
          </a:p>
        </p:txBody>
      </p:sp>
      <p:graphicFrame>
        <p:nvGraphicFramePr>
          <p:cNvPr id="14" name="Gráfico 13">
            <a:extLst>
              <a:ext uri="{FF2B5EF4-FFF2-40B4-BE49-F238E27FC236}">
                <a16:creationId xmlns:a16="http://schemas.microsoft.com/office/drawing/2014/main" id="{9E8A990F-C110-4F74-A31D-4D963DEAA1EE}"/>
              </a:ext>
            </a:extLst>
          </p:cNvPr>
          <p:cNvGraphicFramePr/>
          <p:nvPr>
            <p:extLst>
              <p:ext uri="{D42A27DB-BD31-4B8C-83A1-F6EECF244321}">
                <p14:modId xmlns:p14="http://schemas.microsoft.com/office/powerpoint/2010/main" val="4068221311"/>
              </p:ext>
            </p:extLst>
          </p:nvPr>
        </p:nvGraphicFramePr>
        <p:xfrm>
          <a:off x="1363889" y="2139620"/>
          <a:ext cx="3632296" cy="23534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Gráfico 14">
            <a:extLst>
              <a:ext uri="{FF2B5EF4-FFF2-40B4-BE49-F238E27FC236}">
                <a16:creationId xmlns:a16="http://schemas.microsoft.com/office/drawing/2014/main" id="{8B0A68FB-6131-4CE5-B32E-1D3DF3FB2991}"/>
              </a:ext>
            </a:extLst>
          </p:cNvPr>
          <p:cNvGraphicFramePr/>
          <p:nvPr>
            <p:extLst>
              <p:ext uri="{D42A27DB-BD31-4B8C-83A1-F6EECF244321}">
                <p14:modId xmlns:p14="http://schemas.microsoft.com/office/powerpoint/2010/main" val="3162873151"/>
              </p:ext>
            </p:extLst>
          </p:nvPr>
        </p:nvGraphicFramePr>
        <p:xfrm>
          <a:off x="6961253" y="1917710"/>
          <a:ext cx="3632296" cy="2353436"/>
        </p:xfrm>
        <a:graphic>
          <a:graphicData uri="http://schemas.openxmlformats.org/drawingml/2006/chart">
            <c:chart xmlns:c="http://schemas.openxmlformats.org/drawingml/2006/chart" xmlns:r="http://schemas.openxmlformats.org/officeDocument/2006/relationships" r:id="rId5"/>
          </a:graphicData>
        </a:graphic>
      </p:graphicFrame>
      <p:sp>
        <p:nvSpPr>
          <p:cNvPr id="16" name="CaixaDeTexto 15">
            <a:extLst>
              <a:ext uri="{FF2B5EF4-FFF2-40B4-BE49-F238E27FC236}">
                <a16:creationId xmlns:a16="http://schemas.microsoft.com/office/drawing/2014/main" id="{6BEFB0F4-68A9-4561-A84F-004E71F87210}"/>
              </a:ext>
            </a:extLst>
          </p:cNvPr>
          <p:cNvSpPr txBox="1"/>
          <p:nvPr/>
        </p:nvSpPr>
        <p:spPr>
          <a:xfrm>
            <a:off x="1160316" y="1473913"/>
            <a:ext cx="4046267" cy="369332"/>
          </a:xfrm>
          <a:prstGeom prst="rect">
            <a:avLst/>
          </a:prstGeom>
          <a:noFill/>
        </p:spPr>
        <p:txBody>
          <a:bodyPr wrap="square">
            <a:spAutoFit/>
          </a:bodyPr>
          <a:lstStyle/>
          <a:p>
            <a:pPr algn="ctr"/>
            <a:r>
              <a:rPr lang="es-ES"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¿PLANIFICA EL USO DEL DINERO?</a:t>
            </a:r>
          </a:p>
        </p:txBody>
      </p:sp>
      <p:sp>
        <p:nvSpPr>
          <p:cNvPr id="17" name="CaixaDeTexto 16">
            <a:extLst>
              <a:ext uri="{FF2B5EF4-FFF2-40B4-BE49-F238E27FC236}">
                <a16:creationId xmlns:a16="http://schemas.microsoft.com/office/drawing/2014/main" id="{2FF4E01F-0C22-45BB-A7EC-723651272A5F}"/>
              </a:ext>
            </a:extLst>
          </p:cNvPr>
          <p:cNvSpPr txBox="1"/>
          <p:nvPr/>
        </p:nvSpPr>
        <p:spPr>
          <a:xfrm>
            <a:off x="6612069" y="1473913"/>
            <a:ext cx="4182055" cy="369332"/>
          </a:xfrm>
          <a:prstGeom prst="rect">
            <a:avLst/>
          </a:prstGeom>
          <a:noFill/>
        </p:spPr>
        <p:txBody>
          <a:bodyPr wrap="square">
            <a:spAutoFit/>
          </a:bodyPr>
          <a:lstStyle/>
          <a:p>
            <a:pPr algn="ctr"/>
            <a:r>
              <a:rPr lang="pt-BR"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¿CÓMO CONTROLA LAS FINANZAS?</a:t>
            </a:r>
          </a:p>
        </p:txBody>
      </p:sp>
      <p:sp>
        <p:nvSpPr>
          <p:cNvPr id="18" name="CaixaDeTexto 17">
            <a:extLst>
              <a:ext uri="{FF2B5EF4-FFF2-40B4-BE49-F238E27FC236}">
                <a16:creationId xmlns:a16="http://schemas.microsoft.com/office/drawing/2014/main" id="{3BEA209F-29BD-441B-93FA-F85126236070}"/>
              </a:ext>
            </a:extLst>
          </p:cNvPr>
          <p:cNvSpPr txBox="1"/>
          <p:nvPr/>
        </p:nvSpPr>
        <p:spPr>
          <a:xfrm>
            <a:off x="500393" y="2645868"/>
            <a:ext cx="1681655" cy="646331"/>
          </a:xfrm>
          <a:prstGeom prst="rect">
            <a:avLst/>
          </a:prstGeom>
          <a:noFill/>
        </p:spPr>
        <p:txBody>
          <a:bodyPr wrap="square" rtlCol="0">
            <a:spAutoFit/>
          </a:bodyPr>
          <a:lstStyle/>
          <a:p>
            <a:r>
              <a:rPr lang="pt-BR" sz="36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33</a:t>
            </a:r>
            <a:r>
              <a:rPr lang="pt-BR" sz="20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a:t>
            </a:r>
            <a:endParaRPr lang="pt-BR" sz="3600" b="1" dirty="0">
              <a:solidFill>
                <a:srgbClr val="6767A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CaixaDeTexto 18">
            <a:extLst>
              <a:ext uri="{FF2B5EF4-FFF2-40B4-BE49-F238E27FC236}">
                <a16:creationId xmlns:a16="http://schemas.microsoft.com/office/drawing/2014/main" id="{84BBD02F-BC29-4164-9A79-99117E988C54}"/>
              </a:ext>
            </a:extLst>
          </p:cNvPr>
          <p:cNvSpPr txBox="1"/>
          <p:nvPr/>
        </p:nvSpPr>
        <p:spPr>
          <a:xfrm>
            <a:off x="523061" y="3149227"/>
            <a:ext cx="1421353" cy="738664"/>
          </a:xfrm>
          <a:prstGeom prst="rect">
            <a:avLst/>
          </a:prstGeom>
          <a:noFill/>
        </p:spPr>
        <p:txBody>
          <a:bodyPr wrap="square">
            <a:spAutoFit/>
          </a:bodyPr>
          <a:lstStyle/>
          <a:p>
            <a:pPr marL="0" indent="0">
              <a:buNone/>
            </a:pPr>
            <a:r>
              <a:rPr lang="es-ES" sz="1400" dirty="0">
                <a:latin typeface="Open Sans" panose="020B0606030504020204" pitchFamily="34" charset="0"/>
                <a:ea typeface="Open Sans" panose="020B0606030504020204" pitchFamily="34" charset="0"/>
                <a:cs typeface="Open Sans" panose="020B0606030504020204" pitchFamily="34" charset="0"/>
              </a:rPr>
              <a:t>Planifica los gastos con anticipación</a:t>
            </a:r>
            <a:endParaRPr lang="pt-BR"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CaixaDeTexto 19">
            <a:extLst>
              <a:ext uri="{FF2B5EF4-FFF2-40B4-BE49-F238E27FC236}">
                <a16:creationId xmlns:a16="http://schemas.microsoft.com/office/drawing/2014/main" id="{095C6525-BE06-4E07-81AD-6A5FD2EA7D79}"/>
              </a:ext>
            </a:extLst>
          </p:cNvPr>
          <p:cNvSpPr txBox="1"/>
          <p:nvPr/>
        </p:nvSpPr>
        <p:spPr>
          <a:xfrm>
            <a:off x="4464457" y="2303070"/>
            <a:ext cx="1681655" cy="646331"/>
          </a:xfrm>
          <a:prstGeom prst="rect">
            <a:avLst/>
          </a:prstGeom>
          <a:noFill/>
        </p:spPr>
        <p:txBody>
          <a:bodyPr wrap="square" rtlCol="0">
            <a:spAutoFit/>
          </a:bodyPr>
          <a:lstStyle/>
          <a:p>
            <a:r>
              <a:rPr lang="pt-BR" sz="3600" b="1" dirty="0">
                <a:solidFill>
                  <a:srgbClr val="EEAF10"/>
                </a:solidFill>
                <a:latin typeface="Open Sans" panose="020B0606030504020204" pitchFamily="34" charset="0"/>
                <a:ea typeface="Open Sans" panose="020B0606030504020204" pitchFamily="34" charset="0"/>
                <a:cs typeface="Open Sans" panose="020B0606030504020204" pitchFamily="34" charset="0"/>
              </a:rPr>
              <a:t>27</a:t>
            </a:r>
            <a:r>
              <a:rPr lang="pt-BR" sz="2000" b="1" dirty="0">
                <a:solidFill>
                  <a:srgbClr val="EEAF10"/>
                </a:solidFill>
                <a:latin typeface="Open Sans" panose="020B0606030504020204" pitchFamily="34" charset="0"/>
                <a:ea typeface="Open Sans" panose="020B0606030504020204" pitchFamily="34" charset="0"/>
                <a:cs typeface="Open Sans" panose="020B0606030504020204" pitchFamily="34" charset="0"/>
              </a:rPr>
              <a:t>%</a:t>
            </a:r>
            <a:endParaRPr lang="pt-BR" sz="3600" b="1" dirty="0">
              <a:solidFill>
                <a:srgbClr val="EEAF1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CaixaDeTexto 20">
            <a:extLst>
              <a:ext uri="{FF2B5EF4-FFF2-40B4-BE49-F238E27FC236}">
                <a16:creationId xmlns:a16="http://schemas.microsoft.com/office/drawing/2014/main" id="{7CFC72C3-1632-425C-B31D-4C67691FB5AC}"/>
              </a:ext>
            </a:extLst>
          </p:cNvPr>
          <p:cNvSpPr txBox="1"/>
          <p:nvPr/>
        </p:nvSpPr>
        <p:spPr>
          <a:xfrm>
            <a:off x="4464457" y="2806429"/>
            <a:ext cx="1777078" cy="523220"/>
          </a:xfrm>
          <a:prstGeom prst="rect">
            <a:avLst/>
          </a:prstGeom>
          <a:noFill/>
        </p:spPr>
        <p:txBody>
          <a:bodyPr wrap="square">
            <a:spAutoFit/>
          </a:bodyPr>
          <a:lstStyle/>
          <a:p>
            <a:pPr marL="0" indent="0">
              <a:buNone/>
            </a:pPr>
            <a:r>
              <a:rPr lang="es-ES" sz="1400" dirty="0">
                <a:latin typeface="Open Sans" panose="020B0606030504020204" pitchFamily="34" charset="0"/>
                <a:ea typeface="Open Sans" panose="020B0606030504020204" pitchFamily="34" charset="0"/>
                <a:cs typeface="Open Sans" panose="020B0606030504020204" pitchFamily="34" charset="0"/>
              </a:rPr>
              <a:t>Anota después del cierre del mes</a:t>
            </a:r>
            <a:endParaRPr lang="pt-BR"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2" name="CaixaDeTexto 21">
            <a:extLst>
              <a:ext uri="{FF2B5EF4-FFF2-40B4-BE49-F238E27FC236}">
                <a16:creationId xmlns:a16="http://schemas.microsoft.com/office/drawing/2014/main" id="{867D506A-0E9F-442C-8E63-D0772C7ECC1D}"/>
              </a:ext>
            </a:extLst>
          </p:cNvPr>
          <p:cNvSpPr txBox="1"/>
          <p:nvPr/>
        </p:nvSpPr>
        <p:spPr>
          <a:xfrm>
            <a:off x="1518809" y="4400355"/>
            <a:ext cx="1681655" cy="646331"/>
          </a:xfrm>
          <a:prstGeom prst="rect">
            <a:avLst/>
          </a:prstGeom>
          <a:noFill/>
        </p:spPr>
        <p:txBody>
          <a:bodyPr wrap="square" rtlCol="0">
            <a:spAutoFit/>
          </a:bodyPr>
          <a:lstStyle/>
          <a:p>
            <a:r>
              <a:rPr lang="pt-BR" sz="3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39</a:t>
            </a:r>
            <a:r>
              <a:rPr lang="pt-BR" sz="2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endParaRPr lang="pt-BR" sz="3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CaixaDeTexto 22">
            <a:extLst>
              <a:ext uri="{FF2B5EF4-FFF2-40B4-BE49-F238E27FC236}">
                <a16:creationId xmlns:a16="http://schemas.microsoft.com/office/drawing/2014/main" id="{54054EC1-3BB9-44BA-9CD8-C27AECBE1F8F}"/>
              </a:ext>
            </a:extLst>
          </p:cNvPr>
          <p:cNvSpPr txBox="1"/>
          <p:nvPr/>
        </p:nvSpPr>
        <p:spPr>
          <a:xfrm>
            <a:off x="1518809" y="4925294"/>
            <a:ext cx="1876243" cy="523220"/>
          </a:xfrm>
          <a:prstGeom prst="rect">
            <a:avLst/>
          </a:prstGeom>
          <a:noFill/>
        </p:spPr>
        <p:txBody>
          <a:bodyPr wrap="square">
            <a:spAutoFit/>
          </a:bodyPr>
          <a:lstStyle/>
          <a:p>
            <a:pPr marL="0" indent="0">
              <a:buNone/>
            </a:pPr>
            <a:r>
              <a:rPr lang="es-ES" sz="1400" dirty="0">
                <a:latin typeface="Open Sans" panose="020B0606030504020204" pitchFamily="34" charset="0"/>
                <a:ea typeface="Open Sans" panose="020B0606030504020204" pitchFamily="34" charset="0"/>
                <a:cs typeface="Open Sans" panose="020B0606030504020204" pitchFamily="34" charset="0"/>
              </a:rPr>
              <a:t>Va anotando a </a:t>
            </a:r>
            <a:br>
              <a:rPr lang="es-ES" sz="1400" dirty="0">
                <a:latin typeface="Open Sans" panose="020B0606030504020204" pitchFamily="34" charset="0"/>
                <a:ea typeface="Open Sans" panose="020B0606030504020204" pitchFamily="34" charset="0"/>
                <a:cs typeface="Open Sans" panose="020B0606030504020204" pitchFamily="34" charset="0"/>
              </a:rPr>
            </a:br>
            <a:r>
              <a:rPr lang="es-ES" sz="1400" dirty="0">
                <a:latin typeface="Open Sans" panose="020B0606030504020204" pitchFamily="34" charset="0"/>
                <a:ea typeface="Open Sans" panose="020B0606030504020204" pitchFamily="34" charset="0"/>
                <a:cs typeface="Open Sans" panose="020B0606030504020204" pitchFamily="34" charset="0"/>
              </a:rPr>
              <a:t>lo largo del mes</a:t>
            </a:r>
            <a:endParaRPr lang="pt-BR"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5" name="Imagem 24" descr="Uma imagem contendo Seta&#10;&#10;Descrição gerada automaticamente">
            <a:extLst>
              <a:ext uri="{FF2B5EF4-FFF2-40B4-BE49-F238E27FC236}">
                <a16:creationId xmlns:a16="http://schemas.microsoft.com/office/drawing/2014/main" id="{033586DC-902F-4E39-9E16-8699D08B5DB0}"/>
              </a:ext>
            </a:extLst>
          </p:cNvPr>
          <p:cNvPicPr>
            <a:picLocks noChangeAspect="1"/>
          </p:cNvPicPr>
          <p:nvPr/>
        </p:nvPicPr>
        <p:blipFill>
          <a:blip r:embed="rId6"/>
          <a:stretch>
            <a:fillRect/>
          </a:stretch>
        </p:blipFill>
        <p:spPr>
          <a:xfrm flipV="1">
            <a:off x="1472909" y="2682026"/>
            <a:ext cx="620371" cy="267104"/>
          </a:xfrm>
          <a:prstGeom prst="rect">
            <a:avLst/>
          </a:prstGeom>
        </p:spPr>
      </p:pic>
      <p:pic>
        <p:nvPicPr>
          <p:cNvPr id="26" name="Imagem 25" descr="Uma imagem contendo Seta&#10;&#10;Descrição gerada automaticamente">
            <a:extLst>
              <a:ext uri="{FF2B5EF4-FFF2-40B4-BE49-F238E27FC236}">
                <a16:creationId xmlns:a16="http://schemas.microsoft.com/office/drawing/2014/main" id="{1B588EE1-DF89-4581-9B11-5EB095F891DE}"/>
              </a:ext>
            </a:extLst>
          </p:cNvPr>
          <p:cNvPicPr>
            <a:picLocks noChangeAspect="1"/>
          </p:cNvPicPr>
          <p:nvPr/>
        </p:nvPicPr>
        <p:blipFill>
          <a:blip r:embed="rId6"/>
          <a:stretch>
            <a:fillRect/>
          </a:stretch>
        </p:blipFill>
        <p:spPr>
          <a:xfrm rot="10163359">
            <a:off x="3905659" y="2194452"/>
            <a:ext cx="620371" cy="267104"/>
          </a:xfrm>
          <a:prstGeom prst="rect">
            <a:avLst/>
          </a:prstGeom>
        </p:spPr>
      </p:pic>
      <p:pic>
        <p:nvPicPr>
          <p:cNvPr id="27" name="Imagem 26" descr="Uma imagem contendo Seta&#10;&#10;Descrição gerada automaticamente">
            <a:extLst>
              <a:ext uri="{FF2B5EF4-FFF2-40B4-BE49-F238E27FC236}">
                <a16:creationId xmlns:a16="http://schemas.microsoft.com/office/drawing/2014/main" id="{838BF813-0B37-4418-95BF-DA648ABB03C8}"/>
              </a:ext>
            </a:extLst>
          </p:cNvPr>
          <p:cNvPicPr>
            <a:picLocks noChangeAspect="1"/>
          </p:cNvPicPr>
          <p:nvPr/>
        </p:nvPicPr>
        <p:blipFill>
          <a:blip r:embed="rId6"/>
          <a:stretch>
            <a:fillRect/>
          </a:stretch>
        </p:blipFill>
        <p:spPr>
          <a:xfrm rot="19116826">
            <a:off x="2492793" y="4566695"/>
            <a:ext cx="620371" cy="267104"/>
          </a:xfrm>
          <a:prstGeom prst="rect">
            <a:avLst/>
          </a:prstGeom>
        </p:spPr>
      </p:pic>
      <p:sp>
        <p:nvSpPr>
          <p:cNvPr id="36" name="CaixaDeTexto 35">
            <a:extLst>
              <a:ext uri="{FF2B5EF4-FFF2-40B4-BE49-F238E27FC236}">
                <a16:creationId xmlns:a16="http://schemas.microsoft.com/office/drawing/2014/main" id="{CFD1CBC4-20E4-4804-92BC-A7BE825068AD}"/>
              </a:ext>
            </a:extLst>
          </p:cNvPr>
          <p:cNvSpPr txBox="1"/>
          <p:nvPr/>
        </p:nvSpPr>
        <p:spPr>
          <a:xfrm>
            <a:off x="7831661" y="4285812"/>
            <a:ext cx="1681655" cy="646331"/>
          </a:xfrm>
          <a:prstGeom prst="rect">
            <a:avLst/>
          </a:prstGeom>
          <a:noFill/>
        </p:spPr>
        <p:txBody>
          <a:bodyPr wrap="square" rtlCol="0">
            <a:spAutoFit/>
          </a:bodyPr>
          <a:lstStyle/>
          <a:p>
            <a:r>
              <a:rPr lang="pt-BR" sz="3600" b="1" dirty="0">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rPr>
              <a:t>2</a:t>
            </a:r>
            <a:r>
              <a:rPr lang="pt-BR" sz="2000" b="1" dirty="0">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rPr>
              <a:t>%</a:t>
            </a:r>
            <a:endParaRPr lang="pt-BR" sz="3600" b="1" dirty="0">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CaixaDeTexto 36">
            <a:extLst>
              <a:ext uri="{FF2B5EF4-FFF2-40B4-BE49-F238E27FC236}">
                <a16:creationId xmlns:a16="http://schemas.microsoft.com/office/drawing/2014/main" id="{3D1A19BC-2FA0-4149-A69D-624FD6F33AB5}"/>
              </a:ext>
            </a:extLst>
          </p:cNvPr>
          <p:cNvSpPr txBox="1"/>
          <p:nvPr/>
        </p:nvSpPr>
        <p:spPr>
          <a:xfrm>
            <a:off x="7854329" y="4799681"/>
            <a:ext cx="1681655" cy="523220"/>
          </a:xfrm>
          <a:prstGeom prst="rect">
            <a:avLst/>
          </a:prstGeom>
          <a:noFill/>
        </p:spPr>
        <p:txBody>
          <a:bodyPr wrap="square">
            <a:spAutoFit/>
          </a:bodyPr>
          <a:lstStyle/>
          <a:p>
            <a:pPr marL="0" indent="0">
              <a:buNone/>
            </a:pPr>
            <a:r>
              <a:rPr lang="pt-BR" sz="1400" dirty="0">
                <a:latin typeface="Open Sans" panose="020B0606030504020204" pitchFamily="34" charset="0"/>
                <a:ea typeface="Open Sans" panose="020B0606030504020204" pitchFamily="34" charset="0"/>
                <a:cs typeface="Open Sans" panose="020B0606030504020204" pitchFamily="34" charset="0"/>
              </a:rPr>
              <a:t>Delega a </a:t>
            </a:r>
            <a:br>
              <a:rPr lang="pt-BR" sz="1400" dirty="0">
                <a:latin typeface="Open Sans" panose="020B0606030504020204" pitchFamily="34" charset="0"/>
                <a:ea typeface="Open Sans" panose="020B0606030504020204" pitchFamily="34" charset="0"/>
                <a:cs typeface="Open Sans" panose="020B0606030504020204" pitchFamily="34" charset="0"/>
              </a:rPr>
            </a:br>
            <a:r>
              <a:rPr lang="pt-BR" sz="1400" dirty="0" err="1">
                <a:latin typeface="Open Sans" panose="020B0606030504020204" pitchFamily="34" charset="0"/>
                <a:ea typeface="Open Sans" panose="020B0606030504020204" pitchFamily="34" charset="0"/>
                <a:cs typeface="Open Sans" panose="020B0606030504020204" pitchFamily="34" charset="0"/>
              </a:rPr>
              <a:t>terceros</a:t>
            </a:r>
            <a:endParaRPr lang="pt-BR"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CaixaDeTexto 37">
            <a:extLst>
              <a:ext uri="{FF2B5EF4-FFF2-40B4-BE49-F238E27FC236}">
                <a16:creationId xmlns:a16="http://schemas.microsoft.com/office/drawing/2014/main" id="{40E7A464-B3E3-4975-B963-0C8438A5BC2B}"/>
              </a:ext>
            </a:extLst>
          </p:cNvPr>
          <p:cNvSpPr txBox="1"/>
          <p:nvPr/>
        </p:nvSpPr>
        <p:spPr>
          <a:xfrm>
            <a:off x="10445540" y="2013030"/>
            <a:ext cx="1681655" cy="646331"/>
          </a:xfrm>
          <a:prstGeom prst="rect">
            <a:avLst/>
          </a:prstGeom>
          <a:noFill/>
        </p:spPr>
        <p:txBody>
          <a:bodyPr wrap="square" rtlCol="0">
            <a:spAutoFit/>
          </a:bodyPr>
          <a:lstStyle/>
          <a:p>
            <a:r>
              <a:rPr lang="pt-BR" sz="3600" b="1" dirty="0">
                <a:solidFill>
                  <a:srgbClr val="EEAF10"/>
                </a:solidFill>
                <a:latin typeface="Open Sans" panose="020B0606030504020204" pitchFamily="34" charset="0"/>
                <a:ea typeface="Open Sans" panose="020B0606030504020204" pitchFamily="34" charset="0"/>
                <a:cs typeface="Open Sans" panose="020B0606030504020204" pitchFamily="34" charset="0"/>
              </a:rPr>
              <a:t>20</a:t>
            </a:r>
            <a:r>
              <a:rPr lang="pt-BR" sz="2000" b="1" dirty="0">
                <a:solidFill>
                  <a:srgbClr val="EEAF10"/>
                </a:solidFill>
                <a:latin typeface="Open Sans" panose="020B0606030504020204" pitchFamily="34" charset="0"/>
                <a:ea typeface="Open Sans" panose="020B0606030504020204" pitchFamily="34" charset="0"/>
                <a:cs typeface="Open Sans" panose="020B0606030504020204" pitchFamily="34" charset="0"/>
              </a:rPr>
              <a:t>%</a:t>
            </a:r>
            <a:endParaRPr lang="pt-BR" sz="3600" b="1" dirty="0">
              <a:solidFill>
                <a:srgbClr val="EEAF1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CaixaDeTexto 38">
            <a:extLst>
              <a:ext uri="{FF2B5EF4-FFF2-40B4-BE49-F238E27FC236}">
                <a16:creationId xmlns:a16="http://schemas.microsoft.com/office/drawing/2014/main" id="{0AFB7774-79B1-4822-857A-6422E16E7F7E}"/>
              </a:ext>
            </a:extLst>
          </p:cNvPr>
          <p:cNvSpPr txBox="1"/>
          <p:nvPr/>
        </p:nvSpPr>
        <p:spPr>
          <a:xfrm>
            <a:off x="10445540" y="2516389"/>
            <a:ext cx="1777078" cy="307777"/>
          </a:xfrm>
          <a:prstGeom prst="rect">
            <a:avLst/>
          </a:prstGeom>
          <a:noFill/>
        </p:spPr>
        <p:txBody>
          <a:bodyPr wrap="square">
            <a:spAutoFit/>
          </a:bodyPr>
          <a:lstStyle/>
          <a:p>
            <a:pPr marL="0" indent="0">
              <a:buNone/>
            </a:pPr>
            <a:r>
              <a:rPr lang="pt-BR" sz="1400" dirty="0">
                <a:latin typeface="Open Sans" panose="020B0606030504020204" pitchFamily="34" charset="0"/>
                <a:ea typeface="Open Sans" panose="020B0606030504020204" pitchFamily="34" charset="0"/>
                <a:cs typeface="Open Sans" panose="020B0606030504020204" pitchFamily="34" charset="0"/>
              </a:rPr>
              <a:t>No controla</a:t>
            </a:r>
          </a:p>
        </p:txBody>
      </p:sp>
      <p:sp>
        <p:nvSpPr>
          <p:cNvPr id="40" name="CaixaDeTexto 39">
            <a:extLst>
              <a:ext uri="{FF2B5EF4-FFF2-40B4-BE49-F238E27FC236}">
                <a16:creationId xmlns:a16="http://schemas.microsoft.com/office/drawing/2014/main" id="{02CB0CCB-EC9D-4B1D-8D45-AF304C55A0E0}"/>
              </a:ext>
            </a:extLst>
          </p:cNvPr>
          <p:cNvSpPr txBox="1"/>
          <p:nvPr/>
        </p:nvSpPr>
        <p:spPr>
          <a:xfrm>
            <a:off x="10180386" y="3564725"/>
            <a:ext cx="1681655" cy="646331"/>
          </a:xfrm>
          <a:prstGeom prst="rect">
            <a:avLst/>
          </a:prstGeom>
          <a:noFill/>
        </p:spPr>
        <p:txBody>
          <a:bodyPr wrap="square" rtlCol="0">
            <a:spAutoFit/>
          </a:bodyPr>
          <a:lstStyle/>
          <a:p>
            <a:r>
              <a:rPr lang="pt-BR" sz="3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25</a:t>
            </a:r>
            <a:r>
              <a:rPr lang="pt-BR" sz="2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endParaRPr lang="pt-BR" sz="3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CaixaDeTexto 40">
            <a:extLst>
              <a:ext uri="{FF2B5EF4-FFF2-40B4-BE49-F238E27FC236}">
                <a16:creationId xmlns:a16="http://schemas.microsoft.com/office/drawing/2014/main" id="{F345423D-ED51-4995-8FE0-56A283A9BC54}"/>
              </a:ext>
            </a:extLst>
          </p:cNvPr>
          <p:cNvSpPr txBox="1"/>
          <p:nvPr/>
        </p:nvSpPr>
        <p:spPr>
          <a:xfrm>
            <a:off x="10180386" y="4089664"/>
            <a:ext cx="1876243" cy="307777"/>
          </a:xfrm>
          <a:prstGeom prst="rect">
            <a:avLst/>
          </a:prstGeom>
          <a:noFill/>
        </p:spPr>
        <p:txBody>
          <a:bodyPr wrap="square">
            <a:spAutoFit/>
          </a:bodyPr>
          <a:lstStyle/>
          <a:p>
            <a:pPr marL="0" indent="0">
              <a:buNone/>
            </a:pPr>
            <a:r>
              <a:rPr lang="pt-BR" sz="1400" dirty="0">
                <a:latin typeface="Open Sans" panose="020B0606030504020204" pitchFamily="34" charset="0"/>
                <a:ea typeface="Open Sans" panose="020B0606030504020204" pitchFamily="34" charset="0"/>
                <a:cs typeface="Open Sans" panose="020B0606030504020204" pitchFamily="34" charset="0"/>
              </a:rPr>
              <a:t>Usa </a:t>
            </a:r>
            <a:r>
              <a:rPr lang="pt-BR" sz="1400" dirty="0" err="1">
                <a:latin typeface="Open Sans" panose="020B0606030504020204" pitchFamily="34" charset="0"/>
                <a:ea typeface="Open Sans" panose="020B0606030504020204" pitchFamily="34" charset="0"/>
                <a:cs typeface="Open Sans" panose="020B0606030504020204" pitchFamily="34" charset="0"/>
              </a:rPr>
              <a:t>la</a:t>
            </a:r>
            <a:r>
              <a:rPr lang="pt-BR" sz="1400" dirty="0">
                <a:latin typeface="Open Sans" panose="020B0606030504020204" pitchFamily="34" charset="0"/>
                <a:ea typeface="Open Sans" panose="020B0606030504020204" pitchFamily="34" charset="0"/>
                <a:cs typeface="Open Sans" panose="020B0606030504020204" pitchFamily="34" charset="0"/>
              </a:rPr>
              <a:t> memoria</a:t>
            </a:r>
          </a:p>
        </p:txBody>
      </p:sp>
      <p:pic>
        <p:nvPicPr>
          <p:cNvPr id="43" name="Imagem 42" descr="Uma imagem contendo Seta&#10;&#10;Descrição gerada automaticamente">
            <a:extLst>
              <a:ext uri="{FF2B5EF4-FFF2-40B4-BE49-F238E27FC236}">
                <a16:creationId xmlns:a16="http://schemas.microsoft.com/office/drawing/2014/main" id="{DE2C7F3C-509C-462D-90FE-CE6C61D7085E}"/>
              </a:ext>
            </a:extLst>
          </p:cNvPr>
          <p:cNvPicPr>
            <a:picLocks noChangeAspect="1"/>
          </p:cNvPicPr>
          <p:nvPr/>
        </p:nvPicPr>
        <p:blipFill>
          <a:blip r:embed="rId6"/>
          <a:stretch>
            <a:fillRect/>
          </a:stretch>
        </p:blipFill>
        <p:spPr>
          <a:xfrm rot="9537725">
            <a:off x="9761538" y="2196468"/>
            <a:ext cx="620371" cy="267104"/>
          </a:xfrm>
          <a:prstGeom prst="rect">
            <a:avLst/>
          </a:prstGeom>
        </p:spPr>
      </p:pic>
      <p:pic>
        <p:nvPicPr>
          <p:cNvPr id="45" name="Imagem 44" descr="Uma imagem contendo Seta&#10;&#10;Descrição gerada automaticamente">
            <a:extLst>
              <a:ext uri="{FF2B5EF4-FFF2-40B4-BE49-F238E27FC236}">
                <a16:creationId xmlns:a16="http://schemas.microsoft.com/office/drawing/2014/main" id="{2A4DE627-6652-48CA-9D45-C7B24693125F}"/>
              </a:ext>
            </a:extLst>
          </p:cNvPr>
          <p:cNvPicPr>
            <a:picLocks noChangeAspect="1"/>
          </p:cNvPicPr>
          <p:nvPr/>
        </p:nvPicPr>
        <p:blipFill>
          <a:blip r:embed="rId6"/>
          <a:stretch>
            <a:fillRect/>
          </a:stretch>
        </p:blipFill>
        <p:spPr>
          <a:xfrm rot="10163359">
            <a:off x="9900482" y="3366322"/>
            <a:ext cx="620371" cy="267104"/>
          </a:xfrm>
          <a:prstGeom prst="rect">
            <a:avLst/>
          </a:prstGeom>
        </p:spPr>
      </p:pic>
      <p:pic>
        <p:nvPicPr>
          <p:cNvPr id="46" name="Imagem 45" descr="Uma imagem contendo Seta&#10;&#10;Descrição gerada automaticamente">
            <a:extLst>
              <a:ext uri="{FF2B5EF4-FFF2-40B4-BE49-F238E27FC236}">
                <a16:creationId xmlns:a16="http://schemas.microsoft.com/office/drawing/2014/main" id="{C4F0AAC1-EC17-4E38-A374-12A243ECC3BE}"/>
              </a:ext>
            </a:extLst>
          </p:cNvPr>
          <p:cNvPicPr>
            <a:picLocks noChangeAspect="1"/>
          </p:cNvPicPr>
          <p:nvPr/>
        </p:nvPicPr>
        <p:blipFill>
          <a:blip r:embed="rId6"/>
          <a:stretch>
            <a:fillRect/>
          </a:stretch>
        </p:blipFill>
        <p:spPr>
          <a:xfrm rot="19116826">
            <a:off x="8497628" y="4300344"/>
            <a:ext cx="620371" cy="267104"/>
          </a:xfrm>
          <a:prstGeom prst="rect">
            <a:avLst/>
          </a:prstGeom>
        </p:spPr>
      </p:pic>
      <p:sp>
        <p:nvSpPr>
          <p:cNvPr id="47" name="CaixaDeTexto 46">
            <a:extLst>
              <a:ext uri="{FF2B5EF4-FFF2-40B4-BE49-F238E27FC236}">
                <a16:creationId xmlns:a16="http://schemas.microsoft.com/office/drawing/2014/main" id="{EDB1444B-7D1C-4282-BE44-F99ABFBF1241}"/>
              </a:ext>
            </a:extLst>
          </p:cNvPr>
          <p:cNvSpPr txBox="1"/>
          <p:nvPr/>
        </p:nvSpPr>
        <p:spPr>
          <a:xfrm>
            <a:off x="6089653" y="3474921"/>
            <a:ext cx="1681655" cy="646331"/>
          </a:xfrm>
          <a:prstGeom prst="rect">
            <a:avLst/>
          </a:prstGeom>
          <a:noFill/>
        </p:spPr>
        <p:txBody>
          <a:bodyPr wrap="square" rtlCol="0">
            <a:spAutoFit/>
          </a:bodyPr>
          <a:lstStyle/>
          <a:p>
            <a:r>
              <a:rPr lang="pt-BR" sz="36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52</a:t>
            </a:r>
            <a:r>
              <a:rPr lang="pt-BR" sz="20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a:t>
            </a:r>
            <a:endParaRPr lang="pt-BR" sz="3600" b="1" dirty="0">
              <a:solidFill>
                <a:srgbClr val="6767A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8" name="CaixaDeTexto 47">
            <a:extLst>
              <a:ext uri="{FF2B5EF4-FFF2-40B4-BE49-F238E27FC236}">
                <a16:creationId xmlns:a16="http://schemas.microsoft.com/office/drawing/2014/main" id="{17556B3A-7A0C-406A-A155-F83C44BF3A2D}"/>
              </a:ext>
            </a:extLst>
          </p:cNvPr>
          <p:cNvSpPr txBox="1"/>
          <p:nvPr/>
        </p:nvSpPr>
        <p:spPr>
          <a:xfrm>
            <a:off x="6112321" y="3978280"/>
            <a:ext cx="1299799" cy="523220"/>
          </a:xfrm>
          <a:prstGeom prst="rect">
            <a:avLst/>
          </a:prstGeom>
          <a:noFill/>
        </p:spPr>
        <p:txBody>
          <a:bodyPr wrap="square">
            <a:spAutoFit/>
          </a:bodyPr>
          <a:lstStyle/>
          <a:p>
            <a:pPr marL="0" indent="0">
              <a:buNone/>
            </a:pPr>
            <a:r>
              <a:rPr lang="es-ES" sz="1400" dirty="0">
                <a:latin typeface="Open Sans" panose="020B0606030504020204" pitchFamily="34" charset="0"/>
                <a:ea typeface="Open Sans" panose="020B0606030504020204" pitchFamily="34" charset="0"/>
                <a:cs typeface="Open Sans" panose="020B0606030504020204" pitchFamily="34" charset="0"/>
              </a:rPr>
              <a:t>Anota lo que fue gastado</a:t>
            </a:r>
            <a:endParaRPr lang="pt-BR"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9" name="Imagem 48" descr="Uma imagem contendo Seta&#10;&#10;Descrição gerada automaticamente">
            <a:extLst>
              <a:ext uri="{FF2B5EF4-FFF2-40B4-BE49-F238E27FC236}">
                <a16:creationId xmlns:a16="http://schemas.microsoft.com/office/drawing/2014/main" id="{8442FEF9-DEE3-4B71-9E54-DEB4432C6649}"/>
              </a:ext>
            </a:extLst>
          </p:cNvPr>
          <p:cNvPicPr>
            <a:picLocks noChangeAspect="1"/>
          </p:cNvPicPr>
          <p:nvPr/>
        </p:nvPicPr>
        <p:blipFill>
          <a:blip r:embed="rId6"/>
          <a:stretch>
            <a:fillRect/>
          </a:stretch>
        </p:blipFill>
        <p:spPr>
          <a:xfrm flipV="1">
            <a:off x="7062169" y="3511079"/>
            <a:ext cx="620371" cy="267104"/>
          </a:xfrm>
          <a:prstGeom prst="rect">
            <a:avLst/>
          </a:prstGeom>
        </p:spPr>
      </p:pic>
      <p:pic>
        <p:nvPicPr>
          <p:cNvPr id="32" name="Imagem 31">
            <a:extLst>
              <a:ext uri="{FF2B5EF4-FFF2-40B4-BE49-F238E27FC236}">
                <a16:creationId xmlns:a16="http://schemas.microsoft.com/office/drawing/2014/main" id="{FBF8E850-554F-4331-88E1-A68B533B63E0}"/>
              </a:ext>
            </a:extLst>
          </p:cNvPr>
          <p:cNvPicPr>
            <a:picLocks noChangeAspect="1"/>
          </p:cNvPicPr>
          <p:nvPr/>
        </p:nvPicPr>
        <p:blipFill>
          <a:blip r:embed="rId7"/>
          <a:srcRect/>
          <a:stretch/>
        </p:blipFill>
        <p:spPr>
          <a:xfrm>
            <a:off x="432709" y="6155343"/>
            <a:ext cx="845749" cy="478855"/>
          </a:xfrm>
          <a:prstGeom prst="rect">
            <a:avLst/>
          </a:prstGeom>
        </p:spPr>
      </p:pic>
    </p:spTree>
    <p:extLst>
      <p:ext uri="{BB962C8B-B14F-4D97-AF65-F5344CB8AC3E}">
        <p14:creationId xmlns:p14="http://schemas.microsoft.com/office/powerpoint/2010/main" val="2314345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525F9D-AE46-304A-B984-47C5B0EA461F}"/>
              </a:ext>
            </a:extLst>
          </p:cNvPr>
          <p:cNvSpPr>
            <a:spLocks noGrp="1"/>
          </p:cNvSpPr>
          <p:nvPr>
            <p:ph type="title" idx="4294967295"/>
          </p:nvPr>
        </p:nvSpPr>
        <p:spPr>
          <a:xfrm>
            <a:off x="2469931" y="2943171"/>
            <a:ext cx="7252138" cy="1325562"/>
          </a:xfrm>
          <a:prstGeom prst="rect">
            <a:avLst/>
          </a:prstGeom>
        </p:spPr>
        <p:txBody>
          <a:bodyPr/>
          <a:lstStyle/>
          <a:p>
            <a:pPr algn="ctr"/>
            <a:r>
              <a:rPr lang="es-ES" b="1" dirty="0">
                <a:solidFill>
                  <a:schemeClr val="bg1"/>
                </a:solidFill>
                <a:latin typeface="Open Sans" panose="020B0606030504020204" pitchFamily="34" charset="0"/>
                <a:ea typeface="Open Sans" panose="020B0606030504020204" pitchFamily="34" charset="0"/>
                <a:cs typeface="Open Sans" panose="020B0606030504020204" pitchFamily="34" charset="0"/>
              </a:rPr>
              <a:t>¿Por que es importante cuidar el dinero? </a:t>
            </a:r>
            <a:endParaRPr lang="pt-BR"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Imagem 2">
            <a:extLst>
              <a:ext uri="{FF2B5EF4-FFF2-40B4-BE49-F238E27FC236}">
                <a16:creationId xmlns:a16="http://schemas.microsoft.com/office/drawing/2014/main" id="{77C68D04-E24F-45FB-9E26-3BFBCE4A8907}"/>
              </a:ext>
            </a:extLst>
          </p:cNvPr>
          <p:cNvPicPr>
            <a:picLocks noChangeAspect="1"/>
          </p:cNvPicPr>
          <p:nvPr/>
        </p:nvPicPr>
        <p:blipFill>
          <a:blip r:embed="rId3"/>
          <a:srcRect/>
          <a:stretch/>
        </p:blipFill>
        <p:spPr>
          <a:xfrm>
            <a:off x="11226971" y="5997697"/>
            <a:ext cx="636501" cy="636501"/>
          </a:xfrm>
          <a:prstGeom prst="rect">
            <a:avLst/>
          </a:prstGeom>
        </p:spPr>
      </p:pic>
      <p:pic>
        <p:nvPicPr>
          <p:cNvPr id="7" name="Imagem 6" descr="Uma imagem contendo Interface gráfica do usuário&#10;&#10;Descrição gerada automaticamente">
            <a:extLst>
              <a:ext uri="{FF2B5EF4-FFF2-40B4-BE49-F238E27FC236}">
                <a16:creationId xmlns:a16="http://schemas.microsoft.com/office/drawing/2014/main" id="{EE2FD9C3-BEC6-4095-B150-98E0FAFC9EF5}"/>
              </a:ext>
            </a:extLst>
          </p:cNvPr>
          <p:cNvPicPr>
            <a:picLocks noChangeAspect="1"/>
          </p:cNvPicPr>
          <p:nvPr/>
        </p:nvPicPr>
        <p:blipFill rotWithShape="1">
          <a:blip r:embed="rId4"/>
          <a:srcRect l="28012" t="34082" r="55497"/>
          <a:stretch/>
        </p:blipFill>
        <p:spPr>
          <a:xfrm>
            <a:off x="5392996" y="1061545"/>
            <a:ext cx="1406008" cy="1436923"/>
          </a:xfrm>
          <a:prstGeom prst="rect">
            <a:avLst/>
          </a:prstGeom>
        </p:spPr>
      </p:pic>
      <p:pic>
        <p:nvPicPr>
          <p:cNvPr id="6" name="Imagem 5">
            <a:extLst>
              <a:ext uri="{FF2B5EF4-FFF2-40B4-BE49-F238E27FC236}">
                <a16:creationId xmlns:a16="http://schemas.microsoft.com/office/drawing/2014/main" id="{61D060BA-462D-4BFE-987C-9FECFBB1EB7F}"/>
              </a:ext>
            </a:extLst>
          </p:cNvPr>
          <p:cNvPicPr>
            <a:picLocks noChangeAspect="1"/>
          </p:cNvPicPr>
          <p:nvPr/>
        </p:nvPicPr>
        <p:blipFill>
          <a:blip r:embed="rId5"/>
          <a:srcRect/>
          <a:stretch/>
        </p:blipFill>
        <p:spPr>
          <a:xfrm>
            <a:off x="432710" y="6155343"/>
            <a:ext cx="845747" cy="478854"/>
          </a:xfrm>
          <a:prstGeom prst="rect">
            <a:avLst/>
          </a:prstGeom>
        </p:spPr>
      </p:pic>
    </p:spTree>
    <p:extLst>
      <p:ext uri="{BB962C8B-B14F-4D97-AF65-F5344CB8AC3E}">
        <p14:creationId xmlns:p14="http://schemas.microsoft.com/office/powerpoint/2010/main" val="1747812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4A01D2FA-1E9C-004A-AF46-6D64F15BD7C5}"/>
              </a:ext>
            </a:extLst>
          </p:cNvPr>
          <p:cNvSpPr>
            <a:spLocks noGrp="1"/>
          </p:cNvSpPr>
          <p:nvPr>
            <p:ph idx="4294967295"/>
          </p:nvPr>
        </p:nvSpPr>
        <p:spPr>
          <a:xfrm>
            <a:off x="2122553" y="2383577"/>
            <a:ext cx="8167073" cy="2777003"/>
          </a:xfrm>
          <a:prstGeom prst="rect">
            <a:avLst/>
          </a:prstGeom>
        </p:spPr>
        <p:txBody>
          <a:bodyPr/>
          <a:lstStyle/>
          <a:p>
            <a:pPr marL="0" indent="0" algn="ctr">
              <a:lnSpc>
                <a:spcPct val="150000"/>
              </a:lnSpc>
              <a:buNone/>
            </a:pPr>
            <a:r>
              <a:rPr lang="es-ES" sz="2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Sino acuérdate de Jehová tu Dios, porque él te da el poder para hacer las riquezas, a fin de confirmar su pacto que juró a tus padres, como en este día</a:t>
            </a:r>
            <a:r>
              <a:rPr lang="pt-BR" sz="2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pt-BR" sz="2400" i="1" dirty="0"/>
          </a:p>
          <a:p>
            <a:pPr marL="0" indent="0" algn="ctr">
              <a:lnSpc>
                <a:spcPct val="150000"/>
              </a:lnSpc>
              <a:buNone/>
            </a:pPr>
            <a:r>
              <a:rPr lang="pt-BR" sz="2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Deuteronomio</a:t>
            </a:r>
            <a:r>
              <a:rPr lang="pt-BR"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8:18</a:t>
            </a:r>
          </a:p>
        </p:txBody>
      </p:sp>
      <p:pic>
        <p:nvPicPr>
          <p:cNvPr id="5" name="Imagem 4">
            <a:extLst>
              <a:ext uri="{FF2B5EF4-FFF2-40B4-BE49-F238E27FC236}">
                <a16:creationId xmlns:a16="http://schemas.microsoft.com/office/drawing/2014/main" id="{814BCC1F-B94D-4323-B7FE-C6D648DC2BAE}"/>
              </a:ext>
            </a:extLst>
          </p:cNvPr>
          <p:cNvPicPr>
            <a:picLocks noChangeAspect="1"/>
          </p:cNvPicPr>
          <p:nvPr/>
        </p:nvPicPr>
        <p:blipFill>
          <a:blip r:embed="rId3">
            <a:alphaModFix amt="35000"/>
          </a:blip>
          <a:srcRect/>
          <a:stretch/>
        </p:blipFill>
        <p:spPr>
          <a:xfrm rot="915886">
            <a:off x="329449" y="270309"/>
            <a:ext cx="2491683" cy="1638889"/>
          </a:xfrm>
          <a:prstGeom prst="rect">
            <a:avLst/>
          </a:prstGeom>
        </p:spPr>
      </p:pic>
      <p:pic>
        <p:nvPicPr>
          <p:cNvPr id="6" name="Imagem 5">
            <a:extLst>
              <a:ext uri="{FF2B5EF4-FFF2-40B4-BE49-F238E27FC236}">
                <a16:creationId xmlns:a16="http://schemas.microsoft.com/office/drawing/2014/main" id="{0184018E-83F0-4673-9801-06DB6E9D7B12}"/>
              </a:ext>
            </a:extLst>
          </p:cNvPr>
          <p:cNvPicPr>
            <a:picLocks noChangeAspect="1"/>
          </p:cNvPicPr>
          <p:nvPr/>
        </p:nvPicPr>
        <p:blipFill>
          <a:blip r:embed="rId4"/>
          <a:srcRect/>
          <a:stretch/>
        </p:blipFill>
        <p:spPr>
          <a:xfrm>
            <a:off x="11226971" y="6039739"/>
            <a:ext cx="636501" cy="636501"/>
          </a:xfrm>
          <a:prstGeom prst="rect">
            <a:avLst/>
          </a:prstGeom>
        </p:spPr>
      </p:pic>
      <p:pic>
        <p:nvPicPr>
          <p:cNvPr id="8" name="Imagem 7">
            <a:extLst>
              <a:ext uri="{FF2B5EF4-FFF2-40B4-BE49-F238E27FC236}">
                <a16:creationId xmlns:a16="http://schemas.microsoft.com/office/drawing/2014/main" id="{F839B441-6DFC-47F9-B911-654C5655EC60}"/>
              </a:ext>
            </a:extLst>
          </p:cNvPr>
          <p:cNvPicPr>
            <a:picLocks noChangeAspect="1"/>
          </p:cNvPicPr>
          <p:nvPr/>
        </p:nvPicPr>
        <p:blipFill>
          <a:blip r:embed="rId5"/>
          <a:srcRect/>
          <a:stretch/>
        </p:blipFill>
        <p:spPr>
          <a:xfrm>
            <a:off x="11017725" y="279744"/>
            <a:ext cx="845747" cy="478854"/>
          </a:xfrm>
          <a:prstGeom prst="rect">
            <a:avLst/>
          </a:prstGeom>
        </p:spPr>
      </p:pic>
    </p:spTree>
    <p:extLst>
      <p:ext uri="{BB962C8B-B14F-4D97-AF65-F5344CB8AC3E}">
        <p14:creationId xmlns:p14="http://schemas.microsoft.com/office/powerpoint/2010/main" val="2044459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450C72A1-21DE-2A42-AD13-4C3A8BEFA5FE}"/>
              </a:ext>
            </a:extLst>
          </p:cNvPr>
          <p:cNvSpPr>
            <a:spLocks noGrp="1"/>
          </p:cNvSpPr>
          <p:nvPr>
            <p:ph idx="4294967295"/>
          </p:nvPr>
        </p:nvSpPr>
        <p:spPr>
          <a:xfrm>
            <a:off x="839817" y="1604908"/>
            <a:ext cx="6307217" cy="2861989"/>
          </a:xfrm>
          <a:prstGeom prst="rect">
            <a:avLst/>
          </a:prstGeom>
        </p:spPr>
        <p:txBody>
          <a:bodyPr/>
          <a:lstStyle/>
          <a:p>
            <a:pPr marL="0" indent="0">
              <a:lnSpc>
                <a:spcPct val="100000"/>
              </a:lnSpc>
              <a:buNone/>
            </a:pPr>
            <a:r>
              <a:rPr lang="es-ES" sz="32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Algunas personas aprenden que el dinero sirve para guardar</a:t>
            </a:r>
          </a:p>
          <a:p>
            <a:pPr marL="0" indent="0">
              <a:lnSpc>
                <a:spcPct val="100000"/>
              </a:lnSpc>
              <a:buNone/>
            </a:pPr>
            <a:r>
              <a:rPr lang="es-ES" sz="3200" b="1" dirty="0">
                <a:solidFill>
                  <a:srgbClr val="E7A90F"/>
                </a:solidFill>
                <a:latin typeface="Open Sans" panose="020B0606030504020204" pitchFamily="34" charset="0"/>
                <a:ea typeface="Open Sans" panose="020B0606030504020204" pitchFamily="34" charset="0"/>
                <a:cs typeface="Open Sans" panose="020B0606030504020204" pitchFamily="34" charset="0"/>
              </a:rPr>
              <a:t>Otras, que el dinero es para gastar.</a:t>
            </a:r>
            <a:endParaRPr lang="pt-BR" sz="3200" b="1" dirty="0">
              <a:solidFill>
                <a:srgbClr val="E7A90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Imagem 3" descr="Logotipo, Ícone&#10;&#10;Descrição gerada automaticamente">
            <a:extLst>
              <a:ext uri="{FF2B5EF4-FFF2-40B4-BE49-F238E27FC236}">
                <a16:creationId xmlns:a16="http://schemas.microsoft.com/office/drawing/2014/main" id="{FF0DC021-A268-42B9-A98E-262351C73700}"/>
              </a:ext>
            </a:extLst>
          </p:cNvPr>
          <p:cNvPicPr>
            <a:picLocks noChangeAspect="1"/>
          </p:cNvPicPr>
          <p:nvPr/>
        </p:nvPicPr>
        <p:blipFill>
          <a:blip r:embed="rId4"/>
          <a:stretch>
            <a:fillRect/>
          </a:stretch>
        </p:blipFill>
        <p:spPr>
          <a:xfrm>
            <a:off x="11226971" y="5997697"/>
            <a:ext cx="636501" cy="636501"/>
          </a:xfrm>
          <a:prstGeom prst="rect">
            <a:avLst/>
          </a:prstGeom>
        </p:spPr>
      </p:pic>
      <p:pic>
        <p:nvPicPr>
          <p:cNvPr id="6" name="Imagem 5">
            <a:extLst>
              <a:ext uri="{FF2B5EF4-FFF2-40B4-BE49-F238E27FC236}">
                <a16:creationId xmlns:a16="http://schemas.microsoft.com/office/drawing/2014/main" id="{1064C830-D3C3-4AA6-8657-9EDB73E92102}"/>
              </a:ext>
            </a:extLst>
          </p:cNvPr>
          <p:cNvPicPr>
            <a:picLocks noChangeAspect="1"/>
          </p:cNvPicPr>
          <p:nvPr/>
        </p:nvPicPr>
        <p:blipFill>
          <a:blip r:embed="rId5"/>
          <a:srcRect/>
          <a:stretch/>
        </p:blipFill>
        <p:spPr>
          <a:xfrm>
            <a:off x="432709" y="6155343"/>
            <a:ext cx="845749" cy="478855"/>
          </a:xfrm>
          <a:prstGeom prst="rect">
            <a:avLst/>
          </a:prstGeom>
        </p:spPr>
      </p:pic>
    </p:spTree>
    <p:extLst>
      <p:ext uri="{BB962C8B-B14F-4D97-AF65-F5344CB8AC3E}">
        <p14:creationId xmlns:p14="http://schemas.microsoft.com/office/powerpoint/2010/main" val="153469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5DF32C66-43F7-1244-BB3A-734C19DF8439}"/>
              </a:ext>
            </a:extLst>
          </p:cNvPr>
          <p:cNvSpPr/>
          <p:nvPr/>
        </p:nvSpPr>
        <p:spPr>
          <a:xfrm>
            <a:off x="3277139" y="1455244"/>
            <a:ext cx="6413970" cy="980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Pensar solo en el futuro, olvidar el presente </a:t>
            </a:r>
            <a:br>
              <a:rPr lang="es-ES" sz="2000" b="1" dirty="0">
                <a:solidFill>
                  <a:srgbClr val="6767A2"/>
                </a:solidFill>
                <a:latin typeface="Open Sans" panose="020B0606030504020204" pitchFamily="34" charset="0"/>
                <a:ea typeface="Open Sans" panose="020B0606030504020204" pitchFamily="34" charset="0"/>
                <a:cs typeface="Open Sans" panose="020B0606030504020204" pitchFamily="34" charset="0"/>
              </a:rPr>
            </a:br>
            <a:r>
              <a:rPr lang="es-ES" sz="20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y no vivir bien ni en el presente ni en el futuro</a:t>
            </a:r>
          </a:p>
        </p:txBody>
      </p:sp>
      <p:sp>
        <p:nvSpPr>
          <p:cNvPr id="9" name="Retângulo 8">
            <a:extLst>
              <a:ext uri="{FF2B5EF4-FFF2-40B4-BE49-F238E27FC236}">
                <a16:creationId xmlns:a16="http://schemas.microsoft.com/office/drawing/2014/main" id="{56078694-978A-42CD-8ED2-C23F0E766F72}"/>
              </a:ext>
            </a:extLst>
          </p:cNvPr>
          <p:cNvSpPr/>
          <p:nvPr/>
        </p:nvSpPr>
        <p:spPr>
          <a:xfrm>
            <a:off x="0" y="0"/>
            <a:ext cx="12192000" cy="839096"/>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CaixaDeTexto 9">
            <a:extLst>
              <a:ext uri="{FF2B5EF4-FFF2-40B4-BE49-F238E27FC236}">
                <a16:creationId xmlns:a16="http://schemas.microsoft.com/office/drawing/2014/main" id="{23A5B5CB-8BC6-4590-A476-4BFDF42BF364}"/>
              </a:ext>
            </a:extLst>
          </p:cNvPr>
          <p:cNvSpPr txBox="1"/>
          <p:nvPr/>
        </p:nvSpPr>
        <p:spPr>
          <a:xfrm>
            <a:off x="1166437" y="208105"/>
            <a:ext cx="9859125" cy="461665"/>
          </a:xfrm>
          <a:prstGeom prst="rect">
            <a:avLst/>
          </a:prstGeom>
          <a:noFill/>
        </p:spPr>
        <p:txBody>
          <a:bodyPr wrap="square" rtlCol="0">
            <a:spAutoFit/>
          </a:bodyPr>
          <a:lstStyle/>
          <a:p>
            <a:pPr algn="ctr"/>
            <a:r>
              <a:rPr lang="pt-BR" sz="24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ERRORES DE PERSONAS </a:t>
            </a:r>
            <a:r>
              <a:rPr lang="pt-BR" sz="2400" b="1" spc="600" dirty="0">
                <a:solidFill>
                  <a:srgbClr val="E5B774"/>
                </a:solidFill>
                <a:latin typeface="Open Sans" panose="020B0606030504020204" pitchFamily="34" charset="0"/>
                <a:ea typeface="Open Sans" panose="020B0606030504020204" pitchFamily="34" charset="0"/>
                <a:cs typeface="Open Sans" panose="020B0606030504020204" pitchFamily="34" charset="0"/>
              </a:rPr>
              <a:t>SIN</a:t>
            </a:r>
            <a:r>
              <a:rPr lang="pt-BR" sz="24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 DEUDAS</a:t>
            </a:r>
          </a:p>
        </p:txBody>
      </p:sp>
      <p:sp>
        <p:nvSpPr>
          <p:cNvPr id="18" name="Retângulo 17">
            <a:extLst>
              <a:ext uri="{FF2B5EF4-FFF2-40B4-BE49-F238E27FC236}">
                <a16:creationId xmlns:a16="http://schemas.microsoft.com/office/drawing/2014/main" id="{6D58FD3D-2C87-4697-8813-A84A35728A03}"/>
              </a:ext>
            </a:extLst>
          </p:cNvPr>
          <p:cNvSpPr/>
          <p:nvPr/>
        </p:nvSpPr>
        <p:spPr>
          <a:xfrm>
            <a:off x="3331207" y="2923053"/>
            <a:ext cx="6413970" cy="980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Desperdiciar la salud para ganar dinero y tener que gastar el dinero para restaurar la salud</a:t>
            </a:r>
            <a:endParaRPr lang="pt-BR" sz="2000" b="1" dirty="0">
              <a:solidFill>
                <a:srgbClr val="6767A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Retângulo 19">
            <a:extLst>
              <a:ext uri="{FF2B5EF4-FFF2-40B4-BE49-F238E27FC236}">
                <a16:creationId xmlns:a16="http://schemas.microsoft.com/office/drawing/2014/main" id="{6F830BBA-C8EA-418B-96AC-ED60A8FB9337}"/>
              </a:ext>
            </a:extLst>
          </p:cNvPr>
          <p:cNvSpPr/>
          <p:nvPr/>
        </p:nvSpPr>
        <p:spPr>
          <a:xfrm>
            <a:off x="3331207" y="4465325"/>
            <a:ext cx="6413970" cy="980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Ahorrar y juntar como si nunca fuese a </a:t>
            </a:r>
            <a:br>
              <a:rPr lang="es-ES" sz="2000" b="1" dirty="0">
                <a:solidFill>
                  <a:srgbClr val="6767A2"/>
                </a:solidFill>
                <a:latin typeface="Open Sans" panose="020B0606030504020204" pitchFamily="34" charset="0"/>
                <a:ea typeface="Open Sans" panose="020B0606030504020204" pitchFamily="34" charset="0"/>
                <a:cs typeface="Open Sans" panose="020B0606030504020204" pitchFamily="34" charset="0"/>
              </a:rPr>
            </a:br>
            <a:r>
              <a:rPr lang="es-ES" sz="20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morir y morir como si nunca hubiese vivido</a:t>
            </a:r>
          </a:p>
        </p:txBody>
      </p:sp>
      <p:pic>
        <p:nvPicPr>
          <p:cNvPr id="21" name="Imagem 20" descr="Logotipo, Ícone&#10;&#10;Descrição gerada automaticamente">
            <a:extLst>
              <a:ext uri="{FF2B5EF4-FFF2-40B4-BE49-F238E27FC236}">
                <a16:creationId xmlns:a16="http://schemas.microsoft.com/office/drawing/2014/main" id="{FDE7CADD-3ADC-4BDA-B220-33A9738B1BCB}"/>
              </a:ext>
            </a:extLst>
          </p:cNvPr>
          <p:cNvPicPr>
            <a:picLocks noChangeAspect="1"/>
          </p:cNvPicPr>
          <p:nvPr/>
        </p:nvPicPr>
        <p:blipFill>
          <a:blip r:embed="rId3"/>
          <a:stretch>
            <a:fillRect/>
          </a:stretch>
        </p:blipFill>
        <p:spPr>
          <a:xfrm>
            <a:off x="11226971" y="5997697"/>
            <a:ext cx="636501" cy="636501"/>
          </a:xfrm>
          <a:prstGeom prst="rect">
            <a:avLst/>
          </a:prstGeom>
        </p:spPr>
      </p:pic>
      <p:sp>
        <p:nvSpPr>
          <p:cNvPr id="23" name="Retângulo 22">
            <a:extLst>
              <a:ext uri="{FF2B5EF4-FFF2-40B4-BE49-F238E27FC236}">
                <a16:creationId xmlns:a16="http://schemas.microsoft.com/office/drawing/2014/main" id="{ABFEE364-4C9A-4BC6-886E-CDA591E9714F}"/>
              </a:ext>
            </a:extLst>
          </p:cNvPr>
          <p:cNvSpPr/>
          <p:nvPr/>
        </p:nvSpPr>
        <p:spPr>
          <a:xfrm>
            <a:off x="2438401" y="1455244"/>
            <a:ext cx="933331" cy="980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600" b="1" dirty="0">
                <a:solidFill>
                  <a:srgbClr val="E5B774"/>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24" name="Retângulo 23">
            <a:extLst>
              <a:ext uri="{FF2B5EF4-FFF2-40B4-BE49-F238E27FC236}">
                <a16:creationId xmlns:a16="http://schemas.microsoft.com/office/drawing/2014/main" id="{46356F03-01BC-4998-B89F-4DCC4CC2B7E9}"/>
              </a:ext>
            </a:extLst>
          </p:cNvPr>
          <p:cNvSpPr/>
          <p:nvPr/>
        </p:nvSpPr>
        <p:spPr>
          <a:xfrm>
            <a:off x="2446823" y="2928146"/>
            <a:ext cx="933331" cy="980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600" b="1" dirty="0">
                <a:solidFill>
                  <a:srgbClr val="E5B774"/>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25" name="Retângulo 24">
            <a:extLst>
              <a:ext uri="{FF2B5EF4-FFF2-40B4-BE49-F238E27FC236}">
                <a16:creationId xmlns:a16="http://schemas.microsoft.com/office/drawing/2014/main" id="{5F647D8D-DB16-4547-8225-ABC15756EE8F}"/>
              </a:ext>
            </a:extLst>
          </p:cNvPr>
          <p:cNvSpPr/>
          <p:nvPr/>
        </p:nvSpPr>
        <p:spPr>
          <a:xfrm>
            <a:off x="2446823" y="4524795"/>
            <a:ext cx="933331" cy="980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600" b="1" dirty="0">
                <a:solidFill>
                  <a:srgbClr val="E5B774"/>
                </a:solidFill>
                <a:latin typeface="Open Sans" panose="020B0606030504020204" pitchFamily="34" charset="0"/>
                <a:ea typeface="Open Sans" panose="020B0606030504020204" pitchFamily="34" charset="0"/>
                <a:cs typeface="Open Sans" panose="020B0606030504020204" pitchFamily="34" charset="0"/>
              </a:rPr>
              <a:t>3</a:t>
            </a:r>
          </a:p>
        </p:txBody>
      </p:sp>
      <p:pic>
        <p:nvPicPr>
          <p:cNvPr id="12" name="Imagem 11">
            <a:extLst>
              <a:ext uri="{FF2B5EF4-FFF2-40B4-BE49-F238E27FC236}">
                <a16:creationId xmlns:a16="http://schemas.microsoft.com/office/drawing/2014/main" id="{93DC69C9-989A-406A-A9D1-4730D7BB6689}"/>
              </a:ext>
            </a:extLst>
          </p:cNvPr>
          <p:cNvPicPr>
            <a:picLocks noChangeAspect="1"/>
          </p:cNvPicPr>
          <p:nvPr/>
        </p:nvPicPr>
        <p:blipFill>
          <a:blip r:embed="rId4"/>
          <a:srcRect/>
          <a:stretch/>
        </p:blipFill>
        <p:spPr>
          <a:xfrm>
            <a:off x="432709" y="6155343"/>
            <a:ext cx="845749" cy="478855"/>
          </a:xfrm>
          <a:prstGeom prst="rect">
            <a:avLst/>
          </a:prstGeom>
        </p:spPr>
      </p:pic>
    </p:spTree>
    <p:extLst>
      <p:ext uri="{BB962C8B-B14F-4D97-AF65-F5344CB8AC3E}">
        <p14:creationId xmlns:p14="http://schemas.microsoft.com/office/powerpoint/2010/main" val="1478091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3E550C50-8855-734F-9472-C3ACFCD0C045}"/>
              </a:ext>
            </a:extLst>
          </p:cNvPr>
          <p:cNvSpPr>
            <a:spLocks noGrp="1"/>
          </p:cNvSpPr>
          <p:nvPr>
            <p:ph idx="4294967295"/>
          </p:nvPr>
        </p:nvSpPr>
        <p:spPr>
          <a:xfrm>
            <a:off x="855584" y="1147769"/>
            <a:ext cx="5511871" cy="1928918"/>
          </a:xfrm>
          <a:prstGeom prst="rect">
            <a:avLst/>
          </a:prstGeom>
        </p:spPr>
        <p:txBody>
          <a:bodyPr/>
          <a:lstStyle/>
          <a:p>
            <a:pPr marL="0" indent="0">
              <a:buNone/>
            </a:pPr>
            <a:r>
              <a:rPr lang="es-ES" altLang="pt-BR" sz="60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La solución es el equilibrio</a:t>
            </a:r>
          </a:p>
          <a:p>
            <a:endParaRPr lang="pt-BR" sz="5400" dirty="0"/>
          </a:p>
        </p:txBody>
      </p:sp>
      <p:pic>
        <p:nvPicPr>
          <p:cNvPr id="5" name="Imagem 4" descr="Logotipo, Ícone&#10;&#10;Descrição gerada automaticamente">
            <a:extLst>
              <a:ext uri="{FF2B5EF4-FFF2-40B4-BE49-F238E27FC236}">
                <a16:creationId xmlns:a16="http://schemas.microsoft.com/office/drawing/2014/main" id="{0CCE924F-DE96-4DAF-A5C9-66321FCD567E}"/>
              </a:ext>
            </a:extLst>
          </p:cNvPr>
          <p:cNvPicPr>
            <a:picLocks noChangeAspect="1"/>
          </p:cNvPicPr>
          <p:nvPr/>
        </p:nvPicPr>
        <p:blipFill>
          <a:blip r:embed="rId4"/>
          <a:stretch>
            <a:fillRect/>
          </a:stretch>
        </p:blipFill>
        <p:spPr>
          <a:xfrm>
            <a:off x="11226971" y="210083"/>
            <a:ext cx="636501" cy="636501"/>
          </a:xfrm>
          <a:prstGeom prst="rect">
            <a:avLst/>
          </a:prstGeom>
        </p:spPr>
      </p:pic>
      <p:pic>
        <p:nvPicPr>
          <p:cNvPr id="7" name="Imagem 6">
            <a:extLst>
              <a:ext uri="{FF2B5EF4-FFF2-40B4-BE49-F238E27FC236}">
                <a16:creationId xmlns:a16="http://schemas.microsoft.com/office/drawing/2014/main" id="{4B865044-F86B-4622-89B8-ED1FE598AC20}"/>
              </a:ext>
            </a:extLst>
          </p:cNvPr>
          <p:cNvPicPr>
            <a:picLocks noChangeAspect="1"/>
          </p:cNvPicPr>
          <p:nvPr/>
        </p:nvPicPr>
        <p:blipFill>
          <a:blip r:embed="rId5"/>
          <a:srcRect/>
          <a:stretch/>
        </p:blipFill>
        <p:spPr>
          <a:xfrm>
            <a:off x="432709" y="6155343"/>
            <a:ext cx="845749" cy="478855"/>
          </a:xfrm>
          <a:prstGeom prst="rect">
            <a:avLst/>
          </a:prstGeom>
        </p:spPr>
      </p:pic>
    </p:spTree>
    <p:extLst>
      <p:ext uri="{BB962C8B-B14F-4D97-AF65-F5344CB8AC3E}">
        <p14:creationId xmlns:p14="http://schemas.microsoft.com/office/powerpoint/2010/main" val="4034818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288DB798-BE0C-5D49-BED5-208AA305F929}"/>
              </a:ext>
            </a:extLst>
          </p:cNvPr>
          <p:cNvSpPr>
            <a:spLocks noGrp="1"/>
          </p:cNvSpPr>
          <p:nvPr>
            <p:ph idx="4294967295"/>
          </p:nvPr>
        </p:nvSpPr>
        <p:spPr>
          <a:xfrm>
            <a:off x="1166437" y="1622163"/>
            <a:ext cx="10515600" cy="4351338"/>
          </a:xfrm>
          <a:prstGeom prst="rect">
            <a:avLst/>
          </a:prstGeom>
        </p:spPr>
        <p:txBody>
          <a:bodyPr/>
          <a:lstStyle/>
          <a:p>
            <a:pPr marL="0" indent="0">
              <a:lnSpc>
                <a:spcPct val="150000"/>
              </a:lnSpc>
              <a:buNone/>
            </a:pPr>
            <a:r>
              <a:rPr lang="es-ES" i="1" dirty="0">
                <a:latin typeface="Open Sans" panose="020B0606030504020204" pitchFamily="34" charset="0"/>
                <a:ea typeface="Open Sans" panose="020B0606030504020204" pitchFamily="34" charset="0"/>
                <a:cs typeface="Open Sans" panose="020B0606030504020204" pitchFamily="34" charset="0"/>
              </a:rPr>
              <a:t>Según la Organización para la Cooperación y Desarrollo Económico (OCDE), el concepto de educación financiera es el proceso que permite mejorar la comprensión en relación a los productos y servicios financieros, volviéndose capaz de hacer elecciones de forma bien informada.</a:t>
            </a:r>
          </a:p>
        </p:txBody>
      </p:sp>
      <p:sp>
        <p:nvSpPr>
          <p:cNvPr id="4" name="Retângulo 3">
            <a:extLst>
              <a:ext uri="{FF2B5EF4-FFF2-40B4-BE49-F238E27FC236}">
                <a16:creationId xmlns:a16="http://schemas.microsoft.com/office/drawing/2014/main" id="{7CCA27B5-F563-4C36-946A-237ADA2C1292}"/>
              </a:ext>
            </a:extLst>
          </p:cNvPr>
          <p:cNvSpPr/>
          <p:nvPr/>
        </p:nvSpPr>
        <p:spPr>
          <a:xfrm>
            <a:off x="0" y="0"/>
            <a:ext cx="12192000" cy="839096"/>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CaixaDeTexto 4">
            <a:extLst>
              <a:ext uri="{FF2B5EF4-FFF2-40B4-BE49-F238E27FC236}">
                <a16:creationId xmlns:a16="http://schemas.microsoft.com/office/drawing/2014/main" id="{D9A8D7BF-7238-436D-A14F-D1B02BA1AB96}"/>
              </a:ext>
            </a:extLst>
          </p:cNvPr>
          <p:cNvSpPr txBox="1"/>
          <p:nvPr/>
        </p:nvSpPr>
        <p:spPr>
          <a:xfrm>
            <a:off x="1166437" y="208105"/>
            <a:ext cx="9859125" cy="461665"/>
          </a:xfrm>
          <a:prstGeom prst="rect">
            <a:avLst/>
          </a:prstGeom>
          <a:noFill/>
        </p:spPr>
        <p:txBody>
          <a:bodyPr wrap="square" rtlCol="0">
            <a:spAutoFit/>
          </a:bodyPr>
          <a:lstStyle/>
          <a:p>
            <a:pPr algn="ctr"/>
            <a:r>
              <a:rPr lang="es-ES" sz="24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¿QUÉ ES LA EDUCACIÓN FINANCIERA?</a:t>
            </a:r>
            <a:endParaRPr lang="pt-BR" sz="24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Imagem 5" descr="Logotipo, Ícone&#10;&#10;Descrição gerada automaticamente">
            <a:extLst>
              <a:ext uri="{FF2B5EF4-FFF2-40B4-BE49-F238E27FC236}">
                <a16:creationId xmlns:a16="http://schemas.microsoft.com/office/drawing/2014/main" id="{09BA62BD-0142-4A9A-921A-3E70A940E13C}"/>
              </a:ext>
            </a:extLst>
          </p:cNvPr>
          <p:cNvPicPr>
            <a:picLocks noChangeAspect="1"/>
          </p:cNvPicPr>
          <p:nvPr/>
        </p:nvPicPr>
        <p:blipFill>
          <a:blip r:embed="rId3"/>
          <a:stretch>
            <a:fillRect/>
          </a:stretch>
        </p:blipFill>
        <p:spPr>
          <a:xfrm>
            <a:off x="11226971" y="5997697"/>
            <a:ext cx="636501" cy="636501"/>
          </a:xfrm>
          <a:prstGeom prst="rect">
            <a:avLst/>
          </a:prstGeom>
        </p:spPr>
      </p:pic>
      <p:pic>
        <p:nvPicPr>
          <p:cNvPr id="8" name="Imagem 7">
            <a:extLst>
              <a:ext uri="{FF2B5EF4-FFF2-40B4-BE49-F238E27FC236}">
                <a16:creationId xmlns:a16="http://schemas.microsoft.com/office/drawing/2014/main" id="{EF9E3C83-4AAE-4A32-A4E0-2B3839F6152C}"/>
              </a:ext>
            </a:extLst>
          </p:cNvPr>
          <p:cNvPicPr>
            <a:picLocks noChangeAspect="1"/>
          </p:cNvPicPr>
          <p:nvPr/>
        </p:nvPicPr>
        <p:blipFill>
          <a:blip r:embed="rId4"/>
          <a:srcRect/>
          <a:stretch/>
        </p:blipFill>
        <p:spPr>
          <a:xfrm>
            <a:off x="432709" y="6155343"/>
            <a:ext cx="845749" cy="478855"/>
          </a:xfrm>
          <a:prstGeom prst="rect">
            <a:avLst/>
          </a:prstGeom>
        </p:spPr>
      </p:pic>
    </p:spTree>
    <p:extLst>
      <p:ext uri="{BB962C8B-B14F-4D97-AF65-F5344CB8AC3E}">
        <p14:creationId xmlns:p14="http://schemas.microsoft.com/office/powerpoint/2010/main" val="1860412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a:extLst>
              <a:ext uri="{FF2B5EF4-FFF2-40B4-BE49-F238E27FC236}">
                <a16:creationId xmlns:a16="http://schemas.microsoft.com/office/drawing/2014/main" id="{4CD3B2B3-DA34-445D-A74B-0148053C0327}"/>
              </a:ext>
            </a:extLst>
          </p:cNvPr>
          <p:cNvSpPr/>
          <p:nvPr/>
        </p:nvSpPr>
        <p:spPr>
          <a:xfrm>
            <a:off x="3189210" y="992447"/>
            <a:ext cx="2759256" cy="2224577"/>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CaixaDeTexto 17">
            <a:extLst>
              <a:ext uri="{FF2B5EF4-FFF2-40B4-BE49-F238E27FC236}">
                <a16:creationId xmlns:a16="http://schemas.microsoft.com/office/drawing/2014/main" id="{7D503D07-A4CA-4A2C-9E5C-4A05834689F1}"/>
              </a:ext>
            </a:extLst>
          </p:cNvPr>
          <p:cNvSpPr txBox="1"/>
          <p:nvPr/>
        </p:nvSpPr>
        <p:spPr>
          <a:xfrm>
            <a:off x="3385939" y="1250655"/>
            <a:ext cx="2365798" cy="1708160"/>
          </a:xfrm>
          <a:prstGeom prst="rect">
            <a:avLst/>
          </a:prstGeom>
          <a:noFill/>
        </p:spPr>
        <p:txBody>
          <a:bodyPr wrap="square">
            <a:spAutoFit/>
          </a:bodyPr>
          <a:lstStyle/>
          <a:p>
            <a:pPr algn="ctr"/>
            <a:r>
              <a:rPr lang="es-ES" sz="15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Visualizar la situación financiera actual. Dónde está y dónde quiere llegar. Esta etapa permite encontrar un camino viable para llegar.</a:t>
            </a:r>
          </a:p>
        </p:txBody>
      </p:sp>
      <p:sp>
        <p:nvSpPr>
          <p:cNvPr id="22" name="Retângulo 21">
            <a:extLst>
              <a:ext uri="{FF2B5EF4-FFF2-40B4-BE49-F238E27FC236}">
                <a16:creationId xmlns:a16="http://schemas.microsoft.com/office/drawing/2014/main" id="{6EBA5105-AA30-4209-A16E-BA25CAEE0F88}"/>
              </a:ext>
            </a:extLst>
          </p:cNvPr>
          <p:cNvSpPr/>
          <p:nvPr/>
        </p:nvSpPr>
        <p:spPr>
          <a:xfrm>
            <a:off x="6073620" y="992447"/>
            <a:ext cx="2759256" cy="2224577"/>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CaixaDeTexto 22">
            <a:extLst>
              <a:ext uri="{FF2B5EF4-FFF2-40B4-BE49-F238E27FC236}">
                <a16:creationId xmlns:a16="http://schemas.microsoft.com/office/drawing/2014/main" id="{B9FE0A07-811C-4E54-BAD9-E8B25434CD75}"/>
              </a:ext>
            </a:extLst>
          </p:cNvPr>
          <p:cNvSpPr txBox="1"/>
          <p:nvPr/>
        </p:nvSpPr>
        <p:spPr>
          <a:xfrm>
            <a:off x="6213860" y="1366071"/>
            <a:ext cx="2502432" cy="1477328"/>
          </a:xfrm>
          <a:prstGeom prst="rect">
            <a:avLst/>
          </a:prstGeom>
          <a:noFill/>
        </p:spPr>
        <p:txBody>
          <a:bodyPr wrap="square">
            <a:spAutoFit/>
          </a:bodyPr>
          <a:lstStyle/>
          <a:p>
            <a:pPr algn="ctr"/>
            <a:r>
              <a:rPr lang="es-ES" sz="15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Este es el principal motivador para alcanzar los objetivos. Estos deben ser posibles, tener un plazo definido y etapas.</a:t>
            </a:r>
          </a:p>
        </p:txBody>
      </p:sp>
      <p:sp>
        <p:nvSpPr>
          <p:cNvPr id="24" name="Retângulo 23">
            <a:extLst>
              <a:ext uri="{FF2B5EF4-FFF2-40B4-BE49-F238E27FC236}">
                <a16:creationId xmlns:a16="http://schemas.microsoft.com/office/drawing/2014/main" id="{79DECF9C-CD8E-4564-BFE3-EF808CEDAC08}"/>
              </a:ext>
            </a:extLst>
          </p:cNvPr>
          <p:cNvSpPr/>
          <p:nvPr/>
        </p:nvSpPr>
        <p:spPr>
          <a:xfrm>
            <a:off x="3189210" y="3332439"/>
            <a:ext cx="2759256" cy="2224577"/>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CaixaDeTexto 24">
            <a:extLst>
              <a:ext uri="{FF2B5EF4-FFF2-40B4-BE49-F238E27FC236}">
                <a16:creationId xmlns:a16="http://schemas.microsoft.com/office/drawing/2014/main" id="{061CD61E-5243-4082-A1C3-118C52C72E1C}"/>
              </a:ext>
            </a:extLst>
          </p:cNvPr>
          <p:cNvSpPr txBox="1"/>
          <p:nvPr/>
        </p:nvSpPr>
        <p:spPr>
          <a:xfrm>
            <a:off x="3516195" y="3936895"/>
            <a:ext cx="2105285" cy="1015663"/>
          </a:xfrm>
          <a:prstGeom prst="rect">
            <a:avLst/>
          </a:prstGeom>
          <a:noFill/>
        </p:spPr>
        <p:txBody>
          <a:bodyPr wrap="square">
            <a:spAutoFit/>
          </a:bodyPr>
          <a:lstStyle/>
          <a:p>
            <a:pPr algn="ctr"/>
            <a:r>
              <a:rPr lang="es-ES" sz="15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Conocer los recursos, etapas necesarias para alcanzar el sueño.</a:t>
            </a:r>
          </a:p>
        </p:txBody>
      </p:sp>
      <p:sp>
        <p:nvSpPr>
          <p:cNvPr id="26" name="Retângulo 25">
            <a:extLst>
              <a:ext uri="{FF2B5EF4-FFF2-40B4-BE49-F238E27FC236}">
                <a16:creationId xmlns:a16="http://schemas.microsoft.com/office/drawing/2014/main" id="{AC73565F-5E59-4DD7-838C-E5FBF393A4A5}"/>
              </a:ext>
            </a:extLst>
          </p:cNvPr>
          <p:cNvSpPr/>
          <p:nvPr/>
        </p:nvSpPr>
        <p:spPr>
          <a:xfrm>
            <a:off x="6073620" y="3332439"/>
            <a:ext cx="2759256" cy="2224577"/>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CaixaDeTexto 26">
            <a:extLst>
              <a:ext uri="{FF2B5EF4-FFF2-40B4-BE49-F238E27FC236}">
                <a16:creationId xmlns:a16="http://schemas.microsoft.com/office/drawing/2014/main" id="{CBE5100B-4080-49F8-92DC-54EED3F4D212}"/>
              </a:ext>
            </a:extLst>
          </p:cNvPr>
          <p:cNvSpPr txBox="1"/>
          <p:nvPr/>
        </p:nvSpPr>
        <p:spPr>
          <a:xfrm>
            <a:off x="6400605" y="4167727"/>
            <a:ext cx="2105285" cy="553998"/>
          </a:xfrm>
          <a:prstGeom prst="rect">
            <a:avLst/>
          </a:prstGeom>
          <a:noFill/>
        </p:spPr>
        <p:txBody>
          <a:bodyPr wrap="square">
            <a:spAutoFit/>
          </a:bodyPr>
          <a:lstStyle/>
          <a:p>
            <a:pPr algn="ctr"/>
            <a:r>
              <a:rPr lang="es-ES" sz="15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Poner en práctica las estrategias.</a:t>
            </a:r>
          </a:p>
        </p:txBody>
      </p:sp>
      <p:pic>
        <p:nvPicPr>
          <p:cNvPr id="28" name="Imagem 27" descr="Logotipo, Ícone&#10;&#10;Descrição gerada automaticamente">
            <a:extLst>
              <a:ext uri="{FF2B5EF4-FFF2-40B4-BE49-F238E27FC236}">
                <a16:creationId xmlns:a16="http://schemas.microsoft.com/office/drawing/2014/main" id="{9C99302A-376C-4943-9983-66744AB6706B}"/>
              </a:ext>
            </a:extLst>
          </p:cNvPr>
          <p:cNvPicPr>
            <a:picLocks noChangeAspect="1"/>
          </p:cNvPicPr>
          <p:nvPr/>
        </p:nvPicPr>
        <p:blipFill>
          <a:blip r:embed="rId3"/>
          <a:stretch>
            <a:fillRect/>
          </a:stretch>
        </p:blipFill>
        <p:spPr>
          <a:xfrm>
            <a:off x="11226971" y="5997697"/>
            <a:ext cx="636501" cy="636501"/>
          </a:xfrm>
          <a:prstGeom prst="rect">
            <a:avLst/>
          </a:prstGeom>
        </p:spPr>
      </p:pic>
      <p:sp>
        <p:nvSpPr>
          <p:cNvPr id="30" name="Retângulo 29">
            <a:extLst>
              <a:ext uri="{FF2B5EF4-FFF2-40B4-BE49-F238E27FC236}">
                <a16:creationId xmlns:a16="http://schemas.microsoft.com/office/drawing/2014/main" id="{163854E7-E311-4B0C-9E9B-141C539E4B0C}"/>
              </a:ext>
            </a:extLst>
          </p:cNvPr>
          <p:cNvSpPr/>
          <p:nvPr/>
        </p:nvSpPr>
        <p:spPr>
          <a:xfrm>
            <a:off x="715389" y="1843781"/>
            <a:ext cx="2148289" cy="478855"/>
          </a:xfrm>
          <a:prstGeom prst="rect">
            <a:avLst/>
          </a:prstGeom>
          <a:solidFill>
            <a:srgbClr val="E5B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CaixaDeTexto 30">
            <a:extLst>
              <a:ext uri="{FF2B5EF4-FFF2-40B4-BE49-F238E27FC236}">
                <a16:creationId xmlns:a16="http://schemas.microsoft.com/office/drawing/2014/main" id="{99B0AF1B-CFDD-4A95-921F-EE79F683B31A}"/>
              </a:ext>
            </a:extLst>
          </p:cNvPr>
          <p:cNvSpPr txBox="1"/>
          <p:nvPr/>
        </p:nvSpPr>
        <p:spPr>
          <a:xfrm>
            <a:off x="804937" y="1899544"/>
            <a:ext cx="1993108" cy="400110"/>
          </a:xfrm>
          <a:prstGeom prst="rect">
            <a:avLst/>
          </a:prstGeom>
          <a:noFill/>
        </p:spPr>
        <p:txBody>
          <a:bodyPr wrap="square" rtlCol="0">
            <a:spAutoFit/>
          </a:bodyPr>
          <a:lstStyle/>
          <a:p>
            <a:pPr marL="0" indent="0" algn="ctr">
              <a:buNone/>
            </a:pPr>
            <a:r>
              <a:rPr lang="pt-BR"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DIAGNÓSTICO</a:t>
            </a:r>
            <a:endParaRPr lang="pt-BR"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2" name="Retângulo 31">
            <a:extLst>
              <a:ext uri="{FF2B5EF4-FFF2-40B4-BE49-F238E27FC236}">
                <a16:creationId xmlns:a16="http://schemas.microsoft.com/office/drawing/2014/main" id="{675E89B7-32E7-4ED6-ACA0-82ED48A986DB}"/>
              </a:ext>
            </a:extLst>
          </p:cNvPr>
          <p:cNvSpPr/>
          <p:nvPr/>
        </p:nvSpPr>
        <p:spPr>
          <a:xfrm>
            <a:off x="9144315" y="1843781"/>
            <a:ext cx="2148289" cy="478855"/>
          </a:xfrm>
          <a:prstGeom prst="rect">
            <a:avLst/>
          </a:prstGeom>
          <a:solidFill>
            <a:srgbClr val="E5B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CaixaDeTexto 32">
            <a:extLst>
              <a:ext uri="{FF2B5EF4-FFF2-40B4-BE49-F238E27FC236}">
                <a16:creationId xmlns:a16="http://schemas.microsoft.com/office/drawing/2014/main" id="{01188E55-9030-485A-8772-E526BDC0FFEF}"/>
              </a:ext>
            </a:extLst>
          </p:cNvPr>
          <p:cNvSpPr txBox="1"/>
          <p:nvPr/>
        </p:nvSpPr>
        <p:spPr>
          <a:xfrm>
            <a:off x="9233863" y="1899544"/>
            <a:ext cx="1993108" cy="400110"/>
          </a:xfrm>
          <a:prstGeom prst="rect">
            <a:avLst/>
          </a:prstGeom>
          <a:noFill/>
        </p:spPr>
        <p:txBody>
          <a:bodyPr wrap="square" rtlCol="0">
            <a:spAutoFit/>
          </a:bodyPr>
          <a:lstStyle/>
          <a:p>
            <a:pPr marL="0" indent="0" algn="ctr">
              <a:buNone/>
            </a:pPr>
            <a:r>
              <a:rPr lang="pt-BR"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SUEÑO</a:t>
            </a:r>
            <a:endParaRPr lang="pt-BR"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4" name="Retângulo 33">
            <a:extLst>
              <a:ext uri="{FF2B5EF4-FFF2-40B4-BE49-F238E27FC236}">
                <a16:creationId xmlns:a16="http://schemas.microsoft.com/office/drawing/2014/main" id="{B4CD4605-9246-42A5-9807-C3B22183FEB1}"/>
              </a:ext>
            </a:extLst>
          </p:cNvPr>
          <p:cNvSpPr/>
          <p:nvPr/>
        </p:nvSpPr>
        <p:spPr>
          <a:xfrm>
            <a:off x="730935" y="4104901"/>
            <a:ext cx="2148289" cy="478855"/>
          </a:xfrm>
          <a:prstGeom prst="rect">
            <a:avLst/>
          </a:prstGeom>
          <a:solidFill>
            <a:srgbClr val="E5B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CaixaDeTexto 34">
            <a:extLst>
              <a:ext uri="{FF2B5EF4-FFF2-40B4-BE49-F238E27FC236}">
                <a16:creationId xmlns:a16="http://schemas.microsoft.com/office/drawing/2014/main" id="{D7A9116C-EBFB-40D8-8FAB-B10AFD7F74A9}"/>
              </a:ext>
            </a:extLst>
          </p:cNvPr>
          <p:cNvSpPr txBox="1"/>
          <p:nvPr/>
        </p:nvSpPr>
        <p:spPr>
          <a:xfrm>
            <a:off x="820483" y="4160664"/>
            <a:ext cx="1993108" cy="400110"/>
          </a:xfrm>
          <a:prstGeom prst="rect">
            <a:avLst/>
          </a:prstGeom>
          <a:noFill/>
        </p:spPr>
        <p:txBody>
          <a:bodyPr wrap="square" rtlCol="0">
            <a:spAutoFit/>
          </a:bodyPr>
          <a:lstStyle/>
          <a:p>
            <a:pPr marL="0" indent="0" algn="ctr">
              <a:buNone/>
            </a:pPr>
            <a:r>
              <a:rPr lang="pt-BR"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PRESUPUESTO</a:t>
            </a:r>
          </a:p>
        </p:txBody>
      </p:sp>
      <p:sp>
        <p:nvSpPr>
          <p:cNvPr id="36" name="Retângulo 35">
            <a:extLst>
              <a:ext uri="{FF2B5EF4-FFF2-40B4-BE49-F238E27FC236}">
                <a16:creationId xmlns:a16="http://schemas.microsoft.com/office/drawing/2014/main" id="{D2F0D6C8-08FD-4C30-A5F3-83CB3FFA55AB}"/>
              </a:ext>
            </a:extLst>
          </p:cNvPr>
          <p:cNvSpPr/>
          <p:nvPr/>
        </p:nvSpPr>
        <p:spPr>
          <a:xfrm>
            <a:off x="9159861" y="4104901"/>
            <a:ext cx="2148289" cy="478855"/>
          </a:xfrm>
          <a:prstGeom prst="rect">
            <a:avLst/>
          </a:prstGeom>
          <a:solidFill>
            <a:srgbClr val="E5B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CaixaDeTexto 36">
            <a:extLst>
              <a:ext uri="{FF2B5EF4-FFF2-40B4-BE49-F238E27FC236}">
                <a16:creationId xmlns:a16="http://schemas.microsoft.com/office/drawing/2014/main" id="{314ACD0C-0EE2-4CD0-BAFD-DC27B25B800F}"/>
              </a:ext>
            </a:extLst>
          </p:cNvPr>
          <p:cNvSpPr txBox="1"/>
          <p:nvPr/>
        </p:nvSpPr>
        <p:spPr>
          <a:xfrm>
            <a:off x="9249409" y="4160664"/>
            <a:ext cx="1993108" cy="400110"/>
          </a:xfrm>
          <a:prstGeom prst="rect">
            <a:avLst/>
          </a:prstGeom>
          <a:noFill/>
        </p:spPr>
        <p:txBody>
          <a:bodyPr wrap="square" rtlCol="0">
            <a:spAutoFit/>
          </a:bodyPr>
          <a:lstStyle/>
          <a:p>
            <a:pPr marL="0" indent="0" algn="ctr">
              <a:buNone/>
            </a:pPr>
            <a:r>
              <a:rPr lang="pt-BR"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ECONOMÍA</a:t>
            </a:r>
            <a:endParaRPr lang="pt-BR"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38" name="Imagem 37" descr="Uma imagem contendo Seta&#10;&#10;Descrição gerada automaticamente">
            <a:extLst>
              <a:ext uri="{FF2B5EF4-FFF2-40B4-BE49-F238E27FC236}">
                <a16:creationId xmlns:a16="http://schemas.microsoft.com/office/drawing/2014/main" id="{804078EF-C988-402A-90E4-8765DE7FA609}"/>
              </a:ext>
            </a:extLst>
          </p:cNvPr>
          <p:cNvPicPr>
            <a:picLocks noChangeAspect="1"/>
          </p:cNvPicPr>
          <p:nvPr/>
        </p:nvPicPr>
        <p:blipFill>
          <a:blip r:embed="rId4"/>
          <a:stretch>
            <a:fillRect/>
          </a:stretch>
        </p:blipFill>
        <p:spPr>
          <a:xfrm flipV="1">
            <a:off x="2196077" y="1366071"/>
            <a:ext cx="620371" cy="267104"/>
          </a:xfrm>
          <a:prstGeom prst="rect">
            <a:avLst/>
          </a:prstGeom>
        </p:spPr>
      </p:pic>
      <p:pic>
        <p:nvPicPr>
          <p:cNvPr id="39" name="Imagem 38" descr="Uma imagem contendo Seta&#10;&#10;Descrição gerada automaticamente">
            <a:extLst>
              <a:ext uri="{FF2B5EF4-FFF2-40B4-BE49-F238E27FC236}">
                <a16:creationId xmlns:a16="http://schemas.microsoft.com/office/drawing/2014/main" id="{15008891-F48F-4CE0-BA06-8FF63D9B3542}"/>
              </a:ext>
            </a:extLst>
          </p:cNvPr>
          <p:cNvPicPr>
            <a:picLocks noChangeAspect="1"/>
          </p:cNvPicPr>
          <p:nvPr/>
        </p:nvPicPr>
        <p:blipFill>
          <a:blip r:embed="rId4"/>
          <a:stretch>
            <a:fillRect/>
          </a:stretch>
        </p:blipFill>
        <p:spPr>
          <a:xfrm>
            <a:off x="2253848" y="4819006"/>
            <a:ext cx="620371" cy="267104"/>
          </a:xfrm>
          <a:prstGeom prst="rect">
            <a:avLst/>
          </a:prstGeom>
        </p:spPr>
      </p:pic>
      <p:pic>
        <p:nvPicPr>
          <p:cNvPr id="40" name="Imagem 39" descr="Uma imagem contendo Seta&#10;&#10;Descrição gerada automaticamente">
            <a:extLst>
              <a:ext uri="{FF2B5EF4-FFF2-40B4-BE49-F238E27FC236}">
                <a16:creationId xmlns:a16="http://schemas.microsoft.com/office/drawing/2014/main" id="{3692A011-22A4-4F89-8BB5-E1D70CFD3C5A}"/>
              </a:ext>
            </a:extLst>
          </p:cNvPr>
          <p:cNvPicPr>
            <a:picLocks noChangeAspect="1"/>
          </p:cNvPicPr>
          <p:nvPr/>
        </p:nvPicPr>
        <p:blipFill>
          <a:blip r:embed="rId4"/>
          <a:stretch>
            <a:fillRect/>
          </a:stretch>
        </p:blipFill>
        <p:spPr>
          <a:xfrm flipH="1" flipV="1">
            <a:off x="9009848" y="1325928"/>
            <a:ext cx="620371" cy="267104"/>
          </a:xfrm>
          <a:prstGeom prst="rect">
            <a:avLst/>
          </a:prstGeom>
        </p:spPr>
      </p:pic>
      <p:pic>
        <p:nvPicPr>
          <p:cNvPr id="41" name="Imagem 40" descr="Uma imagem contendo Seta&#10;&#10;Descrição gerada automaticamente">
            <a:extLst>
              <a:ext uri="{FF2B5EF4-FFF2-40B4-BE49-F238E27FC236}">
                <a16:creationId xmlns:a16="http://schemas.microsoft.com/office/drawing/2014/main" id="{B42A8FBB-6ED7-47C9-86DF-0F7019558D80}"/>
              </a:ext>
            </a:extLst>
          </p:cNvPr>
          <p:cNvPicPr>
            <a:picLocks noChangeAspect="1"/>
          </p:cNvPicPr>
          <p:nvPr/>
        </p:nvPicPr>
        <p:blipFill>
          <a:blip r:embed="rId4"/>
          <a:stretch>
            <a:fillRect/>
          </a:stretch>
        </p:blipFill>
        <p:spPr>
          <a:xfrm flipH="1">
            <a:off x="9030563" y="4878663"/>
            <a:ext cx="620371" cy="267104"/>
          </a:xfrm>
          <a:prstGeom prst="rect">
            <a:avLst/>
          </a:prstGeom>
        </p:spPr>
      </p:pic>
      <p:pic>
        <p:nvPicPr>
          <p:cNvPr id="42" name="Imagem 41">
            <a:extLst>
              <a:ext uri="{FF2B5EF4-FFF2-40B4-BE49-F238E27FC236}">
                <a16:creationId xmlns:a16="http://schemas.microsoft.com/office/drawing/2014/main" id="{1664B5BF-2F10-4E39-9455-7311AE300288}"/>
              </a:ext>
            </a:extLst>
          </p:cNvPr>
          <p:cNvPicPr>
            <a:picLocks noChangeAspect="1"/>
          </p:cNvPicPr>
          <p:nvPr/>
        </p:nvPicPr>
        <p:blipFill>
          <a:blip r:embed="rId5"/>
          <a:srcRect/>
          <a:stretch/>
        </p:blipFill>
        <p:spPr>
          <a:xfrm>
            <a:off x="432709" y="6155343"/>
            <a:ext cx="845749" cy="478855"/>
          </a:xfrm>
          <a:prstGeom prst="rect">
            <a:avLst/>
          </a:prstGeom>
        </p:spPr>
      </p:pic>
    </p:spTree>
    <p:extLst>
      <p:ext uri="{BB962C8B-B14F-4D97-AF65-F5344CB8AC3E}">
        <p14:creationId xmlns:p14="http://schemas.microsoft.com/office/powerpoint/2010/main" val="1131480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tângulo 29">
            <a:extLst>
              <a:ext uri="{FF2B5EF4-FFF2-40B4-BE49-F238E27FC236}">
                <a16:creationId xmlns:a16="http://schemas.microsoft.com/office/drawing/2014/main" id="{10C51E57-1296-44A7-A732-F36127ED8A98}"/>
              </a:ext>
            </a:extLst>
          </p:cNvPr>
          <p:cNvSpPr/>
          <p:nvPr/>
        </p:nvSpPr>
        <p:spPr>
          <a:xfrm>
            <a:off x="6343705" y="3983475"/>
            <a:ext cx="2915909" cy="363392"/>
          </a:xfrm>
          <a:prstGeom prst="rect">
            <a:avLst/>
          </a:prstGeom>
          <a:solidFill>
            <a:srgbClr val="E5B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CaixaDeTexto 18">
            <a:extLst>
              <a:ext uri="{FF2B5EF4-FFF2-40B4-BE49-F238E27FC236}">
                <a16:creationId xmlns:a16="http://schemas.microsoft.com/office/drawing/2014/main" id="{F025DB7F-1C2F-46C4-BE1B-E5C2210916F8}"/>
              </a:ext>
            </a:extLst>
          </p:cNvPr>
          <p:cNvSpPr txBox="1"/>
          <p:nvPr/>
        </p:nvSpPr>
        <p:spPr>
          <a:xfrm>
            <a:off x="6263856" y="2286965"/>
            <a:ext cx="4791513" cy="1323439"/>
          </a:xfrm>
          <a:prstGeom prst="rect">
            <a:avLst/>
          </a:prstGeom>
          <a:noFill/>
        </p:spPr>
        <p:txBody>
          <a:bodyPr wrap="square" rtlCol="0">
            <a:spAutoFit/>
          </a:bodyPr>
          <a:lstStyle/>
          <a:p>
            <a:r>
              <a:rPr lang="es-ES" sz="2000" dirty="0">
                <a:latin typeface="Open Sans" panose="020B0606030504020204" pitchFamily="34" charset="0"/>
                <a:ea typeface="Open Sans" panose="020B0606030504020204" pitchFamily="34" charset="0"/>
                <a:cs typeface="Open Sans" panose="020B0606030504020204" pitchFamily="34" charset="0"/>
              </a:rPr>
              <a:t>Anote todas las entradas y salidas</a:t>
            </a:r>
            <a:r>
              <a:rPr lang="pt-BR" sz="1400" dirty="0">
                <a:latin typeface="Open Sans" panose="020B0606030504020204" pitchFamily="34" charset="0"/>
                <a:ea typeface="Open Sans" panose="020B0606030504020204" pitchFamily="34" charset="0"/>
                <a:cs typeface="Open Sans" panose="020B0606030504020204" pitchFamily="34" charset="0"/>
              </a:rPr>
              <a:t>*</a:t>
            </a:r>
            <a:r>
              <a:rPr lang="pt-BR" sz="2000" dirty="0">
                <a:latin typeface="Open Sans" panose="020B0606030504020204" pitchFamily="34" charset="0"/>
                <a:ea typeface="Open Sans" panose="020B0606030504020204" pitchFamily="34" charset="0"/>
                <a:cs typeface="Open Sans" panose="020B0606030504020204" pitchFamily="34" charset="0"/>
              </a:rPr>
              <a:t> </a:t>
            </a:r>
          </a:p>
          <a:p>
            <a:r>
              <a:rPr lang="es-ES" sz="2000" dirty="0">
                <a:latin typeface="Open Sans" panose="020B0606030504020204" pitchFamily="34" charset="0"/>
                <a:ea typeface="Open Sans" panose="020B0606030504020204" pitchFamily="34" charset="0"/>
                <a:cs typeface="Open Sans" panose="020B0606030504020204" pitchFamily="34" charset="0"/>
              </a:rPr>
              <a:t>Planilla con gastos fijos y extras </a:t>
            </a:r>
            <a:r>
              <a:rPr lang="pt-BR" sz="2000" dirty="0">
                <a:latin typeface="Open Sans" panose="020B0606030504020204" pitchFamily="34" charset="0"/>
                <a:ea typeface="Open Sans" panose="020B0606030504020204" pitchFamily="34" charset="0"/>
                <a:cs typeface="Open Sans" panose="020B0606030504020204" pitchFamily="34" charset="0"/>
              </a:rPr>
              <a:t> </a:t>
            </a:r>
          </a:p>
          <a:p>
            <a:endParaRPr lang="pt-BR" sz="2000" dirty="0">
              <a:latin typeface="Open Sans" panose="020B0606030504020204" pitchFamily="34" charset="0"/>
              <a:ea typeface="Open Sans" panose="020B0606030504020204" pitchFamily="34" charset="0"/>
              <a:cs typeface="Open Sans" panose="020B0606030504020204" pitchFamily="34" charset="0"/>
            </a:endParaRPr>
          </a:p>
          <a:p>
            <a:r>
              <a:rPr lang="es-ES" sz="2000" dirty="0">
                <a:latin typeface="Open Sans" panose="020B0606030504020204" pitchFamily="34" charset="0"/>
                <a:ea typeface="Open Sans" panose="020B0606030504020204" pitchFamily="34" charset="0"/>
                <a:cs typeface="Open Sans" panose="020B0606030504020204" pitchFamily="34" charset="0"/>
              </a:rPr>
              <a:t>Organice los gastos por sectores</a:t>
            </a:r>
            <a:endParaRPr lang="pt-B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Retângulo 19">
            <a:extLst>
              <a:ext uri="{FF2B5EF4-FFF2-40B4-BE49-F238E27FC236}">
                <a16:creationId xmlns:a16="http://schemas.microsoft.com/office/drawing/2014/main" id="{162E20F4-3526-49F4-94E1-99D97E31FB25}"/>
              </a:ext>
            </a:extLst>
          </p:cNvPr>
          <p:cNvSpPr/>
          <p:nvPr/>
        </p:nvSpPr>
        <p:spPr>
          <a:xfrm>
            <a:off x="1136631" y="3356165"/>
            <a:ext cx="3436881" cy="1205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SABER EXACTAMENTE CUÁNTO GANA Y CUÁNTO GASTA </a:t>
            </a:r>
            <a:endParaRPr lang="pt-BR" sz="2400" b="1" dirty="0">
              <a:solidFill>
                <a:srgbClr val="6767A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Retângulo 20">
            <a:extLst>
              <a:ext uri="{FF2B5EF4-FFF2-40B4-BE49-F238E27FC236}">
                <a16:creationId xmlns:a16="http://schemas.microsoft.com/office/drawing/2014/main" id="{1A604EF8-F3C7-4ACC-BC5B-6A0E1EAF8E4C}"/>
              </a:ext>
            </a:extLst>
          </p:cNvPr>
          <p:cNvSpPr/>
          <p:nvPr/>
        </p:nvSpPr>
        <p:spPr>
          <a:xfrm>
            <a:off x="0" y="0"/>
            <a:ext cx="12192000" cy="839096"/>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2" name="CaixaDeTexto 21">
            <a:extLst>
              <a:ext uri="{FF2B5EF4-FFF2-40B4-BE49-F238E27FC236}">
                <a16:creationId xmlns:a16="http://schemas.microsoft.com/office/drawing/2014/main" id="{A7E5EE04-F14F-40B9-87AA-9031509E27BF}"/>
              </a:ext>
            </a:extLst>
          </p:cNvPr>
          <p:cNvSpPr txBox="1"/>
          <p:nvPr/>
        </p:nvSpPr>
        <p:spPr>
          <a:xfrm>
            <a:off x="1166437" y="208105"/>
            <a:ext cx="9859125" cy="461665"/>
          </a:xfrm>
          <a:prstGeom prst="rect">
            <a:avLst/>
          </a:prstGeom>
          <a:noFill/>
        </p:spPr>
        <p:txBody>
          <a:bodyPr wrap="square" rtlCol="0">
            <a:spAutoFit/>
          </a:bodyPr>
          <a:lstStyle/>
          <a:p>
            <a:pPr algn="ctr"/>
            <a:r>
              <a:rPr lang="pt-BR" sz="24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CÓMO ADQUIRIR SALUD FINANCIERA</a:t>
            </a:r>
          </a:p>
        </p:txBody>
      </p:sp>
      <p:pic>
        <p:nvPicPr>
          <p:cNvPr id="23" name="Imagem 22" descr="Logotipo, Ícone&#10;&#10;Descrição gerada automaticamente">
            <a:extLst>
              <a:ext uri="{FF2B5EF4-FFF2-40B4-BE49-F238E27FC236}">
                <a16:creationId xmlns:a16="http://schemas.microsoft.com/office/drawing/2014/main" id="{6407BBCB-EBF7-40C0-839B-6D6396ACF823}"/>
              </a:ext>
            </a:extLst>
          </p:cNvPr>
          <p:cNvPicPr>
            <a:picLocks noChangeAspect="1"/>
          </p:cNvPicPr>
          <p:nvPr/>
        </p:nvPicPr>
        <p:blipFill>
          <a:blip r:embed="rId3"/>
          <a:stretch>
            <a:fillRect/>
          </a:stretch>
        </p:blipFill>
        <p:spPr>
          <a:xfrm>
            <a:off x="11226971" y="5997697"/>
            <a:ext cx="636501" cy="636501"/>
          </a:xfrm>
          <a:prstGeom prst="rect">
            <a:avLst/>
          </a:prstGeom>
        </p:spPr>
      </p:pic>
      <p:sp>
        <p:nvSpPr>
          <p:cNvPr id="25" name="Retângulo 24">
            <a:extLst>
              <a:ext uri="{FF2B5EF4-FFF2-40B4-BE49-F238E27FC236}">
                <a16:creationId xmlns:a16="http://schemas.microsoft.com/office/drawing/2014/main" id="{BEECF4FC-FF1E-4862-BA4F-73640097B61C}"/>
              </a:ext>
            </a:extLst>
          </p:cNvPr>
          <p:cNvSpPr/>
          <p:nvPr/>
        </p:nvSpPr>
        <p:spPr>
          <a:xfrm>
            <a:off x="885207" y="2157614"/>
            <a:ext cx="1399798" cy="980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600" b="1" spc="-300" dirty="0">
                <a:solidFill>
                  <a:srgbClr val="E5B774"/>
                </a:solidFill>
                <a:latin typeface="Open Sans" panose="020B0606030504020204" pitchFamily="34" charset="0"/>
                <a:ea typeface="Open Sans" panose="020B0606030504020204" pitchFamily="34" charset="0"/>
                <a:cs typeface="Open Sans" panose="020B0606030504020204" pitchFamily="34" charset="0"/>
              </a:rPr>
              <a:t>1º</a:t>
            </a:r>
          </a:p>
        </p:txBody>
      </p:sp>
      <p:sp>
        <p:nvSpPr>
          <p:cNvPr id="26" name="Retângulo 25">
            <a:extLst>
              <a:ext uri="{FF2B5EF4-FFF2-40B4-BE49-F238E27FC236}">
                <a16:creationId xmlns:a16="http://schemas.microsoft.com/office/drawing/2014/main" id="{69231DE5-B43E-4896-91FA-D2B8B15C3DCA}"/>
              </a:ext>
            </a:extLst>
          </p:cNvPr>
          <p:cNvSpPr/>
          <p:nvPr/>
        </p:nvSpPr>
        <p:spPr>
          <a:xfrm>
            <a:off x="1583796" y="2735223"/>
            <a:ext cx="1888330" cy="323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600" b="1" dirty="0">
                <a:solidFill>
                  <a:srgbClr val="E5B774"/>
                </a:solidFill>
                <a:latin typeface="Open Sans" panose="020B0606030504020204" pitchFamily="34" charset="0"/>
                <a:ea typeface="Open Sans" panose="020B0606030504020204" pitchFamily="34" charset="0"/>
                <a:cs typeface="Open Sans" panose="020B0606030504020204" pitchFamily="34" charset="0"/>
              </a:rPr>
              <a:t>PASO</a:t>
            </a:r>
          </a:p>
        </p:txBody>
      </p:sp>
      <p:pic>
        <p:nvPicPr>
          <p:cNvPr id="27" name="Imagem 26">
            <a:extLst>
              <a:ext uri="{FF2B5EF4-FFF2-40B4-BE49-F238E27FC236}">
                <a16:creationId xmlns:a16="http://schemas.microsoft.com/office/drawing/2014/main" id="{DA23D16F-B850-4E40-B059-5F950C4778A4}"/>
              </a:ext>
            </a:extLst>
          </p:cNvPr>
          <p:cNvPicPr>
            <a:picLocks noChangeAspect="1"/>
          </p:cNvPicPr>
          <p:nvPr/>
        </p:nvPicPr>
        <p:blipFill>
          <a:blip r:embed="rId4"/>
          <a:srcRect/>
          <a:stretch/>
        </p:blipFill>
        <p:spPr>
          <a:xfrm flipV="1">
            <a:off x="5835163" y="2431701"/>
            <a:ext cx="428692" cy="184576"/>
          </a:xfrm>
          <a:prstGeom prst="rect">
            <a:avLst/>
          </a:prstGeom>
        </p:spPr>
      </p:pic>
      <p:sp>
        <p:nvSpPr>
          <p:cNvPr id="28" name="CaixaDeTexto 27">
            <a:extLst>
              <a:ext uri="{FF2B5EF4-FFF2-40B4-BE49-F238E27FC236}">
                <a16:creationId xmlns:a16="http://schemas.microsoft.com/office/drawing/2014/main" id="{A3EA0CD3-B51B-4020-8957-C554FFD154D7}"/>
              </a:ext>
            </a:extLst>
          </p:cNvPr>
          <p:cNvSpPr txBox="1"/>
          <p:nvPr/>
        </p:nvSpPr>
        <p:spPr>
          <a:xfrm>
            <a:off x="6515171" y="4007560"/>
            <a:ext cx="2639339" cy="307777"/>
          </a:xfrm>
          <a:prstGeom prst="rect">
            <a:avLst/>
          </a:prstGeom>
          <a:noFill/>
        </p:spPr>
        <p:txBody>
          <a:bodyPr wrap="square">
            <a:spAutoFit/>
          </a:bodyPr>
          <a:lstStyle/>
          <a:p>
            <a:r>
              <a:rPr lang="pt-BR" sz="1400" dirty="0">
                <a:latin typeface="Open Sans" panose="020B0606030504020204" pitchFamily="34" charset="0"/>
                <a:ea typeface="Open Sans" panose="020B0606030504020204" pitchFamily="34" charset="0"/>
                <a:cs typeface="Open Sans" panose="020B0606030504020204" pitchFamily="34" charset="0"/>
              </a:rPr>
              <a:t>*</a:t>
            </a:r>
            <a:r>
              <a:rPr lang="es-ES" sz="1400" dirty="0">
                <a:latin typeface="Open Sans" panose="020B0606030504020204" pitchFamily="34" charset="0"/>
                <a:ea typeface="Open Sans" panose="020B0606030504020204" pitchFamily="34" charset="0"/>
                <a:cs typeface="Open Sans" panose="020B0606030504020204" pitchFamily="34" charset="0"/>
              </a:rPr>
              <a:t>No deje ningún gasto fuera</a:t>
            </a:r>
            <a:endParaRPr lang="pt-BR"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Imagem 30">
            <a:extLst>
              <a:ext uri="{FF2B5EF4-FFF2-40B4-BE49-F238E27FC236}">
                <a16:creationId xmlns:a16="http://schemas.microsoft.com/office/drawing/2014/main" id="{BF7E62E8-2F2D-4BB3-BFC2-2AE8533F8CCA}"/>
              </a:ext>
            </a:extLst>
          </p:cNvPr>
          <p:cNvPicPr>
            <a:picLocks noChangeAspect="1"/>
          </p:cNvPicPr>
          <p:nvPr/>
        </p:nvPicPr>
        <p:blipFill>
          <a:blip r:embed="rId4"/>
          <a:srcRect/>
          <a:stretch/>
        </p:blipFill>
        <p:spPr>
          <a:xfrm flipV="1">
            <a:off x="5835162" y="3312643"/>
            <a:ext cx="428692" cy="184576"/>
          </a:xfrm>
          <a:prstGeom prst="rect">
            <a:avLst/>
          </a:prstGeom>
        </p:spPr>
      </p:pic>
      <p:pic>
        <p:nvPicPr>
          <p:cNvPr id="14" name="Imagem 13">
            <a:extLst>
              <a:ext uri="{FF2B5EF4-FFF2-40B4-BE49-F238E27FC236}">
                <a16:creationId xmlns:a16="http://schemas.microsoft.com/office/drawing/2014/main" id="{E84029AB-2D43-4BEB-894C-28DFA5719A70}"/>
              </a:ext>
            </a:extLst>
          </p:cNvPr>
          <p:cNvPicPr>
            <a:picLocks noChangeAspect="1"/>
          </p:cNvPicPr>
          <p:nvPr/>
        </p:nvPicPr>
        <p:blipFill>
          <a:blip r:embed="rId5"/>
          <a:srcRect/>
          <a:stretch/>
        </p:blipFill>
        <p:spPr>
          <a:xfrm>
            <a:off x="432709" y="6155343"/>
            <a:ext cx="845749" cy="478855"/>
          </a:xfrm>
          <a:prstGeom prst="rect">
            <a:avLst/>
          </a:prstGeom>
        </p:spPr>
      </p:pic>
    </p:spTree>
    <p:extLst>
      <p:ext uri="{BB962C8B-B14F-4D97-AF65-F5344CB8AC3E}">
        <p14:creationId xmlns:p14="http://schemas.microsoft.com/office/powerpoint/2010/main" val="1795236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tângulo 28">
            <a:extLst>
              <a:ext uri="{FF2B5EF4-FFF2-40B4-BE49-F238E27FC236}">
                <a16:creationId xmlns:a16="http://schemas.microsoft.com/office/drawing/2014/main" id="{726A1F38-9832-463E-B420-1A15F3E5E696}"/>
              </a:ext>
            </a:extLst>
          </p:cNvPr>
          <p:cNvSpPr/>
          <p:nvPr/>
        </p:nvSpPr>
        <p:spPr>
          <a:xfrm>
            <a:off x="1323405" y="3644520"/>
            <a:ext cx="2759256" cy="593335"/>
          </a:xfrm>
          <a:prstGeom prst="rect">
            <a:avLst/>
          </a:prstGeom>
          <a:solidFill>
            <a:srgbClr val="D2D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a:extLst>
              <a:ext uri="{FF2B5EF4-FFF2-40B4-BE49-F238E27FC236}">
                <a16:creationId xmlns:a16="http://schemas.microsoft.com/office/drawing/2014/main" id="{C6E76990-4BAB-49D9-A2BB-EB1558D84D89}"/>
              </a:ext>
            </a:extLst>
          </p:cNvPr>
          <p:cNvSpPr/>
          <p:nvPr/>
        </p:nvSpPr>
        <p:spPr>
          <a:xfrm>
            <a:off x="4178471" y="3642334"/>
            <a:ext cx="3297156" cy="593335"/>
          </a:xfrm>
          <a:prstGeom prst="rect">
            <a:avLst/>
          </a:prstGeom>
          <a:solidFill>
            <a:srgbClr val="D2D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Retângulo 30">
            <a:extLst>
              <a:ext uri="{FF2B5EF4-FFF2-40B4-BE49-F238E27FC236}">
                <a16:creationId xmlns:a16="http://schemas.microsoft.com/office/drawing/2014/main" id="{4BAB6721-71D3-4B8F-A2DC-F3BC9B168057}"/>
              </a:ext>
            </a:extLst>
          </p:cNvPr>
          <p:cNvSpPr/>
          <p:nvPr/>
        </p:nvSpPr>
        <p:spPr>
          <a:xfrm>
            <a:off x="7571436" y="3632936"/>
            <a:ext cx="3297156" cy="593335"/>
          </a:xfrm>
          <a:prstGeom prst="rect">
            <a:avLst/>
          </a:prstGeom>
          <a:solidFill>
            <a:srgbClr val="D2D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tângulo 25">
            <a:extLst>
              <a:ext uri="{FF2B5EF4-FFF2-40B4-BE49-F238E27FC236}">
                <a16:creationId xmlns:a16="http://schemas.microsoft.com/office/drawing/2014/main" id="{60C8C7F4-3986-454E-BFA4-DE54BAF66EA4}"/>
              </a:ext>
            </a:extLst>
          </p:cNvPr>
          <p:cNvSpPr/>
          <p:nvPr/>
        </p:nvSpPr>
        <p:spPr>
          <a:xfrm>
            <a:off x="1323405" y="2809123"/>
            <a:ext cx="2759256" cy="745559"/>
          </a:xfrm>
          <a:prstGeom prst="rect">
            <a:avLst/>
          </a:prstGeom>
          <a:solidFill>
            <a:srgbClr val="D2D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a:extLst>
              <a:ext uri="{FF2B5EF4-FFF2-40B4-BE49-F238E27FC236}">
                <a16:creationId xmlns:a16="http://schemas.microsoft.com/office/drawing/2014/main" id="{E7E945B3-F4E4-4531-A03B-75CFFD3820A6}"/>
              </a:ext>
            </a:extLst>
          </p:cNvPr>
          <p:cNvSpPr/>
          <p:nvPr/>
        </p:nvSpPr>
        <p:spPr>
          <a:xfrm>
            <a:off x="4178471" y="2806937"/>
            <a:ext cx="3297156" cy="745559"/>
          </a:xfrm>
          <a:prstGeom prst="rect">
            <a:avLst/>
          </a:prstGeom>
          <a:solidFill>
            <a:srgbClr val="D2D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27">
            <a:extLst>
              <a:ext uri="{FF2B5EF4-FFF2-40B4-BE49-F238E27FC236}">
                <a16:creationId xmlns:a16="http://schemas.microsoft.com/office/drawing/2014/main" id="{C0D50887-CA58-4874-8F1D-61EBC849FD68}"/>
              </a:ext>
            </a:extLst>
          </p:cNvPr>
          <p:cNvSpPr/>
          <p:nvPr/>
        </p:nvSpPr>
        <p:spPr>
          <a:xfrm>
            <a:off x="7571436" y="2797539"/>
            <a:ext cx="3297156" cy="745559"/>
          </a:xfrm>
          <a:prstGeom prst="rect">
            <a:avLst/>
          </a:prstGeom>
          <a:solidFill>
            <a:srgbClr val="D2D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6A322538-4124-464A-9368-9E3CF985C8F0}"/>
              </a:ext>
            </a:extLst>
          </p:cNvPr>
          <p:cNvSpPr txBox="1"/>
          <p:nvPr/>
        </p:nvSpPr>
        <p:spPr>
          <a:xfrm>
            <a:off x="2299543" y="1588351"/>
            <a:ext cx="7592911" cy="369332"/>
          </a:xfrm>
          <a:prstGeom prst="rect">
            <a:avLst/>
          </a:prstGeom>
          <a:noFill/>
        </p:spPr>
        <p:txBody>
          <a:bodyPr wrap="none" rtlCol="0">
            <a:spAutoFit/>
          </a:bodyPr>
          <a:lstStyle/>
          <a:p>
            <a:pPr algn="ctr"/>
            <a:r>
              <a:rPr lang="es-ES" dirty="0">
                <a:latin typeface="Open Sans" panose="020B0606030504020204" pitchFamily="34" charset="0"/>
                <a:ea typeface="Open Sans" panose="020B0606030504020204" pitchFamily="34" charset="0"/>
                <a:cs typeface="Open Sans" panose="020B0606030504020204" pitchFamily="34" charset="0"/>
              </a:rPr>
              <a:t>Para este análisis, se utilizó una referencia de ingresos de 1% al mes. </a:t>
            </a:r>
          </a:p>
        </p:txBody>
      </p:sp>
      <p:sp>
        <p:nvSpPr>
          <p:cNvPr id="6" name="Retângulo 5">
            <a:extLst>
              <a:ext uri="{FF2B5EF4-FFF2-40B4-BE49-F238E27FC236}">
                <a16:creationId xmlns:a16="http://schemas.microsoft.com/office/drawing/2014/main" id="{3417D066-570F-4682-A2EC-894D027CD42B}"/>
              </a:ext>
            </a:extLst>
          </p:cNvPr>
          <p:cNvSpPr/>
          <p:nvPr/>
        </p:nvSpPr>
        <p:spPr>
          <a:xfrm>
            <a:off x="0" y="0"/>
            <a:ext cx="12192000" cy="839096"/>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CaixaDeTexto 7">
            <a:extLst>
              <a:ext uri="{FF2B5EF4-FFF2-40B4-BE49-F238E27FC236}">
                <a16:creationId xmlns:a16="http://schemas.microsoft.com/office/drawing/2014/main" id="{F47C0065-A066-409E-9EA0-3C52C7AEC5DD}"/>
              </a:ext>
            </a:extLst>
          </p:cNvPr>
          <p:cNvSpPr txBox="1"/>
          <p:nvPr/>
        </p:nvSpPr>
        <p:spPr>
          <a:xfrm>
            <a:off x="1166437" y="208105"/>
            <a:ext cx="9859125" cy="461665"/>
          </a:xfrm>
          <a:prstGeom prst="rect">
            <a:avLst/>
          </a:prstGeom>
          <a:noFill/>
        </p:spPr>
        <p:txBody>
          <a:bodyPr wrap="square" rtlCol="0">
            <a:spAutoFit/>
          </a:bodyPr>
          <a:lstStyle/>
          <a:p>
            <a:pPr algn="ctr"/>
            <a:r>
              <a:rPr lang="es-ES" sz="24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¿A DÓNDE VA NUESTRO DINERO?</a:t>
            </a:r>
          </a:p>
        </p:txBody>
      </p:sp>
      <p:pic>
        <p:nvPicPr>
          <p:cNvPr id="9" name="Imagem 8" descr="Logotipo, Ícone&#10;&#10;Descrição gerada automaticamente">
            <a:extLst>
              <a:ext uri="{FF2B5EF4-FFF2-40B4-BE49-F238E27FC236}">
                <a16:creationId xmlns:a16="http://schemas.microsoft.com/office/drawing/2014/main" id="{E017BEC4-53B2-48E4-AEDD-F81C7BB36CD4}"/>
              </a:ext>
            </a:extLst>
          </p:cNvPr>
          <p:cNvPicPr>
            <a:picLocks noChangeAspect="1"/>
          </p:cNvPicPr>
          <p:nvPr/>
        </p:nvPicPr>
        <p:blipFill>
          <a:blip r:embed="rId3"/>
          <a:stretch>
            <a:fillRect/>
          </a:stretch>
        </p:blipFill>
        <p:spPr>
          <a:xfrm>
            <a:off x="11226971" y="5997697"/>
            <a:ext cx="636501" cy="636501"/>
          </a:xfrm>
          <a:prstGeom prst="rect">
            <a:avLst/>
          </a:prstGeom>
        </p:spPr>
      </p:pic>
      <p:sp>
        <p:nvSpPr>
          <p:cNvPr id="11" name="Retângulo 10">
            <a:extLst>
              <a:ext uri="{FF2B5EF4-FFF2-40B4-BE49-F238E27FC236}">
                <a16:creationId xmlns:a16="http://schemas.microsoft.com/office/drawing/2014/main" id="{F1FA096A-AA77-48CE-84E1-FE1269BB129D}"/>
              </a:ext>
            </a:extLst>
          </p:cNvPr>
          <p:cNvSpPr/>
          <p:nvPr/>
        </p:nvSpPr>
        <p:spPr>
          <a:xfrm>
            <a:off x="1323405" y="2320169"/>
            <a:ext cx="2759256" cy="399116"/>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a:extLst>
              <a:ext uri="{FF2B5EF4-FFF2-40B4-BE49-F238E27FC236}">
                <a16:creationId xmlns:a16="http://schemas.microsoft.com/office/drawing/2014/main" id="{AFEA473F-F2DB-41E1-A2DA-386091882F46}"/>
              </a:ext>
            </a:extLst>
          </p:cNvPr>
          <p:cNvSpPr txBox="1"/>
          <p:nvPr/>
        </p:nvSpPr>
        <p:spPr>
          <a:xfrm>
            <a:off x="1520134" y="2337124"/>
            <a:ext cx="2365798" cy="369332"/>
          </a:xfrm>
          <a:prstGeom prst="rect">
            <a:avLst/>
          </a:prstGeom>
          <a:noFill/>
        </p:spPr>
        <p:txBody>
          <a:bodyPr wrap="square">
            <a:spAutoFit/>
          </a:bodyPr>
          <a:lstStyle/>
          <a:p>
            <a:pPr algn="ctr"/>
            <a:r>
              <a:rPr lang="pt-BR" b="1" dirty="0">
                <a:solidFill>
                  <a:schemeClr val="bg1"/>
                </a:solidFill>
                <a:latin typeface="Open Sans" panose="020B0606030504020204" pitchFamily="34" charset="0"/>
                <a:ea typeface="Open Sans" panose="020B0606030504020204" pitchFamily="34" charset="0"/>
                <a:cs typeface="Open Sans" panose="020B0606030504020204" pitchFamily="34" charset="0"/>
              </a:rPr>
              <a:t>TIPO DE GASTO</a:t>
            </a:r>
          </a:p>
        </p:txBody>
      </p:sp>
      <p:sp>
        <p:nvSpPr>
          <p:cNvPr id="13" name="Retângulo 12">
            <a:extLst>
              <a:ext uri="{FF2B5EF4-FFF2-40B4-BE49-F238E27FC236}">
                <a16:creationId xmlns:a16="http://schemas.microsoft.com/office/drawing/2014/main" id="{2FF763C1-BB07-422F-8DBC-6F6A54600549}"/>
              </a:ext>
            </a:extLst>
          </p:cNvPr>
          <p:cNvSpPr/>
          <p:nvPr/>
        </p:nvSpPr>
        <p:spPr>
          <a:xfrm>
            <a:off x="4178471" y="2317983"/>
            <a:ext cx="3297156" cy="399116"/>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CaixaDeTexto 13">
            <a:extLst>
              <a:ext uri="{FF2B5EF4-FFF2-40B4-BE49-F238E27FC236}">
                <a16:creationId xmlns:a16="http://schemas.microsoft.com/office/drawing/2014/main" id="{EF5538A7-0401-422B-B925-28862E4AEDAC}"/>
              </a:ext>
            </a:extLst>
          </p:cNvPr>
          <p:cNvSpPr txBox="1"/>
          <p:nvPr/>
        </p:nvSpPr>
        <p:spPr>
          <a:xfrm>
            <a:off x="4375199" y="2334938"/>
            <a:ext cx="2900731" cy="369332"/>
          </a:xfrm>
          <a:prstGeom prst="rect">
            <a:avLst/>
          </a:prstGeom>
          <a:noFill/>
        </p:spPr>
        <p:txBody>
          <a:bodyPr wrap="square">
            <a:spAutoFit/>
          </a:bodyPr>
          <a:lstStyle/>
          <a:p>
            <a:pPr algn="ctr"/>
            <a:r>
              <a:rPr lang="pt-BR" b="1" dirty="0">
                <a:solidFill>
                  <a:schemeClr val="bg1"/>
                </a:solidFill>
                <a:latin typeface="Open Sans" panose="020B0606030504020204" pitchFamily="34" charset="0"/>
                <a:ea typeface="Open Sans" panose="020B0606030504020204" pitchFamily="34" charset="0"/>
                <a:cs typeface="Open Sans" panose="020B0606030504020204" pitchFamily="34" charset="0"/>
              </a:rPr>
              <a:t>AHORRO EN 20 AÑOS </a:t>
            </a:r>
          </a:p>
        </p:txBody>
      </p:sp>
      <p:sp>
        <p:nvSpPr>
          <p:cNvPr id="15" name="Retângulo 14">
            <a:extLst>
              <a:ext uri="{FF2B5EF4-FFF2-40B4-BE49-F238E27FC236}">
                <a16:creationId xmlns:a16="http://schemas.microsoft.com/office/drawing/2014/main" id="{1AACEF7C-557C-4F89-BC7F-B85B5EAB84C8}"/>
              </a:ext>
            </a:extLst>
          </p:cNvPr>
          <p:cNvSpPr/>
          <p:nvPr/>
        </p:nvSpPr>
        <p:spPr>
          <a:xfrm>
            <a:off x="7571436" y="2308585"/>
            <a:ext cx="3297156" cy="399116"/>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aixaDeTexto 15">
            <a:extLst>
              <a:ext uri="{FF2B5EF4-FFF2-40B4-BE49-F238E27FC236}">
                <a16:creationId xmlns:a16="http://schemas.microsoft.com/office/drawing/2014/main" id="{F4D7120C-39FD-49A8-A155-97927F58F0A6}"/>
              </a:ext>
            </a:extLst>
          </p:cNvPr>
          <p:cNvSpPr txBox="1"/>
          <p:nvPr/>
        </p:nvSpPr>
        <p:spPr>
          <a:xfrm>
            <a:off x="7768164" y="2325540"/>
            <a:ext cx="2900731" cy="369332"/>
          </a:xfrm>
          <a:prstGeom prst="rect">
            <a:avLst/>
          </a:prstGeom>
          <a:noFill/>
        </p:spPr>
        <p:txBody>
          <a:bodyPr wrap="square">
            <a:spAutoFit/>
          </a:bodyPr>
          <a:lstStyle/>
          <a:p>
            <a:pPr algn="ctr"/>
            <a:r>
              <a:rPr lang="pt-BR" b="1" dirty="0">
                <a:solidFill>
                  <a:schemeClr val="bg1"/>
                </a:solidFill>
                <a:latin typeface="Open Sans" panose="020B0606030504020204" pitchFamily="34" charset="0"/>
                <a:ea typeface="Open Sans" panose="020B0606030504020204" pitchFamily="34" charset="0"/>
                <a:cs typeface="Open Sans" panose="020B0606030504020204" pitchFamily="34" charset="0"/>
              </a:rPr>
              <a:t>AHORRO EN 30 AÑOS </a:t>
            </a:r>
          </a:p>
        </p:txBody>
      </p:sp>
      <p:sp>
        <p:nvSpPr>
          <p:cNvPr id="17" name="CaixaDeTexto 16">
            <a:extLst>
              <a:ext uri="{FF2B5EF4-FFF2-40B4-BE49-F238E27FC236}">
                <a16:creationId xmlns:a16="http://schemas.microsoft.com/office/drawing/2014/main" id="{C1AB7E46-7BAB-4A7E-A6DD-AC8E64FC7B4D}"/>
              </a:ext>
            </a:extLst>
          </p:cNvPr>
          <p:cNvSpPr txBox="1"/>
          <p:nvPr/>
        </p:nvSpPr>
        <p:spPr>
          <a:xfrm>
            <a:off x="1648191" y="2883679"/>
            <a:ext cx="2109683" cy="584775"/>
          </a:xfrm>
          <a:prstGeom prst="rect">
            <a:avLst/>
          </a:prstGeom>
          <a:noFill/>
        </p:spPr>
        <p:txBody>
          <a:bodyPr wrap="square">
            <a:spAutoFit/>
          </a:bodyPr>
          <a:lstStyle/>
          <a:p>
            <a:pPr algn="ctr"/>
            <a:r>
              <a:rPr lang="pt-BR" sz="1600" dirty="0">
                <a:latin typeface="Open Sans" panose="020B0606030504020204" pitchFamily="34" charset="0"/>
                <a:ea typeface="Open Sans" panose="020B0606030504020204" pitchFamily="34" charset="0"/>
                <a:cs typeface="Open Sans" panose="020B0606030504020204" pitchFamily="34" charset="0"/>
              </a:rPr>
              <a:t>Propina: R$ 1,00 </a:t>
            </a:r>
          </a:p>
          <a:p>
            <a:pPr algn="ctr"/>
            <a:r>
              <a:rPr lang="pt-BR" sz="1600" dirty="0">
                <a:latin typeface="Open Sans" panose="020B0606030504020204" pitchFamily="34" charset="0"/>
                <a:ea typeface="Open Sans" panose="020B0606030504020204" pitchFamily="34" charset="0"/>
                <a:cs typeface="Open Sans" panose="020B0606030504020204" pitchFamily="34" charset="0"/>
              </a:rPr>
              <a:t>(3 x por semana)</a:t>
            </a:r>
          </a:p>
        </p:txBody>
      </p:sp>
      <p:sp>
        <p:nvSpPr>
          <p:cNvPr id="18" name="CaixaDeTexto 17">
            <a:extLst>
              <a:ext uri="{FF2B5EF4-FFF2-40B4-BE49-F238E27FC236}">
                <a16:creationId xmlns:a16="http://schemas.microsoft.com/office/drawing/2014/main" id="{CDEF9E8C-FE92-4B82-A161-201563F3D563}"/>
              </a:ext>
            </a:extLst>
          </p:cNvPr>
          <p:cNvSpPr txBox="1"/>
          <p:nvPr/>
        </p:nvSpPr>
        <p:spPr>
          <a:xfrm>
            <a:off x="4770722" y="3006534"/>
            <a:ext cx="2109683" cy="338554"/>
          </a:xfrm>
          <a:prstGeom prst="rect">
            <a:avLst/>
          </a:prstGeom>
          <a:noFill/>
        </p:spPr>
        <p:txBody>
          <a:bodyPr wrap="square">
            <a:spAutoFit/>
          </a:bodyPr>
          <a:lstStyle/>
          <a:p>
            <a:pPr marL="0" algn="ctr" defTabSz="914400" rtl="0" eaLnBrk="1" latinLnBrk="0" hangingPunct="1"/>
            <a:r>
              <a:rPr lang="pt-BR" sz="16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R$ 12.860,32</a:t>
            </a:r>
          </a:p>
        </p:txBody>
      </p:sp>
      <p:sp>
        <p:nvSpPr>
          <p:cNvPr id="19" name="CaixaDeTexto 18">
            <a:extLst>
              <a:ext uri="{FF2B5EF4-FFF2-40B4-BE49-F238E27FC236}">
                <a16:creationId xmlns:a16="http://schemas.microsoft.com/office/drawing/2014/main" id="{FA8555D4-1181-4DE8-9DCA-43B6AE6FAC11}"/>
              </a:ext>
            </a:extLst>
          </p:cNvPr>
          <p:cNvSpPr txBox="1"/>
          <p:nvPr/>
        </p:nvSpPr>
        <p:spPr>
          <a:xfrm>
            <a:off x="8295984" y="3006534"/>
            <a:ext cx="2109683" cy="338554"/>
          </a:xfrm>
          <a:prstGeom prst="rect">
            <a:avLst/>
          </a:prstGeom>
          <a:noFill/>
        </p:spPr>
        <p:txBody>
          <a:bodyPr wrap="square">
            <a:spAutoFit/>
          </a:bodyPr>
          <a:lstStyle/>
          <a:p>
            <a:pPr marL="0" algn="ctr" defTabSz="914400" rtl="0" eaLnBrk="1" latinLnBrk="0" hangingPunct="1"/>
            <a:r>
              <a:rPr lang="pt-BR" sz="16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R$ 45.434,53</a:t>
            </a:r>
          </a:p>
        </p:txBody>
      </p:sp>
      <p:sp>
        <p:nvSpPr>
          <p:cNvPr id="20" name="CaixaDeTexto 19">
            <a:extLst>
              <a:ext uri="{FF2B5EF4-FFF2-40B4-BE49-F238E27FC236}">
                <a16:creationId xmlns:a16="http://schemas.microsoft.com/office/drawing/2014/main" id="{BB8870DB-3A10-44ED-A7C8-5C2CFFD66037}"/>
              </a:ext>
            </a:extLst>
          </p:cNvPr>
          <p:cNvSpPr txBox="1"/>
          <p:nvPr/>
        </p:nvSpPr>
        <p:spPr>
          <a:xfrm>
            <a:off x="1648191" y="3785653"/>
            <a:ext cx="2109683" cy="338554"/>
          </a:xfrm>
          <a:prstGeom prst="rect">
            <a:avLst/>
          </a:prstGeom>
          <a:noFill/>
        </p:spPr>
        <p:txBody>
          <a:bodyPr wrap="square">
            <a:spAutoFit/>
          </a:bodyPr>
          <a:lstStyle/>
          <a:p>
            <a:pPr marL="0" algn="ctr" defTabSz="914400" rtl="0" eaLnBrk="1" latinLnBrk="0" hangingPunct="1"/>
            <a:r>
              <a:rPr lang="pt-BR" sz="16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Jugo </a:t>
            </a:r>
            <a:r>
              <a:rPr lang="pt-BR" sz="16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diario</a:t>
            </a:r>
            <a:r>
              <a:rPr lang="pt-BR" sz="16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R$ 2,75</a:t>
            </a:r>
          </a:p>
        </p:txBody>
      </p:sp>
      <p:sp>
        <p:nvSpPr>
          <p:cNvPr id="21" name="CaixaDeTexto 20">
            <a:extLst>
              <a:ext uri="{FF2B5EF4-FFF2-40B4-BE49-F238E27FC236}">
                <a16:creationId xmlns:a16="http://schemas.microsoft.com/office/drawing/2014/main" id="{7AC2CC5E-B8DB-4D65-97B4-9CDE0911C8F6}"/>
              </a:ext>
            </a:extLst>
          </p:cNvPr>
          <p:cNvSpPr txBox="1"/>
          <p:nvPr/>
        </p:nvSpPr>
        <p:spPr>
          <a:xfrm>
            <a:off x="4770722" y="3783623"/>
            <a:ext cx="2109683" cy="338554"/>
          </a:xfrm>
          <a:prstGeom prst="rect">
            <a:avLst/>
          </a:prstGeom>
          <a:noFill/>
        </p:spPr>
        <p:txBody>
          <a:bodyPr wrap="square">
            <a:spAutoFit/>
          </a:bodyPr>
          <a:lstStyle/>
          <a:p>
            <a:pPr marL="0" algn="ctr" defTabSz="914400" rtl="0" eaLnBrk="1" latinLnBrk="0" hangingPunct="1"/>
            <a:r>
              <a:rPr lang="pt-BR" sz="16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R$ 81.613,57</a:t>
            </a:r>
          </a:p>
        </p:txBody>
      </p:sp>
      <p:sp>
        <p:nvSpPr>
          <p:cNvPr id="22" name="CaixaDeTexto 21">
            <a:extLst>
              <a:ext uri="{FF2B5EF4-FFF2-40B4-BE49-F238E27FC236}">
                <a16:creationId xmlns:a16="http://schemas.microsoft.com/office/drawing/2014/main" id="{7E1E828F-9A59-45B5-8DF3-46CE28A2950F}"/>
              </a:ext>
            </a:extLst>
          </p:cNvPr>
          <p:cNvSpPr txBox="1"/>
          <p:nvPr/>
        </p:nvSpPr>
        <p:spPr>
          <a:xfrm>
            <a:off x="8295984" y="3783623"/>
            <a:ext cx="2109683" cy="338554"/>
          </a:xfrm>
          <a:prstGeom prst="rect">
            <a:avLst/>
          </a:prstGeom>
          <a:noFill/>
        </p:spPr>
        <p:txBody>
          <a:bodyPr wrap="square">
            <a:spAutoFit/>
          </a:bodyPr>
          <a:lstStyle/>
          <a:p>
            <a:pPr marL="0" algn="ctr" defTabSz="914400" rtl="0" eaLnBrk="1" latinLnBrk="0" hangingPunct="1"/>
            <a:r>
              <a:rPr lang="pt-BR" sz="16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R$ 288.334,54</a:t>
            </a:r>
          </a:p>
        </p:txBody>
      </p:sp>
      <p:sp>
        <p:nvSpPr>
          <p:cNvPr id="32" name="Retângulo 31">
            <a:extLst>
              <a:ext uri="{FF2B5EF4-FFF2-40B4-BE49-F238E27FC236}">
                <a16:creationId xmlns:a16="http://schemas.microsoft.com/office/drawing/2014/main" id="{A4BBC96F-D9CE-41CE-A16F-80257764E688}"/>
              </a:ext>
            </a:extLst>
          </p:cNvPr>
          <p:cNvSpPr/>
          <p:nvPr/>
        </p:nvSpPr>
        <p:spPr>
          <a:xfrm>
            <a:off x="1323405" y="4344039"/>
            <a:ext cx="2759256" cy="745559"/>
          </a:xfrm>
          <a:prstGeom prst="rect">
            <a:avLst/>
          </a:prstGeom>
          <a:solidFill>
            <a:srgbClr val="D2D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Retângulo 32">
            <a:extLst>
              <a:ext uri="{FF2B5EF4-FFF2-40B4-BE49-F238E27FC236}">
                <a16:creationId xmlns:a16="http://schemas.microsoft.com/office/drawing/2014/main" id="{83A9C7B5-B7CD-45EA-8B4E-EBD863BF2EFF}"/>
              </a:ext>
            </a:extLst>
          </p:cNvPr>
          <p:cNvSpPr/>
          <p:nvPr/>
        </p:nvSpPr>
        <p:spPr>
          <a:xfrm>
            <a:off x="4178471" y="4341853"/>
            <a:ext cx="3297156" cy="745559"/>
          </a:xfrm>
          <a:prstGeom prst="rect">
            <a:avLst/>
          </a:prstGeom>
          <a:solidFill>
            <a:srgbClr val="D2D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tângulo 33">
            <a:extLst>
              <a:ext uri="{FF2B5EF4-FFF2-40B4-BE49-F238E27FC236}">
                <a16:creationId xmlns:a16="http://schemas.microsoft.com/office/drawing/2014/main" id="{F88C3DFB-4A02-466A-8A29-BCF09EF2DDE7}"/>
              </a:ext>
            </a:extLst>
          </p:cNvPr>
          <p:cNvSpPr/>
          <p:nvPr/>
        </p:nvSpPr>
        <p:spPr>
          <a:xfrm>
            <a:off x="7571436" y="4332455"/>
            <a:ext cx="3297156" cy="745559"/>
          </a:xfrm>
          <a:prstGeom prst="rect">
            <a:avLst/>
          </a:prstGeom>
          <a:solidFill>
            <a:srgbClr val="D2D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CaixaDeTexto 22">
            <a:extLst>
              <a:ext uri="{FF2B5EF4-FFF2-40B4-BE49-F238E27FC236}">
                <a16:creationId xmlns:a16="http://schemas.microsoft.com/office/drawing/2014/main" id="{087E7DBC-570E-4D2F-8AFF-F5D8232B322C}"/>
              </a:ext>
            </a:extLst>
          </p:cNvPr>
          <p:cNvSpPr txBox="1"/>
          <p:nvPr/>
        </p:nvSpPr>
        <p:spPr>
          <a:xfrm>
            <a:off x="1648191" y="4417889"/>
            <a:ext cx="2237741" cy="584775"/>
          </a:xfrm>
          <a:prstGeom prst="rect">
            <a:avLst/>
          </a:prstGeom>
          <a:noFill/>
        </p:spPr>
        <p:txBody>
          <a:bodyPr wrap="square">
            <a:spAutoFit/>
          </a:bodyPr>
          <a:lstStyle/>
          <a:p>
            <a:pPr marL="0" algn="ctr" defTabSz="914400" rtl="0" eaLnBrk="1" latinLnBrk="0" hangingPunct="1"/>
            <a:r>
              <a:rPr lang="pt-BR" sz="16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Pizza - </a:t>
            </a:r>
            <a:r>
              <a:rPr lang="pt-BR" sz="16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fin</a:t>
            </a:r>
            <a:r>
              <a:rPr lang="pt-BR" sz="16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de semana </a:t>
            </a:r>
          </a:p>
          <a:p>
            <a:pPr marL="0" algn="ctr" defTabSz="914400" rtl="0" eaLnBrk="1" latinLnBrk="0" hangingPunct="1"/>
            <a:r>
              <a:rPr lang="pt-BR" sz="16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R$ 30,00</a:t>
            </a:r>
          </a:p>
        </p:txBody>
      </p:sp>
      <p:sp>
        <p:nvSpPr>
          <p:cNvPr id="24" name="CaixaDeTexto 23">
            <a:extLst>
              <a:ext uri="{FF2B5EF4-FFF2-40B4-BE49-F238E27FC236}">
                <a16:creationId xmlns:a16="http://schemas.microsoft.com/office/drawing/2014/main" id="{542BFCAD-524D-4086-9EB6-9BF954418013}"/>
              </a:ext>
            </a:extLst>
          </p:cNvPr>
          <p:cNvSpPr txBox="1"/>
          <p:nvPr/>
        </p:nvSpPr>
        <p:spPr>
          <a:xfrm>
            <a:off x="4770722" y="4540744"/>
            <a:ext cx="2109683" cy="338554"/>
          </a:xfrm>
          <a:prstGeom prst="rect">
            <a:avLst/>
          </a:prstGeom>
          <a:noFill/>
        </p:spPr>
        <p:txBody>
          <a:bodyPr wrap="square">
            <a:spAutoFit/>
          </a:bodyPr>
          <a:lstStyle/>
          <a:p>
            <a:pPr marL="0" algn="ctr" defTabSz="914400" rtl="0" eaLnBrk="1" latinLnBrk="0" hangingPunct="1"/>
            <a:r>
              <a:rPr lang="pt-BR" sz="16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R$ 148.388,30</a:t>
            </a:r>
          </a:p>
        </p:txBody>
      </p:sp>
      <p:sp>
        <p:nvSpPr>
          <p:cNvPr id="25" name="CaixaDeTexto 24">
            <a:extLst>
              <a:ext uri="{FF2B5EF4-FFF2-40B4-BE49-F238E27FC236}">
                <a16:creationId xmlns:a16="http://schemas.microsoft.com/office/drawing/2014/main" id="{A8708AEB-A408-480F-834D-5C4D47BE1A6F}"/>
              </a:ext>
            </a:extLst>
          </p:cNvPr>
          <p:cNvSpPr txBox="1"/>
          <p:nvPr/>
        </p:nvSpPr>
        <p:spPr>
          <a:xfrm>
            <a:off x="8295984" y="4540744"/>
            <a:ext cx="2109683" cy="338554"/>
          </a:xfrm>
          <a:prstGeom prst="rect">
            <a:avLst/>
          </a:prstGeom>
          <a:noFill/>
        </p:spPr>
        <p:txBody>
          <a:bodyPr wrap="square">
            <a:spAutoFit/>
          </a:bodyPr>
          <a:lstStyle/>
          <a:p>
            <a:pPr marL="0" algn="ctr" defTabSz="914400" rtl="0" eaLnBrk="1" latinLnBrk="0" hangingPunct="1"/>
            <a:r>
              <a:rPr lang="pt-BR" sz="16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R$ 524.244,62</a:t>
            </a:r>
          </a:p>
        </p:txBody>
      </p:sp>
      <p:pic>
        <p:nvPicPr>
          <p:cNvPr id="35" name="Imagem 34">
            <a:extLst>
              <a:ext uri="{FF2B5EF4-FFF2-40B4-BE49-F238E27FC236}">
                <a16:creationId xmlns:a16="http://schemas.microsoft.com/office/drawing/2014/main" id="{B9F16139-BE2E-47F7-B7C4-BD5EB14DEA3E}"/>
              </a:ext>
            </a:extLst>
          </p:cNvPr>
          <p:cNvPicPr>
            <a:picLocks noChangeAspect="1"/>
          </p:cNvPicPr>
          <p:nvPr/>
        </p:nvPicPr>
        <p:blipFill>
          <a:blip r:embed="rId4"/>
          <a:srcRect/>
          <a:stretch/>
        </p:blipFill>
        <p:spPr>
          <a:xfrm>
            <a:off x="432709" y="6155343"/>
            <a:ext cx="845749" cy="478855"/>
          </a:xfrm>
          <a:prstGeom prst="rect">
            <a:avLst/>
          </a:prstGeom>
        </p:spPr>
      </p:pic>
    </p:spTree>
    <p:extLst>
      <p:ext uri="{BB962C8B-B14F-4D97-AF65-F5344CB8AC3E}">
        <p14:creationId xmlns:p14="http://schemas.microsoft.com/office/powerpoint/2010/main" val="2194959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4922EFFA-C80F-4512-B8BA-C7B867EBA271}"/>
              </a:ext>
            </a:extLst>
          </p:cNvPr>
          <p:cNvPicPr>
            <a:picLocks noChangeAspect="1"/>
          </p:cNvPicPr>
          <p:nvPr/>
        </p:nvPicPr>
        <p:blipFill>
          <a:blip r:embed="rId3"/>
          <a:srcRect/>
          <a:stretch/>
        </p:blipFill>
        <p:spPr>
          <a:xfrm>
            <a:off x="725215" y="635242"/>
            <a:ext cx="2332507" cy="1320643"/>
          </a:xfrm>
          <a:prstGeom prst="rect">
            <a:avLst/>
          </a:prstGeom>
        </p:spPr>
      </p:pic>
      <p:sp>
        <p:nvSpPr>
          <p:cNvPr id="3" name="Retângulo 2">
            <a:extLst>
              <a:ext uri="{FF2B5EF4-FFF2-40B4-BE49-F238E27FC236}">
                <a16:creationId xmlns:a16="http://schemas.microsoft.com/office/drawing/2014/main" id="{32DB5233-B0AF-4A66-A267-73CF98E53921}"/>
              </a:ext>
            </a:extLst>
          </p:cNvPr>
          <p:cNvSpPr/>
          <p:nvPr/>
        </p:nvSpPr>
        <p:spPr>
          <a:xfrm>
            <a:off x="725214" y="2487075"/>
            <a:ext cx="6432331" cy="549206"/>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DF1610C7-F092-4715-9EE0-8254A629B3B0}"/>
              </a:ext>
            </a:extLst>
          </p:cNvPr>
          <p:cNvSpPr/>
          <p:nvPr/>
        </p:nvSpPr>
        <p:spPr>
          <a:xfrm>
            <a:off x="725214" y="3185470"/>
            <a:ext cx="9017876" cy="549206"/>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9124A065-A050-42A8-9F20-5852B1B2C039}"/>
              </a:ext>
            </a:extLst>
          </p:cNvPr>
          <p:cNvSpPr/>
          <p:nvPr/>
        </p:nvSpPr>
        <p:spPr>
          <a:xfrm>
            <a:off x="725214" y="3887959"/>
            <a:ext cx="7441324" cy="549206"/>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8EBB1813-77BB-47DF-BBBD-F74C24AAF93F}"/>
              </a:ext>
            </a:extLst>
          </p:cNvPr>
          <p:cNvSpPr/>
          <p:nvPr/>
        </p:nvSpPr>
        <p:spPr>
          <a:xfrm>
            <a:off x="725213" y="4589359"/>
            <a:ext cx="11077301" cy="549206"/>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566104A4-3CFC-47E8-8B8D-A3038AC700A1}"/>
              </a:ext>
            </a:extLst>
          </p:cNvPr>
          <p:cNvSpPr/>
          <p:nvPr/>
        </p:nvSpPr>
        <p:spPr>
          <a:xfrm>
            <a:off x="725215" y="5309868"/>
            <a:ext cx="6957848" cy="549206"/>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DAA46BC3-2893-5C43-8EC9-C77743BAE007}"/>
              </a:ext>
            </a:extLst>
          </p:cNvPr>
          <p:cNvSpPr txBox="1"/>
          <p:nvPr/>
        </p:nvSpPr>
        <p:spPr>
          <a:xfrm>
            <a:off x="814762" y="2542838"/>
            <a:ext cx="10987752" cy="3277820"/>
          </a:xfrm>
          <a:prstGeom prst="rect">
            <a:avLst/>
          </a:prstGeom>
          <a:noFill/>
        </p:spPr>
        <p:txBody>
          <a:bodyPr wrap="none" rtlCol="0">
            <a:spAutoFit/>
          </a:bodyPr>
          <a:lstStyle/>
          <a:p>
            <a:r>
              <a:rPr lang="es-ES" sz="23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QUÉ DICE LA BIBLIA SOBRE LAS FINANZAS</a:t>
            </a:r>
          </a:p>
          <a:p>
            <a:endParaRPr lang="es-ES" sz="23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3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CÓMO EL DESCONTROL FINANCIERO CAUSA PROBLEMAS</a:t>
            </a:r>
          </a:p>
          <a:p>
            <a:endParaRPr lang="es-ES" sz="23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3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CÓMO LOS BRASILEÑOS TRATAN EL DINERO</a:t>
            </a:r>
          </a:p>
          <a:p>
            <a:endParaRPr lang="es-ES" sz="23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3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CÓMO CONTROLAR LAS FINANZAS FAMILIARES Y ENSEÑARLES A LOS HIJOS</a:t>
            </a:r>
          </a:p>
          <a:p>
            <a:endParaRPr lang="es-ES" sz="23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3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CÓMO HONRAR A DIOS CON LAS FINANZAS</a:t>
            </a:r>
          </a:p>
        </p:txBody>
      </p:sp>
      <p:pic>
        <p:nvPicPr>
          <p:cNvPr id="11" name="Imagem 10" descr="Logotipo, Ícone&#10;&#10;Descrição gerada automaticamente">
            <a:extLst>
              <a:ext uri="{FF2B5EF4-FFF2-40B4-BE49-F238E27FC236}">
                <a16:creationId xmlns:a16="http://schemas.microsoft.com/office/drawing/2014/main" id="{E6FB6410-2377-45B6-8336-7BBF1C3454C7}"/>
              </a:ext>
            </a:extLst>
          </p:cNvPr>
          <p:cNvPicPr>
            <a:picLocks noChangeAspect="1"/>
          </p:cNvPicPr>
          <p:nvPr/>
        </p:nvPicPr>
        <p:blipFill>
          <a:blip r:embed="rId4"/>
          <a:stretch>
            <a:fillRect/>
          </a:stretch>
        </p:blipFill>
        <p:spPr>
          <a:xfrm>
            <a:off x="11226971" y="5997697"/>
            <a:ext cx="636501" cy="636501"/>
          </a:xfrm>
          <a:prstGeom prst="rect">
            <a:avLst/>
          </a:prstGeom>
        </p:spPr>
      </p:pic>
    </p:spTree>
    <p:extLst>
      <p:ext uri="{BB962C8B-B14F-4D97-AF65-F5344CB8AC3E}">
        <p14:creationId xmlns:p14="http://schemas.microsoft.com/office/powerpoint/2010/main" val="3614414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CC71CA34-8F06-4BE3-8092-3C326B498B33}"/>
              </a:ext>
            </a:extLst>
          </p:cNvPr>
          <p:cNvSpPr txBox="1"/>
          <p:nvPr/>
        </p:nvSpPr>
        <p:spPr>
          <a:xfrm>
            <a:off x="5885793" y="1987235"/>
            <a:ext cx="5444668" cy="2862322"/>
          </a:xfrm>
          <a:prstGeom prst="rect">
            <a:avLst/>
          </a:prstGeom>
          <a:noFill/>
        </p:spPr>
        <p:txBody>
          <a:bodyPr wrap="square" rtlCol="0">
            <a:spAutoFit/>
          </a:bodyPr>
          <a:lstStyle/>
          <a:p>
            <a:r>
              <a:rPr lang="es-ES" sz="2000" dirty="0">
                <a:latin typeface="Open Sans" panose="020B0606030504020204" pitchFamily="34" charset="0"/>
                <a:ea typeface="Open Sans" panose="020B0606030504020204" pitchFamily="34" charset="0"/>
                <a:cs typeface="Open Sans" panose="020B0606030504020204" pitchFamily="34" charset="0"/>
              </a:rPr>
              <a:t>Involucre a todas las personas de la casa</a:t>
            </a:r>
          </a:p>
          <a:p>
            <a:endParaRPr lang="es-ES" sz="2000" dirty="0">
              <a:latin typeface="Open Sans" panose="020B0606030504020204" pitchFamily="34" charset="0"/>
              <a:ea typeface="Open Sans" panose="020B0606030504020204" pitchFamily="34" charset="0"/>
              <a:cs typeface="Open Sans" panose="020B0606030504020204" pitchFamily="34" charset="0"/>
            </a:endParaRPr>
          </a:p>
          <a:p>
            <a:r>
              <a:rPr lang="es-ES" sz="2000" dirty="0">
                <a:latin typeface="Open Sans" panose="020B0606030504020204" pitchFamily="34" charset="0"/>
                <a:ea typeface="Open Sans" panose="020B0606030504020204" pitchFamily="34" charset="0"/>
                <a:cs typeface="Open Sans" panose="020B0606030504020204" pitchFamily="34" charset="0"/>
              </a:rPr>
              <a:t>Hagan el análisis de los presupuestos personales y el presupuesto familiar juntos</a:t>
            </a:r>
          </a:p>
          <a:p>
            <a:endParaRPr lang="es-ES" sz="2000" dirty="0">
              <a:latin typeface="Open Sans" panose="020B0606030504020204" pitchFamily="34" charset="0"/>
              <a:ea typeface="Open Sans" panose="020B0606030504020204" pitchFamily="34" charset="0"/>
              <a:cs typeface="Open Sans" panose="020B0606030504020204" pitchFamily="34" charset="0"/>
            </a:endParaRPr>
          </a:p>
          <a:p>
            <a:r>
              <a:rPr lang="es-ES" sz="2000" dirty="0">
                <a:latin typeface="Open Sans" panose="020B0606030504020204" pitchFamily="34" charset="0"/>
                <a:ea typeface="Open Sans" panose="020B0606030504020204" pitchFamily="34" charset="0"/>
                <a:cs typeface="Open Sans" panose="020B0606030504020204" pitchFamily="34" charset="0"/>
              </a:rPr>
              <a:t>Hagan una estrategia y actúen en equipo</a:t>
            </a:r>
          </a:p>
          <a:p>
            <a:endParaRPr lang="es-ES" sz="2000" dirty="0">
              <a:latin typeface="Open Sans" panose="020B0606030504020204" pitchFamily="34" charset="0"/>
              <a:ea typeface="Open Sans" panose="020B0606030504020204" pitchFamily="34" charset="0"/>
              <a:cs typeface="Open Sans" panose="020B0606030504020204" pitchFamily="34" charset="0"/>
            </a:endParaRPr>
          </a:p>
          <a:p>
            <a:r>
              <a:rPr lang="es-ES" sz="2000" dirty="0">
                <a:latin typeface="Open Sans" panose="020B0606030504020204" pitchFamily="34" charset="0"/>
                <a:ea typeface="Open Sans" panose="020B0606030504020204" pitchFamily="34" charset="0"/>
                <a:cs typeface="Open Sans" panose="020B0606030504020204" pitchFamily="34" charset="0"/>
              </a:rPr>
              <a:t>Estudien la posibilidad de aumentar las ganancias</a:t>
            </a:r>
          </a:p>
        </p:txBody>
      </p:sp>
      <p:sp>
        <p:nvSpPr>
          <p:cNvPr id="7" name="Retângulo 6">
            <a:extLst>
              <a:ext uri="{FF2B5EF4-FFF2-40B4-BE49-F238E27FC236}">
                <a16:creationId xmlns:a16="http://schemas.microsoft.com/office/drawing/2014/main" id="{98285975-36D2-4038-A05B-7C2AB73512FB}"/>
              </a:ext>
            </a:extLst>
          </p:cNvPr>
          <p:cNvSpPr/>
          <p:nvPr/>
        </p:nvSpPr>
        <p:spPr>
          <a:xfrm>
            <a:off x="1136631" y="3356165"/>
            <a:ext cx="3323191" cy="1205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EVALÚE LO QUE PUEDE HACERSE PARA REVERTIRLO</a:t>
            </a:r>
            <a:endParaRPr lang="pt-BR" sz="2400" b="1" dirty="0">
              <a:solidFill>
                <a:srgbClr val="6767A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tângulo 7">
            <a:extLst>
              <a:ext uri="{FF2B5EF4-FFF2-40B4-BE49-F238E27FC236}">
                <a16:creationId xmlns:a16="http://schemas.microsoft.com/office/drawing/2014/main" id="{C31B112B-6EAB-4165-A60D-5E2639E2D573}"/>
              </a:ext>
            </a:extLst>
          </p:cNvPr>
          <p:cNvSpPr/>
          <p:nvPr/>
        </p:nvSpPr>
        <p:spPr>
          <a:xfrm>
            <a:off x="0" y="0"/>
            <a:ext cx="12192000" cy="839096"/>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CaixaDeTexto 8">
            <a:extLst>
              <a:ext uri="{FF2B5EF4-FFF2-40B4-BE49-F238E27FC236}">
                <a16:creationId xmlns:a16="http://schemas.microsoft.com/office/drawing/2014/main" id="{F3A76868-023D-4E3C-8784-E66C625D08B4}"/>
              </a:ext>
            </a:extLst>
          </p:cNvPr>
          <p:cNvSpPr txBox="1"/>
          <p:nvPr/>
        </p:nvSpPr>
        <p:spPr>
          <a:xfrm>
            <a:off x="1166437" y="208105"/>
            <a:ext cx="9859125" cy="461665"/>
          </a:xfrm>
          <a:prstGeom prst="rect">
            <a:avLst/>
          </a:prstGeom>
          <a:noFill/>
        </p:spPr>
        <p:txBody>
          <a:bodyPr wrap="square" rtlCol="0">
            <a:spAutoFit/>
          </a:bodyPr>
          <a:lstStyle/>
          <a:p>
            <a:pPr algn="ctr"/>
            <a:r>
              <a:rPr lang="pt-BR" sz="24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CÓMO ADQUIRIR SALUD FINANCIERA</a:t>
            </a:r>
          </a:p>
        </p:txBody>
      </p:sp>
      <p:pic>
        <p:nvPicPr>
          <p:cNvPr id="10" name="Imagem 9" descr="Logotipo, Ícone&#10;&#10;Descrição gerada automaticamente">
            <a:extLst>
              <a:ext uri="{FF2B5EF4-FFF2-40B4-BE49-F238E27FC236}">
                <a16:creationId xmlns:a16="http://schemas.microsoft.com/office/drawing/2014/main" id="{9D5F7987-DFB4-42F7-82BF-FEF4E8CC6D3C}"/>
              </a:ext>
            </a:extLst>
          </p:cNvPr>
          <p:cNvPicPr>
            <a:picLocks noChangeAspect="1"/>
          </p:cNvPicPr>
          <p:nvPr/>
        </p:nvPicPr>
        <p:blipFill>
          <a:blip r:embed="rId3"/>
          <a:stretch>
            <a:fillRect/>
          </a:stretch>
        </p:blipFill>
        <p:spPr>
          <a:xfrm>
            <a:off x="11226971" y="5997697"/>
            <a:ext cx="636501" cy="636501"/>
          </a:xfrm>
          <a:prstGeom prst="rect">
            <a:avLst/>
          </a:prstGeom>
        </p:spPr>
      </p:pic>
      <p:sp>
        <p:nvSpPr>
          <p:cNvPr id="12" name="Retângulo 11">
            <a:extLst>
              <a:ext uri="{FF2B5EF4-FFF2-40B4-BE49-F238E27FC236}">
                <a16:creationId xmlns:a16="http://schemas.microsoft.com/office/drawing/2014/main" id="{030D0D4C-860A-474C-8350-8F61177D3DCD}"/>
              </a:ext>
            </a:extLst>
          </p:cNvPr>
          <p:cNvSpPr/>
          <p:nvPr/>
        </p:nvSpPr>
        <p:spPr>
          <a:xfrm>
            <a:off x="1136631" y="2157614"/>
            <a:ext cx="1399798" cy="980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600" b="1" spc="-300" dirty="0">
                <a:solidFill>
                  <a:srgbClr val="E5B774"/>
                </a:solidFill>
                <a:latin typeface="Open Sans" panose="020B0606030504020204" pitchFamily="34" charset="0"/>
                <a:ea typeface="Open Sans" panose="020B0606030504020204" pitchFamily="34" charset="0"/>
                <a:cs typeface="Open Sans" panose="020B0606030504020204" pitchFamily="34" charset="0"/>
              </a:rPr>
              <a:t>2º</a:t>
            </a:r>
          </a:p>
        </p:txBody>
      </p:sp>
      <p:sp>
        <p:nvSpPr>
          <p:cNvPr id="13" name="Retângulo 12">
            <a:extLst>
              <a:ext uri="{FF2B5EF4-FFF2-40B4-BE49-F238E27FC236}">
                <a16:creationId xmlns:a16="http://schemas.microsoft.com/office/drawing/2014/main" id="{B121723F-6D12-4F18-8B26-26A980F006B9}"/>
              </a:ext>
            </a:extLst>
          </p:cNvPr>
          <p:cNvSpPr/>
          <p:nvPr/>
        </p:nvSpPr>
        <p:spPr>
          <a:xfrm>
            <a:off x="1898493" y="2735223"/>
            <a:ext cx="1888330" cy="323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600" b="1" dirty="0">
                <a:solidFill>
                  <a:srgbClr val="E5B774"/>
                </a:solidFill>
                <a:latin typeface="Open Sans" panose="020B0606030504020204" pitchFamily="34" charset="0"/>
                <a:ea typeface="Open Sans" panose="020B0606030504020204" pitchFamily="34" charset="0"/>
                <a:cs typeface="Open Sans" panose="020B0606030504020204" pitchFamily="34" charset="0"/>
              </a:rPr>
              <a:t>PASO</a:t>
            </a:r>
          </a:p>
        </p:txBody>
      </p:sp>
      <p:pic>
        <p:nvPicPr>
          <p:cNvPr id="18" name="Imagem 17">
            <a:extLst>
              <a:ext uri="{FF2B5EF4-FFF2-40B4-BE49-F238E27FC236}">
                <a16:creationId xmlns:a16="http://schemas.microsoft.com/office/drawing/2014/main" id="{B09F126B-2492-4E16-BBBA-4F9BD79FB535}"/>
              </a:ext>
            </a:extLst>
          </p:cNvPr>
          <p:cNvPicPr>
            <a:picLocks noChangeAspect="1"/>
          </p:cNvPicPr>
          <p:nvPr/>
        </p:nvPicPr>
        <p:blipFill>
          <a:blip r:embed="rId4"/>
          <a:srcRect/>
          <a:stretch/>
        </p:blipFill>
        <p:spPr>
          <a:xfrm flipV="1">
            <a:off x="5410608" y="2096800"/>
            <a:ext cx="428692" cy="184576"/>
          </a:xfrm>
          <a:prstGeom prst="rect">
            <a:avLst/>
          </a:prstGeom>
        </p:spPr>
      </p:pic>
      <p:pic>
        <p:nvPicPr>
          <p:cNvPr id="19" name="Imagem 18">
            <a:extLst>
              <a:ext uri="{FF2B5EF4-FFF2-40B4-BE49-F238E27FC236}">
                <a16:creationId xmlns:a16="http://schemas.microsoft.com/office/drawing/2014/main" id="{95FC6181-3F84-4243-86BE-B99509CCFAB8}"/>
              </a:ext>
            </a:extLst>
          </p:cNvPr>
          <p:cNvPicPr>
            <a:picLocks noChangeAspect="1"/>
          </p:cNvPicPr>
          <p:nvPr/>
        </p:nvPicPr>
        <p:blipFill>
          <a:blip r:embed="rId4"/>
          <a:srcRect/>
          <a:stretch/>
        </p:blipFill>
        <p:spPr>
          <a:xfrm flipV="1">
            <a:off x="5433854" y="2734393"/>
            <a:ext cx="428692" cy="184576"/>
          </a:xfrm>
          <a:prstGeom prst="rect">
            <a:avLst/>
          </a:prstGeom>
        </p:spPr>
      </p:pic>
      <p:pic>
        <p:nvPicPr>
          <p:cNvPr id="20" name="Imagem 19">
            <a:extLst>
              <a:ext uri="{FF2B5EF4-FFF2-40B4-BE49-F238E27FC236}">
                <a16:creationId xmlns:a16="http://schemas.microsoft.com/office/drawing/2014/main" id="{1EBB44BF-68E0-46A2-BE07-129DCFD7A047}"/>
              </a:ext>
            </a:extLst>
          </p:cNvPr>
          <p:cNvPicPr>
            <a:picLocks noChangeAspect="1"/>
          </p:cNvPicPr>
          <p:nvPr/>
        </p:nvPicPr>
        <p:blipFill>
          <a:blip r:embed="rId4"/>
          <a:srcRect/>
          <a:stretch/>
        </p:blipFill>
        <p:spPr>
          <a:xfrm flipV="1">
            <a:off x="5433854" y="3630452"/>
            <a:ext cx="428692" cy="184576"/>
          </a:xfrm>
          <a:prstGeom prst="rect">
            <a:avLst/>
          </a:prstGeom>
        </p:spPr>
      </p:pic>
      <p:pic>
        <p:nvPicPr>
          <p:cNvPr id="21" name="Imagem 20">
            <a:extLst>
              <a:ext uri="{FF2B5EF4-FFF2-40B4-BE49-F238E27FC236}">
                <a16:creationId xmlns:a16="http://schemas.microsoft.com/office/drawing/2014/main" id="{62F6F90D-E339-4744-98E7-A7512AD77B5A}"/>
              </a:ext>
            </a:extLst>
          </p:cNvPr>
          <p:cNvPicPr>
            <a:picLocks noChangeAspect="1"/>
          </p:cNvPicPr>
          <p:nvPr/>
        </p:nvPicPr>
        <p:blipFill>
          <a:blip r:embed="rId4"/>
          <a:srcRect/>
          <a:stretch/>
        </p:blipFill>
        <p:spPr>
          <a:xfrm flipV="1">
            <a:off x="5458709" y="4214236"/>
            <a:ext cx="428692" cy="184576"/>
          </a:xfrm>
          <a:prstGeom prst="rect">
            <a:avLst/>
          </a:prstGeom>
        </p:spPr>
      </p:pic>
      <p:pic>
        <p:nvPicPr>
          <p:cNvPr id="14" name="Imagem 13">
            <a:extLst>
              <a:ext uri="{FF2B5EF4-FFF2-40B4-BE49-F238E27FC236}">
                <a16:creationId xmlns:a16="http://schemas.microsoft.com/office/drawing/2014/main" id="{698365E0-A443-4B49-A67C-D687ABBCB78E}"/>
              </a:ext>
            </a:extLst>
          </p:cNvPr>
          <p:cNvPicPr>
            <a:picLocks noChangeAspect="1"/>
          </p:cNvPicPr>
          <p:nvPr/>
        </p:nvPicPr>
        <p:blipFill>
          <a:blip r:embed="rId5"/>
          <a:srcRect/>
          <a:stretch/>
        </p:blipFill>
        <p:spPr>
          <a:xfrm>
            <a:off x="432709" y="6155343"/>
            <a:ext cx="845749" cy="478855"/>
          </a:xfrm>
          <a:prstGeom prst="rect">
            <a:avLst/>
          </a:prstGeom>
        </p:spPr>
      </p:pic>
    </p:spTree>
    <p:extLst>
      <p:ext uri="{BB962C8B-B14F-4D97-AF65-F5344CB8AC3E}">
        <p14:creationId xmlns:p14="http://schemas.microsoft.com/office/powerpoint/2010/main" val="3263323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9E0C127C-FB3C-4B43-A6CA-BFB3E8A8208D}"/>
              </a:ext>
            </a:extLst>
          </p:cNvPr>
          <p:cNvSpPr txBox="1"/>
          <p:nvPr/>
        </p:nvSpPr>
        <p:spPr>
          <a:xfrm>
            <a:off x="6100553" y="1602583"/>
            <a:ext cx="5444668" cy="3477875"/>
          </a:xfrm>
          <a:prstGeom prst="rect">
            <a:avLst/>
          </a:prstGeom>
          <a:noFill/>
        </p:spPr>
        <p:txBody>
          <a:bodyPr wrap="square" rtlCol="0">
            <a:spAutoFit/>
          </a:bodyPr>
          <a:lstStyle/>
          <a:p>
            <a:r>
              <a:rPr lang="es-ES" sz="2000" dirty="0">
                <a:latin typeface="Open Sans" panose="020B0606030504020204" pitchFamily="34" charset="0"/>
                <a:ea typeface="Open Sans" panose="020B0606030504020204" pitchFamily="34" charset="0"/>
                <a:cs typeface="Open Sans" panose="020B0606030504020204" pitchFamily="34" charset="0"/>
              </a:rPr>
              <a:t>Todo sueño importa. </a:t>
            </a:r>
          </a:p>
          <a:p>
            <a:endParaRPr lang="es-ES" sz="2000" dirty="0">
              <a:latin typeface="Open Sans" panose="020B0606030504020204" pitchFamily="34" charset="0"/>
              <a:ea typeface="Open Sans" panose="020B0606030504020204" pitchFamily="34" charset="0"/>
              <a:cs typeface="Open Sans" panose="020B0606030504020204" pitchFamily="34" charset="0"/>
            </a:endParaRPr>
          </a:p>
          <a:p>
            <a:r>
              <a:rPr lang="es-ES" sz="2000" dirty="0">
                <a:latin typeface="Open Sans" panose="020B0606030504020204" pitchFamily="34" charset="0"/>
                <a:ea typeface="Open Sans" panose="020B0606030504020204" pitchFamily="34" charset="0"/>
                <a:cs typeface="Open Sans" panose="020B0606030504020204" pitchFamily="34" charset="0"/>
              </a:rPr>
              <a:t>¿Cuál es el sueño de la familia?</a:t>
            </a:r>
          </a:p>
          <a:p>
            <a:endParaRPr lang="es-ES" sz="2000" dirty="0">
              <a:latin typeface="Open Sans" panose="020B0606030504020204" pitchFamily="34" charset="0"/>
              <a:ea typeface="Open Sans" panose="020B0606030504020204" pitchFamily="34" charset="0"/>
              <a:cs typeface="Open Sans" panose="020B0606030504020204" pitchFamily="34" charset="0"/>
            </a:endParaRPr>
          </a:p>
          <a:p>
            <a:r>
              <a:rPr lang="es-ES" sz="2000" dirty="0">
                <a:latin typeface="Open Sans" panose="020B0606030504020204" pitchFamily="34" charset="0"/>
                <a:ea typeface="Open Sans" panose="020B0606030504020204" pitchFamily="34" charset="0"/>
                <a:cs typeface="Open Sans" panose="020B0606030504020204" pitchFamily="34" charset="0"/>
              </a:rPr>
              <a:t>¿Cuál es el plazo?</a:t>
            </a:r>
          </a:p>
          <a:p>
            <a:endParaRPr lang="es-ES" sz="2000" dirty="0">
              <a:latin typeface="Open Sans" panose="020B0606030504020204" pitchFamily="34" charset="0"/>
              <a:ea typeface="Open Sans" panose="020B0606030504020204" pitchFamily="34" charset="0"/>
              <a:cs typeface="Open Sans" panose="020B0606030504020204" pitchFamily="34" charset="0"/>
            </a:endParaRPr>
          </a:p>
          <a:p>
            <a:r>
              <a:rPr lang="es-ES" sz="2000" dirty="0">
                <a:latin typeface="Open Sans" panose="020B0606030504020204" pitchFamily="34" charset="0"/>
                <a:ea typeface="Open Sans" panose="020B0606030504020204" pitchFamily="34" charset="0"/>
                <a:cs typeface="Open Sans" panose="020B0606030504020204" pitchFamily="34" charset="0"/>
              </a:rPr>
              <a:t>¿Cuánto cuesta?</a:t>
            </a:r>
          </a:p>
          <a:p>
            <a:endParaRPr lang="es-ES" sz="2000" dirty="0">
              <a:latin typeface="Open Sans" panose="020B0606030504020204" pitchFamily="34" charset="0"/>
              <a:ea typeface="Open Sans" panose="020B0606030504020204" pitchFamily="34" charset="0"/>
              <a:cs typeface="Open Sans" panose="020B0606030504020204" pitchFamily="34" charset="0"/>
            </a:endParaRPr>
          </a:p>
          <a:p>
            <a:r>
              <a:rPr lang="es-ES" sz="2000" dirty="0">
                <a:latin typeface="Open Sans" panose="020B0606030504020204" pitchFamily="34" charset="0"/>
                <a:ea typeface="Open Sans" panose="020B0606030504020204" pitchFamily="34" charset="0"/>
                <a:cs typeface="Open Sans" panose="020B0606030504020204" pitchFamily="34" charset="0"/>
              </a:rPr>
              <a:t>¿Cuánto se necesita ahorrar?</a:t>
            </a:r>
          </a:p>
          <a:p>
            <a:endParaRPr lang="es-ES" sz="2000" dirty="0">
              <a:latin typeface="Open Sans" panose="020B0606030504020204" pitchFamily="34" charset="0"/>
              <a:ea typeface="Open Sans" panose="020B0606030504020204" pitchFamily="34" charset="0"/>
              <a:cs typeface="Open Sans" panose="020B0606030504020204" pitchFamily="34" charset="0"/>
            </a:endParaRPr>
          </a:p>
          <a:p>
            <a:r>
              <a:rPr lang="es-ES" sz="2000" dirty="0">
                <a:latin typeface="Open Sans" panose="020B0606030504020204" pitchFamily="34" charset="0"/>
                <a:ea typeface="Open Sans" panose="020B0606030504020204" pitchFamily="34" charset="0"/>
                <a:cs typeface="Open Sans" panose="020B0606030504020204" pitchFamily="34" charset="0"/>
              </a:rPr>
              <a:t>¿Cómo hacer que los ahorros rindan?</a:t>
            </a:r>
          </a:p>
        </p:txBody>
      </p:sp>
      <p:sp>
        <p:nvSpPr>
          <p:cNvPr id="7" name="Retângulo 6">
            <a:extLst>
              <a:ext uri="{FF2B5EF4-FFF2-40B4-BE49-F238E27FC236}">
                <a16:creationId xmlns:a16="http://schemas.microsoft.com/office/drawing/2014/main" id="{C539D908-EFD1-49D7-9158-02998B58E3F0}"/>
              </a:ext>
            </a:extLst>
          </p:cNvPr>
          <p:cNvSpPr/>
          <p:nvPr/>
        </p:nvSpPr>
        <p:spPr>
          <a:xfrm>
            <a:off x="1166437" y="3073040"/>
            <a:ext cx="3683722" cy="1205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ELABORE LA LISTA DE SUEÑOS DE LA FAMILIA </a:t>
            </a:r>
            <a:endParaRPr lang="pt-BR" sz="2400" b="1" dirty="0">
              <a:solidFill>
                <a:srgbClr val="6767A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tângulo 7">
            <a:extLst>
              <a:ext uri="{FF2B5EF4-FFF2-40B4-BE49-F238E27FC236}">
                <a16:creationId xmlns:a16="http://schemas.microsoft.com/office/drawing/2014/main" id="{B5AA0899-B785-4080-A63B-82F5B2D97259}"/>
              </a:ext>
            </a:extLst>
          </p:cNvPr>
          <p:cNvSpPr/>
          <p:nvPr/>
        </p:nvSpPr>
        <p:spPr>
          <a:xfrm>
            <a:off x="0" y="0"/>
            <a:ext cx="12192000" cy="839096"/>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0" name="Imagem 9" descr="Logotipo, Ícone&#10;&#10;Descrição gerada automaticamente">
            <a:extLst>
              <a:ext uri="{FF2B5EF4-FFF2-40B4-BE49-F238E27FC236}">
                <a16:creationId xmlns:a16="http://schemas.microsoft.com/office/drawing/2014/main" id="{359ADC9E-509A-4CD3-93E4-9DEEEED5A942}"/>
              </a:ext>
            </a:extLst>
          </p:cNvPr>
          <p:cNvPicPr>
            <a:picLocks noChangeAspect="1"/>
          </p:cNvPicPr>
          <p:nvPr/>
        </p:nvPicPr>
        <p:blipFill>
          <a:blip r:embed="rId3"/>
          <a:stretch>
            <a:fillRect/>
          </a:stretch>
        </p:blipFill>
        <p:spPr>
          <a:xfrm>
            <a:off x="11226971" y="5997697"/>
            <a:ext cx="636501" cy="636501"/>
          </a:xfrm>
          <a:prstGeom prst="rect">
            <a:avLst/>
          </a:prstGeom>
        </p:spPr>
      </p:pic>
      <p:sp>
        <p:nvSpPr>
          <p:cNvPr id="12" name="Retângulo 11">
            <a:extLst>
              <a:ext uri="{FF2B5EF4-FFF2-40B4-BE49-F238E27FC236}">
                <a16:creationId xmlns:a16="http://schemas.microsoft.com/office/drawing/2014/main" id="{B7003759-7495-4440-8994-29A83FE03AD3}"/>
              </a:ext>
            </a:extLst>
          </p:cNvPr>
          <p:cNvSpPr/>
          <p:nvPr/>
        </p:nvSpPr>
        <p:spPr>
          <a:xfrm>
            <a:off x="1136631" y="2157614"/>
            <a:ext cx="1399798" cy="980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600" b="1" spc="-300" dirty="0">
                <a:solidFill>
                  <a:srgbClr val="E5B774"/>
                </a:solidFill>
                <a:latin typeface="Open Sans" panose="020B0606030504020204" pitchFamily="34" charset="0"/>
                <a:ea typeface="Open Sans" panose="020B0606030504020204" pitchFamily="34" charset="0"/>
                <a:cs typeface="Open Sans" panose="020B0606030504020204" pitchFamily="34" charset="0"/>
              </a:rPr>
              <a:t>3º</a:t>
            </a:r>
          </a:p>
        </p:txBody>
      </p:sp>
      <p:sp>
        <p:nvSpPr>
          <p:cNvPr id="13" name="Retângulo 12">
            <a:extLst>
              <a:ext uri="{FF2B5EF4-FFF2-40B4-BE49-F238E27FC236}">
                <a16:creationId xmlns:a16="http://schemas.microsoft.com/office/drawing/2014/main" id="{AE72BF0F-06A5-46BA-A3CC-910D7E3CC0A4}"/>
              </a:ext>
            </a:extLst>
          </p:cNvPr>
          <p:cNvSpPr/>
          <p:nvPr/>
        </p:nvSpPr>
        <p:spPr>
          <a:xfrm>
            <a:off x="1898493" y="2735223"/>
            <a:ext cx="1888330" cy="323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600" b="1" dirty="0">
                <a:solidFill>
                  <a:srgbClr val="E5B774"/>
                </a:solidFill>
                <a:latin typeface="Open Sans" panose="020B0606030504020204" pitchFamily="34" charset="0"/>
                <a:ea typeface="Open Sans" panose="020B0606030504020204" pitchFamily="34" charset="0"/>
                <a:cs typeface="Open Sans" panose="020B0606030504020204" pitchFamily="34" charset="0"/>
              </a:rPr>
              <a:t>PASO</a:t>
            </a:r>
          </a:p>
        </p:txBody>
      </p:sp>
      <p:pic>
        <p:nvPicPr>
          <p:cNvPr id="14" name="Imagem 13">
            <a:extLst>
              <a:ext uri="{FF2B5EF4-FFF2-40B4-BE49-F238E27FC236}">
                <a16:creationId xmlns:a16="http://schemas.microsoft.com/office/drawing/2014/main" id="{70EF346D-69F1-438A-A64B-9E3338EE56E2}"/>
              </a:ext>
            </a:extLst>
          </p:cNvPr>
          <p:cNvPicPr>
            <a:picLocks noChangeAspect="1"/>
          </p:cNvPicPr>
          <p:nvPr/>
        </p:nvPicPr>
        <p:blipFill>
          <a:blip r:embed="rId4"/>
          <a:srcRect/>
          <a:stretch/>
        </p:blipFill>
        <p:spPr>
          <a:xfrm flipV="1">
            <a:off x="5600513" y="1690897"/>
            <a:ext cx="428692" cy="184576"/>
          </a:xfrm>
          <a:prstGeom prst="rect">
            <a:avLst/>
          </a:prstGeom>
        </p:spPr>
      </p:pic>
      <p:pic>
        <p:nvPicPr>
          <p:cNvPr id="15" name="Imagem 14">
            <a:extLst>
              <a:ext uri="{FF2B5EF4-FFF2-40B4-BE49-F238E27FC236}">
                <a16:creationId xmlns:a16="http://schemas.microsoft.com/office/drawing/2014/main" id="{B096F0AF-EC84-4AA7-A2F7-5961151CE40E}"/>
              </a:ext>
            </a:extLst>
          </p:cNvPr>
          <p:cNvPicPr>
            <a:picLocks noChangeAspect="1"/>
          </p:cNvPicPr>
          <p:nvPr/>
        </p:nvPicPr>
        <p:blipFill>
          <a:blip r:embed="rId4"/>
          <a:srcRect/>
          <a:stretch/>
        </p:blipFill>
        <p:spPr>
          <a:xfrm flipV="1">
            <a:off x="5623759" y="2305754"/>
            <a:ext cx="428692" cy="184576"/>
          </a:xfrm>
          <a:prstGeom prst="rect">
            <a:avLst/>
          </a:prstGeom>
        </p:spPr>
      </p:pic>
      <p:pic>
        <p:nvPicPr>
          <p:cNvPr id="16" name="Imagem 15">
            <a:extLst>
              <a:ext uri="{FF2B5EF4-FFF2-40B4-BE49-F238E27FC236}">
                <a16:creationId xmlns:a16="http://schemas.microsoft.com/office/drawing/2014/main" id="{3D925EE4-6FB8-4B64-8759-704044229B00}"/>
              </a:ext>
            </a:extLst>
          </p:cNvPr>
          <p:cNvPicPr>
            <a:picLocks noChangeAspect="1"/>
          </p:cNvPicPr>
          <p:nvPr/>
        </p:nvPicPr>
        <p:blipFill>
          <a:blip r:embed="rId4"/>
          <a:srcRect/>
          <a:stretch/>
        </p:blipFill>
        <p:spPr>
          <a:xfrm flipV="1">
            <a:off x="5647005" y="2920611"/>
            <a:ext cx="428692" cy="184576"/>
          </a:xfrm>
          <a:prstGeom prst="rect">
            <a:avLst/>
          </a:prstGeom>
        </p:spPr>
      </p:pic>
      <p:pic>
        <p:nvPicPr>
          <p:cNvPr id="17" name="Imagem 16">
            <a:extLst>
              <a:ext uri="{FF2B5EF4-FFF2-40B4-BE49-F238E27FC236}">
                <a16:creationId xmlns:a16="http://schemas.microsoft.com/office/drawing/2014/main" id="{F0597D4A-1439-4711-81F3-99F4FAD94E71}"/>
              </a:ext>
            </a:extLst>
          </p:cNvPr>
          <p:cNvPicPr>
            <a:picLocks noChangeAspect="1"/>
          </p:cNvPicPr>
          <p:nvPr/>
        </p:nvPicPr>
        <p:blipFill>
          <a:blip r:embed="rId4"/>
          <a:srcRect/>
          <a:stretch/>
        </p:blipFill>
        <p:spPr>
          <a:xfrm flipV="1">
            <a:off x="5647005" y="3561260"/>
            <a:ext cx="428692" cy="184576"/>
          </a:xfrm>
          <a:prstGeom prst="rect">
            <a:avLst/>
          </a:prstGeom>
        </p:spPr>
      </p:pic>
      <p:pic>
        <p:nvPicPr>
          <p:cNvPr id="18" name="Imagem 17">
            <a:extLst>
              <a:ext uri="{FF2B5EF4-FFF2-40B4-BE49-F238E27FC236}">
                <a16:creationId xmlns:a16="http://schemas.microsoft.com/office/drawing/2014/main" id="{0BFD3C3F-3BB9-46FB-9010-7F32B42F13E4}"/>
              </a:ext>
            </a:extLst>
          </p:cNvPr>
          <p:cNvPicPr>
            <a:picLocks noChangeAspect="1"/>
          </p:cNvPicPr>
          <p:nvPr/>
        </p:nvPicPr>
        <p:blipFill>
          <a:blip r:embed="rId4"/>
          <a:srcRect/>
          <a:stretch/>
        </p:blipFill>
        <p:spPr>
          <a:xfrm flipV="1">
            <a:off x="5696295" y="4201909"/>
            <a:ext cx="330112" cy="142132"/>
          </a:xfrm>
          <a:prstGeom prst="rect">
            <a:avLst/>
          </a:prstGeom>
        </p:spPr>
      </p:pic>
      <p:pic>
        <p:nvPicPr>
          <p:cNvPr id="19" name="Imagem 18">
            <a:extLst>
              <a:ext uri="{FF2B5EF4-FFF2-40B4-BE49-F238E27FC236}">
                <a16:creationId xmlns:a16="http://schemas.microsoft.com/office/drawing/2014/main" id="{DA7DB2B4-EE26-43F1-BA2E-BBF4D8A09CA0}"/>
              </a:ext>
            </a:extLst>
          </p:cNvPr>
          <p:cNvPicPr>
            <a:picLocks noChangeAspect="1"/>
          </p:cNvPicPr>
          <p:nvPr/>
        </p:nvPicPr>
        <p:blipFill>
          <a:blip r:embed="rId4"/>
          <a:srcRect/>
          <a:stretch/>
        </p:blipFill>
        <p:spPr>
          <a:xfrm flipV="1">
            <a:off x="5721150" y="4804966"/>
            <a:ext cx="330112" cy="142132"/>
          </a:xfrm>
          <a:prstGeom prst="rect">
            <a:avLst/>
          </a:prstGeom>
        </p:spPr>
      </p:pic>
      <p:sp>
        <p:nvSpPr>
          <p:cNvPr id="20" name="CaixaDeTexto 19">
            <a:extLst>
              <a:ext uri="{FF2B5EF4-FFF2-40B4-BE49-F238E27FC236}">
                <a16:creationId xmlns:a16="http://schemas.microsoft.com/office/drawing/2014/main" id="{06D81D87-4E2E-4A9A-993E-EB04294B0C30}"/>
              </a:ext>
            </a:extLst>
          </p:cNvPr>
          <p:cNvSpPr txBox="1"/>
          <p:nvPr/>
        </p:nvSpPr>
        <p:spPr>
          <a:xfrm>
            <a:off x="1166437" y="208105"/>
            <a:ext cx="9859125" cy="461665"/>
          </a:xfrm>
          <a:prstGeom prst="rect">
            <a:avLst/>
          </a:prstGeom>
          <a:noFill/>
        </p:spPr>
        <p:txBody>
          <a:bodyPr wrap="square" rtlCol="0">
            <a:spAutoFit/>
          </a:bodyPr>
          <a:lstStyle/>
          <a:p>
            <a:pPr algn="ctr"/>
            <a:r>
              <a:rPr lang="pt-BR" sz="24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CÓMO ADQUIRIR SALUD FINANCIERA</a:t>
            </a:r>
          </a:p>
        </p:txBody>
      </p:sp>
      <p:pic>
        <p:nvPicPr>
          <p:cNvPr id="21" name="Imagem 20">
            <a:extLst>
              <a:ext uri="{FF2B5EF4-FFF2-40B4-BE49-F238E27FC236}">
                <a16:creationId xmlns:a16="http://schemas.microsoft.com/office/drawing/2014/main" id="{F0B630B8-F653-445A-A0CB-B07F8FDA0835}"/>
              </a:ext>
            </a:extLst>
          </p:cNvPr>
          <p:cNvPicPr>
            <a:picLocks noChangeAspect="1"/>
          </p:cNvPicPr>
          <p:nvPr/>
        </p:nvPicPr>
        <p:blipFill>
          <a:blip r:embed="rId5"/>
          <a:srcRect/>
          <a:stretch/>
        </p:blipFill>
        <p:spPr>
          <a:xfrm>
            <a:off x="432709" y="6155343"/>
            <a:ext cx="845749" cy="478855"/>
          </a:xfrm>
          <a:prstGeom prst="rect">
            <a:avLst/>
          </a:prstGeom>
        </p:spPr>
      </p:pic>
    </p:spTree>
    <p:extLst>
      <p:ext uri="{BB962C8B-B14F-4D97-AF65-F5344CB8AC3E}">
        <p14:creationId xmlns:p14="http://schemas.microsoft.com/office/powerpoint/2010/main" val="3715611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168742EB-2477-4873-B98E-43629F2EBA63}"/>
              </a:ext>
            </a:extLst>
          </p:cNvPr>
          <p:cNvSpPr/>
          <p:nvPr/>
        </p:nvSpPr>
        <p:spPr>
          <a:xfrm>
            <a:off x="1006876" y="3643138"/>
            <a:ext cx="2568614" cy="629612"/>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a:extLst>
              <a:ext uri="{FF2B5EF4-FFF2-40B4-BE49-F238E27FC236}">
                <a16:creationId xmlns:a16="http://schemas.microsoft.com/office/drawing/2014/main" id="{A84667CE-E235-4FC7-B6FB-777E2D1911AE}"/>
              </a:ext>
            </a:extLst>
          </p:cNvPr>
          <p:cNvSpPr/>
          <p:nvPr/>
        </p:nvSpPr>
        <p:spPr>
          <a:xfrm>
            <a:off x="0" y="0"/>
            <a:ext cx="12192000" cy="839096"/>
          </a:xfrm>
          <a:prstGeom prst="rect">
            <a:avLst/>
          </a:prstGeom>
          <a:solidFill>
            <a:srgbClr val="E5B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CaixaDeTexto 13">
            <a:extLst>
              <a:ext uri="{FF2B5EF4-FFF2-40B4-BE49-F238E27FC236}">
                <a16:creationId xmlns:a16="http://schemas.microsoft.com/office/drawing/2014/main" id="{3F7E7308-1231-4D29-A496-80C1D624CFC4}"/>
              </a:ext>
            </a:extLst>
          </p:cNvPr>
          <p:cNvSpPr txBox="1"/>
          <p:nvPr/>
        </p:nvSpPr>
        <p:spPr>
          <a:xfrm>
            <a:off x="1166437" y="208105"/>
            <a:ext cx="9859125" cy="461665"/>
          </a:xfrm>
          <a:prstGeom prst="rect">
            <a:avLst/>
          </a:prstGeom>
          <a:noFill/>
        </p:spPr>
        <p:txBody>
          <a:bodyPr wrap="square" rtlCol="0">
            <a:spAutoFit/>
          </a:bodyPr>
          <a:lstStyle/>
          <a:p>
            <a:pPr algn="ctr"/>
            <a:r>
              <a:rPr lang="pt-BR" sz="24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PUNTOS A MEJORAR</a:t>
            </a:r>
          </a:p>
        </p:txBody>
      </p:sp>
      <p:sp>
        <p:nvSpPr>
          <p:cNvPr id="16" name="CaixaDeTexto 15">
            <a:extLst>
              <a:ext uri="{FF2B5EF4-FFF2-40B4-BE49-F238E27FC236}">
                <a16:creationId xmlns:a16="http://schemas.microsoft.com/office/drawing/2014/main" id="{B507237F-584F-4EAA-B4E1-A4E20033DC45}"/>
              </a:ext>
            </a:extLst>
          </p:cNvPr>
          <p:cNvSpPr txBox="1"/>
          <p:nvPr/>
        </p:nvSpPr>
        <p:spPr>
          <a:xfrm>
            <a:off x="1147172" y="3664158"/>
            <a:ext cx="2296198" cy="584775"/>
          </a:xfrm>
          <a:prstGeom prst="rect">
            <a:avLst/>
          </a:prstGeom>
          <a:noFill/>
        </p:spPr>
        <p:txBody>
          <a:bodyPr wrap="square" rtlCol="0">
            <a:spAutoFit/>
          </a:bodyPr>
          <a:lstStyle/>
          <a:p>
            <a:pPr algn="ctr"/>
            <a:r>
              <a:rPr lang="pt-BR"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NEGATIVO</a:t>
            </a:r>
            <a:endParaRPr lang="pt-BR" sz="2400" dirty="0"/>
          </a:p>
        </p:txBody>
      </p:sp>
      <p:pic>
        <p:nvPicPr>
          <p:cNvPr id="18" name="Imagem 17">
            <a:extLst>
              <a:ext uri="{FF2B5EF4-FFF2-40B4-BE49-F238E27FC236}">
                <a16:creationId xmlns:a16="http://schemas.microsoft.com/office/drawing/2014/main" id="{E584C0CE-016E-454B-B1B8-2C857DE4EEDA}"/>
              </a:ext>
            </a:extLst>
          </p:cNvPr>
          <p:cNvPicPr>
            <a:picLocks noChangeAspect="1"/>
          </p:cNvPicPr>
          <p:nvPr/>
        </p:nvPicPr>
        <p:blipFill>
          <a:blip r:embed="rId3"/>
          <a:srcRect/>
          <a:stretch/>
        </p:blipFill>
        <p:spPr>
          <a:xfrm>
            <a:off x="11226971" y="6039739"/>
            <a:ext cx="636501" cy="636501"/>
          </a:xfrm>
          <a:prstGeom prst="rect">
            <a:avLst/>
          </a:prstGeom>
        </p:spPr>
      </p:pic>
      <p:sp>
        <p:nvSpPr>
          <p:cNvPr id="19" name="Retângulo 18">
            <a:extLst>
              <a:ext uri="{FF2B5EF4-FFF2-40B4-BE49-F238E27FC236}">
                <a16:creationId xmlns:a16="http://schemas.microsoft.com/office/drawing/2014/main" id="{0E610FAF-F4F7-4AFE-9C3D-408E8529BF09}"/>
              </a:ext>
            </a:extLst>
          </p:cNvPr>
          <p:cNvSpPr/>
          <p:nvPr/>
        </p:nvSpPr>
        <p:spPr>
          <a:xfrm>
            <a:off x="4980510" y="3622118"/>
            <a:ext cx="2381024" cy="629612"/>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CaixaDeTexto 19">
            <a:extLst>
              <a:ext uri="{FF2B5EF4-FFF2-40B4-BE49-F238E27FC236}">
                <a16:creationId xmlns:a16="http://schemas.microsoft.com/office/drawing/2014/main" id="{C69F550B-1314-4151-8DB3-8A306E9A2292}"/>
              </a:ext>
            </a:extLst>
          </p:cNvPr>
          <p:cNvSpPr txBox="1"/>
          <p:nvPr/>
        </p:nvSpPr>
        <p:spPr>
          <a:xfrm>
            <a:off x="5112630" y="3643138"/>
            <a:ext cx="2116784" cy="584775"/>
          </a:xfrm>
          <a:prstGeom prst="rect">
            <a:avLst/>
          </a:prstGeom>
          <a:noFill/>
        </p:spPr>
        <p:txBody>
          <a:bodyPr wrap="square" rtlCol="0">
            <a:spAutoFit/>
          </a:bodyPr>
          <a:lstStyle/>
          <a:p>
            <a:pPr algn="ctr"/>
            <a:r>
              <a:rPr lang="pt-BR"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NEUTRO</a:t>
            </a:r>
            <a:endParaRPr lang="pt-BR" sz="2400" dirty="0"/>
          </a:p>
        </p:txBody>
      </p:sp>
      <p:sp>
        <p:nvSpPr>
          <p:cNvPr id="21" name="Retângulo 20">
            <a:extLst>
              <a:ext uri="{FF2B5EF4-FFF2-40B4-BE49-F238E27FC236}">
                <a16:creationId xmlns:a16="http://schemas.microsoft.com/office/drawing/2014/main" id="{3E459B6B-1B3E-4AF6-A19E-B54CD9E7C2CC}"/>
              </a:ext>
            </a:extLst>
          </p:cNvPr>
          <p:cNvSpPr/>
          <p:nvPr/>
        </p:nvSpPr>
        <p:spPr>
          <a:xfrm>
            <a:off x="8658357" y="3622118"/>
            <a:ext cx="2568614" cy="629612"/>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CaixaDeTexto 21">
            <a:extLst>
              <a:ext uri="{FF2B5EF4-FFF2-40B4-BE49-F238E27FC236}">
                <a16:creationId xmlns:a16="http://schemas.microsoft.com/office/drawing/2014/main" id="{BA9430DB-E8E9-444F-8CF2-5E8C82152FD7}"/>
              </a:ext>
            </a:extLst>
          </p:cNvPr>
          <p:cNvSpPr txBox="1"/>
          <p:nvPr/>
        </p:nvSpPr>
        <p:spPr>
          <a:xfrm>
            <a:off x="8798653" y="3643138"/>
            <a:ext cx="2296198" cy="584775"/>
          </a:xfrm>
          <a:prstGeom prst="rect">
            <a:avLst/>
          </a:prstGeom>
          <a:noFill/>
        </p:spPr>
        <p:txBody>
          <a:bodyPr wrap="square" rtlCol="0">
            <a:spAutoFit/>
          </a:bodyPr>
          <a:lstStyle/>
          <a:p>
            <a:pPr algn="ctr"/>
            <a:r>
              <a:rPr lang="pt-BR"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POSITIVO</a:t>
            </a:r>
            <a:endParaRPr lang="pt-BR" sz="2400" dirty="0"/>
          </a:p>
        </p:txBody>
      </p:sp>
      <p:pic>
        <p:nvPicPr>
          <p:cNvPr id="3" name="Imagem 2" descr="Ícone&#10;&#10;Descrição gerada automaticamente">
            <a:extLst>
              <a:ext uri="{FF2B5EF4-FFF2-40B4-BE49-F238E27FC236}">
                <a16:creationId xmlns:a16="http://schemas.microsoft.com/office/drawing/2014/main" id="{D5755D1B-762E-46B4-88D2-0C4649448E97}"/>
              </a:ext>
            </a:extLst>
          </p:cNvPr>
          <p:cNvPicPr>
            <a:picLocks noChangeAspect="1"/>
          </p:cNvPicPr>
          <p:nvPr/>
        </p:nvPicPr>
        <p:blipFill>
          <a:blip r:embed="rId4"/>
          <a:stretch>
            <a:fillRect/>
          </a:stretch>
        </p:blipFill>
        <p:spPr>
          <a:xfrm>
            <a:off x="5312920" y="1755878"/>
            <a:ext cx="1716203" cy="1716203"/>
          </a:xfrm>
          <a:prstGeom prst="rect">
            <a:avLst/>
          </a:prstGeom>
        </p:spPr>
      </p:pic>
      <p:pic>
        <p:nvPicPr>
          <p:cNvPr id="7" name="Imagem 6" descr="Ícone&#10;&#10;Descrição gerada automaticamente">
            <a:extLst>
              <a:ext uri="{FF2B5EF4-FFF2-40B4-BE49-F238E27FC236}">
                <a16:creationId xmlns:a16="http://schemas.microsoft.com/office/drawing/2014/main" id="{76D919E7-6721-49DC-A0DA-E2A0339D896B}"/>
              </a:ext>
            </a:extLst>
          </p:cNvPr>
          <p:cNvPicPr>
            <a:picLocks noChangeAspect="1"/>
          </p:cNvPicPr>
          <p:nvPr/>
        </p:nvPicPr>
        <p:blipFill>
          <a:blip r:embed="rId5"/>
          <a:stretch>
            <a:fillRect/>
          </a:stretch>
        </p:blipFill>
        <p:spPr>
          <a:xfrm>
            <a:off x="9217344" y="1862410"/>
            <a:ext cx="1450639" cy="1450639"/>
          </a:xfrm>
          <a:prstGeom prst="rect">
            <a:avLst/>
          </a:prstGeom>
        </p:spPr>
      </p:pic>
      <p:pic>
        <p:nvPicPr>
          <p:cNvPr id="24" name="Imagem 23" descr="Ícone&#10;&#10;Descrição gerada automaticamente">
            <a:extLst>
              <a:ext uri="{FF2B5EF4-FFF2-40B4-BE49-F238E27FC236}">
                <a16:creationId xmlns:a16="http://schemas.microsoft.com/office/drawing/2014/main" id="{3279AEA4-F3F5-4584-BD68-8D10BE735F8B}"/>
              </a:ext>
            </a:extLst>
          </p:cNvPr>
          <p:cNvPicPr>
            <a:picLocks noChangeAspect="1"/>
          </p:cNvPicPr>
          <p:nvPr/>
        </p:nvPicPr>
        <p:blipFill>
          <a:blip r:embed="rId6"/>
          <a:stretch>
            <a:fillRect/>
          </a:stretch>
        </p:blipFill>
        <p:spPr>
          <a:xfrm>
            <a:off x="1546354" y="1862410"/>
            <a:ext cx="1450639" cy="1450639"/>
          </a:xfrm>
          <a:prstGeom prst="rect">
            <a:avLst/>
          </a:prstGeom>
        </p:spPr>
      </p:pic>
      <p:pic>
        <p:nvPicPr>
          <p:cNvPr id="15" name="Imagem 14">
            <a:extLst>
              <a:ext uri="{FF2B5EF4-FFF2-40B4-BE49-F238E27FC236}">
                <a16:creationId xmlns:a16="http://schemas.microsoft.com/office/drawing/2014/main" id="{F88236A6-3E22-4EF4-8E22-89711DD379F2}"/>
              </a:ext>
            </a:extLst>
          </p:cNvPr>
          <p:cNvPicPr>
            <a:picLocks noChangeAspect="1"/>
          </p:cNvPicPr>
          <p:nvPr/>
        </p:nvPicPr>
        <p:blipFill>
          <a:blip r:embed="rId7"/>
          <a:srcRect/>
          <a:stretch/>
        </p:blipFill>
        <p:spPr>
          <a:xfrm>
            <a:off x="432709" y="6155343"/>
            <a:ext cx="845749" cy="478855"/>
          </a:xfrm>
          <a:prstGeom prst="rect">
            <a:avLst/>
          </a:prstGeom>
        </p:spPr>
      </p:pic>
    </p:spTree>
    <p:extLst>
      <p:ext uri="{BB962C8B-B14F-4D97-AF65-F5344CB8AC3E}">
        <p14:creationId xmlns:p14="http://schemas.microsoft.com/office/powerpoint/2010/main" val="3058346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A56DAB6B-B026-5242-BE0B-3F234691C541}"/>
              </a:ext>
            </a:extLst>
          </p:cNvPr>
          <p:cNvSpPr txBox="1"/>
          <p:nvPr/>
        </p:nvSpPr>
        <p:spPr>
          <a:xfrm>
            <a:off x="1611916" y="3108636"/>
            <a:ext cx="9896913" cy="2677656"/>
          </a:xfrm>
          <a:prstGeom prst="rect">
            <a:avLst/>
          </a:prstGeom>
          <a:noFill/>
        </p:spPr>
        <p:txBody>
          <a:bodyPr wrap="square" rtlCol="0">
            <a:spAutoFit/>
          </a:bodyPr>
          <a:lstStyle/>
          <a:p>
            <a:r>
              <a:rPr lang="es-ES" sz="2100" dirty="0">
                <a:latin typeface="Open Sans" panose="020B0606030504020204" pitchFamily="34" charset="0"/>
                <a:ea typeface="Open Sans" panose="020B0606030504020204" pitchFamily="34" charset="0"/>
                <a:cs typeface="Open Sans" panose="020B0606030504020204" pitchFamily="34" charset="0"/>
              </a:rPr>
              <a:t>Sepa exactamente cuánto y a quién le debe.</a:t>
            </a:r>
          </a:p>
          <a:p>
            <a:endParaRPr lang="es-ES" sz="2100" dirty="0">
              <a:latin typeface="Open Sans" panose="020B0606030504020204" pitchFamily="34" charset="0"/>
              <a:ea typeface="Open Sans" panose="020B0606030504020204" pitchFamily="34" charset="0"/>
              <a:cs typeface="Open Sans" panose="020B0606030504020204" pitchFamily="34" charset="0"/>
            </a:endParaRPr>
          </a:p>
          <a:p>
            <a:r>
              <a:rPr lang="es-ES" sz="2100" dirty="0">
                <a:latin typeface="Open Sans" panose="020B0606030504020204" pitchFamily="34" charset="0"/>
                <a:ea typeface="Open Sans" panose="020B0606030504020204" pitchFamily="34" charset="0"/>
                <a:cs typeface="Open Sans" panose="020B0606030504020204" pitchFamily="34" charset="0"/>
              </a:rPr>
              <a:t>Defina qué deudas pagará primero: priorice las que tienen intereses más altos y los acuerdos que las instituciones financieras hacen al renegociar deudas. </a:t>
            </a:r>
          </a:p>
          <a:p>
            <a:endParaRPr lang="es-ES" sz="2100" dirty="0">
              <a:latin typeface="Open Sans" panose="020B0606030504020204" pitchFamily="34" charset="0"/>
              <a:ea typeface="Open Sans" panose="020B0606030504020204" pitchFamily="34" charset="0"/>
              <a:cs typeface="Open Sans" panose="020B0606030504020204" pitchFamily="34" charset="0"/>
            </a:endParaRPr>
          </a:p>
          <a:p>
            <a:r>
              <a:rPr lang="es-ES" sz="2100" dirty="0">
                <a:latin typeface="Open Sans" panose="020B0606030504020204" pitchFamily="34" charset="0"/>
                <a:ea typeface="Open Sans" panose="020B0606030504020204" pitchFamily="34" charset="0"/>
                <a:cs typeface="Open Sans" panose="020B0606030504020204" pitchFamily="34" charset="0"/>
              </a:rPr>
              <a:t>Defina un valor de pago mensual.</a:t>
            </a:r>
          </a:p>
          <a:p>
            <a:endParaRPr lang="es-ES" sz="2100" dirty="0">
              <a:latin typeface="Open Sans" panose="020B0606030504020204" pitchFamily="34" charset="0"/>
              <a:ea typeface="Open Sans" panose="020B0606030504020204" pitchFamily="34" charset="0"/>
              <a:cs typeface="Open Sans" panose="020B0606030504020204" pitchFamily="34" charset="0"/>
            </a:endParaRPr>
          </a:p>
          <a:p>
            <a:r>
              <a:rPr lang="es-ES" sz="2100" dirty="0">
                <a:latin typeface="Open Sans" panose="020B0606030504020204" pitchFamily="34" charset="0"/>
                <a:ea typeface="Open Sans" panose="020B0606030504020204" pitchFamily="34" charset="0"/>
                <a:cs typeface="Open Sans" panose="020B0606030504020204" pitchFamily="34" charset="0"/>
              </a:rPr>
              <a:t>Piense en generar una segunda fuente de ingresos para pagar las deudas.</a:t>
            </a:r>
          </a:p>
        </p:txBody>
      </p:sp>
      <p:sp>
        <p:nvSpPr>
          <p:cNvPr id="10" name="Retângulo 9">
            <a:extLst>
              <a:ext uri="{FF2B5EF4-FFF2-40B4-BE49-F238E27FC236}">
                <a16:creationId xmlns:a16="http://schemas.microsoft.com/office/drawing/2014/main" id="{113DEAEF-EB41-4C3A-A1C9-B17ADFFB0B29}"/>
              </a:ext>
            </a:extLst>
          </p:cNvPr>
          <p:cNvSpPr/>
          <p:nvPr/>
        </p:nvSpPr>
        <p:spPr>
          <a:xfrm>
            <a:off x="8852297" y="1275541"/>
            <a:ext cx="2568614" cy="629612"/>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CaixaDeTexto 10">
            <a:extLst>
              <a:ext uri="{FF2B5EF4-FFF2-40B4-BE49-F238E27FC236}">
                <a16:creationId xmlns:a16="http://schemas.microsoft.com/office/drawing/2014/main" id="{1054DAA1-710E-4B49-AB68-C91313DCCA62}"/>
              </a:ext>
            </a:extLst>
          </p:cNvPr>
          <p:cNvSpPr txBox="1"/>
          <p:nvPr/>
        </p:nvSpPr>
        <p:spPr>
          <a:xfrm>
            <a:off x="8992593" y="1296561"/>
            <a:ext cx="2296198" cy="584775"/>
          </a:xfrm>
          <a:prstGeom prst="rect">
            <a:avLst/>
          </a:prstGeom>
          <a:noFill/>
        </p:spPr>
        <p:txBody>
          <a:bodyPr wrap="square" rtlCol="0">
            <a:spAutoFit/>
          </a:bodyPr>
          <a:lstStyle/>
          <a:p>
            <a:pPr algn="ctr"/>
            <a:r>
              <a:rPr lang="pt-BR"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NEGATIVO</a:t>
            </a:r>
            <a:endParaRPr lang="pt-BR" sz="2400" dirty="0"/>
          </a:p>
        </p:txBody>
      </p:sp>
      <p:pic>
        <p:nvPicPr>
          <p:cNvPr id="13" name="Imagem 12">
            <a:extLst>
              <a:ext uri="{FF2B5EF4-FFF2-40B4-BE49-F238E27FC236}">
                <a16:creationId xmlns:a16="http://schemas.microsoft.com/office/drawing/2014/main" id="{01C46011-49EB-497F-902B-C6DC3F171AA9}"/>
              </a:ext>
            </a:extLst>
          </p:cNvPr>
          <p:cNvPicPr>
            <a:picLocks noChangeAspect="1"/>
          </p:cNvPicPr>
          <p:nvPr/>
        </p:nvPicPr>
        <p:blipFill>
          <a:blip r:embed="rId3"/>
          <a:srcRect/>
          <a:stretch/>
        </p:blipFill>
        <p:spPr>
          <a:xfrm flipV="1">
            <a:off x="1123108" y="3180093"/>
            <a:ext cx="428692" cy="184576"/>
          </a:xfrm>
          <a:prstGeom prst="rect">
            <a:avLst/>
          </a:prstGeom>
        </p:spPr>
      </p:pic>
      <p:pic>
        <p:nvPicPr>
          <p:cNvPr id="14" name="Imagem 13">
            <a:extLst>
              <a:ext uri="{FF2B5EF4-FFF2-40B4-BE49-F238E27FC236}">
                <a16:creationId xmlns:a16="http://schemas.microsoft.com/office/drawing/2014/main" id="{8CB5241E-1351-4246-AA1C-3CACB468FAB7}"/>
              </a:ext>
            </a:extLst>
          </p:cNvPr>
          <p:cNvPicPr>
            <a:picLocks noChangeAspect="1"/>
          </p:cNvPicPr>
          <p:nvPr/>
        </p:nvPicPr>
        <p:blipFill>
          <a:blip r:embed="rId3"/>
          <a:srcRect/>
          <a:stretch/>
        </p:blipFill>
        <p:spPr>
          <a:xfrm flipV="1">
            <a:off x="1123108" y="3864893"/>
            <a:ext cx="428692" cy="184576"/>
          </a:xfrm>
          <a:prstGeom prst="rect">
            <a:avLst/>
          </a:prstGeom>
        </p:spPr>
      </p:pic>
      <p:pic>
        <p:nvPicPr>
          <p:cNvPr id="15" name="Imagem 14">
            <a:extLst>
              <a:ext uri="{FF2B5EF4-FFF2-40B4-BE49-F238E27FC236}">
                <a16:creationId xmlns:a16="http://schemas.microsoft.com/office/drawing/2014/main" id="{1F7B56A2-A540-4C9B-9ABF-11A1D6891FDA}"/>
              </a:ext>
            </a:extLst>
          </p:cNvPr>
          <p:cNvPicPr>
            <a:picLocks noChangeAspect="1"/>
          </p:cNvPicPr>
          <p:nvPr/>
        </p:nvPicPr>
        <p:blipFill>
          <a:blip r:embed="rId3"/>
          <a:srcRect/>
          <a:stretch/>
        </p:blipFill>
        <p:spPr>
          <a:xfrm flipV="1">
            <a:off x="1153166" y="4826589"/>
            <a:ext cx="428692" cy="184576"/>
          </a:xfrm>
          <a:prstGeom prst="rect">
            <a:avLst/>
          </a:prstGeom>
        </p:spPr>
      </p:pic>
      <p:pic>
        <p:nvPicPr>
          <p:cNvPr id="16" name="Imagem 15">
            <a:extLst>
              <a:ext uri="{FF2B5EF4-FFF2-40B4-BE49-F238E27FC236}">
                <a16:creationId xmlns:a16="http://schemas.microsoft.com/office/drawing/2014/main" id="{3C507842-C715-4C36-BDBA-F321F8EBBD3E}"/>
              </a:ext>
            </a:extLst>
          </p:cNvPr>
          <p:cNvPicPr>
            <a:picLocks noChangeAspect="1"/>
          </p:cNvPicPr>
          <p:nvPr/>
        </p:nvPicPr>
        <p:blipFill>
          <a:blip r:embed="rId3"/>
          <a:srcRect/>
          <a:stretch/>
        </p:blipFill>
        <p:spPr>
          <a:xfrm flipV="1">
            <a:off x="1161418" y="5433006"/>
            <a:ext cx="428692" cy="184576"/>
          </a:xfrm>
          <a:prstGeom prst="rect">
            <a:avLst/>
          </a:prstGeom>
        </p:spPr>
      </p:pic>
      <p:pic>
        <p:nvPicPr>
          <p:cNvPr id="17" name="Imagem 16" descr="Logotipo, Ícone&#10;&#10;Descrição gerada automaticamente">
            <a:extLst>
              <a:ext uri="{FF2B5EF4-FFF2-40B4-BE49-F238E27FC236}">
                <a16:creationId xmlns:a16="http://schemas.microsoft.com/office/drawing/2014/main" id="{11EDBE38-0827-4592-903C-4FB79C188779}"/>
              </a:ext>
            </a:extLst>
          </p:cNvPr>
          <p:cNvPicPr>
            <a:picLocks noChangeAspect="1"/>
          </p:cNvPicPr>
          <p:nvPr/>
        </p:nvPicPr>
        <p:blipFill>
          <a:blip r:embed="rId4"/>
          <a:stretch>
            <a:fillRect/>
          </a:stretch>
        </p:blipFill>
        <p:spPr>
          <a:xfrm>
            <a:off x="11226971" y="5997697"/>
            <a:ext cx="636501" cy="636501"/>
          </a:xfrm>
          <a:prstGeom prst="rect">
            <a:avLst/>
          </a:prstGeom>
        </p:spPr>
      </p:pic>
      <p:pic>
        <p:nvPicPr>
          <p:cNvPr id="19" name="Imagem 18">
            <a:extLst>
              <a:ext uri="{FF2B5EF4-FFF2-40B4-BE49-F238E27FC236}">
                <a16:creationId xmlns:a16="http://schemas.microsoft.com/office/drawing/2014/main" id="{23316040-2C23-4EA5-B63E-D2D6CE19337E}"/>
              </a:ext>
            </a:extLst>
          </p:cNvPr>
          <p:cNvPicPr>
            <a:picLocks noChangeAspect="1"/>
          </p:cNvPicPr>
          <p:nvPr/>
        </p:nvPicPr>
        <p:blipFill>
          <a:blip r:embed="rId5"/>
          <a:srcRect/>
          <a:stretch/>
        </p:blipFill>
        <p:spPr>
          <a:xfrm>
            <a:off x="771089" y="513229"/>
            <a:ext cx="1936615" cy="1936615"/>
          </a:xfrm>
          <a:prstGeom prst="rect">
            <a:avLst/>
          </a:prstGeom>
        </p:spPr>
      </p:pic>
      <p:pic>
        <p:nvPicPr>
          <p:cNvPr id="12" name="Imagem 11">
            <a:extLst>
              <a:ext uri="{FF2B5EF4-FFF2-40B4-BE49-F238E27FC236}">
                <a16:creationId xmlns:a16="http://schemas.microsoft.com/office/drawing/2014/main" id="{714D5668-9540-4D8C-80D6-9026DDAF011E}"/>
              </a:ext>
            </a:extLst>
          </p:cNvPr>
          <p:cNvPicPr>
            <a:picLocks noChangeAspect="1"/>
          </p:cNvPicPr>
          <p:nvPr/>
        </p:nvPicPr>
        <p:blipFill>
          <a:blip r:embed="rId6"/>
          <a:srcRect/>
          <a:stretch/>
        </p:blipFill>
        <p:spPr>
          <a:xfrm>
            <a:off x="432709" y="6155343"/>
            <a:ext cx="845749" cy="478855"/>
          </a:xfrm>
          <a:prstGeom prst="rect">
            <a:avLst/>
          </a:prstGeom>
        </p:spPr>
      </p:pic>
    </p:spTree>
    <p:extLst>
      <p:ext uri="{BB962C8B-B14F-4D97-AF65-F5344CB8AC3E}">
        <p14:creationId xmlns:p14="http://schemas.microsoft.com/office/powerpoint/2010/main" val="113804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490DA343-3BB0-48FB-9EDC-F7705719B78A}"/>
              </a:ext>
            </a:extLst>
          </p:cNvPr>
          <p:cNvSpPr/>
          <p:nvPr/>
        </p:nvSpPr>
        <p:spPr>
          <a:xfrm>
            <a:off x="8852297" y="1275541"/>
            <a:ext cx="2568614" cy="629612"/>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CaixaDeTexto 7">
            <a:extLst>
              <a:ext uri="{FF2B5EF4-FFF2-40B4-BE49-F238E27FC236}">
                <a16:creationId xmlns:a16="http://schemas.microsoft.com/office/drawing/2014/main" id="{BBC8A51C-2D17-4D87-96E1-A1D58F5CE6A2}"/>
              </a:ext>
            </a:extLst>
          </p:cNvPr>
          <p:cNvSpPr txBox="1"/>
          <p:nvPr/>
        </p:nvSpPr>
        <p:spPr>
          <a:xfrm>
            <a:off x="8992593" y="1296561"/>
            <a:ext cx="2296198" cy="584775"/>
          </a:xfrm>
          <a:prstGeom prst="rect">
            <a:avLst/>
          </a:prstGeom>
          <a:noFill/>
        </p:spPr>
        <p:txBody>
          <a:bodyPr wrap="square" rtlCol="0">
            <a:spAutoFit/>
          </a:bodyPr>
          <a:lstStyle/>
          <a:p>
            <a:pPr algn="ctr"/>
            <a:r>
              <a:rPr lang="pt-BR"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NEUTRO</a:t>
            </a:r>
            <a:endParaRPr lang="pt-BR" sz="2400" dirty="0"/>
          </a:p>
        </p:txBody>
      </p:sp>
      <p:pic>
        <p:nvPicPr>
          <p:cNvPr id="9" name="Imagem 8">
            <a:extLst>
              <a:ext uri="{FF2B5EF4-FFF2-40B4-BE49-F238E27FC236}">
                <a16:creationId xmlns:a16="http://schemas.microsoft.com/office/drawing/2014/main" id="{C74B372A-639F-4DDE-B6F1-8FC41CD4542F}"/>
              </a:ext>
            </a:extLst>
          </p:cNvPr>
          <p:cNvPicPr>
            <a:picLocks noChangeAspect="1"/>
          </p:cNvPicPr>
          <p:nvPr/>
        </p:nvPicPr>
        <p:blipFill>
          <a:blip r:embed="rId3"/>
          <a:srcRect/>
          <a:stretch/>
        </p:blipFill>
        <p:spPr>
          <a:xfrm>
            <a:off x="771088" y="513228"/>
            <a:ext cx="2182319" cy="2182319"/>
          </a:xfrm>
          <a:prstGeom prst="rect">
            <a:avLst/>
          </a:prstGeom>
        </p:spPr>
      </p:pic>
      <p:pic>
        <p:nvPicPr>
          <p:cNvPr id="10" name="Imagem 9" descr="Logotipo, Ícone&#10;&#10;Descrição gerada automaticamente">
            <a:extLst>
              <a:ext uri="{FF2B5EF4-FFF2-40B4-BE49-F238E27FC236}">
                <a16:creationId xmlns:a16="http://schemas.microsoft.com/office/drawing/2014/main" id="{4000DF06-6D60-4B24-954E-A43958BCBAAA}"/>
              </a:ext>
            </a:extLst>
          </p:cNvPr>
          <p:cNvPicPr>
            <a:picLocks noChangeAspect="1"/>
          </p:cNvPicPr>
          <p:nvPr/>
        </p:nvPicPr>
        <p:blipFill>
          <a:blip r:embed="rId4"/>
          <a:stretch>
            <a:fillRect/>
          </a:stretch>
        </p:blipFill>
        <p:spPr>
          <a:xfrm>
            <a:off x="11226971" y="5997697"/>
            <a:ext cx="636501" cy="636501"/>
          </a:xfrm>
          <a:prstGeom prst="rect">
            <a:avLst/>
          </a:prstGeom>
        </p:spPr>
      </p:pic>
      <p:sp>
        <p:nvSpPr>
          <p:cNvPr id="12" name="CaixaDeTexto 11">
            <a:extLst>
              <a:ext uri="{FF2B5EF4-FFF2-40B4-BE49-F238E27FC236}">
                <a16:creationId xmlns:a16="http://schemas.microsoft.com/office/drawing/2014/main" id="{132B7ED7-6094-46A6-99F9-73278C12B3F6}"/>
              </a:ext>
            </a:extLst>
          </p:cNvPr>
          <p:cNvSpPr txBox="1"/>
          <p:nvPr/>
        </p:nvSpPr>
        <p:spPr>
          <a:xfrm>
            <a:off x="1611916" y="3108636"/>
            <a:ext cx="9896913" cy="2354491"/>
          </a:xfrm>
          <a:prstGeom prst="rect">
            <a:avLst/>
          </a:prstGeom>
          <a:noFill/>
        </p:spPr>
        <p:txBody>
          <a:bodyPr wrap="square" rtlCol="0">
            <a:spAutoFit/>
          </a:bodyPr>
          <a:lstStyle/>
          <a:p>
            <a:r>
              <a:rPr lang="es-ES" sz="2100" b="1" dirty="0">
                <a:latin typeface="Open Sans" panose="020B0606030504020204" pitchFamily="34" charset="0"/>
                <a:ea typeface="Open Sans" panose="020B0606030504020204" pitchFamily="34" charset="0"/>
                <a:cs typeface="Open Sans" panose="020B0606030504020204" pitchFamily="34" charset="0"/>
              </a:rPr>
              <a:t>Si su ingreso es igual a los gastos:</a:t>
            </a:r>
          </a:p>
          <a:p>
            <a:endParaRPr lang="pt-BR" sz="2100" dirty="0">
              <a:latin typeface="Open Sans" panose="020B0606030504020204" pitchFamily="34" charset="0"/>
              <a:ea typeface="Open Sans" panose="020B0606030504020204" pitchFamily="34" charset="0"/>
              <a:cs typeface="Open Sans" panose="020B0606030504020204" pitchFamily="34" charset="0"/>
            </a:endParaRPr>
          </a:p>
          <a:p>
            <a:r>
              <a:rPr lang="es-ES" sz="2100" dirty="0">
                <a:latin typeface="Open Sans" panose="020B0606030504020204" pitchFamily="34" charset="0"/>
                <a:ea typeface="Open Sans" panose="020B0606030504020204" pitchFamily="34" charset="0"/>
                <a:cs typeface="Open Sans" panose="020B0606030504020204" pitchFamily="34" charset="0"/>
              </a:rPr>
              <a:t>Corte los gastos superfluos y comience a formar una reserva de emergencia.</a:t>
            </a:r>
          </a:p>
          <a:p>
            <a:endParaRPr lang="es-ES" sz="2100" dirty="0">
              <a:latin typeface="Open Sans" panose="020B0606030504020204" pitchFamily="34" charset="0"/>
              <a:ea typeface="Open Sans" panose="020B0606030504020204" pitchFamily="34" charset="0"/>
              <a:cs typeface="Open Sans" panose="020B0606030504020204" pitchFamily="34" charset="0"/>
            </a:endParaRPr>
          </a:p>
          <a:p>
            <a:r>
              <a:rPr lang="es-ES" sz="2100" dirty="0">
                <a:latin typeface="Open Sans" panose="020B0606030504020204" pitchFamily="34" charset="0"/>
                <a:ea typeface="Open Sans" panose="020B0606030504020204" pitchFamily="34" charset="0"/>
                <a:cs typeface="Open Sans" panose="020B0606030504020204" pitchFamily="34" charset="0"/>
              </a:rPr>
              <a:t>Esta actitud ayuda a enfrentar imprevistos como un despido o enfermedad, por ejemplo.</a:t>
            </a:r>
          </a:p>
          <a:p>
            <a:endParaRPr lang="pt-BR" sz="21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3" name="Imagem 12">
            <a:extLst>
              <a:ext uri="{FF2B5EF4-FFF2-40B4-BE49-F238E27FC236}">
                <a16:creationId xmlns:a16="http://schemas.microsoft.com/office/drawing/2014/main" id="{826124D5-EEB4-4C28-88AB-7A6703F1C108}"/>
              </a:ext>
            </a:extLst>
          </p:cNvPr>
          <p:cNvPicPr>
            <a:picLocks noChangeAspect="1"/>
          </p:cNvPicPr>
          <p:nvPr/>
        </p:nvPicPr>
        <p:blipFill>
          <a:blip r:embed="rId5"/>
          <a:srcRect/>
          <a:stretch/>
        </p:blipFill>
        <p:spPr>
          <a:xfrm flipV="1">
            <a:off x="1123108" y="3883286"/>
            <a:ext cx="428692" cy="184576"/>
          </a:xfrm>
          <a:prstGeom prst="rect">
            <a:avLst/>
          </a:prstGeom>
        </p:spPr>
      </p:pic>
      <p:pic>
        <p:nvPicPr>
          <p:cNvPr id="15" name="Imagem 14">
            <a:extLst>
              <a:ext uri="{FF2B5EF4-FFF2-40B4-BE49-F238E27FC236}">
                <a16:creationId xmlns:a16="http://schemas.microsoft.com/office/drawing/2014/main" id="{0D9EF4EB-6659-4C6D-A022-9C90834FC5C0}"/>
              </a:ext>
            </a:extLst>
          </p:cNvPr>
          <p:cNvPicPr>
            <a:picLocks noChangeAspect="1"/>
          </p:cNvPicPr>
          <p:nvPr/>
        </p:nvPicPr>
        <p:blipFill>
          <a:blip r:embed="rId5"/>
          <a:srcRect/>
          <a:stretch/>
        </p:blipFill>
        <p:spPr>
          <a:xfrm flipV="1">
            <a:off x="1121329" y="4508652"/>
            <a:ext cx="428692" cy="184576"/>
          </a:xfrm>
          <a:prstGeom prst="rect">
            <a:avLst/>
          </a:prstGeom>
        </p:spPr>
      </p:pic>
      <p:pic>
        <p:nvPicPr>
          <p:cNvPr id="14" name="Imagem 13">
            <a:extLst>
              <a:ext uri="{FF2B5EF4-FFF2-40B4-BE49-F238E27FC236}">
                <a16:creationId xmlns:a16="http://schemas.microsoft.com/office/drawing/2014/main" id="{364F1517-0681-438E-B0A6-092A92AE877F}"/>
              </a:ext>
            </a:extLst>
          </p:cNvPr>
          <p:cNvPicPr>
            <a:picLocks noChangeAspect="1"/>
          </p:cNvPicPr>
          <p:nvPr/>
        </p:nvPicPr>
        <p:blipFill>
          <a:blip r:embed="rId6"/>
          <a:srcRect/>
          <a:stretch/>
        </p:blipFill>
        <p:spPr>
          <a:xfrm>
            <a:off x="432709" y="6155343"/>
            <a:ext cx="845749" cy="478855"/>
          </a:xfrm>
          <a:prstGeom prst="rect">
            <a:avLst/>
          </a:prstGeom>
        </p:spPr>
      </p:pic>
    </p:spTree>
    <p:extLst>
      <p:ext uri="{BB962C8B-B14F-4D97-AF65-F5344CB8AC3E}">
        <p14:creationId xmlns:p14="http://schemas.microsoft.com/office/powerpoint/2010/main" val="1427801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276E8096-996C-DF4F-AEFF-0AE8C8B6F399}"/>
              </a:ext>
            </a:extLst>
          </p:cNvPr>
          <p:cNvSpPr txBox="1"/>
          <p:nvPr/>
        </p:nvSpPr>
        <p:spPr>
          <a:xfrm>
            <a:off x="855584" y="2792966"/>
            <a:ext cx="9862572" cy="369332"/>
          </a:xfrm>
          <a:prstGeom prst="rect">
            <a:avLst/>
          </a:prstGeom>
          <a:noFill/>
        </p:spPr>
        <p:txBody>
          <a:bodyPr wrap="none" rtlCol="0">
            <a:spAutoFit/>
          </a:bodyPr>
          <a:lstStyle/>
          <a:p>
            <a:r>
              <a:rPr lang="es-ES" dirty="0">
                <a:latin typeface="Open Sans" panose="020B0606030504020204" pitchFamily="34" charset="0"/>
                <a:ea typeface="Open Sans" panose="020B0606030504020204" pitchFamily="34" charset="0"/>
                <a:cs typeface="Open Sans" panose="020B0606030504020204" pitchFamily="34" charset="0"/>
              </a:rPr>
              <a:t>Si su familia tiene más ingresos que gastos, es hora de pensar en multiplicar esos ahorros.</a:t>
            </a:r>
          </a:p>
        </p:txBody>
      </p:sp>
      <p:sp>
        <p:nvSpPr>
          <p:cNvPr id="14" name="Retângulo 13">
            <a:extLst>
              <a:ext uri="{FF2B5EF4-FFF2-40B4-BE49-F238E27FC236}">
                <a16:creationId xmlns:a16="http://schemas.microsoft.com/office/drawing/2014/main" id="{0A4C0F08-04DC-46EE-B1E5-90B8FE85ED6A}"/>
              </a:ext>
            </a:extLst>
          </p:cNvPr>
          <p:cNvSpPr/>
          <p:nvPr/>
        </p:nvSpPr>
        <p:spPr>
          <a:xfrm>
            <a:off x="8852297" y="1275541"/>
            <a:ext cx="2568614" cy="629612"/>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CaixaDeTexto 14">
            <a:extLst>
              <a:ext uri="{FF2B5EF4-FFF2-40B4-BE49-F238E27FC236}">
                <a16:creationId xmlns:a16="http://schemas.microsoft.com/office/drawing/2014/main" id="{5FE7151E-B04D-4D8F-B9F6-94C3D2C19B38}"/>
              </a:ext>
            </a:extLst>
          </p:cNvPr>
          <p:cNvSpPr txBox="1"/>
          <p:nvPr/>
        </p:nvSpPr>
        <p:spPr>
          <a:xfrm>
            <a:off x="8992593" y="1296561"/>
            <a:ext cx="2296198" cy="584775"/>
          </a:xfrm>
          <a:prstGeom prst="rect">
            <a:avLst/>
          </a:prstGeom>
          <a:noFill/>
        </p:spPr>
        <p:txBody>
          <a:bodyPr wrap="square" rtlCol="0">
            <a:spAutoFit/>
          </a:bodyPr>
          <a:lstStyle/>
          <a:p>
            <a:pPr algn="ctr"/>
            <a:r>
              <a:rPr lang="pt-BR"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POSITIVO</a:t>
            </a:r>
            <a:endParaRPr lang="pt-BR" sz="2400" dirty="0"/>
          </a:p>
        </p:txBody>
      </p:sp>
      <p:pic>
        <p:nvPicPr>
          <p:cNvPr id="17" name="Imagem 16" descr="Logotipo, Ícone&#10;&#10;Descrição gerada automaticamente">
            <a:extLst>
              <a:ext uri="{FF2B5EF4-FFF2-40B4-BE49-F238E27FC236}">
                <a16:creationId xmlns:a16="http://schemas.microsoft.com/office/drawing/2014/main" id="{53E8F529-FE88-4E41-8702-14B0797BAA3F}"/>
              </a:ext>
            </a:extLst>
          </p:cNvPr>
          <p:cNvPicPr>
            <a:picLocks noChangeAspect="1"/>
          </p:cNvPicPr>
          <p:nvPr/>
        </p:nvPicPr>
        <p:blipFill>
          <a:blip r:embed="rId2"/>
          <a:stretch>
            <a:fillRect/>
          </a:stretch>
        </p:blipFill>
        <p:spPr>
          <a:xfrm>
            <a:off x="11226971" y="5997697"/>
            <a:ext cx="636501" cy="636501"/>
          </a:xfrm>
          <a:prstGeom prst="rect">
            <a:avLst/>
          </a:prstGeom>
        </p:spPr>
      </p:pic>
      <p:pic>
        <p:nvPicPr>
          <p:cNvPr id="19" name="Imagem 18">
            <a:extLst>
              <a:ext uri="{FF2B5EF4-FFF2-40B4-BE49-F238E27FC236}">
                <a16:creationId xmlns:a16="http://schemas.microsoft.com/office/drawing/2014/main" id="{44137822-2500-4C0D-88FD-4213E87AFED8}"/>
              </a:ext>
            </a:extLst>
          </p:cNvPr>
          <p:cNvPicPr>
            <a:picLocks noChangeAspect="1"/>
          </p:cNvPicPr>
          <p:nvPr/>
        </p:nvPicPr>
        <p:blipFill>
          <a:blip r:embed="rId3"/>
          <a:srcRect/>
          <a:stretch/>
        </p:blipFill>
        <p:spPr>
          <a:xfrm>
            <a:off x="771089" y="513229"/>
            <a:ext cx="1936615" cy="1936615"/>
          </a:xfrm>
          <a:prstGeom prst="rect">
            <a:avLst/>
          </a:prstGeom>
        </p:spPr>
      </p:pic>
      <p:sp>
        <p:nvSpPr>
          <p:cNvPr id="32" name="Retângulo 31">
            <a:extLst>
              <a:ext uri="{FF2B5EF4-FFF2-40B4-BE49-F238E27FC236}">
                <a16:creationId xmlns:a16="http://schemas.microsoft.com/office/drawing/2014/main" id="{483A3E45-E1E2-45CC-B8A2-F3B0F0E0ECFF}"/>
              </a:ext>
            </a:extLst>
          </p:cNvPr>
          <p:cNvSpPr/>
          <p:nvPr/>
        </p:nvSpPr>
        <p:spPr>
          <a:xfrm>
            <a:off x="1021554" y="3942799"/>
            <a:ext cx="4809904" cy="1869422"/>
          </a:xfrm>
          <a:prstGeom prst="rect">
            <a:avLst/>
          </a:prstGeom>
          <a:solidFill>
            <a:srgbClr val="D2D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Retângulo 35">
            <a:extLst>
              <a:ext uri="{FF2B5EF4-FFF2-40B4-BE49-F238E27FC236}">
                <a16:creationId xmlns:a16="http://schemas.microsoft.com/office/drawing/2014/main" id="{9C4245BC-2105-4238-9410-321ECF9B1FCA}"/>
              </a:ext>
            </a:extLst>
          </p:cNvPr>
          <p:cNvSpPr/>
          <p:nvPr/>
        </p:nvSpPr>
        <p:spPr>
          <a:xfrm>
            <a:off x="1021554" y="3338505"/>
            <a:ext cx="4809904" cy="514456"/>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CaixaDeTexto 36">
            <a:extLst>
              <a:ext uri="{FF2B5EF4-FFF2-40B4-BE49-F238E27FC236}">
                <a16:creationId xmlns:a16="http://schemas.microsoft.com/office/drawing/2014/main" id="{717CCBA8-EE3F-49C3-A399-25CD5C703D4C}"/>
              </a:ext>
            </a:extLst>
          </p:cNvPr>
          <p:cNvSpPr txBox="1"/>
          <p:nvPr/>
        </p:nvSpPr>
        <p:spPr>
          <a:xfrm>
            <a:off x="1772104" y="3429199"/>
            <a:ext cx="3452115" cy="369332"/>
          </a:xfrm>
          <a:prstGeom prst="rect">
            <a:avLst/>
          </a:prstGeom>
          <a:noFill/>
        </p:spPr>
        <p:txBody>
          <a:bodyPr wrap="square">
            <a:spAutoFit/>
          </a:bodyPr>
          <a:lstStyle/>
          <a:p>
            <a:pPr algn="ctr"/>
            <a:r>
              <a:rPr lang="pt-BR" b="1" dirty="0">
                <a:solidFill>
                  <a:schemeClr val="bg1"/>
                </a:solidFill>
                <a:latin typeface="Open Sans" panose="020B0606030504020204" pitchFamily="34" charset="0"/>
                <a:ea typeface="Open Sans" panose="020B0606030504020204" pitchFamily="34" charset="0"/>
                <a:cs typeface="Open Sans" panose="020B0606030504020204" pitchFamily="34" charset="0"/>
              </a:rPr>
              <a:t>1. RESERVA DE EMERGENCIA </a:t>
            </a:r>
          </a:p>
        </p:txBody>
      </p:sp>
      <p:sp>
        <p:nvSpPr>
          <p:cNvPr id="41" name="CaixaDeTexto 40">
            <a:extLst>
              <a:ext uri="{FF2B5EF4-FFF2-40B4-BE49-F238E27FC236}">
                <a16:creationId xmlns:a16="http://schemas.microsoft.com/office/drawing/2014/main" id="{7C26431D-538F-48B4-80D3-47E22F01CCC3}"/>
              </a:ext>
            </a:extLst>
          </p:cNvPr>
          <p:cNvSpPr txBox="1"/>
          <p:nvPr/>
        </p:nvSpPr>
        <p:spPr>
          <a:xfrm>
            <a:off x="1133334" y="4070331"/>
            <a:ext cx="4483359" cy="1569660"/>
          </a:xfrm>
          <a:prstGeom prst="rect">
            <a:avLst/>
          </a:prstGeom>
          <a:noFill/>
        </p:spPr>
        <p:txBody>
          <a:bodyPr wrap="square">
            <a:spAutoFit/>
          </a:bodyPr>
          <a:lstStyle/>
          <a:p>
            <a:pPr algn="ctr"/>
            <a:r>
              <a:rPr lang="es-E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Los imprevistos ocurren, y es necesario </a:t>
            </a:r>
            <a:br>
              <a:rPr lang="es-E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s-E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estar preparado.</a:t>
            </a:r>
          </a:p>
          <a:p>
            <a:pPr algn="ctr"/>
            <a:endParaRPr lang="es-E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r>
              <a:rPr lang="es-E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Use aplicaciones de corto plazo con liquidez inmediata, así podrá acceder a estos recursos cuando haya necesidad.</a:t>
            </a:r>
          </a:p>
        </p:txBody>
      </p:sp>
      <p:sp>
        <p:nvSpPr>
          <p:cNvPr id="43" name="Retângulo 42">
            <a:extLst>
              <a:ext uri="{FF2B5EF4-FFF2-40B4-BE49-F238E27FC236}">
                <a16:creationId xmlns:a16="http://schemas.microsoft.com/office/drawing/2014/main" id="{E86A62C7-7DA2-477D-9753-520341FE2A8F}"/>
              </a:ext>
            </a:extLst>
          </p:cNvPr>
          <p:cNvSpPr/>
          <p:nvPr/>
        </p:nvSpPr>
        <p:spPr>
          <a:xfrm>
            <a:off x="6173043" y="3940631"/>
            <a:ext cx="5115748" cy="1869422"/>
          </a:xfrm>
          <a:prstGeom prst="rect">
            <a:avLst/>
          </a:prstGeom>
          <a:solidFill>
            <a:srgbClr val="D2D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Retângulo 43">
            <a:extLst>
              <a:ext uri="{FF2B5EF4-FFF2-40B4-BE49-F238E27FC236}">
                <a16:creationId xmlns:a16="http://schemas.microsoft.com/office/drawing/2014/main" id="{CD83CB96-7496-4A2E-8D48-73E2464ECE75}"/>
              </a:ext>
            </a:extLst>
          </p:cNvPr>
          <p:cNvSpPr/>
          <p:nvPr/>
        </p:nvSpPr>
        <p:spPr>
          <a:xfrm>
            <a:off x="6173043" y="3336337"/>
            <a:ext cx="5115748" cy="514456"/>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CaixaDeTexto 44">
            <a:extLst>
              <a:ext uri="{FF2B5EF4-FFF2-40B4-BE49-F238E27FC236}">
                <a16:creationId xmlns:a16="http://schemas.microsoft.com/office/drawing/2014/main" id="{2799A257-2649-4A50-A096-62CDEE5B1E7E}"/>
              </a:ext>
            </a:extLst>
          </p:cNvPr>
          <p:cNvSpPr txBox="1"/>
          <p:nvPr/>
        </p:nvSpPr>
        <p:spPr>
          <a:xfrm>
            <a:off x="6780282" y="3431827"/>
            <a:ext cx="3854731" cy="646331"/>
          </a:xfrm>
          <a:prstGeom prst="rect">
            <a:avLst/>
          </a:prstGeom>
          <a:noFill/>
        </p:spPr>
        <p:txBody>
          <a:bodyPr wrap="square">
            <a:spAutoFit/>
          </a:bodyPr>
          <a:lstStyle/>
          <a:p>
            <a:pPr algn="ctr"/>
            <a:r>
              <a:rPr lang="pt-BR" b="1" dirty="0">
                <a:solidFill>
                  <a:schemeClr val="bg1"/>
                </a:solidFill>
                <a:latin typeface="Open Sans" panose="020B0606030504020204" pitchFamily="34" charset="0"/>
                <a:ea typeface="Open Sans" panose="020B0606030504020204" pitchFamily="34" charset="0"/>
                <a:cs typeface="Open Sans" panose="020B0606030504020204" pitchFamily="34" charset="0"/>
              </a:rPr>
              <a:t>2. INDEPENDENCIA FINANCIERA </a:t>
            </a:r>
          </a:p>
          <a:p>
            <a:pPr algn="ctr"/>
            <a:endParaRPr lang="pt-BR"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CaixaDeTexto 45">
            <a:extLst>
              <a:ext uri="{FF2B5EF4-FFF2-40B4-BE49-F238E27FC236}">
                <a16:creationId xmlns:a16="http://schemas.microsoft.com/office/drawing/2014/main" id="{09D0AA9B-B378-4BA5-8F5C-AC7F0FF769F7}"/>
              </a:ext>
            </a:extLst>
          </p:cNvPr>
          <p:cNvSpPr txBox="1"/>
          <p:nvPr/>
        </p:nvSpPr>
        <p:spPr>
          <a:xfrm>
            <a:off x="6226759" y="4070331"/>
            <a:ext cx="4961776" cy="1569660"/>
          </a:xfrm>
          <a:prstGeom prst="rect">
            <a:avLst/>
          </a:prstGeom>
          <a:noFill/>
        </p:spPr>
        <p:txBody>
          <a:bodyPr wrap="square">
            <a:spAutoFit/>
          </a:bodyPr>
          <a:lstStyle/>
          <a:p>
            <a:pPr algn="ctr"/>
            <a:r>
              <a:rPr lang="es-E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Planifique un futuro más tranquilo, incluso antes de la jubilación. Cuanto antes comience </a:t>
            </a:r>
            <a:br>
              <a:rPr lang="es-E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s-E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a invertir, mejor.</a:t>
            </a:r>
          </a:p>
          <a:p>
            <a:pPr algn="ctr"/>
            <a:endParaRPr lang="es-E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r>
              <a:rPr lang="es-E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Estudie sobre inversiones seguras y más rentables, pero huya de las pirámides financieras.</a:t>
            </a:r>
          </a:p>
        </p:txBody>
      </p:sp>
      <p:pic>
        <p:nvPicPr>
          <p:cNvPr id="16" name="Imagem 15">
            <a:extLst>
              <a:ext uri="{FF2B5EF4-FFF2-40B4-BE49-F238E27FC236}">
                <a16:creationId xmlns:a16="http://schemas.microsoft.com/office/drawing/2014/main" id="{415ECB70-484C-4DC5-8F9F-140A196A765A}"/>
              </a:ext>
            </a:extLst>
          </p:cNvPr>
          <p:cNvPicPr>
            <a:picLocks noChangeAspect="1"/>
          </p:cNvPicPr>
          <p:nvPr/>
        </p:nvPicPr>
        <p:blipFill>
          <a:blip r:embed="rId4"/>
          <a:srcRect/>
          <a:stretch/>
        </p:blipFill>
        <p:spPr>
          <a:xfrm>
            <a:off x="432709" y="6155343"/>
            <a:ext cx="845749" cy="478855"/>
          </a:xfrm>
          <a:prstGeom prst="rect">
            <a:avLst/>
          </a:prstGeom>
        </p:spPr>
      </p:pic>
    </p:spTree>
    <p:extLst>
      <p:ext uri="{BB962C8B-B14F-4D97-AF65-F5344CB8AC3E}">
        <p14:creationId xmlns:p14="http://schemas.microsoft.com/office/powerpoint/2010/main" val="3562707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a:extLst>
              <a:ext uri="{FF2B5EF4-FFF2-40B4-BE49-F238E27FC236}">
                <a16:creationId xmlns:a16="http://schemas.microsoft.com/office/drawing/2014/main" id="{DF7C1610-38D6-45B8-AA35-90B2775EDE91}"/>
              </a:ext>
            </a:extLst>
          </p:cNvPr>
          <p:cNvPicPr>
            <a:picLocks noChangeAspect="1"/>
          </p:cNvPicPr>
          <p:nvPr/>
        </p:nvPicPr>
        <p:blipFill>
          <a:blip r:embed="rId3"/>
          <a:srcRect/>
          <a:stretch/>
        </p:blipFill>
        <p:spPr>
          <a:xfrm>
            <a:off x="771089" y="513229"/>
            <a:ext cx="1672923" cy="1672923"/>
          </a:xfrm>
          <a:prstGeom prst="rect">
            <a:avLst/>
          </a:prstGeom>
        </p:spPr>
      </p:pic>
      <p:sp>
        <p:nvSpPr>
          <p:cNvPr id="15" name="Retângulo 14">
            <a:extLst>
              <a:ext uri="{FF2B5EF4-FFF2-40B4-BE49-F238E27FC236}">
                <a16:creationId xmlns:a16="http://schemas.microsoft.com/office/drawing/2014/main" id="{9CBDAB5F-5294-43AC-BD55-50C2812F4853}"/>
              </a:ext>
            </a:extLst>
          </p:cNvPr>
          <p:cNvSpPr/>
          <p:nvPr/>
        </p:nvSpPr>
        <p:spPr>
          <a:xfrm>
            <a:off x="6663559" y="1275541"/>
            <a:ext cx="4757352" cy="629612"/>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8" name="CaixaDeTexto 17">
            <a:extLst>
              <a:ext uri="{FF2B5EF4-FFF2-40B4-BE49-F238E27FC236}">
                <a16:creationId xmlns:a16="http://schemas.microsoft.com/office/drawing/2014/main" id="{EC5D98D0-DE3D-454A-A7AC-5C5F86D409AE}"/>
              </a:ext>
            </a:extLst>
          </p:cNvPr>
          <p:cNvSpPr txBox="1"/>
          <p:nvPr/>
        </p:nvSpPr>
        <p:spPr>
          <a:xfrm>
            <a:off x="6926317" y="1368650"/>
            <a:ext cx="4362474" cy="461665"/>
          </a:xfrm>
          <a:prstGeom prst="rect">
            <a:avLst/>
          </a:prstGeom>
          <a:noFill/>
        </p:spPr>
        <p:txBody>
          <a:bodyPr wrap="square" rtlCol="0">
            <a:spAutoFit/>
          </a:bodyPr>
          <a:lstStyle/>
          <a:p>
            <a:pPr algn="ctr"/>
            <a:r>
              <a:rPr lang="pt-BR"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MANTENGA SUS SUEÑOS </a:t>
            </a:r>
          </a:p>
        </p:txBody>
      </p:sp>
      <p:sp>
        <p:nvSpPr>
          <p:cNvPr id="19" name="Retângulo 18">
            <a:extLst>
              <a:ext uri="{FF2B5EF4-FFF2-40B4-BE49-F238E27FC236}">
                <a16:creationId xmlns:a16="http://schemas.microsoft.com/office/drawing/2014/main" id="{B5BDB49F-1FE0-45E2-B215-88B8CC486C4C}"/>
              </a:ext>
            </a:extLst>
          </p:cNvPr>
          <p:cNvSpPr/>
          <p:nvPr/>
        </p:nvSpPr>
        <p:spPr>
          <a:xfrm>
            <a:off x="547414" y="3111810"/>
            <a:ext cx="3609695" cy="481873"/>
          </a:xfrm>
          <a:prstGeom prst="rect">
            <a:avLst/>
          </a:prstGeom>
          <a:solidFill>
            <a:srgbClr val="D2D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19">
            <a:extLst>
              <a:ext uri="{FF2B5EF4-FFF2-40B4-BE49-F238E27FC236}">
                <a16:creationId xmlns:a16="http://schemas.microsoft.com/office/drawing/2014/main" id="{5020BD22-7C9E-4E5B-9AF5-1F3EBEF584EE}"/>
              </a:ext>
            </a:extLst>
          </p:cNvPr>
          <p:cNvSpPr/>
          <p:nvPr/>
        </p:nvSpPr>
        <p:spPr>
          <a:xfrm>
            <a:off x="4231899" y="3109624"/>
            <a:ext cx="3297156" cy="481873"/>
          </a:xfrm>
          <a:prstGeom prst="rect">
            <a:avLst/>
          </a:prstGeom>
          <a:solidFill>
            <a:srgbClr val="D2D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a:extLst>
              <a:ext uri="{FF2B5EF4-FFF2-40B4-BE49-F238E27FC236}">
                <a16:creationId xmlns:a16="http://schemas.microsoft.com/office/drawing/2014/main" id="{800C84CE-E953-4214-987F-DAA7C7E93254}"/>
              </a:ext>
            </a:extLst>
          </p:cNvPr>
          <p:cNvSpPr/>
          <p:nvPr/>
        </p:nvSpPr>
        <p:spPr>
          <a:xfrm>
            <a:off x="547414" y="2618176"/>
            <a:ext cx="3609695" cy="399116"/>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CaixaDeTexto 21">
            <a:extLst>
              <a:ext uri="{FF2B5EF4-FFF2-40B4-BE49-F238E27FC236}">
                <a16:creationId xmlns:a16="http://schemas.microsoft.com/office/drawing/2014/main" id="{D8015DD3-1D4E-4820-9A9E-B5966756D4C1}"/>
              </a:ext>
            </a:extLst>
          </p:cNvPr>
          <p:cNvSpPr txBox="1"/>
          <p:nvPr/>
        </p:nvSpPr>
        <p:spPr>
          <a:xfrm>
            <a:off x="547414" y="2635131"/>
            <a:ext cx="3609694" cy="369332"/>
          </a:xfrm>
          <a:prstGeom prst="rect">
            <a:avLst/>
          </a:prstGeom>
          <a:noFill/>
        </p:spPr>
        <p:txBody>
          <a:bodyPr wrap="square">
            <a:spAutoFit/>
          </a:bodyPr>
          <a:lstStyle/>
          <a:p>
            <a:pPr algn="ctr"/>
            <a:r>
              <a:rPr lang="pt-BR" b="1" dirty="0">
                <a:solidFill>
                  <a:schemeClr val="bg1"/>
                </a:solidFill>
                <a:latin typeface="Open Sans" panose="020B0606030504020204" pitchFamily="34" charset="0"/>
                <a:ea typeface="Open Sans" panose="020B0606030504020204" pitchFamily="34" charset="0"/>
                <a:cs typeface="Open Sans" panose="020B0606030504020204" pitchFamily="34" charset="0"/>
              </a:rPr>
              <a:t>PRECIO DEL SUEÑO </a:t>
            </a:r>
          </a:p>
        </p:txBody>
      </p:sp>
      <p:sp>
        <p:nvSpPr>
          <p:cNvPr id="23" name="Retângulo 22">
            <a:extLst>
              <a:ext uri="{FF2B5EF4-FFF2-40B4-BE49-F238E27FC236}">
                <a16:creationId xmlns:a16="http://schemas.microsoft.com/office/drawing/2014/main" id="{250CECDD-B320-4C90-A799-412E8E1020AE}"/>
              </a:ext>
            </a:extLst>
          </p:cNvPr>
          <p:cNvSpPr/>
          <p:nvPr/>
        </p:nvSpPr>
        <p:spPr>
          <a:xfrm>
            <a:off x="4231899" y="2615990"/>
            <a:ext cx="3297156" cy="399116"/>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CaixaDeTexto 23">
            <a:extLst>
              <a:ext uri="{FF2B5EF4-FFF2-40B4-BE49-F238E27FC236}">
                <a16:creationId xmlns:a16="http://schemas.microsoft.com/office/drawing/2014/main" id="{FD826E86-C1A8-4FF4-AD4D-BDCA91EC952E}"/>
              </a:ext>
            </a:extLst>
          </p:cNvPr>
          <p:cNvSpPr txBox="1"/>
          <p:nvPr/>
        </p:nvSpPr>
        <p:spPr>
          <a:xfrm>
            <a:off x="4428627" y="2632945"/>
            <a:ext cx="2900731" cy="369332"/>
          </a:xfrm>
          <a:prstGeom prst="rect">
            <a:avLst/>
          </a:prstGeom>
          <a:noFill/>
        </p:spPr>
        <p:txBody>
          <a:bodyPr wrap="square">
            <a:spAutoFit/>
          </a:bodyPr>
          <a:lstStyle/>
          <a:p>
            <a:pPr algn="ctr"/>
            <a:r>
              <a:rPr lang="pt-BR" sz="18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R$ 10.000,00</a:t>
            </a:r>
          </a:p>
        </p:txBody>
      </p:sp>
      <p:sp>
        <p:nvSpPr>
          <p:cNvPr id="25" name="CaixaDeTexto 24">
            <a:extLst>
              <a:ext uri="{FF2B5EF4-FFF2-40B4-BE49-F238E27FC236}">
                <a16:creationId xmlns:a16="http://schemas.microsoft.com/office/drawing/2014/main" id="{D8653DB7-47CE-4CED-8259-1860C3CBF0A5}"/>
              </a:ext>
            </a:extLst>
          </p:cNvPr>
          <p:cNvSpPr txBox="1"/>
          <p:nvPr/>
        </p:nvSpPr>
        <p:spPr>
          <a:xfrm>
            <a:off x="547414" y="3189883"/>
            <a:ext cx="3609695" cy="307777"/>
          </a:xfrm>
          <a:prstGeom prst="rect">
            <a:avLst/>
          </a:prstGeom>
          <a:noFill/>
        </p:spPr>
        <p:txBody>
          <a:bodyPr wrap="square">
            <a:spAutoFit/>
          </a:bodyPr>
          <a:lstStyle/>
          <a:p>
            <a:pPr marL="0" algn="ctr" defTabSz="914400" rtl="0" eaLnBrk="1" latinLnBrk="0" hangingPunct="1"/>
            <a:r>
              <a:rPr lang="pt-BR" sz="1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VALOR AHORRADO </a:t>
            </a:r>
          </a:p>
        </p:txBody>
      </p:sp>
      <p:sp>
        <p:nvSpPr>
          <p:cNvPr id="26" name="CaixaDeTexto 25">
            <a:extLst>
              <a:ext uri="{FF2B5EF4-FFF2-40B4-BE49-F238E27FC236}">
                <a16:creationId xmlns:a16="http://schemas.microsoft.com/office/drawing/2014/main" id="{462A5B95-55E9-427A-A4FE-18A92C17F5C7}"/>
              </a:ext>
            </a:extLst>
          </p:cNvPr>
          <p:cNvSpPr txBox="1"/>
          <p:nvPr/>
        </p:nvSpPr>
        <p:spPr>
          <a:xfrm>
            <a:off x="4824150" y="3187853"/>
            <a:ext cx="2109683" cy="338554"/>
          </a:xfrm>
          <a:prstGeom prst="rect">
            <a:avLst/>
          </a:prstGeom>
          <a:noFill/>
        </p:spPr>
        <p:txBody>
          <a:bodyPr wrap="square">
            <a:spAutoFit/>
          </a:bodyPr>
          <a:lstStyle/>
          <a:p>
            <a:pPr algn="ctr"/>
            <a:r>
              <a:rPr lang="pt-BR" sz="16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R$ 500,00</a:t>
            </a:r>
          </a:p>
        </p:txBody>
      </p:sp>
      <p:sp>
        <p:nvSpPr>
          <p:cNvPr id="27" name="Retângulo 26">
            <a:extLst>
              <a:ext uri="{FF2B5EF4-FFF2-40B4-BE49-F238E27FC236}">
                <a16:creationId xmlns:a16="http://schemas.microsoft.com/office/drawing/2014/main" id="{A795D564-8FE5-44F5-BBF6-07DCF2C3D725}"/>
              </a:ext>
            </a:extLst>
          </p:cNvPr>
          <p:cNvSpPr/>
          <p:nvPr/>
        </p:nvSpPr>
        <p:spPr>
          <a:xfrm>
            <a:off x="547414" y="3674798"/>
            <a:ext cx="3609695" cy="481873"/>
          </a:xfrm>
          <a:prstGeom prst="rect">
            <a:avLst/>
          </a:prstGeom>
          <a:solidFill>
            <a:srgbClr val="D2D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27">
            <a:extLst>
              <a:ext uri="{FF2B5EF4-FFF2-40B4-BE49-F238E27FC236}">
                <a16:creationId xmlns:a16="http://schemas.microsoft.com/office/drawing/2014/main" id="{50BE7EDF-44F1-46FB-A111-52944722C901}"/>
              </a:ext>
            </a:extLst>
          </p:cNvPr>
          <p:cNvSpPr/>
          <p:nvPr/>
        </p:nvSpPr>
        <p:spPr>
          <a:xfrm>
            <a:off x="4231899" y="3672612"/>
            <a:ext cx="3297156" cy="481873"/>
          </a:xfrm>
          <a:prstGeom prst="rect">
            <a:avLst/>
          </a:prstGeom>
          <a:solidFill>
            <a:srgbClr val="D2D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CaixaDeTexto 28">
            <a:extLst>
              <a:ext uri="{FF2B5EF4-FFF2-40B4-BE49-F238E27FC236}">
                <a16:creationId xmlns:a16="http://schemas.microsoft.com/office/drawing/2014/main" id="{B271629E-DCD1-468D-ABDB-0E535FD2FE88}"/>
              </a:ext>
            </a:extLst>
          </p:cNvPr>
          <p:cNvSpPr txBox="1"/>
          <p:nvPr/>
        </p:nvSpPr>
        <p:spPr>
          <a:xfrm>
            <a:off x="547414" y="3752871"/>
            <a:ext cx="3609695" cy="307777"/>
          </a:xfrm>
          <a:prstGeom prst="rect">
            <a:avLst/>
          </a:prstGeom>
          <a:noFill/>
        </p:spPr>
        <p:txBody>
          <a:bodyPr wrap="square">
            <a:spAutoFit/>
          </a:bodyPr>
          <a:lstStyle/>
          <a:p>
            <a:pPr marL="0" algn="ctr" defTabSz="914400" rtl="0" eaLnBrk="1" latinLnBrk="0" hangingPunct="1"/>
            <a:r>
              <a:rPr lang="pt-BR" sz="1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CUÁNTO FALTA </a:t>
            </a:r>
          </a:p>
        </p:txBody>
      </p:sp>
      <p:sp>
        <p:nvSpPr>
          <p:cNvPr id="30" name="CaixaDeTexto 29">
            <a:extLst>
              <a:ext uri="{FF2B5EF4-FFF2-40B4-BE49-F238E27FC236}">
                <a16:creationId xmlns:a16="http://schemas.microsoft.com/office/drawing/2014/main" id="{708A3963-7B65-4C8B-90FE-C92A1AD175F4}"/>
              </a:ext>
            </a:extLst>
          </p:cNvPr>
          <p:cNvSpPr txBox="1"/>
          <p:nvPr/>
        </p:nvSpPr>
        <p:spPr>
          <a:xfrm>
            <a:off x="4824150" y="3750841"/>
            <a:ext cx="2109683" cy="338554"/>
          </a:xfrm>
          <a:prstGeom prst="rect">
            <a:avLst/>
          </a:prstGeom>
          <a:noFill/>
        </p:spPr>
        <p:txBody>
          <a:bodyPr wrap="square">
            <a:spAutoFit/>
          </a:bodyPr>
          <a:lstStyle/>
          <a:p>
            <a:pPr algn="ctr"/>
            <a:r>
              <a:rPr lang="pt-BR" sz="16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R$ 9.500,00 </a:t>
            </a:r>
          </a:p>
        </p:txBody>
      </p:sp>
      <p:sp>
        <p:nvSpPr>
          <p:cNvPr id="31" name="Retângulo 30">
            <a:extLst>
              <a:ext uri="{FF2B5EF4-FFF2-40B4-BE49-F238E27FC236}">
                <a16:creationId xmlns:a16="http://schemas.microsoft.com/office/drawing/2014/main" id="{91844DEA-BF24-44DC-8A7F-40BDBA0A8F4D}"/>
              </a:ext>
            </a:extLst>
          </p:cNvPr>
          <p:cNvSpPr/>
          <p:nvPr/>
        </p:nvSpPr>
        <p:spPr>
          <a:xfrm>
            <a:off x="547414" y="4232558"/>
            <a:ext cx="3609695" cy="481873"/>
          </a:xfrm>
          <a:prstGeom prst="rect">
            <a:avLst/>
          </a:prstGeom>
          <a:solidFill>
            <a:srgbClr val="D2D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Retângulo 31">
            <a:extLst>
              <a:ext uri="{FF2B5EF4-FFF2-40B4-BE49-F238E27FC236}">
                <a16:creationId xmlns:a16="http://schemas.microsoft.com/office/drawing/2014/main" id="{8383ED72-EB38-40FC-BB31-64A5D0622A66}"/>
              </a:ext>
            </a:extLst>
          </p:cNvPr>
          <p:cNvSpPr/>
          <p:nvPr/>
        </p:nvSpPr>
        <p:spPr>
          <a:xfrm>
            <a:off x="4231899" y="4230372"/>
            <a:ext cx="3297156" cy="481873"/>
          </a:xfrm>
          <a:prstGeom prst="rect">
            <a:avLst/>
          </a:prstGeom>
          <a:solidFill>
            <a:srgbClr val="D2D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CaixaDeTexto 32">
            <a:extLst>
              <a:ext uri="{FF2B5EF4-FFF2-40B4-BE49-F238E27FC236}">
                <a16:creationId xmlns:a16="http://schemas.microsoft.com/office/drawing/2014/main" id="{EE678A8E-A03B-4E8D-BF47-EB09C6865A64}"/>
              </a:ext>
            </a:extLst>
          </p:cNvPr>
          <p:cNvSpPr txBox="1"/>
          <p:nvPr/>
        </p:nvSpPr>
        <p:spPr>
          <a:xfrm>
            <a:off x="547414" y="4310631"/>
            <a:ext cx="3609695" cy="307777"/>
          </a:xfrm>
          <a:prstGeom prst="rect">
            <a:avLst/>
          </a:prstGeom>
          <a:noFill/>
        </p:spPr>
        <p:txBody>
          <a:bodyPr wrap="square">
            <a:spAutoFit/>
          </a:bodyPr>
          <a:lstStyle/>
          <a:p>
            <a:pPr marL="0" algn="ctr" defTabSz="914400" rtl="0" eaLnBrk="1" latinLnBrk="0" hangingPunct="1"/>
            <a:r>
              <a:rPr lang="pt-BR" sz="1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¿QUÉ AHORRO MENSUAL HAREMOS?</a:t>
            </a:r>
          </a:p>
        </p:txBody>
      </p:sp>
      <p:sp>
        <p:nvSpPr>
          <p:cNvPr id="34" name="CaixaDeTexto 33">
            <a:extLst>
              <a:ext uri="{FF2B5EF4-FFF2-40B4-BE49-F238E27FC236}">
                <a16:creationId xmlns:a16="http://schemas.microsoft.com/office/drawing/2014/main" id="{1B56821A-1CF0-4A80-A6D1-F568B53B191C}"/>
              </a:ext>
            </a:extLst>
          </p:cNvPr>
          <p:cNvSpPr txBox="1"/>
          <p:nvPr/>
        </p:nvSpPr>
        <p:spPr>
          <a:xfrm>
            <a:off x="4824150" y="4308601"/>
            <a:ext cx="2109683" cy="338554"/>
          </a:xfrm>
          <a:prstGeom prst="rect">
            <a:avLst/>
          </a:prstGeom>
          <a:noFill/>
        </p:spPr>
        <p:txBody>
          <a:bodyPr wrap="square">
            <a:spAutoFit/>
          </a:bodyPr>
          <a:lstStyle/>
          <a:p>
            <a:pPr algn="ctr"/>
            <a:r>
              <a:rPr lang="pt-BR" sz="16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R$ 300,00  </a:t>
            </a:r>
          </a:p>
        </p:txBody>
      </p:sp>
      <p:sp>
        <p:nvSpPr>
          <p:cNvPr id="35" name="Retângulo 34">
            <a:extLst>
              <a:ext uri="{FF2B5EF4-FFF2-40B4-BE49-F238E27FC236}">
                <a16:creationId xmlns:a16="http://schemas.microsoft.com/office/drawing/2014/main" id="{5271CC2C-9FA2-4281-8EBD-C8F46A1E1068}"/>
              </a:ext>
            </a:extLst>
          </p:cNvPr>
          <p:cNvSpPr/>
          <p:nvPr/>
        </p:nvSpPr>
        <p:spPr>
          <a:xfrm>
            <a:off x="547414" y="4799567"/>
            <a:ext cx="3609695" cy="481873"/>
          </a:xfrm>
          <a:prstGeom prst="rect">
            <a:avLst/>
          </a:prstGeom>
          <a:solidFill>
            <a:srgbClr val="D2D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Retângulo 35">
            <a:extLst>
              <a:ext uri="{FF2B5EF4-FFF2-40B4-BE49-F238E27FC236}">
                <a16:creationId xmlns:a16="http://schemas.microsoft.com/office/drawing/2014/main" id="{E1C72DC8-87EE-4C2B-9A42-CD2F1F313BEF}"/>
              </a:ext>
            </a:extLst>
          </p:cNvPr>
          <p:cNvSpPr/>
          <p:nvPr/>
        </p:nvSpPr>
        <p:spPr>
          <a:xfrm>
            <a:off x="4231899" y="4797381"/>
            <a:ext cx="3297156" cy="481873"/>
          </a:xfrm>
          <a:prstGeom prst="rect">
            <a:avLst/>
          </a:prstGeom>
          <a:solidFill>
            <a:srgbClr val="D2D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CaixaDeTexto 36">
            <a:extLst>
              <a:ext uri="{FF2B5EF4-FFF2-40B4-BE49-F238E27FC236}">
                <a16:creationId xmlns:a16="http://schemas.microsoft.com/office/drawing/2014/main" id="{5189D7A7-AC69-4344-853A-ECE397F151A2}"/>
              </a:ext>
            </a:extLst>
          </p:cNvPr>
          <p:cNvSpPr txBox="1"/>
          <p:nvPr/>
        </p:nvSpPr>
        <p:spPr>
          <a:xfrm>
            <a:off x="547414" y="4877640"/>
            <a:ext cx="3609695" cy="307777"/>
          </a:xfrm>
          <a:prstGeom prst="rect">
            <a:avLst/>
          </a:prstGeom>
          <a:noFill/>
        </p:spPr>
        <p:txBody>
          <a:bodyPr wrap="square">
            <a:spAutoFit/>
          </a:bodyPr>
          <a:lstStyle/>
          <a:p>
            <a:pPr marL="0" algn="ctr" defTabSz="914400" rtl="0" eaLnBrk="1" latinLnBrk="0" hangingPunct="1"/>
            <a:r>
              <a:rPr lang="pt-BR" sz="1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TASA DE RENDIMIENTO </a:t>
            </a:r>
          </a:p>
        </p:txBody>
      </p:sp>
      <p:sp>
        <p:nvSpPr>
          <p:cNvPr id="38" name="CaixaDeTexto 37">
            <a:extLst>
              <a:ext uri="{FF2B5EF4-FFF2-40B4-BE49-F238E27FC236}">
                <a16:creationId xmlns:a16="http://schemas.microsoft.com/office/drawing/2014/main" id="{D9689BFF-2B2E-456E-B863-1B27D0D2208C}"/>
              </a:ext>
            </a:extLst>
          </p:cNvPr>
          <p:cNvSpPr txBox="1"/>
          <p:nvPr/>
        </p:nvSpPr>
        <p:spPr>
          <a:xfrm>
            <a:off x="4824150" y="4875610"/>
            <a:ext cx="2109683" cy="338554"/>
          </a:xfrm>
          <a:prstGeom prst="rect">
            <a:avLst/>
          </a:prstGeom>
          <a:noFill/>
        </p:spPr>
        <p:txBody>
          <a:bodyPr wrap="square">
            <a:spAutoFit/>
          </a:bodyPr>
          <a:lstStyle/>
          <a:p>
            <a:pPr algn="ctr"/>
            <a:r>
              <a:rPr lang="pt-BR" sz="16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9" name="Retângulo 38">
            <a:extLst>
              <a:ext uri="{FF2B5EF4-FFF2-40B4-BE49-F238E27FC236}">
                <a16:creationId xmlns:a16="http://schemas.microsoft.com/office/drawing/2014/main" id="{77412AAF-A514-48DE-BB09-CBF00AE3450F}"/>
              </a:ext>
            </a:extLst>
          </p:cNvPr>
          <p:cNvSpPr/>
          <p:nvPr/>
        </p:nvSpPr>
        <p:spPr>
          <a:xfrm>
            <a:off x="547414" y="5364269"/>
            <a:ext cx="3609695" cy="481873"/>
          </a:xfrm>
          <a:prstGeom prst="rect">
            <a:avLst/>
          </a:prstGeom>
          <a:solidFill>
            <a:srgbClr val="D2D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Retângulo 39">
            <a:extLst>
              <a:ext uri="{FF2B5EF4-FFF2-40B4-BE49-F238E27FC236}">
                <a16:creationId xmlns:a16="http://schemas.microsoft.com/office/drawing/2014/main" id="{246102CF-3218-41FF-95EF-6E37CC6802E4}"/>
              </a:ext>
            </a:extLst>
          </p:cNvPr>
          <p:cNvSpPr/>
          <p:nvPr/>
        </p:nvSpPr>
        <p:spPr>
          <a:xfrm>
            <a:off x="4231899" y="5362083"/>
            <a:ext cx="3297156" cy="481873"/>
          </a:xfrm>
          <a:prstGeom prst="rect">
            <a:avLst/>
          </a:prstGeom>
          <a:solidFill>
            <a:srgbClr val="D2D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CaixaDeTexto 40">
            <a:extLst>
              <a:ext uri="{FF2B5EF4-FFF2-40B4-BE49-F238E27FC236}">
                <a16:creationId xmlns:a16="http://schemas.microsoft.com/office/drawing/2014/main" id="{93995B01-D273-405B-9D6F-B4BF4C4287C3}"/>
              </a:ext>
            </a:extLst>
          </p:cNvPr>
          <p:cNvSpPr txBox="1"/>
          <p:nvPr/>
        </p:nvSpPr>
        <p:spPr>
          <a:xfrm>
            <a:off x="547414" y="5442342"/>
            <a:ext cx="3609695" cy="307777"/>
          </a:xfrm>
          <a:prstGeom prst="rect">
            <a:avLst/>
          </a:prstGeom>
          <a:noFill/>
        </p:spPr>
        <p:txBody>
          <a:bodyPr wrap="square">
            <a:spAutoFit/>
          </a:bodyPr>
          <a:lstStyle/>
          <a:p>
            <a:pPr marL="0" algn="ctr" defTabSz="914400" rtl="0" eaLnBrk="1" latinLnBrk="0" hangingPunct="1"/>
            <a:r>
              <a:rPr lang="es-ES" sz="1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PLAZO PARA REALIZAR MI SUEÑO </a:t>
            </a:r>
          </a:p>
        </p:txBody>
      </p:sp>
      <p:pic>
        <p:nvPicPr>
          <p:cNvPr id="42" name="Imagem 41" descr="Uma imagem contendo Seta&#10;&#10;Descrição gerada automaticamente">
            <a:extLst>
              <a:ext uri="{FF2B5EF4-FFF2-40B4-BE49-F238E27FC236}">
                <a16:creationId xmlns:a16="http://schemas.microsoft.com/office/drawing/2014/main" id="{0D3A1D32-716C-401E-9ECC-5B8FAC2836B4}"/>
              </a:ext>
            </a:extLst>
          </p:cNvPr>
          <p:cNvPicPr>
            <a:picLocks noChangeAspect="1"/>
          </p:cNvPicPr>
          <p:nvPr/>
        </p:nvPicPr>
        <p:blipFill>
          <a:blip r:embed="rId4"/>
          <a:stretch>
            <a:fillRect/>
          </a:stretch>
        </p:blipFill>
        <p:spPr>
          <a:xfrm rot="20567460" flipH="1" flipV="1">
            <a:off x="7412249" y="4314062"/>
            <a:ext cx="620371" cy="267104"/>
          </a:xfrm>
          <a:prstGeom prst="rect">
            <a:avLst/>
          </a:prstGeom>
        </p:spPr>
      </p:pic>
      <p:sp>
        <p:nvSpPr>
          <p:cNvPr id="43" name="Retângulo 42">
            <a:extLst>
              <a:ext uri="{FF2B5EF4-FFF2-40B4-BE49-F238E27FC236}">
                <a16:creationId xmlns:a16="http://schemas.microsoft.com/office/drawing/2014/main" id="{49AD535C-0842-4A53-A8E9-CC32BB260B2D}"/>
              </a:ext>
            </a:extLst>
          </p:cNvPr>
          <p:cNvSpPr/>
          <p:nvPr/>
        </p:nvSpPr>
        <p:spPr>
          <a:xfrm>
            <a:off x="8183788" y="4206677"/>
            <a:ext cx="3513229" cy="481873"/>
          </a:xfrm>
          <a:prstGeom prst="rect">
            <a:avLst/>
          </a:prstGeom>
          <a:solidFill>
            <a:srgbClr val="E5B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Retângulo 43">
            <a:extLst>
              <a:ext uri="{FF2B5EF4-FFF2-40B4-BE49-F238E27FC236}">
                <a16:creationId xmlns:a16="http://schemas.microsoft.com/office/drawing/2014/main" id="{D57509FE-7CED-4C3F-B74E-1188AABC6BA2}"/>
              </a:ext>
            </a:extLst>
          </p:cNvPr>
          <p:cNvSpPr/>
          <p:nvPr/>
        </p:nvSpPr>
        <p:spPr>
          <a:xfrm>
            <a:off x="8183788" y="4764555"/>
            <a:ext cx="3513229" cy="481873"/>
          </a:xfrm>
          <a:prstGeom prst="rect">
            <a:avLst/>
          </a:prstGeom>
          <a:solidFill>
            <a:srgbClr val="E5B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Retângulo 44">
            <a:extLst>
              <a:ext uri="{FF2B5EF4-FFF2-40B4-BE49-F238E27FC236}">
                <a16:creationId xmlns:a16="http://schemas.microsoft.com/office/drawing/2014/main" id="{298F91BE-BA0D-4DEC-A389-8F26A1872FFE}"/>
              </a:ext>
            </a:extLst>
          </p:cNvPr>
          <p:cNvSpPr/>
          <p:nvPr/>
        </p:nvSpPr>
        <p:spPr>
          <a:xfrm>
            <a:off x="8183788" y="5320623"/>
            <a:ext cx="3513229" cy="481873"/>
          </a:xfrm>
          <a:prstGeom prst="rect">
            <a:avLst/>
          </a:prstGeom>
          <a:solidFill>
            <a:srgbClr val="E5B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6" name="Imagem 45" descr="Uma imagem contendo Seta&#10;&#10;Descrição gerada automaticamente">
            <a:extLst>
              <a:ext uri="{FF2B5EF4-FFF2-40B4-BE49-F238E27FC236}">
                <a16:creationId xmlns:a16="http://schemas.microsoft.com/office/drawing/2014/main" id="{22134328-F57C-4171-A192-7A25C29992D0}"/>
              </a:ext>
            </a:extLst>
          </p:cNvPr>
          <p:cNvPicPr>
            <a:picLocks noChangeAspect="1"/>
          </p:cNvPicPr>
          <p:nvPr/>
        </p:nvPicPr>
        <p:blipFill>
          <a:blip r:embed="rId4"/>
          <a:stretch>
            <a:fillRect/>
          </a:stretch>
        </p:blipFill>
        <p:spPr>
          <a:xfrm rot="20567460" flipH="1" flipV="1">
            <a:off x="7429432" y="4850348"/>
            <a:ext cx="620371" cy="267104"/>
          </a:xfrm>
          <a:prstGeom prst="rect">
            <a:avLst/>
          </a:prstGeom>
        </p:spPr>
      </p:pic>
      <p:pic>
        <p:nvPicPr>
          <p:cNvPr id="47" name="Imagem 46" descr="Uma imagem contendo Seta&#10;&#10;Descrição gerada automaticamente">
            <a:extLst>
              <a:ext uri="{FF2B5EF4-FFF2-40B4-BE49-F238E27FC236}">
                <a16:creationId xmlns:a16="http://schemas.microsoft.com/office/drawing/2014/main" id="{658BD4B0-E155-4BE0-9496-07BBA190B09E}"/>
              </a:ext>
            </a:extLst>
          </p:cNvPr>
          <p:cNvPicPr>
            <a:picLocks noChangeAspect="1"/>
          </p:cNvPicPr>
          <p:nvPr/>
        </p:nvPicPr>
        <p:blipFill>
          <a:blip r:embed="rId4"/>
          <a:stretch>
            <a:fillRect/>
          </a:stretch>
        </p:blipFill>
        <p:spPr>
          <a:xfrm rot="20567460" flipH="1" flipV="1">
            <a:off x="7429433" y="5434959"/>
            <a:ext cx="620371" cy="267104"/>
          </a:xfrm>
          <a:prstGeom prst="rect">
            <a:avLst/>
          </a:prstGeom>
        </p:spPr>
      </p:pic>
      <p:sp>
        <p:nvSpPr>
          <p:cNvPr id="48" name="CaixaDeTexto 47">
            <a:extLst>
              <a:ext uri="{FF2B5EF4-FFF2-40B4-BE49-F238E27FC236}">
                <a16:creationId xmlns:a16="http://schemas.microsoft.com/office/drawing/2014/main" id="{DD8C314D-25A4-4E01-8571-0398AD263061}"/>
              </a:ext>
            </a:extLst>
          </p:cNvPr>
          <p:cNvSpPr txBox="1"/>
          <p:nvPr/>
        </p:nvSpPr>
        <p:spPr>
          <a:xfrm>
            <a:off x="8183788" y="4274751"/>
            <a:ext cx="3513229" cy="338554"/>
          </a:xfrm>
          <a:prstGeom prst="rect">
            <a:avLst/>
          </a:prstGeom>
          <a:noFill/>
        </p:spPr>
        <p:txBody>
          <a:bodyPr wrap="square">
            <a:spAutoFit/>
          </a:bodyPr>
          <a:lstStyle/>
          <a:p>
            <a:pPr algn="ctr"/>
            <a:r>
              <a:rPr lang="pt-BR" sz="16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Cuánto</a:t>
            </a:r>
            <a:r>
              <a:rPr lang="pt-BR"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más </a:t>
            </a:r>
            <a:r>
              <a:rPr lang="pt-BR" sz="16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ahorrar</a:t>
            </a:r>
            <a:endParaRPr lang="pt-BR" sz="16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CaixaDeTexto 48">
            <a:extLst>
              <a:ext uri="{FF2B5EF4-FFF2-40B4-BE49-F238E27FC236}">
                <a16:creationId xmlns:a16="http://schemas.microsoft.com/office/drawing/2014/main" id="{21B86044-98C0-435D-BC45-313C2F4DE577}"/>
              </a:ext>
            </a:extLst>
          </p:cNvPr>
          <p:cNvSpPr txBox="1"/>
          <p:nvPr/>
        </p:nvSpPr>
        <p:spPr>
          <a:xfrm>
            <a:off x="8183788" y="4836214"/>
            <a:ext cx="3513229" cy="338554"/>
          </a:xfrm>
          <a:prstGeom prst="rect">
            <a:avLst/>
          </a:prstGeom>
          <a:noFill/>
        </p:spPr>
        <p:txBody>
          <a:bodyPr wrap="square">
            <a:spAutoFit/>
          </a:bodyPr>
          <a:lstStyle/>
          <a:p>
            <a:pPr algn="ctr"/>
            <a:r>
              <a:rPr lang="pt-BR" sz="16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Cuanto</a:t>
            </a:r>
            <a:r>
              <a:rPr lang="pt-BR"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pt-BR" sz="16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mayor</a:t>
            </a:r>
            <a:r>
              <a:rPr lang="pt-BR"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pt-BR" sz="16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la</a:t>
            </a:r>
            <a:r>
              <a:rPr lang="pt-BR"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pt-BR" sz="16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rentabilidad</a:t>
            </a:r>
            <a:endParaRPr lang="pt-BR" sz="16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0" name="CaixaDeTexto 49">
            <a:extLst>
              <a:ext uri="{FF2B5EF4-FFF2-40B4-BE49-F238E27FC236}">
                <a16:creationId xmlns:a16="http://schemas.microsoft.com/office/drawing/2014/main" id="{FAE96487-0A11-46BB-AD4C-D8B0287F6BAD}"/>
              </a:ext>
            </a:extLst>
          </p:cNvPr>
          <p:cNvSpPr txBox="1"/>
          <p:nvPr/>
        </p:nvSpPr>
        <p:spPr>
          <a:xfrm>
            <a:off x="8183788" y="5392282"/>
            <a:ext cx="3513229" cy="338554"/>
          </a:xfrm>
          <a:prstGeom prst="rect">
            <a:avLst/>
          </a:prstGeom>
          <a:noFill/>
        </p:spPr>
        <p:txBody>
          <a:bodyPr wrap="square">
            <a:spAutoFit/>
          </a:bodyPr>
          <a:lstStyle/>
          <a:p>
            <a:pPr algn="ctr"/>
            <a:r>
              <a:rPr lang="pt-BR"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Menos </a:t>
            </a:r>
            <a:r>
              <a:rPr lang="pt-BR" sz="16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tiempo</a:t>
            </a:r>
            <a:r>
              <a:rPr lang="pt-BR"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51" name="Imagem 50" descr="Logotipo, Ícone&#10;&#10;Descrição gerada automaticamente">
            <a:extLst>
              <a:ext uri="{FF2B5EF4-FFF2-40B4-BE49-F238E27FC236}">
                <a16:creationId xmlns:a16="http://schemas.microsoft.com/office/drawing/2014/main" id="{9C1BB7E6-35B7-4854-B542-2C1AC39C87C0}"/>
              </a:ext>
            </a:extLst>
          </p:cNvPr>
          <p:cNvPicPr>
            <a:picLocks noChangeAspect="1"/>
          </p:cNvPicPr>
          <p:nvPr/>
        </p:nvPicPr>
        <p:blipFill>
          <a:blip r:embed="rId5"/>
          <a:stretch>
            <a:fillRect/>
          </a:stretch>
        </p:blipFill>
        <p:spPr>
          <a:xfrm>
            <a:off x="11226971" y="5997697"/>
            <a:ext cx="636501" cy="636501"/>
          </a:xfrm>
          <a:prstGeom prst="rect">
            <a:avLst/>
          </a:prstGeom>
        </p:spPr>
      </p:pic>
      <p:pic>
        <p:nvPicPr>
          <p:cNvPr id="53" name="Imagem 52">
            <a:extLst>
              <a:ext uri="{FF2B5EF4-FFF2-40B4-BE49-F238E27FC236}">
                <a16:creationId xmlns:a16="http://schemas.microsoft.com/office/drawing/2014/main" id="{D0E5F713-41D9-448D-9FC6-BA12A835FDEE}"/>
              </a:ext>
            </a:extLst>
          </p:cNvPr>
          <p:cNvPicPr>
            <a:picLocks noChangeAspect="1"/>
          </p:cNvPicPr>
          <p:nvPr/>
        </p:nvPicPr>
        <p:blipFill>
          <a:blip r:embed="rId6"/>
          <a:srcRect/>
          <a:stretch/>
        </p:blipFill>
        <p:spPr>
          <a:xfrm>
            <a:off x="432709" y="6155343"/>
            <a:ext cx="845749" cy="478855"/>
          </a:xfrm>
          <a:prstGeom prst="rect">
            <a:avLst/>
          </a:prstGeom>
        </p:spPr>
      </p:pic>
    </p:spTree>
    <p:extLst>
      <p:ext uri="{BB962C8B-B14F-4D97-AF65-F5344CB8AC3E}">
        <p14:creationId xmlns:p14="http://schemas.microsoft.com/office/powerpoint/2010/main" val="3756622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ítulo 1">
            <a:extLst>
              <a:ext uri="{FF2B5EF4-FFF2-40B4-BE49-F238E27FC236}">
                <a16:creationId xmlns:a16="http://schemas.microsoft.com/office/drawing/2014/main" id="{122162DB-793B-4E1E-B8A6-8F7C7CB338AA}"/>
              </a:ext>
            </a:extLst>
          </p:cNvPr>
          <p:cNvSpPr txBox="1">
            <a:spLocks/>
          </p:cNvSpPr>
          <p:nvPr/>
        </p:nvSpPr>
        <p:spPr>
          <a:xfrm>
            <a:off x="2469931" y="2943171"/>
            <a:ext cx="7252138" cy="13255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Consejos</a:t>
            </a:r>
            <a:r>
              <a:rPr lang="pt-BR"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para padres</a:t>
            </a:r>
          </a:p>
        </p:txBody>
      </p:sp>
      <p:pic>
        <p:nvPicPr>
          <p:cNvPr id="62" name="Imagem 61">
            <a:extLst>
              <a:ext uri="{FF2B5EF4-FFF2-40B4-BE49-F238E27FC236}">
                <a16:creationId xmlns:a16="http://schemas.microsoft.com/office/drawing/2014/main" id="{7109D2AD-7183-406F-A430-A7845D53E31B}"/>
              </a:ext>
            </a:extLst>
          </p:cNvPr>
          <p:cNvPicPr>
            <a:picLocks noChangeAspect="1"/>
          </p:cNvPicPr>
          <p:nvPr/>
        </p:nvPicPr>
        <p:blipFill>
          <a:blip r:embed="rId2"/>
          <a:srcRect/>
          <a:stretch/>
        </p:blipFill>
        <p:spPr>
          <a:xfrm>
            <a:off x="11226971" y="5997697"/>
            <a:ext cx="636501" cy="636501"/>
          </a:xfrm>
          <a:prstGeom prst="rect">
            <a:avLst/>
          </a:prstGeom>
        </p:spPr>
      </p:pic>
      <p:pic>
        <p:nvPicPr>
          <p:cNvPr id="64" name="Imagem 63">
            <a:extLst>
              <a:ext uri="{FF2B5EF4-FFF2-40B4-BE49-F238E27FC236}">
                <a16:creationId xmlns:a16="http://schemas.microsoft.com/office/drawing/2014/main" id="{015F14B6-3153-4BCC-A496-1D36B9CD235E}"/>
              </a:ext>
            </a:extLst>
          </p:cNvPr>
          <p:cNvPicPr>
            <a:picLocks noChangeAspect="1"/>
          </p:cNvPicPr>
          <p:nvPr/>
        </p:nvPicPr>
        <p:blipFill>
          <a:blip r:embed="rId3"/>
          <a:srcRect l="1076" r="1076"/>
          <a:stretch/>
        </p:blipFill>
        <p:spPr>
          <a:xfrm>
            <a:off x="5392996" y="1061545"/>
            <a:ext cx="1406008" cy="1436923"/>
          </a:xfrm>
          <a:prstGeom prst="rect">
            <a:avLst/>
          </a:prstGeom>
        </p:spPr>
      </p:pic>
      <p:pic>
        <p:nvPicPr>
          <p:cNvPr id="6" name="Imagem 5">
            <a:extLst>
              <a:ext uri="{FF2B5EF4-FFF2-40B4-BE49-F238E27FC236}">
                <a16:creationId xmlns:a16="http://schemas.microsoft.com/office/drawing/2014/main" id="{8E46AB71-2277-4FC7-A9EB-16DB6323EA68}"/>
              </a:ext>
            </a:extLst>
          </p:cNvPr>
          <p:cNvPicPr>
            <a:picLocks noChangeAspect="1"/>
          </p:cNvPicPr>
          <p:nvPr/>
        </p:nvPicPr>
        <p:blipFill>
          <a:blip r:embed="rId4"/>
          <a:srcRect/>
          <a:stretch/>
        </p:blipFill>
        <p:spPr>
          <a:xfrm>
            <a:off x="432710" y="6155343"/>
            <a:ext cx="845747" cy="478854"/>
          </a:xfrm>
          <a:prstGeom prst="rect">
            <a:avLst/>
          </a:prstGeom>
        </p:spPr>
      </p:pic>
    </p:spTree>
    <p:extLst>
      <p:ext uri="{BB962C8B-B14F-4D97-AF65-F5344CB8AC3E}">
        <p14:creationId xmlns:p14="http://schemas.microsoft.com/office/powerpoint/2010/main" val="2847236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Logotipo, Ícone&#10;&#10;Descrição gerada automaticamente">
            <a:extLst>
              <a:ext uri="{FF2B5EF4-FFF2-40B4-BE49-F238E27FC236}">
                <a16:creationId xmlns:a16="http://schemas.microsoft.com/office/drawing/2014/main" id="{F90DDA68-ABE2-48FB-9BA8-885E9FAEB2F1}"/>
              </a:ext>
            </a:extLst>
          </p:cNvPr>
          <p:cNvPicPr>
            <a:picLocks noChangeAspect="1"/>
          </p:cNvPicPr>
          <p:nvPr/>
        </p:nvPicPr>
        <p:blipFill>
          <a:blip r:embed="rId3"/>
          <a:stretch>
            <a:fillRect/>
          </a:stretch>
        </p:blipFill>
        <p:spPr>
          <a:xfrm>
            <a:off x="11226971" y="5997697"/>
            <a:ext cx="636501" cy="636501"/>
          </a:xfrm>
          <a:prstGeom prst="rect">
            <a:avLst/>
          </a:prstGeom>
        </p:spPr>
      </p:pic>
      <p:sp>
        <p:nvSpPr>
          <p:cNvPr id="5" name="Retângulo 4">
            <a:extLst>
              <a:ext uri="{FF2B5EF4-FFF2-40B4-BE49-F238E27FC236}">
                <a16:creationId xmlns:a16="http://schemas.microsoft.com/office/drawing/2014/main" id="{33585FDF-476B-42D2-BFD5-D9D79FD67B87}"/>
              </a:ext>
            </a:extLst>
          </p:cNvPr>
          <p:cNvSpPr/>
          <p:nvPr/>
        </p:nvSpPr>
        <p:spPr>
          <a:xfrm>
            <a:off x="1330091" y="734638"/>
            <a:ext cx="4187840" cy="399116"/>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79FEF774-E0A5-4A7C-9129-F51BD452AA56}"/>
              </a:ext>
            </a:extLst>
          </p:cNvPr>
          <p:cNvSpPr/>
          <p:nvPr/>
        </p:nvSpPr>
        <p:spPr>
          <a:xfrm>
            <a:off x="1330091" y="2384761"/>
            <a:ext cx="4187840" cy="399116"/>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991AC87B-F6DF-4ECE-9949-EA6922A419E3}"/>
              </a:ext>
            </a:extLst>
          </p:cNvPr>
          <p:cNvSpPr/>
          <p:nvPr/>
        </p:nvSpPr>
        <p:spPr>
          <a:xfrm>
            <a:off x="1330091" y="4038964"/>
            <a:ext cx="4187840" cy="399116"/>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30ADF5A5-BEDF-F040-9F5D-4B2E889C72BE}"/>
              </a:ext>
            </a:extLst>
          </p:cNvPr>
          <p:cNvSpPr txBox="1"/>
          <p:nvPr/>
        </p:nvSpPr>
        <p:spPr>
          <a:xfrm>
            <a:off x="1421320" y="658275"/>
            <a:ext cx="9915038" cy="4618572"/>
          </a:xfrm>
          <a:prstGeom prst="rect">
            <a:avLst/>
          </a:prstGeom>
          <a:noFill/>
        </p:spPr>
        <p:txBody>
          <a:bodyPr wrap="square" rtlCol="0">
            <a:spAutoFit/>
          </a:bodyPr>
          <a:lstStyle/>
          <a:p>
            <a:pPr>
              <a:lnSpc>
                <a:spcPct val="150000"/>
              </a:lnSpc>
            </a:pPr>
            <a:r>
              <a:rPr lang="pt-BR"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Invierta</a:t>
            </a:r>
            <a:r>
              <a:rPr lang="pt-BR"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pt-BR"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en</a:t>
            </a:r>
            <a:r>
              <a:rPr lang="pt-BR"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pt-BR"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el</a:t>
            </a:r>
            <a:r>
              <a:rPr lang="pt-BR"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pt-BR"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ejemplo</a:t>
            </a:r>
            <a:endParaRPr lang="pt-BR"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s-ES" dirty="0">
                <a:latin typeface="Open Sans" panose="020B0606030504020204" pitchFamily="34" charset="0"/>
                <a:ea typeface="Open Sans" panose="020B0606030504020204" pitchFamily="34" charset="0"/>
                <a:cs typeface="Open Sans" panose="020B0606030504020204" pitchFamily="34" charset="0"/>
              </a:rPr>
              <a:t>Los hijos aprenden más por la observación que por los discursos y sermones. </a:t>
            </a:r>
          </a:p>
          <a:p>
            <a:pPr>
              <a:lnSpc>
                <a:spcPct val="150000"/>
              </a:lnSpc>
            </a:pPr>
            <a:r>
              <a:rPr lang="es-ES" dirty="0">
                <a:latin typeface="Open Sans" panose="020B0606030504020204" pitchFamily="34" charset="0"/>
                <a:ea typeface="Open Sans" panose="020B0606030504020204" pitchFamily="34" charset="0"/>
                <a:cs typeface="Open Sans" panose="020B0606030504020204" pitchFamily="34" charset="0"/>
              </a:rPr>
              <a:t>Los hijos de padres que gastan demasiado tienden a ser descontrolados financieramente.</a:t>
            </a:r>
          </a:p>
          <a:p>
            <a:pPr>
              <a:lnSpc>
                <a:spcPct val="150000"/>
              </a:lnSpc>
            </a:pPr>
            <a:endParaRPr lang="pt-BR"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s-ES" b="1" dirty="0">
                <a:solidFill>
                  <a:schemeClr val="bg1"/>
                </a:solidFill>
                <a:latin typeface="Open Sans" panose="020B0606030504020204" pitchFamily="34" charset="0"/>
                <a:ea typeface="Open Sans" panose="020B0606030504020204" pitchFamily="34" charset="0"/>
                <a:cs typeface="Open Sans" panose="020B0606030504020204" pitchFamily="34" charset="0"/>
              </a:rPr>
              <a:t>El ocio no significa gasto</a:t>
            </a:r>
          </a:p>
          <a:p>
            <a:pPr>
              <a:lnSpc>
                <a:spcPct val="150000"/>
              </a:lnSpc>
            </a:pPr>
            <a:r>
              <a:rPr lang="es-ES" dirty="0">
                <a:latin typeface="Open Sans" panose="020B0606030504020204" pitchFamily="34" charset="0"/>
                <a:ea typeface="Open Sans" panose="020B0606030504020204" pitchFamily="34" charset="0"/>
                <a:cs typeface="Open Sans" panose="020B0606030504020204" pitchFamily="34" charset="0"/>
              </a:rPr>
              <a:t>Pasear en el shopping no significa compras y ustedes también pueden hacer actividades que no tengan que pagar, como parques al aire libre o museos.</a:t>
            </a:r>
          </a:p>
          <a:p>
            <a:pPr>
              <a:lnSpc>
                <a:spcPct val="150000"/>
              </a:lnSpc>
            </a:pPr>
            <a:endParaRPr lang="pt-BR"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pt-BR"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Invierta</a:t>
            </a:r>
            <a:r>
              <a:rPr lang="pt-BR"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pt-BR"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en</a:t>
            </a:r>
            <a:r>
              <a:rPr lang="pt-BR"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pt-BR"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educación</a:t>
            </a:r>
            <a:r>
              <a:rPr lang="pt-BR"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pt-BR"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financiera</a:t>
            </a:r>
            <a:endParaRPr lang="pt-BR"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s-ES" dirty="0">
                <a:latin typeface="Open Sans" panose="020B0606030504020204" pitchFamily="34" charset="0"/>
                <a:ea typeface="Open Sans" panose="020B0606030504020204" pitchFamily="34" charset="0"/>
                <a:cs typeface="Open Sans" panose="020B0606030504020204" pitchFamily="34" charset="0"/>
              </a:rPr>
              <a:t>El aprendizaje de la educación financiera en las escuelas es bastante limitado, por eso es súper importante que los padres les enseñen a sus hijos el valor del dinero.</a:t>
            </a:r>
          </a:p>
        </p:txBody>
      </p:sp>
      <p:pic>
        <p:nvPicPr>
          <p:cNvPr id="9" name="Imagem 8">
            <a:extLst>
              <a:ext uri="{FF2B5EF4-FFF2-40B4-BE49-F238E27FC236}">
                <a16:creationId xmlns:a16="http://schemas.microsoft.com/office/drawing/2014/main" id="{6C3648F4-B836-4286-8491-7A00B4A300C2}"/>
              </a:ext>
            </a:extLst>
          </p:cNvPr>
          <p:cNvPicPr>
            <a:picLocks noChangeAspect="1"/>
          </p:cNvPicPr>
          <p:nvPr/>
        </p:nvPicPr>
        <p:blipFill>
          <a:blip r:embed="rId4"/>
          <a:srcRect/>
          <a:stretch/>
        </p:blipFill>
        <p:spPr>
          <a:xfrm>
            <a:off x="432709" y="6155343"/>
            <a:ext cx="845749" cy="478855"/>
          </a:xfrm>
          <a:prstGeom prst="rect">
            <a:avLst/>
          </a:prstGeom>
        </p:spPr>
      </p:pic>
    </p:spTree>
    <p:extLst>
      <p:ext uri="{BB962C8B-B14F-4D97-AF65-F5344CB8AC3E}">
        <p14:creationId xmlns:p14="http://schemas.microsoft.com/office/powerpoint/2010/main" val="2543619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160BF941-DA75-9949-823A-E8C80D582C7E}"/>
              </a:ext>
            </a:extLst>
          </p:cNvPr>
          <p:cNvSpPr txBox="1"/>
          <p:nvPr/>
        </p:nvSpPr>
        <p:spPr>
          <a:xfrm>
            <a:off x="3801868" y="6317308"/>
            <a:ext cx="5226518" cy="246221"/>
          </a:xfrm>
          <a:prstGeom prst="rect">
            <a:avLst/>
          </a:prstGeom>
          <a:noFill/>
        </p:spPr>
        <p:txBody>
          <a:bodyPr wrap="square" rtlCol="0">
            <a:spAutoFit/>
          </a:bodyPr>
          <a:lstStyle/>
          <a:p>
            <a:r>
              <a:rPr lang="pt-BR" sz="1000" dirty="0">
                <a:latin typeface="Open Sans" panose="020B0606030504020204" pitchFamily="34" charset="0"/>
                <a:ea typeface="Open Sans" panose="020B0606030504020204" pitchFamily="34" charset="0"/>
                <a:cs typeface="Open Sans" panose="020B0606030504020204" pitchFamily="34" charset="0"/>
              </a:rPr>
              <a:t>AUTOR: HERBERT BOGER - </a:t>
            </a:r>
            <a:r>
              <a:rPr lang="es-ES" sz="1000" dirty="0">
                <a:latin typeface="Open Sans" panose="020B0606030504020204" pitchFamily="34" charset="0"/>
                <a:ea typeface="Open Sans" panose="020B0606030504020204" pitchFamily="34" charset="0"/>
                <a:cs typeface="Open Sans" panose="020B0606030504020204" pitchFamily="34" charset="0"/>
              </a:rPr>
              <a:t>TOMADO DE EL HOGAR ADVENTISTA</a:t>
            </a:r>
            <a:r>
              <a:rPr lang="pt-BR" sz="1000" dirty="0">
                <a:latin typeface="Open Sans" panose="020B0606030504020204" pitchFamily="34" charset="0"/>
                <a:ea typeface="Open Sans" panose="020B0606030504020204" pitchFamily="34" charset="0"/>
                <a:cs typeface="Open Sans" panose="020B0606030504020204" pitchFamily="34" charset="0"/>
              </a:rPr>
              <a:t>, CAPÍTULO 63 </a:t>
            </a:r>
          </a:p>
        </p:txBody>
      </p:sp>
      <p:sp>
        <p:nvSpPr>
          <p:cNvPr id="6" name="Retângulo 5">
            <a:extLst>
              <a:ext uri="{FF2B5EF4-FFF2-40B4-BE49-F238E27FC236}">
                <a16:creationId xmlns:a16="http://schemas.microsoft.com/office/drawing/2014/main" id="{63E66770-98CF-4E85-BE21-41984D34960C}"/>
              </a:ext>
            </a:extLst>
          </p:cNvPr>
          <p:cNvSpPr/>
          <p:nvPr/>
        </p:nvSpPr>
        <p:spPr>
          <a:xfrm>
            <a:off x="2060239" y="294471"/>
            <a:ext cx="8137097" cy="980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700" dirty="0">
                <a:solidFill>
                  <a:schemeClr val="tx1"/>
                </a:solidFill>
                <a:latin typeface="Open Sans" panose="020B0606030504020204" pitchFamily="34" charset="0"/>
                <a:ea typeface="Open Sans" panose="020B0606030504020204" pitchFamily="34" charset="0"/>
                <a:cs typeface="Open Sans" panose="020B0606030504020204" pitchFamily="34" charset="0"/>
              </a:rPr>
              <a:t>Enséñeles a los niños los números, a fin de que lleven anotaciones sobre el control de los propios gastos.</a:t>
            </a:r>
          </a:p>
        </p:txBody>
      </p:sp>
      <p:sp>
        <p:nvSpPr>
          <p:cNvPr id="7" name="Retângulo 6">
            <a:extLst>
              <a:ext uri="{FF2B5EF4-FFF2-40B4-BE49-F238E27FC236}">
                <a16:creationId xmlns:a16="http://schemas.microsoft.com/office/drawing/2014/main" id="{D229F6C0-4A44-44C6-8C3A-8517C27C96D7}"/>
              </a:ext>
            </a:extLst>
          </p:cNvPr>
          <p:cNvSpPr/>
          <p:nvPr/>
        </p:nvSpPr>
        <p:spPr>
          <a:xfrm>
            <a:off x="1358569" y="294470"/>
            <a:ext cx="933331" cy="980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72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1</a:t>
            </a:r>
          </a:p>
        </p:txBody>
      </p:sp>
      <p:pic>
        <p:nvPicPr>
          <p:cNvPr id="8" name="Imagem 7" descr="Logotipo, Ícone&#10;&#10;Descrição gerada automaticamente">
            <a:extLst>
              <a:ext uri="{FF2B5EF4-FFF2-40B4-BE49-F238E27FC236}">
                <a16:creationId xmlns:a16="http://schemas.microsoft.com/office/drawing/2014/main" id="{CF6D2B06-D86C-42FA-AFD2-8132EECCBFF0}"/>
              </a:ext>
            </a:extLst>
          </p:cNvPr>
          <p:cNvPicPr>
            <a:picLocks noChangeAspect="1"/>
          </p:cNvPicPr>
          <p:nvPr/>
        </p:nvPicPr>
        <p:blipFill>
          <a:blip r:embed="rId3"/>
          <a:stretch>
            <a:fillRect/>
          </a:stretch>
        </p:blipFill>
        <p:spPr>
          <a:xfrm>
            <a:off x="11226971" y="5997697"/>
            <a:ext cx="636501" cy="636501"/>
          </a:xfrm>
          <a:prstGeom prst="rect">
            <a:avLst/>
          </a:prstGeom>
        </p:spPr>
      </p:pic>
      <p:sp>
        <p:nvSpPr>
          <p:cNvPr id="10" name="Retângulo 9">
            <a:extLst>
              <a:ext uri="{FF2B5EF4-FFF2-40B4-BE49-F238E27FC236}">
                <a16:creationId xmlns:a16="http://schemas.microsoft.com/office/drawing/2014/main" id="{FBA0ED78-AF57-473F-A3A0-C1F4B7CDFDF8}"/>
              </a:ext>
            </a:extLst>
          </p:cNvPr>
          <p:cNvSpPr/>
          <p:nvPr/>
        </p:nvSpPr>
        <p:spPr>
          <a:xfrm>
            <a:off x="2060239" y="1357678"/>
            <a:ext cx="8804127" cy="980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700" dirty="0">
                <a:solidFill>
                  <a:schemeClr val="tx1"/>
                </a:solidFill>
                <a:latin typeface="Open Sans" panose="020B0606030504020204" pitchFamily="34" charset="0"/>
                <a:ea typeface="Open Sans" panose="020B0606030504020204" pitchFamily="34" charset="0"/>
                <a:cs typeface="Open Sans" panose="020B0606030504020204" pitchFamily="34" charset="0"/>
              </a:rPr>
              <a:t>Explique de dónde viene el dinero que mantiene a la familia, cuánto cuesta sostener una casa y que los gastos familiares no pueden ser mayores que los ingresos.</a:t>
            </a:r>
          </a:p>
        </p:txBody>
      </p:sp>
      <p:sp>
        <p:nvSpPr>
          <p:cNvPr id="11" name="Retângulo 10">
            <a:extLst>
              <a:ext uri="{FF2B5EF4-FFF2-40B4-BE49-F238E27FC236}">
                <a16:creationId xmlns:a16="http://schemas.microsoft.com/office/drawing/2014/main" id="{56A321CF-59D1-4C95-8BFC-5A987456473B}"/>
              </a:ext>
            </a:extLst>
          </p:cNvPr>
          <p:cNvSpPr/>
          <p:nvPr/>
        </p:nvSpPr>
        <p:spPr>
          <a:xfrm>
            <a:off x="1358569" y="1347167"/>
            <a:ext cx="933331" cy="980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72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12" name="Retângulo 11">
            <a:extLst>
              <a:ext uri="{FF2B5EF4-FFF2-40B4-BE49-F238E27FC236}">
                <a16:creationId xmlns:a16="http://schemas.microsoft.com/office/drawing/2014/main" id="{DE41DCE1-740F-4421-9643-443EB27E0A85}"/>
              </a:ext>
            </a:extLst>
          </p:cNvPr>
          <p:cNvSpPr/>
          <p:nvPr/>
        </p:nvSpPr>
        <p:spPr>
          <a:xfrm>
            <a:off x="2060239" y="2473718"/>
            <a:ext cx="9007155" cy="980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700" dirty="0">
                <a:solidFill>
                  <a:schemeClr val="tx1"/>
                </a:solidFill>
                <a:latin typeface="Open Sans" panose="020B0606030504020204" pitchFamily="34" charset="0"/>
                <a:ea typeface="Open Sans" panose="020B0606030504020204" pitchFamily="34" charset="0"/>
                <a:cs typeface="Open Sans" panose="020B0606030504020204" pitchFamily="34" charset="0"/>
              </a:rPr>
              <a:t>Concientice a los niños de que el dinero que reciben no les pertenece a ellos, sino a Dios; por eso, deben usarlo de la manera como Dios orienta, especialmente invirtiendo parte del mismo en la misión. </a:t>
            </a:r>
          </a:p>
        </p:txBody>
      </p:sp>
      <p:sp>
        <p:nvSpPr>
          <p:cNvPr id="13" name="Retângulo 12">
            <a:extLst>
              <a:ext uri="{FF2B5EF4-FFF2-40B4-BE49-F238E27FC236}">
                <a16:creationId xmlns:a16="http://schemas.microsoft.com/office/drawing/2014/main" id="{0FC6E665-D61D-465A-BA44-962535C6E208}"/>
              </a:ext>
            </a:extLst>
          </p:cNvPr>
          <p:cNvSpPr/>
          <p:nvPr/>
        </p:nvSpPr>
        <p:spPr>
          <a:xfrm>
            <a:off x="1358569" y="2473717"/>
            <a:ext cx="933331" cy="980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72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14" name="Retângulo 13">
            <a:extLst>
              <a:ext uri="{FF2B5EF4-FFF2-40B4-BE49-F238E27FC236}">
                <a16:creationId xmlns:a16="http://schemas.microsoft.com/office/drawing/2014/main" id="{68D15C89-1C90-4D4D-AE0E-E974B527BDD5}"/>
              </a:ext>
            </a:extLst>
          </p:cNvPr>
          <p:cNvSpPr/>
          <p:nvPr/>
        </p:nvSpPr>
        <p:spPr>
          <a:xfrm>
            <a:off x="2060239" y="3653700"/>
            <a:ext cx="8804127" cy="980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700" dirty="0">
                <a:solidFill>
                  <a:schemeClr val="tx1"/>
                </a:solidFill>
                <a:latin typeface="Open Sans" panose="020B0606030504020204" pitchFamily="34" charset="0"/>
                <a:ea typeface="Open Sans" panose="020B0606030504020204" pitchFamily="34" charset="0"/>
                <a:cs typeface="Open Sans" panose="020B0606030504020204" pitchFamily="34" charset="0"/>
              </a:rPr>
              <a:t>Se debe orientar a los hijos a separar el dinero de la ofrenda a partir de su propia mesada, pues se les debe enseñar que la ofrenda es sacrificio. </a:t>
            </a:r>
          </a:p>
        </p:txBody>
      </p:sp>
      <p:sp>
        <p:nvSpPr>
          <p:cNvPr id="15" name="Retângulo 14">
            <a:extLst>
              <a:ext uri="{FF2B5EF4-FFF2-40B4-BE49-F238E27FC236}">
                <a16:creationId xmlns:a16="http://schemas.microsoft.com/office/drawing/2014/main" id="{23495C39-E459-4538-8E7A-417D28DB81E3}"/>
              </a:ext>
            </a:extLst>
          </p:cNvPr>
          <p:cNvSpPr/>
          <p:nvPr/>
        </p:nvSpPr>
        <p:spPr>
          <a:xfrm>
            <a:off x="1358569" y="3643189"/>
            <a:ext cx="933331" cy="980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72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6" name="Retângulo 15">
            <a:extLst>
              <a:ext uri="{FF2B5EF4-FFF2-40B4-BE49-F238E27FC236}">
                <a16:creationId xmlns:a16="http://schemas.microsoft.com/office/drawing/2014/main" id="{D4CAA3B2-D053-4C99-B8B1-E0518533911E}"/>
              </a:ext>
            </a:extLst>
          </p:cNvPr>
          <p:cNvSpPr/>
          <p:nvPr/>
        </p:nvSpPr>
        <p:spPr>
          <a:xfrm>
            <a:off x="2080737" y="4727419"/>
            <a:ext cx="8624052" cy="980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700" dirty="0">
                <a:solidFill>
                  <a:schemeClr val="tx1"/>
                </a:solidFill>
                <a:latin typeface="Open Sans" panose="020B0606030504020204" pitchFamily="34" charset="0"/>
                <a:ea typeface="Open Sans" panose="020B0606030504020204" pitchFamily="34" charset="0"/>
                <a:cs typeface="Open Sans" panose="020B0606030504020204" pitchFamily="34" charset="0"/>
              </a:rPr>
              <a:t>Deben ser incentivados a evitar gastos con superficialidad en vestimentas y en la alimentación. </a:t>
            </a:r>
          </a:p>
        </p:txBody>
      </p:sp>
      <p:sp>
        <p:nvSpPr>
          <p:cNvPr id="17" name="Retângulo 16">
            <a:extLst>
              <a:ext uri="{FF2B5EF4-FFF2-40B4-BE49-F238E27FC236}">
                <a16:creationId xmlns:a16="http://schemas.microsoft.com/office/drawing/2014/main" id="{67A26AE5-4447-4E0D-8E44-02AFBB256C86}"/>
              </a:ext>
            </a:extLst>
          </p:cNvPr>
          <p:cNvSpPr/>
          <p:nvPr/>
        </p:nvSpPr>
        <p:spPr>
          <a:xfrm>
            <a:off x="1379066" y="4716908"/>
            <a:ext cx="933331" cy="980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72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5</a:t>
            </a:r>
          </a:p>
        </p:txBody>
      </p:sp>
      <p:pic>
        <p:nvPicPr>
          <p:cNvPr id="18" name="Imagem 17">
            <a:extLst>
              <a:ext uri="{FF2B5EF4-FFF2-40B4-BE49-F238E27FC236}">
                <a16:creationId xmlns:a16="http://schemas.microsoft.com/office/drawing/2014/main" id="{42F49FA4-47AC-4BCD-B03B-04036D61F940}"/>
              </a:ext>
            </a:extLst>
          </p:cNvPr>
          <p:cNvPicPr>
            <a:picLocks noChangeAspect="1"/>
          </p:cNvPicPr>
          <p:nvPr/>
        </p:nvPicPr>
        <p:blipFill>
          <a:blip r:embed="rId4"/>
          <a:srcRect/>
          <a:stretch/>
        </p:blipFill>
        <p:spPr>
          <a:xfrm>
            <a:off x="432709" y="6155343"/>
            <a:ext cx="845749" cy="478855"/>
          </a:xfrm>
          <a:prstGeom prst="rect">
            <a:avLst/>
          </a:prstGeom>
        </p:spPr>
      </p:pic>
    </p:spTree>
    <p:extLst>
      <p:ext uri="{BB962C8B-B14F-4D97-AF65-F5344CB8AC3E}">
        <p14:creationId xmlns:p14="http://schemas.microsoft.com/office/powerpoint/2010/main" val="1203434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1BCA6440-158D-8348-987C-5C83A3F21453}"/>
              </a:ext>
            </a:extLst>
          </p:cNvPr>
          <p:cNvSpPr/>
          <p:nvPr/>
        </p:nvSpPr>
        <p:spPr>
          <a:xfrm>
            <a:off x="1494368" y="2253261"/>
            <a:ext cx="9322676" cy="2803268"/>
          </a:xfrm>
          <a:prstGeom prst="rect">
            <a:avLst/>
          </a:prstGeom>
        </p:spPr>
        <p:txBody>
          <a:bodyPr wrap="square">
            <a:spAutoFit/>
          </a:bodyPr>
          <a:lstStyle/>
          <a:p>
            <a:pPr algn="ctr">
              <a:lnSpc>
                <a:spcPct val="150000"/>
              </a:lnSpc>
            </a:pPr>
            <a:r>
              <a:rPr lang="es-ES" sz="2400" i="1"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Sé vivir humildemente, y sé tener abundancia; en todo y por todo estoy enseñado, así para estar saciado como para tener hambre, así para tener abundancia como para padecer necesidad. </a:t>
            </a:r>
            <a:br>
              <a:rPr lang="es-ES" sz="2400" i="1"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br>
            <a:r>
              <a:rPr lang="es-ES" sz="2400" i="1"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Todo lo puedo en Cristo que me fortalece</a:t>
            </a:r>
            <a:r>
              <a:rPr lang="pt-BR" sz="2400" i="1"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br>
              <a:rPr lang="pt-BR" sz="2400" i="1"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br>
            <a:r>
              <a:rPr lang="pt-BR" sz="2400" b="0"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Filipenses 4:12-13</a:t>
            </a:r>
            <a:endParaRPr lang="pt-BR"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Imagem 2">
            <a:extLst>
              <a:ext uri="{FF2B5EF4-FFF2-40B4-BE49-F238E27FC236}">
                <a16:creationId xmlns:a16="http://schemas.microsoft.com/office/drawing/2014/main" id="{51FD28E4-9FE7-45A0-A43A-898DB3DAE8CC}"/>
              </a:ext>
            </a:extLst>
          </p:cNvPr>
          <p:cNvPicPr>
            <a:picLocks noChangeAspect="1"/>
          </p:cNvPicPr>
          <p:nvPr/>
        </p:nvPicPr>
        <p:blipFill>
          <a:blip r:embed="rId3">
            <a:alphaModFix amt="35000"/>
          </a:blip>
          <a:srcRect/>
          <a:stretch/>
        </p:blipFill>
        <p:spPr>
          <a:xfrm rot="915886">
            <a:off x="329449" y="270309"/>
            <a:ext cx="2491683" cy="1638889"/>
          </a:xfrm>
          <a:prstGeom prst="rect">
            <a:avLst/>
          </a:prstGeom>
        </p:spPr>
      </p:pic>
      <p:sp>
        <p:nvSpPr>
          <p:cNvPr id="6" name="Retângulo 5">
            <a:extLst>
              <a:ext uri="{FF2B5EF4-FFF2-40B4-BE49-F238E27FC236}">
                <a16:creationId xmlns:a16="http://schemas.microsoft.com/office/drawing/2014/main" id="{26BE7CED-0197-49CE-90AC-94572E6A2A47}"/>
              </a:ext>
            </a:extLst>
          </p:cNvPr>
          <p:cNvSpPr/>
          <p:nvPr/>
        </p:nvSpPr>
        <p:spPr>
          <a:xfrm>
            <a:off x="2291255" y="5512920"/>
            <a:ext cx="7746124" cy="549206"/>
          </a:xfrm>
          <a:prstGeom prst="rect">
            <a:avLst/>
          </a:prstGeom>
          <a:solidFill>
            <a:srgbClr val="E5B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ED13CD53-9828-9343-964C-071C4C82E313}"/>
              </a:ext>
            </a:extLst>
          </p:cNvPr>
          <p:cNvSpPr txBox="1"/>
          <p:nvPr/>
        </p:nvSpPr>
        <p:spPr>
          <a:xfrm>
            <a:off x="2546098" y="5602857"/>
            <a:ext cx="7245893" cy="400110"/>
          </a:xfrm>
          <a:prstGeom prst="rect">
            <a:avLst/>
          </a:prstGeom>
          <a:noFill/>
        </p:spPr>
        <p:txBody>
          <a:bodyPr wrap="none" rtlCol="0">
            <a:spAutoFit/>
          </a:bodyPr>
          <a:lstStyle/>
          <a:p>
            <a:pPr algn="ctr"/>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¿Significa esto que no nos deben importar las finanzas?</a:t>
            </a:r>
          </a:p>
        </p:txBody>
      </p:sp>
      <p:pic>
        <p:nvPicPr>
          <p:cNvPr id="8" name="Imagem 7">
            <a:extLst>
              <a:ext uri="{FF2B5EF4-FFF2-40B4-BE49-F238E27FC236}">
                <a16:creationId xmlns:a16="http://schemas.microsoft.com/office/drawing/2014/main" id="{07970F1D-BE9C-4A1A-B986-EB28F001DEA8}"/>
              </a:ext>
            </a:extLst>
          </p:cNvPr>
          <p:cNvPicPr>
            <a:picLocks noChangeAspect="1"/>
          </p:cNvPicPr>
          <p:nvPr/>
        </p:nvPicPr>
        <p:blipFill>
          <a:blip r:embed="rId4"/>
          <a:srcRect/>
          <a:stretch/>
        </p:blipFill>
        <p:spPr>
          <a:xfrm>
            <a:off x="11226971" y="6039739"/>
            <a:ext cx="636501" cy="636501"/>
          </a:xfrm>
          <a:prstGeom prst="rect">
            <a:avLst/>
          </a:prstGeom>
        </p:spPr>
      </p:pic>
      <p:pic>
        <p:nvPicPr>
          <p:cNvPr id="9" name="Imagem 8">
            <a:extLst>
              <a:ext uri="{FF2B5EF4-FFF2-40B4-BE49-F238E27FC236}">
                <a16:creationId xmlns:a16="http://schemas.microsoft.com/office/drawing/2014/main" id="{68B3119D-E498-486F-8848-6AF3403B261D}"/>
              </a:ext>
            </a:extLst>
          </p:cNvPr>
          <p:cNvPicPr>
            <a:picLocks noChangeAspect="1"/>
          </p:cNvPicPr>
          <p:nvPr/>
        </p:nvPicPr>
        <p:blipFill>
          <a:blip r:embed="rId5"/>
          <a:srcRect/>
          <a:stretch/>
        </p:blipFill>
        <p:spPr>
          <a:xfrm>
            <a:off x="11017725" y="279744"/>
            <a:ext cx="845747" cy="478854"/>
          </a:xfrm>
          <a:prstGeom prst="rect">
            <a:avLst/>
          </a:prstGeom>
        </p:spPr>
      </p:pic>
    </p:spTree>
    <p:extLst>
      <p:ext uri="{BB962C8B-B14F-4D97-AF65-F5344CB8AC3E}">
        <p14:creationId xmlns:p14="http://schemas.microsoft.com/office/powerpoint/2010/main" val="2427773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Logotipo, Ícone&#10;&#10;Descrição gerada automaticamente">
            <a:extLst>
              <a:ext uri="{FF2B5EF4-FFF2-40B4-BE49-F238E27FC236}">
                <a16:creationId xmlns:a16="http://schemas.microsoft.com/office/drawing/2014/main" id="{CF6D2B06-D86C-42FA-AFD2-8132EECCBFF0}"/>
              </a:ext>
            </a:extLst>
          </p:cNvPr>
          <p:cNvPicPr>
            <a:picLocks noChangeAspect="1"/>
          </p:cNvPicPr>
          <p:nvPr/>
        </p:nvPicPr>
        <p:blipFill>
          <a:blip r:embed="rId3"/>
          <a:stretch>
            <a:fillRect/>
          </a:stretch>
        </p:blipFill>
        <p:spPr>
          <a:xfrm>
            <a:off x="11226971" y="5997697"/>
            <a:ext cx="636501" cy="636501"/>
          </a:xfrm>
          <a:prstGeom prst="rect">
            <a:avLst/>
          </a:prstGeom>
        </p:spPr>
      </p:pic>
      <p:sp>
        <p:nvSpPr>
          <p:cNvPr id="19" name="Retângulo 18">
            <a:extLst>
              <a:ext uri="{FF2B5EF4-FFF2-40B4-BE49-F238E27FC236}">
                <a16:creationId xmlns:a16="http://schemas.microsoft.com/office/drawing/2014/main" id="{D2C525BC-B907-4BE2-86D1-3E8A0A5E01D3}"/>
              </a:ext>
            </a:extLst>
          </p:cNvPr>
          <p:cNvSpPr/>
          <p:nvPr/>
        </p:nvSpPr>
        <p:spPr>
          <a:xfrm>
            <a:off x="1881563" y="359128"/>
            <a:ext cx="9172559" cy="980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700" dirty="0">
                <a:solidFill>
                  <a:schemeClr val="tx1"/>
                </a:solidFill>
                <a:latin typeface="Open Sans" panose="020B0606030504020204" pitchFamily="34" charset="0"/>
                <a:ea typeface="Open Sans" panose="020B0606030504020204" pitchFamily="34" charset="0"/>
                <a:cs typeface="Open Sans" panose="020B0606030504020204" pitchFamily="34" charset="0"/>
              </a:rPr>
              <a:t>También necesitan desarrollar el hábito de ahorrar, aunque sean centavos, para que el dinero sea empleado en la misión. Se puede separar un cofre para ese fin en un lugar visible para los pequeños.</a:t>
            </a:r>
          </a:p>
        </p:txBody>
      </p:sp>
      <p:sp>
        <p:nvSpPr>
          <p:cNvPr id="20" name="Retângulo 19">
            <a:extLst>
              <a:ext uri="{FF2B5EF4-FFF2-40B4-BE49-F238E27FC236}">
                <a16:creationId xmlns:a16="http://schemas.microsoft.com/office/drawing/2014/main" id="{63389434-1FF8-4C60-9F5E-DA6A06B84C8D}"/>
              </a:ext>
            </a:extLst>
          </p:cNvPr>
          <p:cNvSpPr/>
          <p:nvPr/>
        </p:nvSpPr>
        <p:spPr>
          <a:xfrm>
            <a:off x="1179893" y="359127"/>
            <a:ext cx="933331" cy="980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72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21" name="Retângulo 20">
            <a:extLst>
              <a:ext uri="{FF2B5EF4-FFF2-40B4-BE49-F238E27FC236}">
                <a16:creationId xmlns:a16="http://schemas.microsoft.com/office/drawing/2014/main" id="{C63D3CB5-94B7-4D59-BE34-6890BDAF242E}"/>
              </a:ext>
            </a:extLst>
          </p:cNvPr>
          <p:cNvSpPr/>
          <p:nvPr/>
        </p:nvSpPr>
        <p:spPr>
          <a:xfrm>
            <a:off x="1881563" y="1464375"/>
            <a:ext cx="9060962" cy="980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700" dirty="0">
                <a:solidFill>
                  <a:schemeClr val="tx1"/>
                </a:solidFill>
                <a:latin typeface="Open Sans" panose="020B0606030504020204" pitchFamily="34" charset="0"/>
                <a:ea typeface="Open Sans" panose="020B0606030504020204" pitchFamily="34" charset="0"/>
                <a:cs typeface="Open Sans" panose="020B0606030504020204" pitchFamily="34" charset="0"/>
              </a:rPr>
              <a:t>La economía de los recursos para contribuir en la misión les enseñará a los hijos lecciones importantes como la abnegación y el equilibrio. </a:t>
            </a:r>
          </a:p>
        </p:txBody>
      </p:sp>
      <p:sp>
        <p:nvSpPr>
          <p:cNvPr id="22" name="Retângulo 21">
            <a:extLst>
              <a:ext uri="{FF2B5EF4-FFF2-40B4-BE49-F238E27FC236}">
                <a16:creationId xmlns:a16="http://schemas.microsoft.com/office/drawing/2014/main" id="{E1A2C3E6-03CA-4C63-8CD1-6EF8546E1CF7}"/>
              </a:ext>
            </a:extLst>
          </p:cNvPr>
          <p:cNvSpPr/>
          <p:nvPr/>
        </p:nvSpPr>
        <p:spPr>
          <a:xfrm>
            <a:off x="1179893" y="1453864"/>
            <a:ext cx="933331" cy="980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72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23" name="Retângulo 22">
            <a:extLst>
              <a:ext uri="{FF2B5EF4-FFF2-40B4-BE49-F238E27FC236}">
                <a16:creationId xmlns:a16="http://schemas.microsoft.com/office/drawing/2014/main" id="{323DADEA-9EA7-4CAD-903D-4F46F3C32EBD}"/>
              </a:ext>
            </a:extLst>
          </p:cNvPr>
          <p:cNvSpPr/>
          <p:nvPr/>
        </p:nvSpPr>
        <p:spPr>
          <a:xfrm>
            <a:off x="1881563" y="2538375"/>
            <a:ext cx="9269913" cy="980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700" dirty="0">
                <a:solidFill>
                  <a:schemeClr val="tx1"/>
                </a:solidFill>
                <a:latin typeface="Open Sans" panose="020B0606030504020204" pitchFamily="34" charset="0"/>
                <a:ea typeface="Open Sans" panose="020B0606030504020204" pitchFamily="34" charset="0"/>
                <a:cs typeface="Open Sans" panose="020B0606030504020204" pitchFamily="34" charset="0"/>
              </a:rPr>
              <a:t>Los padres no pueden esperar esa posición por parte de los hijos si no dan el ejemplo de simplicidad y dedicación al trabajo.</a:t>
            </a:r>
          </a:p>
        </p:txBody>
      </p:sp>
      <p:sp>
        <p:nvSpPr>
          <p:cNvPr id="24" name="Retângulo 23">
            <a:extLst>
              <a:ext uri="{FF2B5EF4-FFF2-40B4-BE49-F238E27FC236}">
                <a16:creationId xmlns:a16="http://schemas.microsoft.com/office/drawing/2014/main" id="{691AC08A-4DA1-471E-904A-F7FB16E74267}"/>
              </a:ext>
            </a:extLst>
          </p:cNvPr>
          <p:cNvSpPr/>
          <p:nvPr/>
        </p:nvSpPr>
        <p:spPr>
          <a:xfrm>
            <a:off x="1179893" y="2538374"/>
            <a:ext cx="933331" cy="980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72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8</a:t>
            </a:r>
          </a:p>
        </p:txBody>
      </p:sp>
      <p:sp>
        <p:nvSpPr>
          <p:cNvPr id="25" name="Retângulo 24">
            <a:extLst>
              <a:ext uri="{FF2B5EF4-FFF2-40B4-BE49-F238E27FC236}">
                <a16:creationId xmlns:a16="http://schemas.microsoft.com/office/drawing/2014/main" id="{46CD1839-E51E-476B-8ED4-6AEB2E9E5A33}"/>
              </a:ext>
            </a:extLst>
          </p:cNvPr>
          <p:cNvSpPr/>
          <p:nvPr/>
        </p:nvSpPr>
        <p:spPr>
          <a:xfrm>
            <a:off x="1881563" y="3718357"/>
            <a:ext cx="9060962" cy="980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700" dirty="0">
                <a:solidFill>
                  <a:schemeClr val="tx1"/>
                </a:solidFill>
                <a:latin typeface="Open Sans" panose="020B0606030504020204" pitchFamily="34" charset="0"/>
                <a:ea typeface="Open Sans" panose="020B0606030504020204" pitchFamily="34" charset="0"/>
                <a:cs typeface="Open Sans" panose="020B0606030504020204" pitchFamily="34" charset="0"/>
              </a:rPr>
              <a:t>Los hijos no deben recibir todo de los padres. Ellos necesitan “comenzar desde abajo” y construir su propio camino. </a:t>
            </a:r>
          </a:p>
        </p:txBody>
      </p:sp>
      <p:sp>
        <p:nvSpPr>
          <p:cNvPr id="26" name="Retângulo 25">
            <a:extLst>
              <a:ext uri="{FF2B5EF4-FFF2-40B4-BE49-F238E27FC236}">
                <a16:creationId xmlns:a16="http://schemas.microsoft.com/office/drawing/2014/main" id="{8E60D29C-F6EE-4195-A991-0AD684698EA5}"/>
              </a:ext>
            </a:extLst>
          </p:cNvPr>
          <p:cNvSpPr/>
          <p:nvPr/>
        </p:nvSpPr>
        <p:spPr>
          <a:xfrm>
            <a:off x="1179893" y="3707846"/>
            <a:ext cx="933331" cy="980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72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9</a:t>
            </a:r>
          </a:p>
        </p:txBody>
      </p:sp>
      <p:sp>
        <p:nvSpPr>
          <p:cNvPr id="27" name="Retângulo 26">
            <a:extLst>
              <a:ext uri="{FF2B5EF4-FFF2-40B4-BE49-F238E27FC236}">
                <a16:creationId xmlns:a16="http://schemas.microsoft.com/office/drawing/2014/main" id="{B2658BA7-0065-4CAC-95B0-C348CE9BC88B}"/>
              </a:ext>
            </a:extLst>
          </p:cNvPr>
          <p:cNvSpPr/>
          <p:nvPr/>
        </p:nvSpPr>
        <p:spPr>
          <a:xfrm>
            <a:off x="1902061" y="4792076"/>
            <a:ext cx="9827484" cy="980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700" dirty="0">
                <a:solidFill>
                  <a:schemeClr val="tx1"/>
                </a:solidFill>
                <a:latin typeface="Open Sans" panose="020B0606030504020204" pitchFamily="34" charset="0"/>
                <a:ea typeface="Open Sans" panose="020B0606030504020204" pitchFamily="34" charset="0"/>
                <a:cs typeface="Open Sans" panose="020B0606030504020204" pitchFamily="34" charset="0"/>
              </a:rPr>
              <a:t>El mayor legado que los padres pueden dejar es el ejemplo de una vida de trabajo útil y altruismo. Los hijos necesitan aprender que el verdadero valor del dinero está en suplir las propias necesidades, las de los demás y en la contribución con la misión de Dios.</a:t>
            </a:r>
          </a:p>
        </p:txBody>
      </p:sp>
      <p:sp>
        <p:nvSpPr>
          <p:cNvPr id="28" name="Retângulo 27">
            <a:extLst>
              <a:ext uri="{FF2B5EF4-FFF2-40B4-BE49-F238E27FC236}">
                <a16:creationId xmlns:a16="http://schemas.microsoft.com/office/drawing/2014/main" id="{A09B3ECE-6BA3-4F02-8C3C-40B9237C1B56}"/>
              </a:ext>
            </a:extLst>
          </p:cNvPr>
          <p:cNvSpPr/>
          <p:nvPr/>
        </p:nvSpPr>
        <p:spPr>
          <a:xfrm>
            <a:off x="700084" y="4781565"/>
            <a:ext cx="1477835" cy="980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7200" b="1" spc="-300" dirty="0">
                <a:solidFill>
                  <a:srgbClr val="6767A2"/>
                </a:solidFill>
                <a:latin typeface="Open Sans" panose="020B0606030504020204" pitchFamily="34" charset="0"/>
                <a:ea typeface="Open Sans" panose="020B0606030504020204" pitchFamily="34" charset="0"/>
                <a:cs typeface="Open Sans" panose="020B0606030504020204" pitchFamily="34" charset="0"/>
              </a:rPr>
              <a:t>10</a:t>
            </a:r>
          </a:p>
        </p:txBody>
      </p:sp>
      <p:sp>
        <p:nvSpPr>
          <p:cNvPr id="29" name="CaixaDeTexto 28">
            <a:extLst>
              <a:ext uri="{FF2B5EF4-FFF2-40B4-BE49-F238E27FC236}">
                <a16:creationId xmlns:a16="http://schemas.microsoft.com/office/drawing/2014/main" id="{B1B84ACF-64D7-45FE-A4D0-CE5254C6BC0B}"/>
              </a:ext>
            </a:extLst>
          </p:cNvPr>
          <p:cNvSpPr txBox="1"/>
          <p:nvPr/>
        </p:nvSpPr>
        <p:spPr>
          <a:xfrm>
            <a:off x="3801868" y="6317308"/>
            <a:ext cx="4653838" cy="246221"/>
          </a:xfrm>
          <a:prstGeom prst="rect">
            <a:avLst/>
          </a:prstGeom>
          <a:noFill/>
        </p:spPr>
        <p:txBody>
          <a:bodyPr wrap="square" rtlCol="0">
            <a:spAutoFit/>
          </a:bodyPr>
          <a:lstStyle/>
          <a:p>
            <a:r>
              <a:rPr lang="pt-BR" sz="1000" dirty="0">
                <a:latin typeface="Open Sans" panose="020B0606030504020204" pitchFamily="34" charset="0"/>
                <a:ea typeface="Open Sans" panose="020B0606030504020204" pitchFamily="34" charset="0"/>
                <a:cs typeface="Open Sans" panose="020B0606030504020204" pitchFamily="34" charset="0"/>
              </a:rPr>
              <a:t>AUTOR: HERBERT BOGER - RETIRADO DE O LAR ADVENTISTA, CAPÍTULO 63 </a:t>
            </a:r>
          </a:p>
        </p:txBody>
      </p:sp>
      <p:pic>
        <p:nvPicPr>
          <p:cNvPr id="15" name="Imagem 14">
            <a:extLst>
              <a:ext uri="{FF2B5EF4-FFF2-40B4-BE49-F238E27FC236}">
                <a16:creationId xmlns:a16="http://schemas.microsoft.com/office/drawing/2014/main" id="{008916AD-33E5-4451-BFFE-7028E4FDCE38}"/>
              </a:ext>
            </a:extLst>
          </p:cNvPr>
          <p:cNvPicPr>
            <a:picLocks noChangeAspect="1"/>
          </p:cNvPicPr>
          <p:nvPr/>
        </p:nvPicPr>
        <p:blipFill>
          <a:blip r:embed="rId4"/>
          <a:srcRect/>
          <a:stretch/>
        </p:blipFill>
        <p:spPr>
          <a:xfrm>
            <a:off x="432709" y="6155343"/>
            <a:ext cx="845749" cy="478855"/>
          </a:xfrm>
          <a:prstGeom prst="rect">
            <a:avLst/>
          </a:prstGeom>
        </p:spPr>
      </p:pic>
    </p:spTree>
    <p:extLst>
      <p:ext uri="{BB962C8B-B14F-4D97-AF65-F5344CB8AC3E}">
        <p14:creationId xmlns:p14="http://schemas.microsoft.com/office/powerpoint/2010/main" val="25475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90A7F42B-F6D7-9C4E-867C-FA9179570232}"/>
              </a:ext>
            </a:extLst>
          </p:cNvPr>
          <p:cNvSpPr txBox="1"/>
          <p:nvPr/>
        </p:nvSpPr>
        <p:spPr>
          <a:xfrm>
            <a:off x="5786629" y="1302878"/>
            <a:ext cx="6120384" cy="4031873"/>
          </a:xfrm>
          <a:prstGeom prst="rect">
            <a:avLst/>
          </a:prstGeom>
          <a:noFill/>
        </p:spPr>
        <p:txBody>
          <a:bodyPr wrap="square" rtlCol="0">
            <a:spAutoFit/>
          </a:bodyPr>
          <a:lstStyle/>
          <a:p>
            <a:r>
              <a:rPr lang="es-ES" sz="16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A PARTIR DE LOS 2 AÑOS</a:t>
            </a:r>
          </a:p>
          <a:p>
            <a:r>
              <a:rPr lang="es-ES" sz="1600" dirty="0">
                <a:latin typeface="Open Sans" panose="020B0606030504020204" pitchFamily="34" charset="0"/>
                <a:ea typeface="Open Sans" panose="020B0606030504020204" pitchFamily="34" charset="0"/>
                <a:cs typeface="Open Sans" panose="020B0606030504020204" pitchFamily="34" charset="0"/>
              </a:rPr>
              <a:t>Comienza a comprender el significado de comprar y percibe que el dinero es el medio de obtener lo que se desea.</a:t>
            </a:r>
          </a:p>
          <a:p>
            <a:endParaRPr lang="pt-BR" sz="1600" dirty="0">
              <a:latin typeface="Open Sans" panose="020B0606030504020204" pitchFamily="34" charset="0"/>
              <a:ea typeface="Open Sans" panose="020B0606030504020204" pitchFamily="34" charset="0"/>
              <a:cs typeface="Open Sans" panose="020B0606030504020204" pitchFamily="34" charset="0"/>
            </a:endParaRPr>
          </a:p>
          <a:p>
            <a:r>
              <a:rPr lang="es-ES" sz="16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ALREDEDOR DE LOS 5 AÑOS</a:t>
            </a:r>
          </a:p>
          <a:p>
            <a:r>
              <a:rPr lang="es-ES" sz="1600" dirty="0">
                <a:latin typeface="Open Sans" panose="020B0606030504020204" pitchFamily="34" charset="0"/>
                <a:ea typeface="Open Sans" panose="020B0606030504020204" pitchFamily="34" charset="0"/>
                <a:cs typeface="Open Sans" panose="020B0606030504020204" pitchFamily="34" charset="0"/>
              </a:rPr>
              <a:t>Puede entender las relaciones de valor. </a:t>
            </a:r>
          </a:p>
          <a:p>
            <a:endParaRPr lang="pt-BR" sz="1600" dirty="0">
              <a:latin typeface="Open Sans" panose="020B0606030504020204" pitchFamily="34" charset="0"/>
              <a:ea typeface="Open Sans" panose="020B0606030504020204" pitchFamily="34" charset="0"/>
              <a:cs typeface="Open Sans" panose="020B0606030504020204" pitchFamily="34" charset="0"/>
            </a:endParaRPr>
          </a:p>
          <a:p>
            <a:r>
              <a:rPr lang="es-ES" sz="16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A PARTIR DE LOS 6 AÑOS </a:t>
            </a:r>
          </a:p>
          <a:p>
            <a:r>
              <a:rPr lang="es-ES" sz="1600" dirty="0">
                <a:latin typeface="Open Sans" panose="020B0606030504020204" pitchFamily="34" charset="0"/>
                <a:ea typeface="Open Sans" panose="020B0606030504020204" pitchFamily="34" charset="0"/>
                <a:cs typeface="Open Sans" panose="020B0606030504020204" pitchFamily="34" charset="0"/>
              </a:rPr>
              <a:t>Es capaz de comenzar a cuidar del dinero propio. Si puede, dele una pequeña cantidad por semana y explíquele qué gastos deben salir de ese dinero. </a:t>
            </a:r>
          </a:p>
          <a:p>
            <a:endParaRPr lang="pt-BR" sz="1600" dirty="0">
              <a:latin typeface="Open Sans" panose="020B0606030504020204" pitchFamily="34" charset="0"/>
              <a:ea typeface="Open Sans" panose="020B0606030504020204" pitchFamily="34" charset="0"/>
              <a:cs typeface="Open Sans" panose="020B0606030504020204" pitchFamily="34" charset="0"/>
            </a:endParaRPr>
          </a:p>
          <a:p>
            <a:r>
              <a:rPr lang="es-ES" sz="16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A PARTIR DE LOS 11 AÑOS </a:t>
            </a:r>
          </a:p>
          <a:p>
            <a:r>
              <a:rPr lang="es-ES" sz="1600" dirty="0">
                <a:latin typeface="Open Sans" panose="020B0606030504020204" pitchFamily="34" charset="0"/>
                <a:ea typeface="Open Sans" panose="020B0606030504020204" pitchFamily="34" charset="0"/>
                <a:cs typeface="Open Sans" panose="020B0606030504020204" pitchFamily="34" charset="0"/>
              </a:rPr>
              <a:t>Tiene madurez para elegir, como ahorrar o gastar. Administrar una mesada es una buena manera de desarrollar la capacidad de planificar y tomar decisiones. </a:t>
            </a:r>
          </a:p>
        </p:txBody>
      </p:sp>
      <p:sp>
        <p:nvSpPr>
          <p:cNvPr id="7" name="Retângulo 6">
            <a:extLst>
              <a:ext uri="{FF2B5EF4-FFF2-40B4-BE49-F238E27FC236}">
                <a16:creationId xmlns:a16="http://schemas.microsoft.com/office/drawing/2014/main" id="{C49C8C4A-4DE5-49FB-AC30-E24587AB4111}"/>
              </a:ext>
            </a:extLst>
          </p:cNvPr>
          <p:cNvSpPr/>
          <p:nvPr/>
        </p:nvSpPr>
        <p:spPr>
          <a:xfrm>
            <a:off x="0" y="0"/>
            <a:ext cx="12192000" cy="839096"/>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CaixaDeTexto 7">
            <a:extLst>
              <a:ext uri="{FF2B5EF4-FFF2-40B4-BE49-F238E27FC236}">
                <a16:creationId xmlns:a16="http://schemas.microsoft.com/office/drawing/2014/main" id="{9CEC5B21-B67E-4A91-B3B4-ED3FF10F6F6E}"/>
              </a:ext>
            </a:extLst>
          </p:cNvPr>
          <p:cNvSpPr txBox="1"/>
          <p:nvPr/>
        </p:nvSpPr>
        <p:spPr>
          <a:xfrm>
            <a:off x="1166437" y="208105"/>
            <a:ext cx="9859125" cy="461665"/>
          </a:xfrm>
          <a:prstGeom prst="rect">
            <a:avLst/>
          </a:prstGeom>
          <a:noFill/>
        </p:spPr>
        <p:txBody>
          <a:bodyPr wrap="square" rtlCol="0">
            <a:spAutoFit/>
          </a:bodyPr>
          <a:lstStyle/>
          <a:p>
            <a:pPr algn="ctr"/>
            <a:r>
              <a:rPr lang="es-ES" sz="24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LOS HIJOS Y EL DINERO</a:t>
            </a:r>
          </a:p>
        </p:txBody>
      </p:sp>
      <p:pic>
        <p:nvPicPr>
          <p:cNvPr id="9" name="Imagem 8" descr="Logotipo, Ícone&#10;&#10;Descrição gerada automaticamente">
            <a:extLst>
              <a:ext uri="{FF2B5EF4-FFF2-40B4-BE49-F238E27FC236}">
                <a16:creationId xmlns:a16="http://schemas.microsoft.com/office/drawing/2014/main" id="{6124AA67-19C4-452B-B0AE-5D8F3599CD2B}"/>
              </a:ext>
            </a:extLst>
          </p:cNvPr>
          <p:cNvPicPr>
            <a:picLocks noChangeAspect="1"/>
          </p:cNvPicPr>
          <p:nvPr/>
        </p:nvPicPr>
        <p:blipFill>
          <a:blip r:embed="rId3"/>
          <a:stretch>
            <a:fillRect/>
          </a:stretch>
        </p:blipFill>
        <p:spPr>
          <a:xfrm>
            <a:off x="11226971" y="5997697"/>
            <a:ext cx="636501" cy="636501"/>
          </a:xfrm>
          <a:prstGeom prst="rect">
            <a:avLst/>
          </a:prstGeom>
        </p:spPr>
      </p:pic>
      <p:sp>
        <p:nvSpPr>
          <p:cNvPr id="12" name="Retângulo 11">
            <a:extLst>
              <a:ext uri="{FF2B5EF4-FFF2-40B4-BE49-F238E27FC236}">
                <a16:creationId xmlns:a16="http://schemas.microsoft.com/office/drawing/2014/main" id="{E0B536F8-D219-41A4-91BF-62A3037CF2A3}"/>
              </a:ext>
            </a:extLst>
          </p:cNvPr>
          <p:cNvSpPr/>
          <p:nvPr/>
        </p:nvSpPr>
        <p:spPr>
          <a:xfrm>
            <a:off x="2811517" y="5898115"/>
            <a:ext cx="6568965" cy="514456"/>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2">
            <a:extLst>
              <a:ext uri="{FF2B5EF4-FFF2-40B4-BE49-F238E27FC236}">
                <a16:creationId xmlns:a16="http://schemas.microsoft.com/office/drawing/2014/main" id="{1491031E-C140-4C91-BB8B-D04C93CE8A5B}"/>
              </a:ext>
            </a:extLst>
          </p:cNvPr>
          <p:cNvSpPr txBox="1"/>
          <p:nvPr/>
        </p:nvSpPr>
        <p:spPr>
          <a:xfrm>
            <a:off x="2921875" y="5988809"/>
            <a:ext cx="6348247" cy="369332"/>
          </a:xfrm>
          <a:prstGeom prst="rect">
            <a:avLst/>
          </a:prstGeom>
          <a:noFill/>
        </p:spPr>
        <p:txBody>
          <a:bodyPr wrap="square">
            <a:spAutoFit/>
          </a:bodyPr>
          <a:lstStyle/>
          <a:p>
            <a:pPr algn="ctr"/>
            <a:r>
              <a:rPr lang="es-ES" b="1" dirty="0">
                <a:solidFill>
                  <a:schemeClr val="bg1"/>
                </a:solidFill>
                <a:latin typeface="Open Sans" panose="020B0606030504020204" pitchFamily="34" charset="0"/>
                <a:ea typeface="Open Sans" panose="020B0606030504020204" pitchFamily="34" charset="0"/>
                <a:cs typeface="Open Sans" panose="020B0606030504020204" pitchFamily="34" charset="0"/>
              </a:rPr>
              <a:t>Siempre enseñe a evitar el desperdicio en el día a día.</a:t>
            </a:r>
          </a:p>
        </p:txBody>
      </p:sp>
      <p:pic>
        <p:nvPicPr>
          <p:cNvPr id="11" name="Imagem 10">
            <a:extLst>
              <a:ext uri="{FF2B5EF4-FFF2-40B4-BE49-F238E27FC236}">
                <a16:creationId xmlns:a16="http://schemas.microsoft.com/office/drawing/2014/main" id="{ABF58102-933B-4076-960C-EDD374179238}"/>
              </a:ext>
            </a:extLst>
          </p:cNvPr>
          <p:cNvPicPr>
            <a:picLocks noChangeAspect="1"/>
          </p:cNvPicPr>
          <p:nvPr/>
        </p:nvPicPr>
        <p:blipFill>
          <a:blip r:embed="rId4"/>
          <a:srcRect/>
          <a:stretch/>
        </p:blipFill>
        <p:spPr>
          <a:xfrm>
            <a:off x="432709" y="6155343"/>
            <a:ext cx="845749" cy="478855"/>
          </a:xfrm>
          <a:prstGeom prst="rect">
            <a:avLst/>
          </a:prstGeom>
        </p:spPr>
      </p:pic>
    </p:spTree>
    <p:extLst>
      <p:ext uri="{BB962C8B-B14F-4D97-AF65-F5344CB8AC3E}">
        <p14:creationId xmlns:p14="http://schemas.microsoft.com/office/powerpoint/2010/main" val="17695094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90DF48EF-EEFC-0A42-99A3-59CD7B1C5D22}"/>
              </a:ext>
            </a:extLst>
          </p:cNvPr>
          <p:cNvSpPr txBox="1"/>
          <p:nvPr/>
        </p:nvSpPr>
        <p:spPr>
          <a:xfrm>
            <a:off x="5246119" y="6162058"/>
            <a:ext cx="1791131" cy="307777"/>
          </a:xfrm>
          <a:prstGeom prst="rect">
            <a:avLst/>
          </a:prstGeom>
          <a:noFill/>
        </p:spPr>
        <p:txBody>
          <a:bodyPr wrap="none" rtlCol="0">
            <a:spAutoFit/>
          </a:bodyPr>
          <a:lstStyle/>
          <a:p>
            <a:r>
              <a:rPr lang="pt-BR"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FUENTE: A GAZETA </a:t>
            </a:r>
          </a:p>
        </p:txBody>
      </p:sp>
      <p:sp>
        <p:nvSpPr>
          <p:cNvPr id="6" name="Título 1">
            <a:extLst>
              <a:ext uri="{FF2B5EF4-FFF2-40B4-BE49-F238E27FC236}">
                <a16:creationId xmlns:a16="http://schemas.microsoft.com/office/drawing/2014/main" id="{071BFC3E-FF9D-41EC-96B5-967268FE2DF0}"/>
              </a:ext>
            </a:extLst>
          </p:cNvPr>
          <p:cNvSpPr txBox="1">
            <a:spLocks/>
          </p:cNvSpPr>
          <p:nvPr/>
        </p:nvSpPr>
        <p:spPr>
          <a:xfrm>
            <a:off x="2469931" y="2943170"/>
            <a:ext cx="7252138" cy="20053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400" b="1" dirty="0">
                <a:solidFill>
                  <a:srgbClr val="E5B774"/>
                </a:solidFill>
                <a:latin typeface="Open Sans" panose="020B0606030504020204" pitchFamily="34" charset="0"/>
                <a:ea typeface="Open Sans" panose="020B0606030504020204" pitchFamily="34" charset="0"/>
                <a:cs typeface="Open Sans" panose="020B0606030504020204" pitchFamily="34" charset="0"/>
              </a:rPr>
              <a:t>12 </a:t>
            </a:r>
            <a:r>
              <a:rPr lang="pt-BR" sz="4400" b="1" dirty="0" err="1">
                <a:solidFill>
                  <a:srgbClr val="E5B774"/>
                </a:solidFill>
                <a:latin typeface="Open Sans" panose="020B0606030504020204" pitchFamily="34" charset="0"/>
                <a:ea typeface="Open Sans" panose="020B0606030504020204" pitchFamily="34" charset="0"/>
                <a:cs typeface="Open Sans" panose="020B0606030504020204" pitchFamily="34" charset="0"/>
              </a:rPr>
              <a:t>consejos</a:t>
            </a:r>
            <a:r>
              <a:rPr lang="pt-BR" sz="4400" b="1" dirty="0">
                <a:solidFill>
                  <a:srgbClr val="E5B774"/>
                </a:solidFill>
                <a:latin typeface="Open Sans" panose="020B0606030504020204" pitchFamily="34" charset="0"/>
                <a:ea typeface="Open Sans" panose="020B0606030504020204" pitchFamily="34" charset="0"/>
                <a:cs typeface="Open Sans" panose="020B0606030504020204" pitchFamily="34" charset="0"/>
              </a:rPr>
              <a:t> bíblicos </a:t>
            </a:r>
            <a:br>
              <a:rPr lang="pt-BR" sz="4400" b="1" dirty="0">
                <a:solidFill>
                  <a:srgbClr val="E5B774"/>
                </a:solidFill>
                <a:latin typeface="Open Sans" panose="020B0606030504020204" pitchFamily="34" charset="0"/>
                <a:ea typeface="Open Sans" panose="020B0606030504020204" pitchFamily="34" charset="0"/>
                <a:cs typeface="Open Sans" panose="020B0606030504020204" pitchFamily="34" charset="0"/>
              </a:rPr>
            </a:br>
            <a:r>
              <a:rPr lang="pt-BR"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para controlar </a:t>
            </a:r>
            <a:r>
              <a:rPr lang="pt-BR" sz="4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las</a:t>
            </a:r>
            <a:r>
              <a:rPr lang="pt-BR"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pt-BR" sz="4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finanzas</a:t>
            </a:r>
            <a:r>
              <a:rPr lang="pt-BR"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familiares </a:t>
            </a:r>
          </a:p>
        </p:txBody>
      </p:sp>
      <p:pic>
        <p:nvPicPr>
          <p:cNvPr id="7" name="Imagem 6">
            <a:extLst>
              <a:ext uri="{FF2B5EF4-FFF2-40B4-BE49-F238E27FC236}">
                <a16:creationId xmlns:a16="http://schemas.microsoft.com/office/drawing/2014/main" id="{3917C9EE-2D38-4949-B044-0BCC9F65AA1F}"/>
              </a:ext>
            </a:extLst>
          </p:cNvPr>
          <p:cNvPicPr>
            <a:picLocks noChangeAspect="1"/>
          </p:cNvPicPr>
          <p:nvPr/>
        </p:nvPicPr>
        <p:blipFill>
          <a:blip r:embed="rId3"/>
          <a:srcRect/>
          <a:stretch/>
        </p:blipFill>
        <p:spPr>
          <a:xfrm>
            <a:off x="11226971" y="5997697"/>
            <a:ext cx="636501" cy="636501"/>
          </a:xfrm>
          <a:prstGeom prst="rect">
            <a:avLst/>
          </a:prstGeom>
        </p:spPr>
      </p:pic>
      <p:pic>
        <p:nvPicPr>
          <p:cNvPr id="8" name="Imagem 7">
            <a:extLst>
              <a:ext uri="{FF2B5EF4-FFF2-40B4-BE49-F238E27FC236}">
                <a16:creationId xmlns:a16="http://schemas.microsoft.com/office/drawing/2014/main" id="{5543E194-9B3D-449E-B405-088A2BEFE610}"/>
              </a:ext>
            </a:extLst>
          </p:cNvPr>
          <p:cNvPicPr>
            <a:picLocks noChangeAspect="1"/>
          </p:cNvPicPr>
          <p:nvPr/>
        </p:nvPicPr>
        <p:blipFill>
          <a:blip r:embed="rId4"/>
          <a:srcRect/>
          <a:stretch/>
        </p:blipFill>
        <p:spPr>
          <a:xfrm>
            <a:off x="432710" y="6155343"/>
            <a:ext cx="845747" cy="478854"/>
          </a:xfrm>
          <a:prstGeom prst="rect">
            <a:avLst/>
          </a:prstGeom>
        </p:spPr>
      </p:pic>
      <p:pic>
        <p:nvPicPr>
          <p:cNvPr id="9" name="Imagem 8">
            <a:extLst>
              <a:ext uri="{FF2B5EF4-FFF2-40B4-BE49-F238E27FC236}">
                <a16:creationId xmlns:a16="http://schemas.microsoft.com/office/drawing/2014/main" id="{BA5BEC47-CF09-4892-A57B-1BDECF1A5A35}"/>
              </a:ext>
            </a:extLst>
          </p:cNvPr>
          <p:cNvPicPr>
            <a:picLocks noChangeAspect="1"/>
          </p:cNvPicPr>
          <p:nvPr/>
        </p:nvPicPr>
        <p:blipFill>
          <a:blip r:embed="rId5"/>
          <a:srcRect l="1076" r="1076"/>
          <a:stretch/>
        </p:blipFill>
        <p:spPr>
          <a:xfrm>
            <a:off x="5246119" y="698913"/>
            <a:ext cx="1760839" cy="1799556"/>
          </a:xfrm>
          <a:prstGeom prst="rect">
            <a:avLst/>
          </a:prstGeom>
        </p:spPr>
      </p:pic>
    </p:spTree>
    <p:extLst>
      <p:ext uri="{BB962C8B-B14F-4D97-AF65-F5344CB8AC3E}">
        <p14:creationId xmlns:p14="http://schemas.microsoft.com/office/powerpoint/2010/main" val="2223604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28AEA1EE-E884-614F-B1CB-90801DD52780}"/>
              </a:ext>
            </a:extLst>
          </p:cNvPr>
          <p:cNvSpPr txBox="1"/>
          <p:nvPr/>
        </p:nvSpPr>
        <p:spPr>
          <a:xfrm>
            <a:off x="926245" y="540650"/>
            <a:ext cx="5726534" cy="4801314"/>
          </a:xfrm>
          <a:prstGeom prst="rect">
            <a:avLst/>
          </a:prstGeom>
          <a:noFill/>
        </p:spPr>
        <p:txBody>
          <a:bodyPr wrap="square" rtlCol="0">
            <a:spAutoFit/>
          </a:bodyPr>
          <a:lstStyle/>
          <a:p>
            <a:r>
              <a:rPr lang="pt-BR" sz="17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ESTÉ SIN DEUDAS </a:t>
            </a:r>
          </a:p>
          <a:p>
            <a:r>
              <a:rPr lang="pt-BR" sz="1700" dirty="0">
                <a:latin typeface="Open Sans" panose="020B0606030504020204" pitchFamily="34" charset="0"/>
                <a:ea typeface="Open Sans" panose="020B0606030504020204" pitchFamily="34" charset="0"/>
                <a:cs typeface="Open Sans" panose="020B0606030504020204" pitchFamily="34" charset="0"/>
              </a:rPr>
              <a:t>Romanos 13:8  </a:t>
            </a:r>
          </a:p>
          <a:p>
            <a:endParaRPr lang="pt-BR" sz="1700" dirty="0">
              <a:latin typeface="Open Sans" panose="020B0606030504020204" pitchFamily="34" charset="0"/>
              <a:ea typeface="Open Sans" panose="020B0606030504020204" pitchFamily="34" charset="0"/>
              <a:cs typeface="Open Sans" panose="020B0606030504020204" pitchFamily="34" charset="0"/>
            </a:endParaRPr>
          </a:p>
          <a:p>
            <a:r>
              <a:rPr lang="es-ES" sz="17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TENGA CUIDADO CON LOS PRÉSTAMOS </a:t>
            </a:r>
            <a:br>
              <a:rPr lang="es-ES" sz="1700" b="1" dirty="0">
                <a:solidFill>
                  <a:srgbClr val="6767A2"/>
                </a:solidFill>
                <a:latin typeface="Open Sans" panose="020B0606030504020204" pitchFamily="34" charset="0"/>
                <a:ea typeface="Open Sans" panose="020B0606030504020204" pitchFamily="34" charset="0"/>
                <a:cs typeface="Open Sans" panose="020B0606030504020204" pitchFamily="34" charset="0"/>
              </a:rPr>
            </a:br>
            <a:r>
              <a:rPr lang="pt-BR" sz="1700" dirty="0" err="1">
                <a:latin typeface="Open Sans" panose="020B0606030504020204" pitchFamily="34" charset="0"/>
                <a:ea typeface="Open Sans" panose="020B0606030504020204" pitchFamily="34" charset="0"/>
                <a:cs typeface="Open Sans" panose="020B0606030504020204" pitchFamily="34" charset="0"/>
              </a:rPr>
              <a:t>Provebios</a:t>
            </a:r>
            <a:r>
              <a:rPr lang="pt-BR" sz="1700" dirty="0">
                <a:latin typeface="Open Sans" panose="020B0606030504020204" pitchFamily="34" charset="0"/>
                <a:ea typeface="Open Sans" panose="020B0606030504020204" pitchFamily="34" charset="0"/>
                <a:cs typeface="Open Sans" panose="020B0606030504020204" pitchFamily="34" charset="0"/>
              </a:rPr>
              <a:t> 22:26 e 27</a:t>
            </a:r>
          </a:p>
          <a:p>
            <a:endParaRPr lang="pt-BR" sz="1700" dirty="0">
              <a:latin typeface="Open Sans" panose="020B0606030504020204" pitchFamily="34" charset="0"/>
              <a:ea typeface="Open Sans" panose="020B0606030504020204" pitchFamily="34" charset="0"/>
              <a:cs typeface="Open Sans" panose="020B0606030504020204" pitchFamily="34" charset="0"/>
            </a:endParaRPr>
          </a:p>
          <a:p>
            <a:r>
              <a:rPr lang="pt-BR" sz="17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HAGA UNA PLANIFICACIÓN FINANCIERA</a:t>
            </a:r>
          </a:p>
          <a:p>
            <a:r>
              <a:rPr lang="pt-BR" sz="1700" dirty="0">
                <a:latin typeface="Open Sans" panose="020B0606030504020204" pitchFamily="34" charset="0"/>
                <a:ea typeface="Open Sans" panose="020B0606030504020204" pitchFamily="34" charset="0"/>
                <a:cs typeface="Open Sans" panose="020B0606030504020204" pitchFamily="34" charset="0"/>
              </a:rPr>
              <a:t>Lucas 14:28 a 30</a:t>
            </a:r>
          </a:p>
          <a:p>
            <a:endParaRPr lang="pt-BR" sz="1700" dirty="0">
              <a:latin typeface="Open Sans" panose="020B0606030504020204" pitchFamily="34" charset="0"/>
              <a:ea typeface="Open Sans" panose="020B0606030504020204" pitchFamily="34" charset="0"/>
              <a:cs typeface="Open Sans" panose="020B0606030504020204" pitchFamily="34" charset="0"/>
            </a:endParaRPr>
          </a:p>
          <a:p>
            <a:r>
              <a:rPr lang="es-ES" sz="17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PRESTE ATENCIÓN A LOS GASTOS INNECESARIOS </a:t>
            </a:r>
          </a:p>
          <a:p>
            <a:r>
              <a:rPr lang="pt-BR" sz="1700" dirty="0">
                <a:latin typeface="Open Sans" panose="020B0606030504020204" pitchFamily="34" charset="0"/>
                <a:ea typeface="Open Sans" panose="020B0606030504020204" pitchFamily="34" charset="0"/>
                <a:cs typeface="Open Sans" panose="020B0606030504020204" pitchFamily="34" charset="0"/>
              </a:rPr>
              <a:t>Isaías 55:2</a:t>
            </a:r>
          </a:p>
          <a:p>
            <a:endParaRPr lang="pt-BR" sz="1700" dirty="0">
              <a:latin typeface="Open Sans" panose="020B0606030504020204" pitchFamily="34" charset="0"/>
              <a:ea typeface="Open Sans" panose="020B0606030504020204" pitchFamily="34" charset="0"/>
              <a:cs typeface="Open Sans" panose="020B0606030504020204" pitchFamily="34" charset="0"/>
            </a:endParaRPr>
          </a:p>
          <a:p>
            <a:r>
              <a:rPr lang="pt-BR" sz="17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AHORRE </a:t>
            </a:r>
          </a:p>
          <a:p>
            <a:r>
              <a:rPr lang="pt-BR" sz="1700" dirty="0" err="1">
                <a:latin typeface="Open Sans" panose="020B0606030504020204" pitchFamily="34" charset="0"/>
                <a:ea typeface="Open Sans" panose="020B0606030504020204" pitchFamily="34" charset="0"/>
                <a:cs typeface="Open Sans" panose="020B0606030504020204" pitchFamily="34" charset="0"/>
              </a:rPr>
              <a:t>Proverbios</a:t>
            </a:r>
            <a:r>
              <a:rPr lang="pt-BR" sz="1700" dirty="0">
                <a:latin typeface="Open Sans" panose="020B0606030504020204" pitchFamily="34" charset="0"/>
                <a:ea typeface="Open Sans" panose="020B0606030504020204" pitchFamily="34" charset="0"/>
                <a:cs typeface="Open Sans" panose="020B0606030504020204" pitchFamily="34" charset="0"/>
              </a:rPr>
              <a:t> 21:20 </a:t>
            </a:r>
          </a:p>
          <a:p>
            <a:endParaRPr lang="pt-BR" sz="1700" dirty="0">
              <a:latin typeface="Open Sans" panose="020B0606030504020204" pitchFamily="34" charset="0"/>
              <a:ea typeface="Open Sans" panose="020B0606030504020204" pitchFamily="34" charset="0"/>
              <a:cs typeface="Open Sans" panose="020B0606030504020204" pitchFamily="34" charset="0"/>
            </a:endParaRPr>
          </a:p>
          <a:p>
            <a:r>
              <a:rPr lang="pt-BR" sz="17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INVIERTA </a:t>
            </a:r>
          </a:p>
          <a:p>
            <a:r>
              <a:rPr lang="pt-BR" sz="1700" dirty="0">
                <a:latin typeface="Open Sans" panose="020B0606030504020204" pitchFamily="34" charset="0"/>
                <a:ea typeface="Open Sans" panose="020B0606030504020204" pitchFamily="34" charset="0"/>
                <a:cs typeface="Open Sans" panose="020B0606030504020204" pitchFamily="34" charset="0"/>
              </a:rPr>
              <a:t>Mateo 25:29</a:t>
            </a:r>
          </a:p>
          <a:p>
            <a:endParaRPr lang="pt-BR" sz="17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CaixaDeTexto 5">
            <a:extLst>
              <a:ext uri="{FF2B5EF4-FFF2-40B4-BE49-F238E27FC236}">
                <a16:creationId xmlns:a16="http://schemas.microsoft.com/office/drawing/2014/main" id="{DBB466DD-3062-924F-AF75-A3F987C4847D}"/>
              </a:ext>
            </a:extLst>
          </p:cNvPr>
          <p:cNvSpPr txBox="1"/>
          <p:nvPr/>
        </p:nvSpPr>
        <p:spPr>
          <a:xfrm>
            <a:off x="7190310" y="529276"/>
            <a:ext cx="4464107" cy="4539704"/>
          </a:xfrm>
          <a:prstGeom prst="rect">
            <a:avLst/>
          </a:prstGeom>
          <a:noFill/>
        </p:spPr>
        <p:txBody>
          <a:bodyPr wrap="none" rtlCol="0">
            <a:spAutoFit/>
          </a:bodyPr>
          <a:lstStyle/>
          <a:p>
            <a:r>
              <a:rPr lang="es-ES" sz="17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NO SEA PEREZOSO PARA TRABAJAR </a:t>
            </a:r>
          </a:p>
          <a:p>
            <a:r>
              <a:rPr lang="pt-BR" sz="1700" dirty="0" err="1">
                <a:latin typeface="Open Sans" panose="020B0606030504020204" pitchFamily="34" charset="0"/>
                <a:ea typeface="Open Sans" panose="020B0606030504020204" pitchFamily="34" charset="0"/>
                <a:cs typeface="Open Sans" panose="020B0606030504020204" pitchFamily="34" charset="0"/>
              </a:rPr>
              <a:t>Proverbios</a:t>
            </a:r>
            <a:r>
              <a:rPr lang="pt-BR" sz="1700" dirty="0">
                <a:latin typeface="Open Sans" panose="020B0606030504020204" pitchFamily="34" charset="0"/>
                <a:ea typeface="Open Sans" panose="020B0606030504020204" pitchFamily="34" charset="0"/>
                <a:cs typeface="Open Sans" panose="020B0606030504020204" pitchFamily="34" charset="0"/>
              </a:rPr>
              <a:t> 6: 9 a 11 </a:t>
            </a:r>
          </a:p>
          <a:p>
            <a:endParaRPr lang="pt-BR" sz="1700" dirty="0">
              <a:latin typeface="Open Sans" panose="020B0606030504020204" pitchFamily="34" charset="0"/>
              <a:ea typeface="Open Sans" panose="020B0606030504020204" pitchFamily="34" charset="0"/>
              <a:cs typeface="Open Sans" panose="020B0606030504020204" pitchFamily="34" charset="0"/>
            </a:endParaRPr>
          </a:p>
          <a:p>
            <a:r>
              <a:rPr lang="pt-BR" sz="17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HUYA DEL DINERO “FÁCIL”</a:t>
            </a:r>
          </a:p>
          <a:p>
            <a:r>
              <a:rPr lang="pt-BR" sz="1700" dirty="0">
                <a:latin typeface="Open Sans" panose="020B0606030504020204" pitchFamily="34" charset="0"/>
                <a:ea typeface="Open Sans" panose="020B0606030504020204" pitchFamily="34" charset="0"/>
                <a:cs typeface="Open Sans" panose="020B0606030504020204" pitchFamily="34" charset="0"/>
              </a:rPr>
              <a:t>Salmo 112:5</a:t>
            </a:r>
          </a:p>
          <a:p>
            <a:endParaRPr lang="pt-BR" sz="1700" dirty="0">
              <a:latin typeface="Open Sans" panose="020B0606030504020204" pitchFamily="34" charset="0"/>
              <a:ea typeface="Open Sans" panose="020B0606030504020204" pitchFamily="34" charset="0"/>
              <a:cs typeface="Open Sans" panose="020B0606030504020204" pitchFamily="34" charset="0"/>
            </a:endParaRPr>
          </a:p>
          <a:p>
            <a:r>
              <a:rPr lang="pt-BR" sz="17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NO EVADA IMPUESTOS </a:t>
            </a:r>
          </a:p>
          <a:p>
            <a:r>
              <a:rPr lang="pt-BR" sz="1700" dirty="0">
                <a:latin typeface="Open Sans" panose="020B0606030504020204" pitchFamily="34" charset="0"/>
                <a:ea typeface="Open Sans" panose="020B0606030504020204" pitchFamily="34" charset="0"/>
                <a:cs typeface="Open Sans" panose="020B0606030504020204" pitchFamily="34" charset="0"/>
              </a:rPr>
              <a:t>Romanos 13:7</a:t>
            </a:r>
          </a:p>
          <a:p>
            <a:endParaRPr lang="pt-BR" sz="1700" dirty="0">
              <a:latin typeface="Open Sans" panose="020B0606030504020204" pitchFamily="34" charset="0"/>
              <a:ea typeface="Open Sans" panose="020B0606030504020204" pitchFamily="34" charset="0"/>
              <a:cs typeface="Open Sans" panose="020B0606030504020204" pitchFamily="34" charset="0"/>
            </a:endParaRPr>
          </a:p>
          <a:p>
            <a:r>
              <a:rPr lang="pt-BR" sz="17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EVITE SER FIADOR </a:t>
            </a:r>
          </a:p>
          <a:p>
            <a:r>
              <a:rPr lang="pt-BR" sz="1700" dirty="0" err="1">
                <a:latin typeface="Open Sans" panose="020B0606030504020204" pitchFamily="34" charset="0"/>
                <a:ea typeface="Open Sans" panose="020B0606030504020204" pitchFamily="34" charset="0"/>
                <a:cs typeface="Open Sans" panose="020B0606030504020204" pitchFamily="34" charset="0"/>
              </a:rPr>
              <a:t>Proverbios</a:t>
            </a:r>
            <a:r>
              <a:rPr lang="pt-BR" sz="1700" dirty="0">
                <a:latin typeface="Open Sans" panose="020B0606030504020204" pitchFamily="34" charset="0"/>
                <a:ea typeface="Open Sans" panose="020B0606030504020204" pitchFamily="34" charset="0"/>
                <a:cs typeface="Open Sans" panose="020B0606030504020204" pitchFamily="34" charset="0"/>
              </a:rPr>
              <a:t> 17:18</a:t>
            </a:r>
          </a:p>
          <a:p>
            <a:endParaRPr lang="pt-BR" sz="1700" dirty="0">
              <a:latin typeface="Open Sans" panose="020B0606030504020204" pitchFamily="34" charset="0"/>
              <a:ea typeface="Open Sans" panose="020B0606030504020204" pitchFamily="34" charset="0"/>
              <a:cs typeface="Open Sans" panose="020B0606030504020204" pitchFamily="34" charset="0"/>
            </a:endParaRPr>
          </a:p>
          <a:p>
            <a:r>
              <a:rPr lang="es-ES" sz="17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CONSTRUYA HERENCIA PARA LOS HIJOS </a:t>
            </a:r>
            <a:br>
              <a:rPr lang="es-ES" sz="1700" b="1" dirty="0">
                <a:solidFill>
                  <a:srgbClr val="6767A2"/>
                </a:solidFill>
                <a:latin typeface="Open Sans" panose="020B0606030504020204" pitchFamily="34" charset="0"/>
                <a:ea typeface="Open Sans" panose="020B0606030504020204" pitchFamily="34" charset="0"/>
                <a:cs typeface="Open Sans" panose="020B0606030504020204" pitchFamily="34" charset="0"/>
              </a:rPr>
            </a:br>
            <a:r>
              <a:rPr lang="pt-BR" sz="1700" dirty="0" err="1">
                <a:latin typeface="Open Sans" panose="020B0606030504020204" pitchFamily="34" charset="0"/>
                <a:ea typeface="Open Sans" panose="020B0606030504020204" pitchFamily="34" charset="0"/>
                <a:cs typeface="Open Sans" panose="020B0606030504020204" pitchFamily="34" charset="0"/>
              </a:rPr>
              <a:t>Proverbios</a:t>
            </a:r>
            <a:r>
              <a:rPr lang="pt-BR" sz="1700" dirty="0">
                <a:latin typeface="Open Sans" panose="020B0606030504020204" pitchFamily="34" charset="0"/>
                <a:ea typeface="Open Sans" panose="020B0606030504020204" pitchFamily="34" charset="0"/>
                <a:cs typeface="Open Sans" panose="020B0606030504020204" pitchFamily="34" charset="0"/>
              </a:rPr>
              <a:t> 13:22</a:t>
            </a:r>
          </a:p>
          <a:p>
            <a:endParaRPr lang="pt-BR" sz="1700" dirty="0">
              <a:latin typeface="Open Sans" panose="020B0606030504020204" pitchFamily="34" charset="0"/>
              <a:ea typeface="Open Sans" panose="020B0606030504020204" pitchFamily="34" charset="0"/>
              <a:cs typeface="Open Sans" panose="020B0606030504020204" pitchFamily="34" charset="0"/>
            </a:endParaRPr>
          </a:p>
          <a:p>
            <a:r>
              <a:rPr lang="pt-BR" sz="17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EMPRENDA </a:t>
            </a:r>
          </a:p>
          <a:p>
            <a:r>
              <a:rPr lang="pt-BR" sz="1700" dirty="0">
                <a:latin typeface="Open Sans" panose="020B0606030504020204" pitchFamily="34" charset="0"/>
                <a:ea typeface="Open Sans" panose="020B0606030504020204" pitchFamily="34" charset="0"/>
                <a:cs typeface="Open Sans" panose="020B0606030504020204" pitchFamily="34" charset="0"/>
              </a:rPr>
              <a:t>1 Tessalonicenses 4:11 </a:t>
            </a:r>
          </a:p>
        </p:txBody>
      </p:sp>
      <p:pic>
        <p:nvPicPr>
          <p:cNvPr id="5" name="Imagem 4" descr="Logotipo, Ícone&#10;&#10;Descrição gerada automaticamente">
            <a:extLst>
              <a:ext uri="{FF2B5EF4-FFF2-40B4-BE49-F238E27FC236}">
                <a16:creationId xmlns:a16="http://schemas.microsoft.com/office/drawing/2014/main" id="{D0F24E68-8D6B-475E-AE49-FCCB100E8B8C}"/>
              </a:ext>
            </a:extLst>
          </p:cNvPr>
          <p:cNvPicPr>
            <a:picLocks noChangeAspect="1"/>
          </p:cNvPicPr>
          <p:nvPr/>
        </p:nvPicPr>
        <p:blipFill>
          <a:blip r:embed="rId3"/>
          <a:stretch>
            <a:fillRect/>
          </a:stretch>
        </p:blipFill>
        <p:spPr>
          <a:xfrm>
            <a:off x="11226971" y="5997697"/>
            <a:ext cx="636501" cy="636501"/>
          </a:xfrm>
          <a:prstGeom prst="rect">
            <a:avLst/>
          </a:prstGeom>
        </p:spPr>
      </p:pic>
      <p:sp>
        <p:nvSpPr>
          <p:cNvPr id="8" name="Retângulo 7">
            <a:extLst>
              <a:ext uri="{FF2B5EF4-FFF2-40B4-BE49-F238E27FC236}">
                <a16:creationId xmlns:a16="http://schemas.microsoft.com/office/drawing/2014/main" id="{F3BBC66A-C582-4739-A088-F05FF5752B9F}"/>
              </a:ext>
            </a:extLst>
          </p:cNvPr>
          <p:cNvSpPr/>
          <p:nvPr/>
        </p:nvSpPr>
        <p:spPr>
          <a:xfrm>
            <a:off x="476942" y="485833"/>
            <a:ext cx="933331" cy="660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4400" b="1" dirty="0">
                <a:solidFill>
                  <a:srgbClr val="E5B774"/>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9" name="Retângulo 8">
            <a:extLst>
              <a:ext uri="{FF2B5EF4-FFF2-40B4-BE49-F238E27FC236}">
                <a16:creationId xmlns:a16="http://schemas.microsoft.com/office/drawing/2014/main" id="{6A28E12A-7EBC-4AA0-A8F2-EB7043FF8CDA}"/>
              </a:ext>
            </a:extLst>
          </p:cNvPr>
          <p:cNvSpPr/>
          <p:nvPr/>
        </p:nvSpPr>
        <p:spPr>
          <a:xfrm>
            <a:off x="484783" y="1298799"/>
            <a:ext cx="933331" cy="660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4400" b="1" dirty="0">
                <a:solidFill>
                  <a:srgbClr val="E5B774"/>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10" name="Retângulo 9">
            <a:extLst>
              <a:ext uri="{FF2B5EF4-FFF2-40B4-BE49-F238E27FC236}">
                <a16:creationId xmlns:a16="http://schemas.microsoft.com/office/drawing/2014/main" id="{80B829A4-B092-462D-A1C6-F6B1AF2B45E5}"/>
              </a:ext>
            </a:extLst>
          </p:cNvPr>
          <p:cNvSpPr/>
          <p:nvPr/>
        </p:nvSpPr>
        <p:spPr>
          <a:xfrm>
            <a:off x="486156" y="2079115"/>
            <a:ext cx="933331" cy="660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4400" b="1" dirty="0">
                <a:solidFill>
                  <a:srgbClr val="E5B774"/>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12" name="Retângulo 11">
            <a:extLst>
              <a:ext uri="{FF2B5EF4-FFF2-40B4-BE49-F238E27FC236}">
                <a16:creationId xmlns:a16="http://schemas.microsoft.com/office/drawing/2014/main" id="{74228EC1-09E5-46E6-9B60-888522767A5F}"/>
              </a:ext>
            </a:extLst>
          </p:cNvPr>
          <p:cNvSpPr/>
          <p:nvPr/>
        </p:nvSpPr>
        <p:spPr>
          <a:xfrm>
            <a:off x="489609" y="2859429"/>
            <a:ext cx="933331" cy="660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4400" b="1" dirty="0">
                <a:solidFill>
                  <a:srgbClr val="E5B774"/>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3" name="Retângulo 12">
            <a:extLst>
              <a:ext uri="{FF2B5EF4-FFF2-40B4-BE49-F238E27FC236}">
                <a16:creationId xmlns:a16="http://schemas.microsoft.com/office/drawing/2014/main" id="{408D92D3-0FB5-444E-8030-2CAAFDB26017}"/>
              </a:ext>
            </a:extLst>
          </p:cNvPr>
          <p:cNvSpPr/>
          <p:nvPr/>
        </p:nvSpPr>
        <p:spPr>
          <a:xfrm>
            <a:off x="484782" y="3650644"/>
            <a:ext cx="933331" cy="660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4400" b="1" dirty="0">
                <a:solidFill>
                  <a:srgbClr val="E5B774"/>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4" name="Retângulo 13">
            <a:extLst>
              <a:ext uri="{FF2B5EF4-FFF2-40B4-BE49-F238E27FC236}">
                <a16:creationId xmlns:a16="http://schemas.microsoft.com/office/drawing/2014/main" id="{43556419-0ED0-4993-A551-8E20DC8FAA5B}"/>
              </a:ext>
            </a:extLst>
          </p:cNvPr>
          <p:cNvSpPr/>
          <p:nvPr/>
        </p:nvSpPr>
        <p:spPr>
          <a:xfrm>
            <a:off x="498065" y="4427863"/>
            <a:ext cx="933331" cy="660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4400" b="1" dirty="0">
                <a:solidFill>
                  <a:srgbClr val="E5B774"/>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15" name="Retângulo 14">
            <a:extLst>
              <a:ext uri="{FF2B5EF4-FFF2-40B4-BE49-F238E27FC236}">
                <a16:creationId xmlns:a16="http://schemas.microsoft.com/office/drawing/2014/main" id="{BCEB9933-2218-4CEB-8609-8257063FA987}"/>
              </a:ext>
            </a:extLst>
          </p:cNvPr>
          <p:cNvSpPr/>
          <p:nvPr/>
        </p:nvSpPr>
        <p:spPr>
          <a:xfrm>
            <a:off x="6644938" y="485200"/>
            <a:ext cx="933331" cy="660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4400" b="1" dirty="0">
                <a:solidFill>
                  <a:srgbClr val="E5B774"/>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16" name="Retângulo 15">
            <a:extLst>
              <a:ext uri="{FF2B5EF4-FFF2-40B4-BE49-F238E27FC236}">
                <a16:creationId xmlns:a16="http://schemas.microsoft.com/office/drawing/2014/main" id="{9637D8CD-1B20-4E22-BD82-8AD18213A509}"/>
              </a:ext>
            </a:extLst>
          </p:cNvPr>
          <p:cNvSpPr/>
          <p:nvPr/>
        </p:nvSpPr>
        <p:spPr>
          <a:xfrm>
            <a:off x="6652779" y="1277146"/>
            <a:ext cx="933331" cy="660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4400" b="1" dirty="0">
                <a:solidFill>
                  <a:srgbClr val="E5B774"/>
                </a:solidFill>
                <a:latin typeface="Open Sans" panose="020B0606030504020204" pitchFamily="34" charset="0"/>
                <a:ea typeface="Open Sans" panose="020B0606030504020204" pitchFamily="34" charset="0"/>
                <a:cs typeface="Open Sans" panose="020B0606030504020204" pitchFamily="34" charset="0"/>
              </a:rPr>
              <a:t>8</a:t>
            </a:r>
          </a:p>
        </p:txBody>
      </p:sp>
      <p:sp>
        <p:nvSpPr>
          <p:cNvPr id="17" name="Retângulo 16">
            <a:extLst>
              <a:ext uri="{FF2B5EF4-FFF2-40B4-BE49-F238E27FC236}">
                <a16:creationId xmlns:a16="http://schemas.microsoft.com/office/drawing/2014/main" id="{F322DDA3-6829-4A2D-9DF5-F5CFF9F1D765}"/>
              </a:ext>
            </a:extLst>
          </p:cNvPr>
          <p:cNvSpPr/>
          <p:nvPr/>
        </p:nvSpPr>
        <p:spPr>
          <a:xfrm>
            <a:off x="6654152" y="2057462"/>
            <a:ext cx="933331" cy="660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4400" b="1" dirty="0">
                <a:solidFill>
                  <a:srgbClr val="E5B774"/>
                </a:solidFill>
                <a:latin typeface="Open Sans" panose="020B0606030504020204" pitchFamily="34" charset="0"/>
                <a:ea typeface="Open Sans" panose="020B0606030504020204" pitchFamily="34" charset="0"/>
                <a:cs typeface="Open Sans" panose="020B0606030504020204" pitchFamily="34" charset="0"/>
              </a:rPr>
              <a:t>9</a:t>
            </a:r>
          </a:p>
        </p:txBody>
      </p:sp>
      <p:sp>
        <p:nvSpPr>
          <p:cNvPr id="18" name="Retângulo 17">
            <a:extLst>
              <a:ext uri="{FF2B5EF4-FFF2-40B4-BE49-F238E27FC236}">
                <a16:creationId xmlns:a16="http://schemas.microsoft.com/office/drawing/2014/main" id="{E370DC21-E78A-46D0-A0E5-14A1AC22B97A}"/>
              </a:ext>
            </a:extLst>
          </p:cNvPr>
          <p:cNvSpPr/>
          <p:nvPr/>
        </p:nvSpPr>
        <p:spPr>
          <a:xfrm>
            <a:off x="6450429" y="2848285"/>
            <a:ext cx="933331" cy="660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4400" b="1" spc="-300" dirty="0">
                <a:solidFill>
                  <a:srgbClr val="E5B774"/>
                </a:solidFill>
                <a:latin typeface="Open Sans" panose="020B0606030504020204" pitchFamily="34" charset="0"/>
                <a:ea typeface="Open Sans" panose="020B0606030504020204" pitchFamily="34" charset="0"/>
                <a:cs typeface="Open Sans" panose="020B0606030504020204" pitchFamily="34" charset="0"/>
              </a:rPr>
              <a:t>10</a:t>
            </a:r>
          </a:p>
        </p:txBody>
      </p:sp>
      <p:sp>
        <p:nvSpPr>
          <p:cNvPr id="19" name="Retângulo 18">
            <a:extLst>
              <a:ext uri="{FF2B5EF4-FFF2-40B4-BE49-F238E27FC236}">
                <a16:creationId xmlns:a16="http://schemas.microsoft.com/office/drawing/2014/main" id="{98A2042D-19CD-4ADA-92A0-28422F38E61A}"/>
              </a:ext>
            </a:extLst>
          </p:cNvPr>
          <p:cNvSpPr/>
          <p:nvPr/>
        </p:nvSpPr>
        <p:spPr>
          <a:xfrm>
            <a:off x="6445602" y="3639505"/>
            <a:ext cx="933331" cy="660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4400" b="1" spc="-300" dirty="0">
                <a:solidFill>
                  <a:srgbClr val="E5B774"/>
                </a:solidFill>
                <a:latin typeface="Open Sans" panose="020B0606030504020204" pitchFamily="34" charset="0"/>
                <a:ea typeface="Open Sans" panose="020B0606030504020204" pitchFamily="34" charset="0"/>
                <a:cs typeface="Open Sans" panose="020B0606030504020204" pitchFamily="34" charset="0"/>
              </a:rPr>
              <a:t>11</a:t>
            </a:r>
          </a:p>
        </p:txBody>
      </p:sp>
      <p:sp>
        <p:nvSpPr>
          <p:cNvPr id="20" name="Retângulo 19">
            <a:extLst>
              <a:ext uri="{FF2B5EF4-FFF2-40B4-BE49-F238E27FC236}">
                <a16:creationId xmlns:a16="http://schemas.microsoft.com/office/drawing/2014/main" id="{D016E130-7138-4827-9912-AA215E4B6FEC}"/>
              </a:ext>
            </a:extLst>
          </p:cNvPr>
          <p:cNvSpPr/>
          <p:nvPr/>
        </p:nvSpPr>
        <p:spPr>
          <a:xfrm>
            <a:off x="6458885" y="4406209"/>
            <a:ext cx="933331" cy="660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4400" b="1" spc="-300" dirty="0">
                <a:solidFill>
                  <a:srgbClr val="E5B774"/>
                </a:solidFill>
                <a:latin typeface="Open Sans" panose="020B0606030504020204" pitchFamily="34" charset="0"/>
                <a:ea typeface="Open Sans" panose="020B0606030504020204" pitchFamily="34" charset="0"/>
                <a:cs typeface="Open Sans" panose="020B0606030504020204" pitchFamily="34" charset="0"/>
              </a:rPr>
              <a:t>12</a:t>
            </a:r>
          </a:p>
        </p:txBody>
      </p:sp>
      <p:pic>
        <p:nvPicPr>
          <p:cNvPr id="21" name="Imagem 20">
            <a:extLst>
              <a:ext uri="{FF2B5EF4-FFF2-40B4-BE49-F238E27FC236}">
                <a16:creationId xmlns:a16="http://schemas.microsoft.com/office/drawing/2014/main" id="{28ABC03D-1A9E-4F14-A9F3-B91E6C878BB4}"/>
              </a:ext>
            </a:extLst>
          </p:cNvPr>
          <p:cNvPicPr>
            <a:picLocks noChangeAspect="1"/>
          </p:cNvPicPr>
          <p:nvPr/>
        </p:nvPicPr>
        <p:blipFill>
          <a:blip r:embed="rId4"/>
          <a:srcRect/>
          <a:stretch/>
        </p:blipFill>
        <p:spPr>
          <a:xfrm>
            <a:off x="432709" y="6155343"/>
            <a:ext cx="845749" cy="478855"/>
          </a:xfrm>
          <a:prstGeom prst="rect">
            <a:avLst/>
          </a:prstGeom>
        </p:spPr>
      </p:pic>
    </p:spTree>
    <p:extLst>
      <p:ext uri="{BB962C8B-B14F-4D97-AF65-F5344CB8AC3E}">
        <p14:creationId xmlns:p14="http://schemas.microsoft.com/office/powerpoint/2010/main" val="19935391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4CC90EE1-B566-4AA4-A54D-4E5EE8F2DDFF}"/>
              </a:ext>
            </a:extLst>
          </p:cNvPr>
          <p:cNvSpPr/>
          <p:nvPr/>
        </p:nvSpPr>
        <p:spPr>
          <a:xfrm>
            <a:off x="1575290" y="2824419"/>
            <a:ext cx="9256913" cy="1695272"/>
          </a:xfrm>
          <a:prstGeom prst="rect">
            <a:avLst/>
          </a:prstGeom>
        </p:spPr>
        <p:txBody>
          <a:bodyPr wrap="square">
            <a:spAutoFit/>
          </a:bodyPr>
          <a:lstStyle/>
          <a:p>
            <a:pPr algn="ctr">
              <a:lnSpc>
                <a:spcPct val="150000"/>
              </a:lnSpc>
            </a:pPr>
            <a:r>
              <a:rPr lang="es-ES" sz="2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El ladrón no viene sino para hurtar y matar y destruir; yo he venido para que tengan vida, y para que la tengan en abundancia</a:t>
            </a:r>
            <a:r>
              <a:rPr lang="pt-BR" sz="2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br>
              <a:rPr lang="pt-BR" sz="2400" i="1"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br>
            <a:r>
              <a:rPr lang="pt-BR"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Juan 10:10</a:t>
            </a:r>
          </a:p>
        </p:txBody>
      </p:sp>
      <p:pic>
        <p:nvPicPr>
          <p:cNvPr id="5" name="Imagem 4">
            <a:extLst>
              <a:ext uri="{FF2B5EF4-FFF2-40B4-BE49-F238E27FC236}">
                <a16:creationId xmlns:a16="http://schemas.microsoft.com/office/drawing/2014/main" id="{4B5F1E93-76C7-48F0-97A9-85BCD16B96AE}"/>
              </a:ext>
            </a:extLst>
          </p:cNvPr>
          <p:cNvPicPr>
            <a:picLocks noChangeAspect="1"/>
          </p:cNvPicPr>
          <p:nvPr/>
        </p:nvPicPr>
        <p:blipFill>
          <a:blip r:embed="rId3">
            <a:alphaModFix amt="35000"/>
          </a:blip>
          <a:srcRect/>
          <a:stretch/>
        </p:blipFill>
        <p:spPr>
          <a:xfrm rot="915886">
            <a:off x="329449" y="270309"/>
            <a:ext cx="2491683" cy="1638889"/>
          </a:xfrm>
          <a:prstGeom prst="rect">
            <a:avLst/>
          </a:prstGeom>
        </p:spPr>
      </p:pic>
      <p:pic>
        <p:nvPicPr>
          <p:cNvPr id="7" name="Imagem 6">
            <a:extLst>
              <a:ext uri="{FF2B5EF4-FFF2-40B4-BE49-F238E27FC236}">
                <a16:creationId xmlns:a16="http://schemas.microsoft.com/office/drawing/2014/main" id="{68303E04-7966-43CB-90CE-5D203DEC8A05}"/>
              </a:ext>
            </a:extLst>
          </p:cNvPr>
          <p:cNvPicPr>
            <a:picLocks noChangeAspect="1"/>
          </p:cNvPicPr>
          <p:nvPr/>
        </p:nvPicPr>
        <p:blipFill>
          <a:blip r:embed="rId4"/>
          <a:srcRect/>
          <a:stretch/>
        </p:blipFill>
        <p:spPr>
          <a:xfrm>
            <a:off x="11226971" y="6039739"/>
            <a:ext cx="636501" cy="636501"/>
          </a:xfrm>
          <a:prstGeom prst="rect">
            <a:avLst/>
          </a:prstGeom>
        </p:spPr>
      </p:pic>
      <p:pic>
        <p:nvPicPr>
          <p:cNvPr id="6" name="Imagem 5">
            <a:extLst>
              <a:ext uri="{FF2B5EF4-FFF2-40B4-BE49-F238E27FC236}">
                <a16:creationId xmlns:a16="http://schemas.microsoft.com/office/drawing/2014/main" id="{ADA0DA30-6900-4126-A583-8DC4A31FE23E}"/>
              </a:ext>
            </a:extLst>
          </p:cNvPr>
          <p:cNvPicPr>
            <a:picLocks noChangeAspect="1"/>
          </p:cNvPicPr>
          <p:nvPr/>
        </p:nvPicPr>
        <p:blipFill>
          <a:blip r:embed="rId5"/>
          <a:srcRect/>
          <a:stretch/>
        </p:blipFill>
        <p:spPr>
          <a:xfrm>
            <a:off x="11017725" y="279744"/>
            <a:ext cx="845747" cy="478854"/>
          </a:xfrm>
          <a:prstGeom prst="rect">
            <a:avLst/>
          </a:prstGeom>
        </p:spPr>
      </p:pic>
    </p:spTree>
    <p:extLst>
      <p:ext uri="{BB962C8B-B14F-4D97-AF65-F5344CB8AC3E}">
        <p14:creationId xmlns:p14="http://schemas.microsoft.com/office/powerpoint/2010/main" val="697881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a:extLst>
              <a:ext uri="{FF2B5EF4-FFF2-40B4-BE49-F238E27FC236}">
                <a16:creationId xmlns:a16="http://schemas.microsoft.com/office/drawing/2014/main" id="{A1BA89D3-42DE-40F3-8501-46183CED9732}"/>
              </a:ext>
            </a:extLst>
          </p:cNvPr>
          <p:cNvSpPr/>
          <p:nvPr/>
        </p:nvSpPr>
        <p:spPr>
          <a:xfrm>
            <a:off x="1036319" y="2581152"/>
            <a:ext cx="10346384" cy="629612"/>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FCC51DA6-B697-4BD9-AF3B-22BEAF4F6792}"/>
              </a:ext>
            </a:extLst>
          </p:cNvPr>
          <p:cNvSpPr/>
          <p:nvPr/>
        </p:nvSpPr>
        <p:spPr>
          <a:xfrm>
            <a:off x="0" y="0"/>
            <a:ext cx="12192000" cy="839096"/>
          </a:xfrm>
          <a:prstGeom prst="rect">
            <a:avLst/>
          </a:prstGeom>
          <a:solidFill>
            <a:srgbClr val="E5B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CaixaDeTexto 4">
            <a:extLst>
              <a:ext uri="{FF2B5EF4-FFF2-40B4-BE49-F238E27FC236}">
                <a16:creationId xmlns:a16="http://schemas.microsoft.com/office/drawing/2014/main" id="{798CB8DA-DE09-4C21-BB76-30D9551B36FC}"/>
              </a:ext>
            </a:extLst>
          </p:cNvPr>
          <p:cNvSpPr txBox="1"/>
          <p:nvPr/>
        </p:nvSpPr>
        <p:spPr>
          <a:xfrm>
            <a:off x="1166437" y="208105"/>
            <a:ext cx="9859125" cy="461665"/>
          </a:xfrm>
          <a:prstGeom prst="rect">
            <a:avLst/>
          </a:prstGeom>
          <a:noFill/>
        </p:spPr>
        <p:txBody>
          <a:bodyPr wrap="square" rtlCol="0">
            <a:spAutoFit/>
          </a:bodyPr>
          <a:lstStyle/>
          <a:p>
            <a:pPr algn="ctr"/>
            <a:r>
              <a:rPr lang="pt-BR" sz="24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TEMAS IMPORTANTES</a:t>
            </a:r>
          </a:p>
        </p:txBody>
      </p:sp>
      <p:sp>
        <p:nvSpPr>
          <p:cNvPr id="4" name="CaixaDeTexto 3">
            <a:extLst>
              <a:ext uri="{FF2B5EF4-FFF2-40B4-BE49-F238E27FC236}">
                <a16:creationId xmlns:a16="http://schemas.microsoft.com/office/drawing/2014/main" id="{53FF8C22-59EA-B345-B016-682EC3F91A17}"/>
              </a:ext>
            </a:extLst>
          </p:cNvPr>
          <p:cNvSpPr txBox="1"/>
          <p:nvPr/>
        </p:nvSpPr>
        <p:spPr>
          <a:xfrm>
            <a:off x="1184515" y="2338480"/>
            <a:ext cx="10198188" cy="861774"/>
          </a:xfrm>
          <a:prstGeom prst="rect">
            <a:avLst/>
          </a:prstGeom>
          <a:noFill/>
        </p:spPr>
        <p:txBody>
          <a:bodyPr wrap="square" rtlCol="0">
            <a:spAutoFit/>
          </a:bodyPr>
          <a:lstStyle/>
          <a:p>
            <a:endParaRPr lang="pt-BR" dirty="0"/>
          </a:p>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Dios es el propietario de todas las cosas</a:t>
            </a:r>
            <a:r>
              <a:rPr lang="pt-BR"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Sal 24:1 </a:t>
            </a:r>
            <a:endParaRPr lang="pt-BR" sz="2400" dirty="0"/>
          </a:p>
        </p:txBody>
      </p:sp>
      <p:sp>
        <p:nvSpPr>
          <p:cNvPr id="10" name="Retângulo 9">
            <a:extLst>
              <a:ext uri="{FF2B5EF4-FFF2-40B4-BE49-F238E27FC236}">
                <a16:creationId xmlns:a16="http://schemas.microsoft.com/office/drawing/2014/main" id="{86505885-539A-4E9E-A691-667D6D450D77}"/>
              </a:ext>
            </a:extLst>
          </p:cNvPr>
          <p:cNvSpPr/>
          <p:nvPr/>
        </p:nvSpPr>
        <p:spPr>
          <a:xfrm>
            <a:off x="1036319" y="3734633"/>
            <a:ext cx="10346384" cy="629612"/>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CaixaDeTexto 10">
            <a:extLst>
              <a:ext uri="{FF2B5EF4-FFF2-40B4-BE49-F238E27FC236}">
                <a16:creationId xmlns:a16="http://schemas.microsoft.com/office/drawing/2014/main" id="{36D7B0FF-3A26-4D80-9BF1-034FD52B28B5}"/>
              </a:ext>
            </a:extLst>
          </p:cNvPr>
          <p:cNvSpPr txBox="1"/>
          <p:nvPr/>
        </p:nvSpPr>
        <p:spPr>
          <a:xfrm>
            <a:off x="1186617" y="3481451"/>
            <a:ext cx="10452537" cy="861774"/>
          </a:xfrm>
          <a:prstGeom prst="rect">
            <a:avLst/>
          </a:prstGeom>
          <a:noFill/>
        </p:spPr>
        <p:txBody>
          <a:bodyPr wrap="square" rtlCol="0">
            <a:spAutoFit/>
          </a:bodyPr>
          <a:lstStyle/>
          <a:p>
            <a:endParaRPr lang="pt-BR" dirty="0"/>
          </a:p>
          <a:p>
            <a:r>
              <a:rPr lang="pt-BR"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Dios nos cuida | </a:t>
            </a:r>
            <a:r>
              <a:rPr lang="pt-BR" sz="3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Mat</a:t>
            </a:r>
            <a:r>
              <a:rPr lang="pt-BR"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6:25-34 e </a:t>
            </a:r>
            <a:r>
              <a:rPr lang="pt-BR" sz="3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Fil</a:t>
            </a:r>
            <a:r>
              <a:rPr lang="pt-BR"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4:19</a:t>
            </a:r>
          </a:p>
        </p:txBody>
      </p:sp>
      <p:pic>
        <p:nvPicPr>
          <p:cNvPr id="14" name="Imagem 13">
            <a:extLst>
              <a:ext uri="{FF2B5EF4-FFF2-40B4-BE49-F238E27FC236}">
                <a16:creationId xmlns:a16="http://schemas.microsoft.com/office/drawing/2014/main" id="{1BF109B2-AEE6-487F-8A5F-76DA061ADE37}"/>
              </a:ext>
            </a:extLst>
          </p:cNvPr>
          <p:cNvPicPr>
            <a:picLocks noChangeAspect="1"/>
          </p:cNvPicPr>
          <p:nvPr/>
        </p:nvPicPr>
        <p:blipFill>
          <a:blip r:embed="rId3"/>
          <a:srcRect/>
          <a:stretch/>
        </p:blipFill>
        <p:spPr>
          <a:xfrm>
            <a:off x="11226971" y="6039739"/>
            <a:ext cx="636501" cy="636501"/>
          </a:xfrm>
          <a:prstGeom prst="rect">
            <a:avLst/>
          </a:prstGeom>
        </p:spPr>
      </p:pic>
      <p:pic>
        <p:nvPicPr>
          <p:cNvPr id="12" name="Imagem 11">
            <a:extLst>
              <a:ext uri="{FF2B5EF4-FFF2-40B4-BE49-F238E27FC236}">
                <a16:creationId xmlns:a16="http://schemas.microsoft.com/office/drawing/2014/main" id="{27A4E8BC-EB16-4027-9176-E242EDD587D0}"/>
              </a:ext>
            </a:extLst>
          </p:cNvPr>
          <p:cNvPicPr>
            <a:picLocks noChangeAspect="1"/>
          </p:cNvPicPr>
          <p:nvPr/>
        </p:nvPicPr>
        <p:blipFill>
          <a:blip r:embed="rId4"/>
          <a:srcRect/>
          <a:stretch/>
        </p:blipFill>
        <p:spPr>
          <a:xfrm>
            <a:off x="432709" y="6155343"/>
            <a:ext cx="845749" cy="478855"/>
          </a:xfrm>
          <a:prstGeom prst="rect">
            <a:avLst/>
          </a:prstGeom>
        </p:spPr>
      </p:pic>
    </p:spTree>
    <p:extLst>
      <p:ext uri="{BB962C8B-B14F-4D97-AF65-F5344CB8AC3E}">
        <p14:creationId xmlns:p14="http://schemas.microsoft.com/office/powerpoint/2010/main" val="2901690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D834401A-EF93-7E41-8288-9E7B5003D62C}"/>
              </a:ext>
            </a:extLst>
          </p:cNvPr>
          <p:cNvSpPr txBox="1"/>
          <p:nvPr/>
        </p:nvSpPr>
        <p:spPr>
          <a:xfrm>
            <a:off x="1129862" y="1115047"/>
            <a:ext cx="9932275" cy="3416320"/>
          </a:xfrm>
          <a:prstGeom prst="rect">
            <a:avLst/>
          </a:prstGeom>
          <a:noFill/>
        </p:spPr>
        <p:txBody>
          <a:bodyPr wrap="square" rtlCol="0">
            <a:spAutoFit/>
          </a:bodyPr>
          <a:lstStyle/>
          <a:p>
            <a:pPr algn="ctr"/>
            <a:r>
              <a:rPr lang="pt-BR" i="1" dirty="0">
                <a:latin typeface="Open Sans" panose="020B0606030504020204" pitchFamily="34" charset="0"/>
                <a:ea typeface="Open Sans" panose="020B0606030504020204" pitchFamily="34" charset="0"/>
                <a:cs typeface="Open Sans" panose="020B0606030504020204" pitchFamily="34" charset="0"/>
              </a:rPr>
              <a:t>“</a:t>
            </a:r>
            <a:r>
              <a:rPr lang="es-ES" i="1" dirty="0">
                <a:latin typeface="Open Sans" panose="020B0606030504020204" pitchFamily="34" charset="0"/>
                <a:ea typeface="Open Sans" panose="020B0606030504020204" pitchFamily="34" charset="0"/>
                <a:cs typeface="Open Sans" panose="020B0606030504020204" pitchFamily="34" charset="0"/>
              </a:rPr>
              <a:t>Traed todos los diezmos al alfolí y haya alimento en mi casa; y probadme ahora en esto, dice Jehová de los ejércitos, si no os abriré las ventanas de los cielos, y derramaré sobre vosotros bendición hasta que sobreabunde</a:t>
            </a:r>
            <a:r>
              <a:rPr lang="pt-BR" i="1" dirty="0">
                <a:latin typeface="Open Sans" panose="020B0606030504020204" pitchFamily="34" charset="0"/>
                <a:ea typeface="Open Sans" panose="020B0606030504020204" pitchFamily="34" charset="0"/>
                <a:cs typeface="Open Sans" panose="020B0606030504020204" pitchFamily="34" charset="0"/>
              </a:rPr>
              <a:t>.” </a:t>
            </a:r>
            <a:r>
              <a:rPr lang="pt-BR" dirty="0" err="1">
                <a:latin typeface="Open Sans" panose="020B0606030504020204" pitchFamily="34" charset="0"/>
                <a:ea typeface="Open Sans" panose="020B0606030504020204" pitchFamily="34" charset="0"/>
                <a:cs typeface="Open Sans" panose="020B0606030504020204" pitchFamily="34" charset="0"/>
              </a:rPr>
              <a:t>Malaquías</a:t>
            </a:r>
            <a:r>
              <a:rPr lang="pt-BR" dirty="0">
                <a:latin typeface="Open Sans" panose="020B0606030504020204" pitchFamily="34" charset="0"/>
                <a:ea typeface="Open Sans" panose="020B0606030504020204" pitchFamily="34" charset="0"/>
                <a:cs typeface="Open Sans" panose="020B0606030504020204" pitchFamily="34" charset="0"/>
              </a:rPr>
              <a:t> 3:10</a:t>
            </a:r>
          </a:p>
          <a:p>
            <a:pPr algn="ctr"/>
            <a:endParaRPr lang="pt-BR" dirty="0">
              <a:latin typeface="Open Sans" panose="020B0606030504020204" pitchFamily="34" charset="0"/>
              <a:ea typeface="Open Sans" panose="020B0606030504020204" pitchFamily="34" charset="0"/>
              <a:cs typeface="Open Sans" panose="020B0606030504020204" pitchFamily="34" charset="0"/>
            </a:endParaRPr>
          </a:p>
          <a:p>
            <a:pPr algn="ctr"/>
            <a:endParaRPr lang="pt-BR" dirty="0">
              <a:latin typeface="Open Sans" panose="020B0606030504020204" pitchFamily="34" charset="0"/>
              <a:ea typeface="Open Sans" panose="020B0606030504020204" pitchFamily="34" charset="0"/>
              <a:cs typeface="Open Sans" panose="020B0606030504020204" pitchFamily="34" charset="0"/>
            </a:endParaRPr>
          </a:p>
          <a:p>
            <a:pPr algn="ctr"/>
            <a:endParaRPr lang="pt-BR" dirty="0">
              <a:latin typeface="Open Sans" panose="020B0606030504020204" pitchFamily="34" charset="0"/>
              <a:ea typeface="Open Sans" panose="020B0606030504020204" pitchFamily="34" charset="0"/>
              <a:cs typeface="Open Sans" panose="020B0606030504020204" pitchFamily="34" charset="0"/>
            </a:endParaRPr>
          </a:p>
          <a:p>
            <a:pPr algn="ctr"/>
            <a:endParaRPr lang="pt-BR" dirty="0">
              <a:latin typeface="Open Sans" panose="020B0606030504020204" pitchFamily="34" charset="0"/>
              <a:ea typeface="Open Sans" panose="020B0606030504020204" pitchFamily="34" charset="0"/>
              <a:cs typeface="Open Sans" panose="020B0606030504020204" pitchFamily="34" charset="0"/>
            </a:endParaRPr>
          </a:p>
          <a:p>
            <a:pPr algn="ctr"/>
            <a:endParaRPr lang="pt-BR" dirty="0">
              <a:latin typeface="Open Sans" panose="020B0606030504020204" pitchFamily="34" charset="0"/>
              <a:ea typeface="Open Sans" panose="020B0606030504020204" pitchFamily="34" charset="0"/>
              <a:cs typeface="Open Sans" panose="020B0606030504020204" pitchFamily="34" charset="0"/>
            </a:endParaRPr>
          </a:p>
          <a:p>
            <a:pPr algn="ctr"/>
            <a:endParaRPr lang="pt-BR" u="sng" dirty="0"/>
          </a:p>
          <a:p>
            <a:pPr algn="ctr"/>
            <a:r>
              <a:rPr lang="pt-BR" i="1" dirty="0">
                <a:latin typeface="Open Sans" panose="020B0606030504020204" pitchFamily="34" charset="0"/>
                <a:ea typeface="Open Sans" panose="020B0606030504020204" pitchFamily="34" charset="0"/>
                <a:cs typeface="Open Sans" panose="020B0606030504020204" pitchFamily="34" charset="0"/>
              </a:rPr>
              <a:t>"</a:t>
            </a:r>
            <a:r>
              <a:rPr lang="es-ES" i="1" dirty="0">
                <a:latin typeface="Open Sans" panose="020B0606030504020204" pitchFamily="34" charset="0"/>
                <a:ea typeface="Open Sans" panose="020B0606030504020204" pitchFamily="34" charset="0"/>
                <a:cs typeface="Open Sans" panose="020B0606030504020204" pitchFamily="34" charset="0"/>
              </a:rPr>
              <a:t>¿Robará el hombre a Dios? Pues vosotros me habéis robado. Y dijisteis: </a:t>
            </a:r>
            <a:br>
              <a:rPr lang="es-ES" i="1" dirty="0">
                <a:latin typeface="Open Sans" panose="020B0606030504020204" pitchFamily="34" charset="0"/>
                <a:ea typeface="Open Sans" panose="020B0606030504020204" pitchFamily="34" charset="0"/>
                <a:cs typeface="Open Sans" panose="020B0606030504020204" pitchFamily="34" charset="0"/>
              </a:rPr>
            </a:br>
            <a:r>
              <a:rPr lang="es-ES" i="1" dirty="0">
                <a:latin typeface="Open Sans" panose="020B0606030504020204" pitchFamily="34" charset="0"/>
                <a:ea typeface="Open Sans" panose="020B0606030504020204" pitchFamily="34" charset="0"/>
                <a:cs typeface="Open Sans" panose="020B0606030504020204" pitchFamily="34" charset="0"/>
              </a:rPr>
              <a:t>‘¿En qué te hemos robado?’ En vuestros diezmos y ofrendas”</a:t>
            </a:r>
            <a:br>
              <a:rPr lang="pt-BR" i="1" dirty="0">
                <a:latin typeface="Open Sans" panose="020B0606030504020204" pitchFamily="34" charset="0"/>
                <a:ea typeface="Open Sans" panose="020B0606030504020204" pitchFamily="34" charset="0"/>
                <a:cs typeface="Open Sans" panose="020B0606030504020204" pitchFamily="34" charset="0"/>
              </a:rPr>
            </a:br>
            <a:r>
              <a:rPr lang="pt-BR" dirty="0" err="1">
                <a:latin typeface="Open Sans" panose="020B0606030504020204" pitchFamily="34" charset="0"/>
                <a:ea typeface="Open Sans" panose="020B0606030504020204" pitchFamily="34" charset="0"/>
                <a:cs typeface="Open Sans" panose="020B0606030504020204" pitchFamily="34" charset="0"/>
              </a:rPr>
              <a:t>Malaquías</a:t>
            </a:r>
            <a:r>
              <a:rPr lang="pt-BR" dirty="0">
                <a:latin typeface="Open Sans" panose="020B0606030504020204" pitchFamily="34" charset="0"/>
                <a:ea typeface="Open Sans" panose="020B0606030504020204" pitchFamily="34" charset="0"/>
                <a:cs typeface="Open Sans" panose="020B0606030504020204" pitchFamily="34" charset="0"/>
              </a:rPr>
              <a:t> 3:8</a:t>
            </a:r>
          </a:p>
        </p:txBody>
      </p:sp>
      <p:pic>
        <p:nvPicPr>
          <p:cNvPr id="4" name="Imagem 3" descr="Logotipo, Ícone&#10;&#10;Descrição gerada automaticamente">
            <a:extLst>
              <a:ext uri="{FF2B5EF4-FFF2-40B4-BE49-F238E27FC236}">
                <a16:creationId xmlns:a16="http://schemas.microsoft.com/office/drawing/2014/main" id="{0FB4D6BD-5575-4800-8406-B00C77A4A508}"/>
              </a:ext>
            </a:extLst>
          </p:cNvPr>
          <p:cNvPicPr>
            <a:picLocks noChangeAspect="1"/>
          </p:cNvPicPr>
          <p:nvPr/>
        </p:nvPicPr>
        <p:blipFill>
          <a:blip r:embed="rId3"/>
          <a:stretch>
            <a:fillRect/>
          </a:stretch>
        </p:blipFill>
        <p:spPr>
          <a:xfrm>
            <a:off x="11226971" y="5997697"/>
            <a:ext cx="636501" cy="636501"/>
          </a:xfrm>
          <a:prstGeom prst="rect">
            <a:avLst/>
          </a:prstGeom>
        </p:spPr>
      </p:pic>
      <p:pic>
        <p:nvPicPr>
          <p:cNvPr id="7" name="Imagem 6" descr="Ícone&#10;&#10;Descrição gerada automaticamente">
            <a:extLst>
              <a:ext uri="{FF2B5EF4-FFF2-40B4-BE49-F238E27FC236}">
                <a16:creationId xmlns:a16="http://schemas.microsoft.com/office/drawing/2014/main" id="{84B0BD12-8B6E-47A9-B25E-98F77DEDB284}"/>
              </a:ext>
            </a:extLst>
          </p:cNvPr>
          <p:cNvPicPr>
            <a:picLocks noChangeAspect="1"/>
          </p:cNvPicPr>
          <p:nvPr/>
        </p:nvPicPr>
        <p:blipFill>
          <a:blip r:embed="rId4"/>
          <a:stretch>
            <a:fillRect/>
          </a:stretch>
        </p:blipFill>
        <p:spPr>
          <a:xfrm>
            <a:off x="4831251" y="2579629"/>
            <a:ext cx="2371841" cy="487156"/>
          </a:xfrm>
          <a:prstGeom prst="rect">
            <a:avLst/>
          </a:prstGeom>
        </p:spPr>
      </p:pic>
      <p:pic>
        <p:nvPicPr>
          <p:cNvPr id="8" name="Imagem 7">
            <a:extLst>
              <a:ext uri="{FF2B5EF4-FFF2-40B4-BE49-F238E27FC236}">
                <a16:creationId xmlns:a16="http://schemas.microsoft.com/office/drawing/2014/main" id="{31C22211-1394-4D94-9FE7-2A16AD5BE9B7}"/>
              </a:ext>
            </a:extLst>
          </p:cNvPr>
          <p:cNvPicPr>
            <a:picLocks noChangeAspect="1"/>
          </p:cNvPicPr>
          <p:nvPr/>
        </p:nvPicPr>
        <p:blipFill>
          <a:blip r:embed="rId5"/>
          <a:srcRect/>
          <a:stretch/>
        </p:blipFill>
        <p:spPr>
          <a:xfrm>
            <a:off x="432709" y="6155343"/>
            <a:ext cx="845749" cy="478855"/>
          </a:xfrm>
          <a:prstGeom prst="rect">
            <a:avLst/>
          </a:prstGeom>
        </p:spPr>
      </p:pic>
    </p:spTree>
    <p:extLst>
      <p:ext uri="{BB962C8B-B14F-4D97-AF65-F5344CB8AC3E}">
        <p14:creationId xmlns:p14="http://schemas.microsoft.com/office/powerpoint/2010/main" val="33131398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2245C9C3-6A5E-4F86-AE9C-778BCF6FC7D6}"/>
              </a:ext>
            </a:extLst>
          </p:cNvPr>
          <p:cNvSpPr/>
          <p:nvPr/>
        </p:nvSpPr>
        <p:spPr>
          <a:xfrm>
            <a:off x="966953" y="2487075"/>
            <a:ext cx="3037488" cy="549206"/>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1C94CCC6-CE7D-4750-B361-4CDDAB3EF978}"/>
              </a:ext>
            </a:extLst>
          </p:cNvPr>
          <p:cNvSpPr/>
          <p:nvPr/>
        </p:nvSpPr>
        <p:spPr>
          <a:xfrm>
            <a:off x="0" y="0"/>
            <a:ext cx="12192000" cy="839096"/>
          </a:xfrm>
          <a:prstGeom prst="rect">
            <a:avLst/>
          </a:prstGeom>
          <a:solidFill>
            <a:srgbClr val="E5B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CaixaDeTexto 6">
            <a:extLst>
              <a:ext uri="{FF2B5EF4-FFF2-40B4-BE49-F238E27FC236}">
                <a16:creationId xmlns:a16="http://schemas.microsoft.com/office/drawing/2014/main" id="{3603E33F-FD79-402D-86A5-5DDE679EF6BC}"/>
              </a:ext>
            </a:extLst>
          </p:cNvPr>
          <p:cNvSpPr txBox="1"/>
          <p:nvPr/>
        </p:nvSpPr>
        <p:spPr>
          <a:xfrm>
            <a:off x="1166437" y="208105"/>
            <a:ext cx="9859125" cy="461665"/>
          </a:xfrm>
          <a:prstGeom prst="rect">
            <a:avLst/>
          </a:prstGeom>
          <a:noFill/>
        </p:spPr>
        <p:txBody>
          <a:bodyPr wrap="square" rtlCol="0">
            <a:spAutoFit/>
          </a:bodyPr>
          <a:lstStyle/>
          <a:p>
            <a:pPr algn="ctr"/>
            <a:r>
              <a:rPr lang="pt-BR" sz="24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SER DIEZMANTE ES </a:t>
            </a:r>
          </a:p>
        </p:txBody>
      </p:sp>
      <p:pic>
        <p:nvPicPr>
          <p:cNvPr id="8" name="Imagem 7" descr="Logotipo, Ícone&#10;&#10;Descrição gerada automaticamente">
            <a:extLst>
              <a:ext uri="{FF2B5EF4-FFF2-40B4-BE49-F238E27FC236}">
                <a16:creationId xmlns:a16="http://schemas.microsoft.com/office/drawing/2014/main" id="{B25E8FD8-1829-409B-B141-C3AB2B1175CA}"/>
              </a:ext>
            </a:extLst>
          </p:cNvPr>
          <p:cNvPicPr>
            <a:picLocks noChangeAspect="1"/>
          </p:cNvPicPr>
          <p:nvPr/>
        </p:nvPicPr>
        <p:blipFill>
          <a:blip r:embed="rId3"/>
          <a:stretch>
            <a:fillRect/>
          </a:stretch>
        </p:blipFill>
        <p:spPr>
          <a:xfrm>
            <a:off x="11226971" y="5997697"/>
            <a:ext cx="636501" cy="636501"/>
          </a:xfrm>
          <a:prstGeom prst="rect">
            <a:avLst/>
          </a:prstGeom>
        </p:spPr>
      </p:pic>
      <p:sp>
        <p:nvSpPr>
          <p:cNvPr id="10" name="Retângulo 9">
            <a:extLst>
              <a:ext uri="{FF2B5EF4-FFF2-40B4-BE49-F238E27FC236}">
                <a16:creationId xmlns:a16="http://schemas.microsoft.com/office/drawing/2014/main" id="{C40026D8-F3E1-4DD4-A0DF-2DF3527DDF48}"/>
              </a:ext>
            </a:extLst>
          </p:cNvPr>
          <p:cNvSpPr/>
          <p:nvPr/>
        </p:nvSpPr>
        <p:spPr>
          <a:xfrm>
            <a:off x="966952" y="3220211"/>
            <a:ext cx="4824247" cy="549206"/>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a:extLst>
              <a:ext uri="{FF2B5EF4-FFF2-40B4-BE49-F238E27FC236}">
                <a16:creationId xmlns:a16="http://schemas.microsoft.com/office/drawing/2014/main" id="{8E266DB8-9259-44EB-B620-AE1A8820EB55}"/>
              </a:ext>
            </a:extLst>
          </p:cNvPr>
          <p:cNvSpPr/>
          <p:nvPr/>
        </p:nvSpPr>
        <p:spPr>
          <a:xfrm>
            <a:off x="964883" y="3964154"/>
            <a:ext cx="5320303" cy="549206"/>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40E1D165-9826-4C6F-BE29-D48CBFCBC395}"/>
              </a:ext>
            </a:extLst>
          </p:cNvPr>
          <p:cNvSpPr txBox="1"/>
          <p:nvPr/>
        </p:nvSpPr>
        <p:spPr>
          <a:xfrm>
            <a:off x="1056500" y="2542838"/>
            <a:ext cx="5102679" cy="1938992"/>
          </a:xfrm>
          <a:prstGeom prst="rect">
            <a:avLst/>
          </a:prstGeom>
          <a:noFill/>
        </p:spPr>
        <p:txBody>
          <a:bodyPr wrap="none" rtlCol="0">
            <a:spAutoFit/>
          </a:bodyPr>
          <a:lstStyle/>
          <a:p>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SER AGRADECIDO</a:t>
            </a:r>
          </a:p>
          <a:p>
            <a:endPar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DEVOLVER LO QUE ES DE DIOS </a:t>
            </a:r>
          </a:p>
          <a:p>
            <a:endPar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MANTENER LA OBRA DEL SEÑOR</a:t>
            </a:r>
            <a:endParaRPr lang="pt-BR"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Imagem 11">
            <a:extLst>
              <a:ext uri="{FF2B5EF4-FFF2-40B4-BE49-F238E27FC236}">
                <a16:creationId xmlns:a16="http://schemas.microsoft.com/office/drawing/2014/main" id="{13A87C63-3B5B-4311-A615-735F4CD69D58}"/>
              </a:ext>
            </a:extLst>
          </p:cNvPr>
          <p:cNvPicPr>
            <a:picLocks noChangeAspect="1"/>
          </p:cNvPicPr>
          <p:nvPr/>
        </p:nvPicPr>
        <p:blipFill>
          <a:blip r:embed="rId4"/>
          <a:srcRect/>
          <a:stretch/>
        </p:blipFill>
        <p:spPr>
          <a:xfrm>
            <a:off x="432709" y="6155343"/>
            <a:ext cx="845749" cy="478855"/>
          </a:xfrm>
          <a:prstGeom prst="rect">
            <a:avLst/>
          </a:prstGeom>
        </p:spPr>
      </p:pic>
    </p:spTree>
    <p:extLst>
      <p:ext uri="{BB962C8B-B14F-4D97-AF65-F5344CB8AC3E}">
        <p14:creationId xmlns:p14="http://schemas.microsoft.com/office/powerpoint/2010/main" val="2058626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4FED95C-7EE2-42F4-875C-ABB643F7FF66}"/>
              </a:ext>
            </a:extLst>
          </p:cNvPr>
          <p:cNvSpPr/>
          <p:nvPr/>
        </p:nvSpPr>
        <p:spPr>
          <a:xfrm>
            <a:off x="1344158" y="2799575"/>
            <a:ext cx="9801528" cy="1695272"/>
          </a:xfrm>
          <a:prstGeom prst="rect">
            <a:avLst/>
          </a:prstGeom>
        </p:spPr>
        <p:txBody>
          <a:bodyPr wrap="square">
            <a:spAutoFit/>
          </a:bodyPr>
          <a:lstStyle/>
          <a:p>
            <a:pPr algn="ctr">
              <a:lnSpc>
                <a:spcPct val="150000"/>
              </a:lnSpc>
            </a:pPr>
            <a:r>
              <a:rPr lang="es-ES" sz="2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Los pensamientos del diligente ciertamente tienden a la abundancia; mas todo el que se apresura alocadamente, de cierto va a la pobreza</a:t>
            </a:r>
            <a:br>
              <a:rPr lang="pt-BR" sz="2400" i="1"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br>
            <a:r>
              <a:rPr lang="pt-BR" sz="2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Proverbios</a:t>
            </a:r>
            <a:r>
              <a:rPr lang="pt-BR"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21:5</a:t>
            </a:r>
          </a:p>
        </p:txBody>
      </p:sp>
      <p:pic>
        <p:nvPicPr>
          <p:cNvPr id="5" name="Imagem 4">
            <a:extLst>
              <a:ext uri="{FF2B5EF4-FFF2-40B4-BE49-F238E27FC236}">
                <a16:creationId xmlns:a16="http://schemas.microsoft.com/office/drawing/2014/main" id="{8950ABE7-D9B4-41FC-BAD6-47A64E3B8B99}"/>
              </a:ext>
            </a:extLst>
          </p:cNvPr>
          <p:cNvPicPr>
            <a:picLocks noChangeAspect="1"/>
          </p:cNvPicPr>
          <p:nvPr/>
        </p:nvPicPr>
        <p:blipFill>
          <a:blip r:embed="rId3">
            <a:alphaModFix amt="35000"/>
          </a:blip>
          <a:srcRect/>
          <a:stretch/>
        </p:blipFill>
        <p:spPr>
          <a:xfrm rot="915886">
            <a:off x="329449" y="270309"/>
            <a:ext cx="2491683" cy="1638889"/>
          </a:xfrm>
          <a:prstGeom prst="rect">
            <a:avLst/>
          </a:prstGeom>
        </p:spPr>
      </p:pic>
      <p:pic>
        <p:nvPicPr>
          <p:cNvPr id="6" name="Imagem 5">
            <a:extLst>
              <a:ext uri="{FF2B5EF4-FFF2-40B4-BE49-F238E27FC236}">
                <a16:creationId xmlns:a16="http://schemas.microsoft.com/office/drawing/2014/main" id="{C6748D22-5D93-44FD-88B8-7D6EC1D3D03A}"/>
              </a:ext>
            </a:extLst>
          </p:cNvPr>
          <p:cNvPicPr>
            <a:picLocks noChangeAspect="1"/>
          </p:cNvPicPr>
          <p:nvPr/>
        </p:nvPicPr>
        <p:blipFill>
          <a:blip r:embed="rId4"/>
          <a:srcRect/>
          <a:stretch/>
        </p:blipFill>
        <p:spPr>
          <a:xfrm>
            <a:off x="11226971" y="6039739"/>
            <a:ext cx="636501" cy="636501"/>
          </a:xfrm>
          <a:prstGeom prst="rect">
            <a:avLst/>
          </a:prstGeom>
        </p:spPr>
      </p:pic>
      <p:pic>
        <p:nvPicPr>
          <p:cNvPr id="8" name="Imagem 7">
            <a:extLst>
              <a:ext uri="{FF2B5EF4-FFF2-40B4-BE49-F238E27FC236}">
                <a16:creationId xmlns:a16="http://schemas.microsoft.com/office/drawing/2014/main" id="{F104AA81-14C6-4E55-8EBF-A502678E2916}"/>
              </a:ext>
            </a:extLst>
          </p:cNvPr>
          <p:cNvPicPr>
            <a:picLocks noChangeAspect="1"/>
          </p:cNvPicPr>
          <p:nvPr/>
        </p:nvPicPr>
        <p:blipFill>
          <a:blip r:embed="rId5"/>
          <a:srcRect/>
          <a:stretch/>
        </p:blipFill>
        <p:spPr>
          <a:xfrm>
            <a:off x="11017725" y="279744"/>
            <a:ext cx="845747" cy="478854"/>
          </a:xfrm>
          <a:prstGeom prst="rect">
            <a:avLst/>
          </a:prstGeom>
        </p:spPr>
      </p:pic>
    </p:spTree>
    <p:extLst>
      <p:ext uri="{BB962C8B-B14F-4D97-AF65-F5344CB8AC3E}">
        <p14:creationId xmlns:p14="http://schemas.microsoft.com/office/powerpoint/2010/main" val="523544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Logotipo, Ícone&#10;&#10;Descrição gerada automaticamente">
            <a:extLst>
              <a:ext uri="{FF2B5EF4-FFF2-40B4-BE49-F238E27FC236}">
                <a16:creationId xmlns:a16="http://schemas.microsoft.com/office/drawing/2014/main" id="{F83F7661-CD2B-498C-8AC6-6E12F092A5AC}"/>
              </a:ext>
            </a:extLst>
          </p:cNvPr>
          <p:cNvPicPr>
            <a:picLocks noChangeAspect="1"/>
          </p:cNvPicPr>
          <p:nvPr/>
        </p:nvPicPr>
        <p:blipFill>
          <a:blip r:embed="rId2"/>
          <a:stretch>
            <a:fillRect/>
          </a:stretch>
        </p:blipFill>
        <p:spPr>
          <a:xfrm>
            <a:off x="664075" y="5421443"/>
            <a:ext cx="1101663" cy="1101663"/>
          </a:xfrm>
          <a:prstGeom prst="rect">
            <a:avLst/>
          </a:prstGeom>
        </p:spPr>
      </p:pic>
      <p:pic>
        <p:nvPicPr>
          <p:cNvPr id="4" name="Imagem 3">
            <a:extLst>
              <a:ext uri="{FF2B5EF4-FFF2-40B4-BE49-F238E27FC236}">
                <a16:creationId xmlns:a16="http://schemas.microsoft.com/office/drawing/2014/main" id="{76A72962-F3D6-4591-8C6D-57A8423DC947}"/>
              </a:ext>
            </a:extLst>
          </p:cNvPr>
          <p:cNvPicPr>
            <a:picLocks noChangeAspect="1"/>
          </p:cNvPicPr>
          <p:nvPr/>
        </p:nvPicPr>
        <p:blipFill>
          <a:blip r:embed="rId3"/>
          <a:srcRect/>
          <a:stretch/>
        </p:blipFill>
        <p:spPr>
          <a:xfrm>
            <a:off x="563657" y="653144"/>
            <a:ext cx="4902691" cy="2775856"/>
          </a:xfrm>
          <a:prstGeom prst="rect">
            <a:avLst/>
          </a:prstGeom>
        </p:spPr>
      </p:pic>
    </p:spTree>
    <p:extLst>
      <p:ext uri="{BB962C8B-B14F-4D97-AF65-F5344CB8AC3E}">
        <p14:creationId xmlns:p14="http://schemas.microsoft.com/office/powerpoint/2010/main" val="2054667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752039BC-1FA6-4C7E-B8A1-63754931A6AF}"/>
              </a:ext>
            </a:extLst>
          </p:cNvPr>
          <p:cNvSpPr/>
          <p:nvPr/>
        </p:nvSpPr>
        <p:spPr>
          <a:xfrm>
            <a:off x="1194215" y="2799575"/>
            <a:ext cx="10032756" cy="1695272"/>
          </a:xfrm>
          <a:prstGeom prst="rect">
            <a:avLst/>
          </a:prstGeom>
        </p:spPr>
        <p:txBody>
          <a:bodyPr wrap="square">
            <a:spAutoFit/>
          </a:bodyPr>
          <a:lstStyle/>
          <a:p>
            <a:pPr algn="ctr">
              <a:lnSpc>
                <a:spcPct val="150000"/>
              </a:lnSpc>
            </a:pPr>
            <a:r>
              <a:rPr lang="es-ES" sz="2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El ladrón no viene sino para hurtar y matar y destruir; </a:t>
            </a:r>
            <a:br>
              <a:rPr lang="es-ES" sz="2400" i="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s-ES" sz="2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yo he venido para que tengan vida, y para que la tengan en abundancia</a:t>
            </a:r>
            <a:r>
              <a:rPr lang="pt-BR" sz="2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br>
              <a:rPr lang="pt-BR" sz="2400" i="1"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br>
            <a:r>
              <a:rPr lang="pt-BR"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Juan 10:10</a:t>
            </a:r>
          </a:p>
        </p:txBody>
      </p:sp>
      <p:pic>
        <p:nvPicPr>
          <p:cNvPr id="8" name="Imagem 7">
            <a:extLst>
              <a:ext uri="{FF2B5EF4-FFF2-40B4-BE49-F238E27FC236}">
                <a16:creationId xmlns:a16="http://schemas.microsoft.com/office/drawing/2014/main" id="{62F0B0F5-AAC8-4FC2-B822-1F24C3AFAE81}"/>
              </a:ext>
            </a:extLst>
          </p:cNvPr>
          <p:cNvPicPr>
            <a:picLocks noChangeAspect="1"/>
          </p:cNvPicPr>
          <p:nvPr/>
        </p:nvPicPr>
        <p:blipFill>
          <a:blip r:embed="rId3">
            <a:alphaModFix amt="35000"/>
          </a:blip>
          <a:srcRect/>
          <a:stretch/>
        </p:blipFill>
        <p:spPr>
          <a:xfrm rot="915886">
            <a:off x="329449" y="270309"/>
            <a:ext cx="2491683" cy="1638889"/>
          </a:xfrm>
          <a:prstGeom prst="rect">
            <a:avLst/>
          </a:prstGeom>
        </p:spPr>
      </p:pic>
      <p:pic>
        <p:nvPicPr>
          <p:cNvPr id="9" name="Imagem 8">
            <a:extLst>
              <a:ext uri="{FF2B5EF4-FFF2-40B4-BE49-F238E27FC236}">
                <a16:creationId xmlns:a16="http://schemas.microsoft.com/office/drawing/2014/main" id="{43AA2DD6-961F-4B91-B454-72CCB20F6FB7}"/>
              </a:ext>
            </a:extLst>
          </p:cNvPr>
          <p:cNvPicPr>
            <a:picLocks noChangeAspect="1"/>
          </p:cNvPicPr>
          <p:nvPr/>
        </p:nvPicPr>
        <p:blipFill>
          <a:blip r:embed="rId4"/>
          <a:srcRect/>
          <a:stretch/>
        </p:blipFill>
        <p:spPr>
          <a:xfrm>
            <a:off x="11226971" y="6039739"/>
            <a:ext cx="636501" cy="636501"/>
          </a:xfrm>
          <a:prstGeom prst="rect">
            <a:avLst/>
          </a:prstGeom>
        </p:spPr>
      </p:pic>
      <p:pic>
        <p:nvPicPr>
          <p:cNvPr id="6" name="Imagem 5">
            <a:extLst>
              <a:ext uri="{FF2B5EF4-FFF2-40B4-BE49-F238E27FC236}">
                <a16:creationId xmlns:a16="http://schemas.microsoft.com/office/drawing/2014/main" id="{01B94857-029E-40BE-B10D-6065B2984F6F}"/>
              </a:ext>
            </a:extLst>
          </p:cNvPr>
          <p:cNvPicPr>
            <a:picLocks noChangeAspect="1"/>
          </p:cNvPicPr>
          <p:nvPr/>
        </p:nvPicPr>
        <p:blipFill>
          <a:blip r:embed="rId5"/>
          <a:srcRect/>
          <a:stretch/>
        </p:blipFill>
        <p:spPr>
          <a:xfrm>
            <a:off x="11017725" y="279744"/>
            <a:ext cx="845747" cy="478854"/>
          </a:xfrm>
          <a:prstGeom prst="rect">
            <a:avLst/>
          </a:prstGeom>
        </p:spPr>
      </p:pic>
    </p:spTree>
    <p:extLst>
      <p:ext uri="{BB962C8B-B14F-4D97-AF65-F5344CB8AC3E}">
        <p14:creationId xmlns:p14="http://schemas.microsoft.com/office/powerpoint/2010/main" val="195305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95D117E5-2671-4F24-90A3-8339DD8C7A82}"/>
              </a:ext>
            </a:extLst>
          </p:cNvPr>
          <p:cNvSpPr txBox="1"/>
          <p:nvPr/>
        </p:nvSpPr>
        <p:spPr>
          <a:xfrm>
            <a:off x="568911" y="2104550"/>
            <a:ext cx="1681655" cy="1107996"/>
          </a:xfrm>
          <a:prstGeom prst="rect">
            <a:avLst/>
          </a:prstGeom>
          <a:noFill/>
        </p:spPr>
        <p:txBody>
          <a:bodyPr wrap="square" rtlCol="0">
            <a:spAutoFit/>
          </a:bodyPr>
          <a:lstStyle/>
          <a:p>
            <a:pPr algn="ctr"/>
            <a:r>
              <a:rPr lang="pt-BR" sz="66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46</a:t>
            </a:r>
            <a:r>
              <a:rPr lang="pt-BR" sz="44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a:t>
            </a:r>
            <a:endParaRPr lang="pt-BR" sz="6600" b="1" dirty="0">
              <a:solidFill>
                <a:srgbClr val="6767A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CaixaDeTexto 5">
            <a:extLst>
              <a:ext uri="{FF2B5EF4-FFF2-40B4-BE49-F238E27FC236}">
                <a16:creationId xmlns:a16="http://schemas.microsoft.com/office/drawing/2014/main" id="{F25D57DD-E90C-402D-BD2A-73A019323788}"/>
              </a:ext>
            </a:extLst>
          </p:cNvPr>
          <p:cNvSpPr txBox="1"/>
          <p:nvPr/>
        </p:nvSpPr>
        <p:spPr>
          <a:xfrm>
            <a:off x="2872779" y="2104550"/>
            <a:ext cx="1681655" cy="1107996"/>
          </a:xfrm>
          <a:prstGeom prst="rect">
            <a:avLst/>
          </a:prstGeom>
          <a:noFill/>
        </p:spPr>
        <p:txBody>
          <a:bodyPr wrap="square" rtlCol="0">
            <a:spAutoFit/>
          </a:bodyPr>
          <a:lstStyle/>
          <a:p>
            <a:pPr algn="ctr"/>
            <a:r>
              <a:rPr lang="pt-BR" sz="6600" b="1" dirty="0">
                <a:solidFill>
                  <a:srgbClr val="E7A90F"/>
                </a:solidFill>
                <a:latin typeface="Open Sans" panose="020B0606030504020204" pitchFamily="34" charset="0"/>
                <a:ea typeface="Open Sans" panose="020B0606030504020204" pitchFamily="34" charset="0"/>
                <a:cs typeface="Open Sans" panose="020B0606030504020204" pitchFamily="34" charset="0"/>
              </a:rPr>
              <a:t>35</a:t>
            </a:r>
            <a:r>
              <a:rPr lang="pt-BR" sz="4400" b="1" dirty="0">
                <a:solidFill>
                  <a:srgbClr val="E7A90F"/>
                </a:solidFill>
                <a:latin typeface="Open Sans" panose="020B0606030504020204" pitchFamily="34" charset="0"/>
                <a:ea typeface="Open Sans" panose="020B0606030504020204" pitchFamily="34" charset="0"/>
                <a:cs typeface="Open Sans" panose="020B0606030504020204" pitchFamily="34" charset="0"/>
              </a:rPr>
              <a:t>%</a:t>
            </a:r>
            <a:endParaRPr lang="pt-BR" sz="6600" b="1" dirty="0">
              <a:solidFill>
                <a:srgbClr val="E7A90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CaixaDeTexto 6">
            <a:extLst>
              <a:ext uri="{FF2B5EF4-FFF2-40B4-BE49-F238E27FC236}">
                <a16:creationId xmlns:a16="http://schemas.microsoft.com/office/drawing/2014/main" id="{2ACC0EF9-75B9-447E-8954-EBBA354C5585}"/>
              </a:ext>
            </a:extLst>
          </p:cNvPr>
          <p:cNvSpPr txBox="1"/>
          <p:nvPr/>
        </p:nvSpPr>
        <p:spPr>
          <a:xfrm>
            <a:off x="5176647" y="2115558"/>
            <a:ext cx="1681655" cy="1107996"/>
          </a:xfrm>
          <a:prstGeom prst="rect">
            <a:avLst/>
          </a:prstGeom>
          <a:noFill/>
        </p:spPr>
        <p:txBody>
          <a:bodyPr wrap="square" rtlCol="0">
            <a:spAutoFit/>
          </a:bodyPr>
          <a:lstStyle/>
          <a:p>
            <a:pPr algn="ctr"/>
            <a:r>
              <a:rPr lang="pt-BR" sz="66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69</a:t>
            </a:r>
            <a:r>
              <a:rPr lang="pt-BR" sz="44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a:t>
            </a:r>
            <a:endParaRPr lang="pt-BR" sz="6600" b="1" dirty="0">
              <a:solidFill>
                <a:srgbClr val="6767A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CaixaDeTexto 7">
            <a:extLst>
              <a:ext uri="{FF2B5EF4-FFF2-40B4-BE49-F238E27FC236}">
                <a16:creationId xmlns:a16="http://schemas.microsoft.com/office/drawing/2014/main" id="{C9ADD274-3ABE-4A2C-81DA-23FDFFAEF4E1}"/>
              </a:ext>
            </a:extLst>
          </p:cNvPr>
          <p:cNvSpPr txBox="1"/>
          <p:nvPr/>
        </p:nvSpPr>
        <p:spPr>
          <a:xfrm>
            <a:off x="7480515" y="2129834"/>
            <a:ext cx="1681655" cy="1107996"/>
          </a:xfrm>
          <a:prstGeom prst="rect">
            <a:avLst/>
          </a:prstGeom>
          <a:noFill/>
        </p:spPr>
        <p:txBody>
          <a:bodyPr wrap="square" rtlCol="0">
            <a:spAutoFit/>
          </a:bodyPr>
          <a:lstStyle/>
          <a:p>
            <a:pPr algn="ctr"/>
            <a:r>
              <a:rPr lang="pt-BR" sz="6600" b="1" dirty="0">
                <a:solidFill>
                  <a:srgbClr val="E7A90F"/>
                </a:solidFill>
                <a:latin typeface="Open Sans" panose="020B0606030504020204" pitchFamily="34" charset="0"/>
                <a:ea typeface="Open Sans" panose="020B0606030504020204" pitchFamily="34" charset="0"/>
                <a:cs typeface="Open Sans" panose="020B0606030504020204" pitchFamily="34" charset="0"/>
              </a:rPr>
              <a:t>39</a:t>
            </a:r>
            <a:r>
              <a:rPr lang="pt-BR" sz="4400" b="1" dirty="0">
                <a:solidFill>
                  <a:srgbClr val="E7A90F"/>
                </a:solidFill>
                <a:latin typeface="Open Sans" panose="020B0606030504020204" pitchFamily="34" charset="0"/>
                <a:ea typeface="Open Sans" panose="020B0606030504020204" pitchFamily="34" charset="0"/>
                <a:cs typeface="Open Sans" panose="020B0606030504020204" pitchFamily="34" charset="0"/>
              </a:rPr>
              <a:t>%</a:t>
            </a:r>
            <a:endParaRPr lang="pt-BR" sz="6600" b="1" dirty="0">
              <a:solidFill>
                <a:srgbClr val="E7A90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CaixaDeTexto 8">
            <a:extLst>
              <a:ext uri="{FF2B5EF4-FFF2-40B4-BE49-F238E27FC236}">
                <a16:creationId xmlns:a16="http://schemas.microsoft.com/office/drawing/2014/main" id="{CB2E0576-79FB-4E13-B210-315A8574DA63}"/>
              </a:ext>
            </a:extLst>
          </p:cNvPr>
          <p:cNvSpPr txBox="1"/>
          <p:nvPr/>
        </p:nvSpPr>
        <p:spPr>
          <a:xfrm>
            <a:off x="9784383" y="2129834"/>
            <a:ext cx="1681655" cy="1107996"/>
          </a:xfrm>
          <a:prstGeom prst="rect">
            <a:avLst/>
          </a:prstGeom>
          <a:noFill/>
        </p:spPr>
        <p:txBody>
          <a:bodyPr wrap="square" rtlCol="0">
            <a:spAutoFit/>
          </a:bodyPr>
          <a:lstStyle/>
          <a:p>
            <a:pPr algn="ctr"/>
            <a:r>
              <a:rPr lang="pt-BR" sz="66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57</a:t>
            </a:r>
            <a:r>
              <a:rPr lang="pt-BR" sz="4400" b="1" dirty="0">
                <a:solidFill>
                  <a:srgbClr val="6767A2"/>
                </a:solidFill>
                <a:latin typeface="Open Sans" panose="020B0606030504020204" pitchFamily="34" charset="0"/>
                <a:ea typeface="Open Sans" panose="020B0606030504020204" pitchFamily="34" charset="0"/>
                <a:cs typeface="Open Sans" panose="020B0606030504020204" pitchFamily="34" charset="0"/>
              </a:rPr>
              <a:t>%</a:t>
            </a:r>
            <a:endParaRPr lang="pt-BR" sz="6600" b="1" dirty="0">
              <a:solidFill>
                <a:srgbClr val="6767A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CaixaDeTexto 10">
            <a:extLst>
              <a:ext uri="{FF2B5EF4-FFF2-40B4-BE49-F238E27FC236}">
                <a16:creationId xmlns:a16="http://schemas.microsoft.com/office/drawing/2014/main" id="{D007CB21-ABAC-4147-A95D-39E63DDB2432}"/>
              </a:ext>
            </a:extLst>
          </p:cNvPr>
          <p:cNvSpPr txBox="1"/>
          <p:nvPr/>
        </p:nvSpPr>
        <p:spPr>
          <a:xfrm>
            <a:off x="337684" y="3197168"/>
            <a:ext cx="2144109" cy="1200329"/>
          </a:xfrm>
          <a:prstGeom prst="rect">
            <a:avLst/>
          </a:prstGeom>
          <a:noFill/>
        </p:spPr>
        <p:txBody>
          <a:bodyPr wrap="square">
            <a:spAutoFit/>
          </a:bodyPr>
          <a:lstStyle/>
          <a:p>
            <a:pPr marL="0" indent="0" algn="ctr">
              <a:buNone/>
            </a:pPr>
            <a:r>
              <a:rPr lang="es-ES" sz="1800" dirty="0">
                <a:latin typeface="Open Sans" panose="020B0606030504020204" pitchFamily="34" charset="0"/>
                <a:ea typeface="Open Sans" panose="020B0606030504020204" pitchFamily="34" charset="0"/>
                <a:cs typeface="Open Sans" panose="020B0606030504020204" pitchFamily="34" charset="0"/>
              </a:rPr>
              <a:t>de las parejas pelean por </a:t>
            </a:r>
            <a:r>
              <a:rPr lang="pt-BR" sz="1800" b="1" dirty="0" err="1">
                <a:latin typeface="Open Sans" panose="020B0606030504020204" pitchFamily="34" charset="0"/>
                <a:ea typeface="Open Sans" panose="020B0606030504020204" pitchFamily="34" charset="0"/>
                <a:cs typeface="Open Sans" panose="020B0606030504020204" pitchFamily="34" charset="0"/>
              </a:rPr>
              <a:t>cuestiones</a:t>
            </a:r>
            <a:r>
              <a:rPr lang="pt-BR" sz="1800" b="1" dirty="0">
                <a:latin typeface="Open Sans" panose="020B0606030504020204" pitchFamily="34" charset="0"/>
                <a:ea typeface="Open Sans" panose="020B0606030504020204" pitchFamily="34" charset="0"/>
                <a:cs typeface="Open Sans" panose="020B0606030504020204" pitchFamily="34" charset="0"/>
              </a:rPr>
              <a:t> </a:t>
            </a:r>
            <a:r>
              <a:rPr lang="pt-BR" sz="1800" b="1" dirty="0" err="1">
                <a:latin typeface="Open Sans" panose="020B0606030504020204" pitchFamily="34" charset="0"/>
                <a:ea typeface="Open Sans" panose="020B0606030504020204" pitchFamily="34" charset="0"/>
                <a:cs typeface="Open Sans" panose="020B0606030504020204" pitchFamily="34" charset="0"/>
              </a:rPr>
              <a:t>financieras</a:t>
            </a:r>
            <a:endParaRPr lang="pt-BR"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CaixaDeTexto 11">
            <a:extLst>
              <a:ext uri="{FF2B5EF4-FFF2-40B4-BE49-F238E27FC236}">
                <a16:creationId xmlns:a16="http://schemas.microsoft.com/office/drawing/2014/main" id="{BAA472DA-9008-45EB-B7E7-2A866469E549}"/>
              </a:ext>
            </a:extLst>
          </p:cNvPr>
          <p:cNvSpPr txBox="1"/>
          <p:nvPr/>
        </p:nvSpPr>
        <p:spPr>
          <a:xfrm>
            <a:off x="2598832" y="3197168"/>
            <a:ext cx="2144109" cy="1200329"/>
          </a:xfrm>
          <a:prstGeom prst="rect">
            <a:avLst/>
          </a:prstGeom>
          <a:noFill/>
        </p:spPr>
        <p:txBody>
          <a:bodyPr wrap="square">
            <a:spAutoFit/>
          </a:bodyPr>
          <a:lstStyle/>
          <a:p>
            <a:pPr marL="0" indent="0" algn="ctr">
              <a:buNone/>
            </a:pPr>
            <a:r>
              <a:rPr lang="pt-BR" sz="1800" dirty="0">
                <a:latin typeface="Open Sans" panose="020B0606030504020204" pitchFamily="34" charset="0"/>
                <a:ea typeface="Open Sans" panose="020B0606030504020204" pitchFamily="34" charset="0"/>
                <a:cs typeface="Open Sans" panose="020B0606030504020204" pitchFamily="34" charset="0"/>
              </a:rPr>
              <a:t>de </a:t>
            </a:r>
            <a:r>
              <a:rPr lang="pt-BR" sz="1800" dirty="0" err="1">
                <a:latin typeface="Open Sans" panose="020B0606030504020204" pitchFamily="34" charset="0"/>
                <a:ea typeface="Open Sans" panose="020B0606030504020204" pitchFamily="34" charset="0"/>
                <a:cs typeface="Open Sans" panose="020B0606030504020204" pitchFamily="34" charset="0"/>
              </a:rPr>
              <a:t>las</a:t>
            </a:r>
            <a:r>
              <a:rPr lang="pt-BR" sz="1800" dirty="0">
                <a:latin typeface="Open Sans" panose="020B0606030504020204" pitchFamily="34" charset="0"/>
                <a:ea typeface="Open Sans" panose="020B0606030504020204" pitchFamily="34" charset="0"/>
                <a:cs typeface="Open Sans" panose="020B0606030504020204" pitchFamily="34" charset="0"/>
              </a:rPr>
              <a:t> </a:t>
            </a:r>
            <a:r>
              <a:rPr lang="pt-BR" sz="1800" dirty="0" err="1">
                <a:latin typeface="Open Sans" panose="020B0606030504020204" pitchFamily="34" charset="0"/>
                <a:ea typeface="Open Sans" panose="020B0606030504020204" pitchFamily="34" charset="0"/>
                <a:cs typeface="Open Sans" panose="020B0606030504020204" pitchFamily="34" charset="0"/>
              </a:rPr>
              <a:t>mujeres</a:t>
            </a:r>
            <a:r>
              <a:rPr lang="pt-BR" sz="1800" dirty="0">
                <a:latin typeface="Open Sans" panose="020B0606030504020204" pitchFamily="34" charset="0"/>
                <a:ea typeface="Open Sans" panose="020B0606030504020204" pitchFamily="34" charset="0"/>
                <a:cs typeface="Open Sans" panose="020B0606030504020204" pitchFamily="34" charset="0"/>
              </a:rPr>
              <a:t> </a:t>
            </a:r>
            <a:r>
              <a:rPr lang="pt-BR" sz="1800" dirty="0" err="1">
                <a:latin typeface="Open Sans" panose="020B0606030504020204" pitchFamily="34" charset="0"/>
                <a:ea typeface="Open Sans" panose="020B0606030504020204" pitchFamily="34" charset="0"/>
                <a:cs typeface="Open Sans" panose="020B0606030504020204" pitchFamily="34" charset="0"/>
              </a:rPr>
              <a:t>desconocen</a:t>
            </a:r>
            <a:r>
              <a:rPr lang="pt-BR" sz="1800" dirty="0">
                <a:latin typeface="Open Sans" panose="020B0606030504020204" pitchFamily="34" charset="0"/>
                <a:ea typeface="Open Sans" panose="020B0606030504020204" pitchFamily="34" charset="0"/>
                <a:cs typeface="Open Sans" panose="020B0606030504020204" pitchFamily="34" charset="0"/>
              </a:rPr>
              <a:t> </a:t>
            </a:r>
            <a:r>
              <a:rPr lang="pt-BR" sz="1800" b="1" dirty="0" err="1">
                <a:latin typeface="Open Sans" panose="020B0606030504020204" pitchFamily="34" charset="0"/>
                <a:ea typeface="Open Sans" panose="020B0606030504020204" pitchFamily="34" charset="0"/>
                <a:cs typeface="Open Sans" panose="020B0606030504020204" pitchFamily="34" charset="0"/>
              </a:rPr>
              <a:t>el</a:t>
            </a:r>
            <a:r>
              <a:rPr lang="pt-BR" sz="1800" b="1" dirty="0">
                <a:latin typeface="Open Sans" panose="020B0606030504020204" pitchFamily="34" charset="0"/>
                <a:ea typeface="Open Sans" panose="020B0606030504020204" pitchFamily="34" charset="0"/>
                <a:cs typeface="Open Sans" panose="020B0606030504020204" pitchFamily="34" charset="0"/>
              </a:rPr>
              <a:t> valor </a:t>
            </a:r>
            <a:r>
              <a:rPr lang="pt-BR" sz="1800" b="1" dirty="0" err="1">
                <a:latin typeface="Open Sans" panose="020B0606030504020204" pitchFamily="34" charset="0"/>
                <a:ea typeface="Open Sans" panose="020B0606030504020204" pitchFamily="34" charset="0"/>
                <a:cs typeface="Open Sans" panose="020B0606030504020204" pitchFamily="34" charset="0"/>
              </a:rPr>
              <a:t>del</a:t>
            </a:r>
            <a:r>
              <a:rPr lang="pt-BR" sz="1800" b="1" dirty="0">
                <a:latin typeface="Open Sans" panose="020B0606030504020204" pitchFamily="34" charset="0"/>
                <a:ea typeface="Open Sans" panose="020B0606030504020204" pitchFamily="34" charset="0"/>
                <a:cs typeface="Open Sans" panose="020B0606030504020204" pitchFamily="34" charset="0"/>
              </a:rPr>
              <a:t> salario  </a:t>
            </a:r>
            <a:r>
              <a:rPr lang="pt-BR" sz="1800" dirty="0" err="1">
                <a:latin typeface="Open Sans" panose="020B0606030504020204" pitchFamily="34" charset="0"/>
                <a:ea typeface="Open Sans" panose="020B0606030504020204" pitchFamily="34" charset="0"/>
                <a:cs typeface="Open Sans" panose="020B0606030504020204" pitchFamily="34" charset="0"/>
              </a:rPr>
              <a:t>del</a:t>
            </a:r>
            <a:r>
              <a:rPr lang="pt-BR" sz="1800" dirty="0">
                <a:latin typeface="Open Sans" panose="020B0606030504020204" pitchFamily="34" charset="0"/>
                <a:ea typeface="Open Sans" panose="020B0606030504020204" pitchFamily="34" charset="0"/>
                <a:cs typeface="Open Sans" panose="020B0606030504020204" pitchFamily="34" charset="0"/>
              </a:rPr>
              <a:t> marido</a:t>
            </a:r>
          </a:p>
        </p:txBody>
      </p:sp>
      <p:sp>
        <p:nvSpPr>
          <p:cNvPr id="13" name="CaixaDeTexto 12">
            <a:extLst>
              <a:ext uri="{FF2B5EF4-FFF2-40B4-BE49-F238E27FC236}">
                <a16:creationId xmlns:a16="http://schemas.microsoft.com/office/drawing/2014/main" id="{578A6013-49F5-4C10-8266-7CF047E35859}"/>
              </a:ext>
            </a:extLst>
          </p:cNvPr>
          <p:cNvSpPr txBox="1"/>
          <p:nvPr/>
        </p:nvSpPr>
        <p:spPr>
          <a:xfrm>
            <a:off x="4915542" y="3198270"/>
            <a:ext cx="2144109" cy="1200329"/>
          </a:xfrm>
          <a:prstGeom prst="rect">
            <a:avLst/>
          </a:prstGeom>
          <a:noFill/>
        </p:spPr>
        <p:txBody>
          <a:bodyPr wrap="square">
            <a:spAutoFit/>
          </a:bodyPr>
          <a:lstStyle/>
          <a:p>
            <a:pPr marL="0" indent="0" algn="ctr">
              <a:buNone/>
            </a:pPr>
            <a:r>
              <a:rPr lang="pt-BR" sz="1800" dirty="0">
                <a:latin typeface="Open Sans" panose="020B0606030504020204" pitchFamily="34" charset="0"/>
                <a:ea typeface="Open Sans" panose="020B0606030504020204" pitchFamily="34" charset="0"/>
                <a:cs typeface="Open Sans" panose="020B0606030504020204" pitchFamily="34" charset="0"/>
              </a:rPr>
              <a:t>de </a:t>
            </a:r>
            <a:r>
              <a:rPr lang="pt-BR" sz="1800" dirty="0" err="1">
                <a:latin typeface="Open Sans" panose="020B0606030504020204" pitchFamily="34" charset="0"/>
                <a:ea typeface="Open Sans" panose="020B0606030504020204" pitchFamily="34" charset="0"/>
                <a:cs typeface="Open Sans" panose="020B0606030504020204" pitchFamily="34" charset="0"/>
              </a:rPr>
              <a:t>las</a:t>
            </a:r>
            <a:r>
              <a:rPr lang="pt-BR" sz="1800" dirty="0">
                <a:latin typeface="Open Sans" panose="020B0606030504020204" pitchFamily="34" charset="0"/>
                <a:ea typeface="Open Sans" panose="020B0606030504020204" pitchFamily="34" charset="0"/>
                <a:cs typeface="Open Sans" panose="020B0606030504020204" pitchFamily="34" charset="0"/>
              </a:rPr>
              <a:t> </a:t>
            </a:r>
            <a:r>
              <a:rPr lang="pt-BR" sz="1800" dirty="0" err="1">
                <a:latin typeface="Open Sans" panose="020B0606030504020204" pitchFamily="34" charset="0"/>
                <a:ea typeface="Open Sans" panose="020B0606030504020204" pitchFamily="34" charset="0"/>
                <a:cs typeface="Open Sans" panose="020B0606030504020204" pitchFamily="34" charset="0"/>
              </a:rPr>
              <a:t>familias</a:t>
            </a:r>
            <a:br>
              <a:rPr lang="pt-BR" sz="1800" dirty="0">
                <a:latin typeface="Open Sans" panose="020B0606030504020204" pitchFamily="34" charset="0"/>
                <a:ea typeface="Open Sans" panose="020B0606030504020204" pitchFamily="34" charset="0"/>
                <a:cs typeface="Open Sans" panose="020B0606030504020204" pitchFamily="34" charset="0"/>
              </a:rPr>
            </a:br>
            <a:r>
              <a:rPr lang="pt-BR" sz="1800" b="1" dirty="0">
                <a:latin typeface="Open Sans" panose="020B0606030504020204" pitchFamily="34" charset="0"/>
                <a:ea typeface="Open Sans" panose="020B0606030504020204" pitchFamily="34" charset="0"/>
                <a:cs typeface="Open Sans" panose="020B0606030504020204" pitchFamily="34" charset="0"/>
              </a:rPr>
              <a:t>no </a:t>
            </a:r>
            <a:r>
              <a:rPr lang="pt-BR" sz="1800" b="1" dirty="0" err="1">
                <a:latin typeface="Open Sans" panose="020B0606030504020204" pitchFamily="34" charset="0"/>
                <a:ea typeface="Open Sans" panose="020B0606030504020204" pitchFamily="34" charset="0"/>
                <a:cs typeface="Open Sans" panose="020B0606030504020204" pitchFamily="34" charset="0"/>
              </a:rPr>
              <a:t>conversan</a:t>
            </a:r>
            <a:r>
              <a:rPr lang="pt-BR" sz="1800" b="1" dirty="0">
                <a:latin typeface="Open Sans" panose="020B0606030504020204" pitchFamily="34" charset="0"/>
                <a:ea typeface="Open Sans" panose="020B0606030504020204" pitchFamily="34" charset="0"/>
                <a:cs typeface="Open Sans" panose="020B0606030504020204" pitchFamily="34" charset="0"/>
              </a:rPr>
              <a:t> </a:t>
            </a:r>
            <a:r>
              <a:rPr lang="pt-BR" sz="1800" dirty="0" err="1">
                <a:latin typeface="Open Sans" panose="020B0606030504020204" pitchFamily="34" charset="0"/>
                <a:ea typeface="Open Sans" panose="020B0606030504020204" pitchFamily="34" charset="0"/>
                <a:cs typeface="Open Sans" panose="020B0606030504020204" pitchFamily="34" charset="0"/>
              </a:rPr>
              <a:t>abiertamente</a:t>
            </a:r>
            <a:r>
              <a:rPr lang="pt-BR" sz="1800" dirty="0">
                <a:latin typeface="Open Sans" panose="020B0606030504020204" pitchFamily="34" charset="0"/>
                <a:ea typeface="Open Sans" panose="020B0606030504020204" pitchFamily="34" charset="0"/>
                <a:cs typeface="Open Sans" panose="020B0606030504020204" pitchFamily="34" charset="0"/>
              </a:rPr>
              <a:t> sobre </a:t>
            </a:r>
            <a:r>
              <a:rPr lang="pt-BR" sz="1800" dirty="0" err="1">
                <a:latin typeface="Open Sans" panose="020B0606030504020204" pitchFamily="34" charset="0"/>
                <a:ea typeface="Open Sans" panose="020B0606030504020204" pitchFamily="34" charset="0"/>
                <a:cs typeface="Open Sans" panose="020B0606030504020204" pitchFamily="34" charset="0"/>
              </a:rPr>
              <a:t>finanzas</a:t>
            </a:r>
            <a:endParaRPr lang="pt-BR"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CaixaDeTexto 13">
            <a:extLst>
              <a:ext uri="{FF2B5EF4-FFF2-40B4-BE49-F238E27FC236}">
                <a16:creationId xmlns:a16="http://schemas.microsoft.com/office/drawing/2014/main" id="{D57ACE1E-B85D-4A09-A36F-C8850C060D61}"/>
              </a:ext>
            </a:extLst>
          </p:cNvPr>
          <p:cNvSpPr txBox="1"/>
          <p:nvPr/>
        </p:nvSpPr>
        <p:spPr>
          <a:xfrm>
            <a:off x="7356531" y="3212546"/>
            <a:ext cx="1825569" cy="1200329"/>
          </a:xfrm>
          <a:prstGeom prst="rect">
            <a:avLst/>
          </a:prstGeom>
          <a:noFill/>
        </p:spPr>
        <p:txBody>
          <a:bodyPr wrap="square">
            <a:spAutoFit/>
          </a:bodyPr>
          <a:lstStyle/>
          <a:p>
            <a:pPr marL="0" indent="0" algn="ctr">
              <a:buNone/>
            </a:pPr>
            <a:r>
              <a:rPr lang="pt-BR" sz="1800" dirty="0">
                <a:latin typeface="Open Sans" panose="020B0606030504020204" pitchFamily="34" charset="0"/>
                <a:ea typeface="Open Sans" panose="020B0606030504020204" pitchFamily="34" charset="0"/>
                <a:cs typeface="Open Sans" panose="020B0606030504020204" pitchFamily="34" charset="0"/>
              </a:rPr>
              <a:t>de </a:t>
            </a:r>
            <a:r>
              <a:rPr lang="pt-BR" sz="1800" dirty="0" err="1">
                <a:latin typeface="Open Sans" panose="020B0606030504020204" pitchFamily="34" charset="0"/>
                <a:ea typeface="Open Sans" panose="020B0606030504020204" pitchFamily="34" charset="0"/>
                <a:cs typeface="Open Sans" panose="020B0606030504020204" pitchFamily="34" charset="0"/>
              </a:rPr>
              <a:t>las</a:t>
            </a:r>
            <a:r>
              <a:rPr lang="pt-BR" sz="1800" dirty="0">
                <a:latin typeface="Open Sans" panose="020B0606030504020204" pitchFamily="34" charset="0"/>
                <a:ea typeface="Open Sans" panose="020B0606030504020204" pitchFamily="34" charset="0"/>
                <a:cs typeface="Open Sans" panose="020B0606030504020204" pitchFamily="34" charset="0"/>
              </a:rPr>
              <a:t> </a:t>
            </a:r>
            <a:r>
              <a:rPr lang="pt-BR" sz="1800" dirty="0" err="1">
                <a:latin typeface="Open Sans" panose="020B0606030504020204" pitchFamily="34" charset="0"/>
                <a:ea typeface="Open Sans" panose="020B0606030504020204" pitchFamily="34" charset="0"/>
                <a:cs typeface="Open Sans" panose="020B0606030504020204" pitchFamily="34" charset="0"/>
              </a:rPr>
              <a:t>mujeres</a:t>
            </a:r>
            <a:r>
              <a:rPr lang="pt-BR" sz="1800" dirty="0">
                <a:latin typeface="Open Sans" panose="020B0606030504020204" pitchFamily="34" charset="0"/>
                <a:ea typeface="Open Sans" panose="020B0606030504020204" pitchFamily="34" charset="0"/>
                <a:cs typeface="Open Sans" panose="020B0606030504020204" pitchFamily="34" charset="0"/>
              </a:rPr>
              <a:t> </a:t>
            </a:r>
            <a:r>
              <a:rPr lang="pt-BR" sz="1800" b="1" dirty="0" err="1">
                <a:latin typeface="Open Sans" panose="020B0606030504020204" pitchFamily="34" charset="0"/>
                <a:ea typeface="Open Sans" panose="020B0606030504020204" pitchFamily="34" charset="0"/>
                <a:cs typeface="Open Sans" panose="020B0606030504020204" pitchFamily="34" charset="0"/>
              </a:rPr>
              <a:t>esconden</a:t>
            </a:r>
            <a:r>
              <a:rPr lang="pt-BR" sz="1800" b="1" dirty="0">
                <a:latin typeface="Open Sans" panose="020B0606030504020204" pitchFamily="34" charset="0"/>
                <a:ea typeface="Open Sans" panose="020B0606030504020204" pitchFamily="34" charset="0"/>
                <a:cs typeface="Open Sans" panose="020B0606030504020204" pitchFamily="34" charset="0"/>
              </a:rPr>
              <a:t> </a:t>
            </a:r>
            <a:r>
              <a:rPr lang="pt-BR" sz="1800" b="1" dirty="0" err="1">
                <a:latin typeface="Open Sans" panose="020B0606030504020204" pitchFamily="34" charset="0"/>
                <a:ea typeface="Open Sans" panose="020B0606030504020204" pitchFamily="34" charset="0"/>
                <a:cs typeface="Open Sans" panose="020B0606030504020204" pitchFamily="34" charset="0"/>
              </a:rPr>
              <a:t>los</a:t>
            </a:r>
            <a:r>
              <a:rPr lang="pt-BR" sz="1800" b="1" dirty="0">
                <a:latin typeface="Open Sans" panose="020B0606030504020204" pitchFamily="34" charset="0"/>
                <a:ea typeface="Open Sans" panose="020B0606030504020204" pitchFamily="34" charset="0"/>
                <a:cs typeface="Open Sans" panose="020B0606030504020204" pitchFamily="34" charset="0"/>
              </a:rPr>
              <a:t> gastos </a:t>
            </a:r>
            <a:r>
              <a:rPr lang="pt-BR" sz="1800" dirty="0">
                <a:latin typeface="Open Sans" panose="020B0606030504020204" pitchFamily="34" charset="0"/>
                <a:ea typeface="Open Sans" panose="020B0606030504020204" pitchFamily="34" charset="0"/>
                <a:cs typeface="Open Sans" panose="020B0606030504020204" pitchFamily="34" charset="0"/>
              </a:rPr>
              <a:t>a </a:t>
            </a:r>
            <a:r>
              <a:rPr lang="pt-BR" sz="1800" dirty="0" err="1">
                <a:latin typeface="Open Sans" panose="020B0606030504020204" pitchFamily="34" charset="0"/>
                <a:ea typeface="Open Sans" panose="020B0606030504020204" pitchFamily="34" charset="0"/>
                <a:cs typeface="Open Sans" panose="020B0606030504020204" pitchFamily="34" charset="0"/>
              </a:rPr>
              <a:t>su</a:t>
            </a:r>
            <a:r>
              <a:rPr lang="pt-BR" sz="1800" dirty="0">
                <a:latin typeface="Open Sans" panose="020B0606030504020204" pitchFamily="34" charset="0"/>
                <a:ea typeface="Open Sans" panose="020B0606030504020204" pitchFamily="34" charset="0"/>
                <a:cs typeface="Open Sans" panose="020B0606030504020204" pitchFamily="34" charset="0"/>
              </a:rPr>
              <a:t> </a:t>
            </a:r>
            <a:r>
              <a:rPr lang="pt-BR" sz="1800" dirty="0" err="1">
                <a:latin typeface="Open Sans" panose="020B0606030504020204" pitchFamily="34" charset="0"/>
                <a:ea typeface="Open Sans" panose="020B0606030504020204" pitchFamily="34" charset="0"/>
                <a:cs typeface="Open Sans" panose="020B0606030504020204" pitchFamily="34" charset="0"/>
              </a:rPr>
              <a:t>compañero</a:t>
            </a:r>
            <a:endParaRPr lang="pt-BR"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CaixaDeTexto 14">
            <a:extLst>
              <a:ext uri="{FF2B5EF4-FFF2-40B4-BE49-F238E27FC236}">
                <a16:creationId xmlns:a16="http://schemas.microsoft.com/office/drawing/2014/main" id="{5D49915B-0150-4E23-ACFD-4D30112E2E8E}"/>
              </a:ext>
            </a:extLst>
          </p:cNvPr>
          <p:cNvSpPr txBox="1"/>
          <p:nvPr/>
        </p:nvSpPr>
        <p:spPr>
          <a:xfrm>
            <a:off x="9478980" y="3212546"/>
            <a:ext cx="2144109" cy="1200329"/>
          </a:xfrm>
          <a:prstGeom prst="rect">
            <a:avLst/>
          </a:prstGeom>
          <a:noFill/>
        </p:spPr>
        <p:txBody>
          <a:bodyPr wrap="square">
            <a:spAutoFit/>
          </a:bodyPr>
          <a:lstStyle/>
          <a:p>
            <a:pPr marL="0" indent="0" algn="ctr">
              <a:buNone/>
            </a:pPr>
            <a:r>
              <a:rPr lang="pt-BR" sz="1800" dirty="0">
                <a:latin typeface="Open Sans" panose="020B0606030504020204" pitchFamily="34" charset="0"/>
                <a:ea typeface="Open Sans" panose="020B0606030504020204" pitchFamily="34" charset="0"/>
                <a:cs typeface="Open Sans" panose="020B0606030504020204" pitchFamily="34" charset="0"/>
              </a:rPr>
              <a:t>de </a:t>
            </a:r>
            <a:r>
              <a:rPr lang="pt-BR" sz="1800" dirty="0" err="1">
                <a:latin typeface="Open Sans" panose="020B0606030504020204" pitchFamily="34" charset="0"/>
                <a:ea typeface="Open Sans" panose="020B0606030504020204" pitchFamily="34" charset="0"/>
                <a:cs typeface="Open Sans" panose="020B0606030504020204" pitchFamily="34" charset="0"/>
              </a:rPr>
              <a:t>los</a:t>
            </a:r>
            <a:r>
              <a:rPr lang="pt-BR" sz="1800" dirty="0">
                <a:latin typeface="Open Sans" panose="020B0606030504020204" pitchFamily="34" charset="0"/>
                <a:ea typeface="Open Sans" panose="020B0606030504020204" pitchFamily="34" charset="0"/>
                <a:cs typeface="Open Sans" panose="020B0606030504020204" pitchFamily="34" charset="0"/>
              </a:rPr>
              <a:t> </a:t>
            </a:r>
            <a:r>
              <a:rPr lang="pt-BR" sz="1800" dirty="0" err="1">
                <a:latin typeface="Open Sans" panose="020B0606030504020204" pitchFamily="34" charset="0"/>
                <a:ea typeface="Open Sans" panose="020B0606030504020204" pitchFamily="34" charset="0"/>
                <a:cs typeface="Open Sans" panose="020B0606030504020204" pitchFamily="34" charset="0"/>
              </a:rPr>
              <a:t>divorcios</a:t>
            </a:r>
            <a:r>
              <a:rPr lang="pt-BR" sz="1800" dirty="0">
                <a:latin typeface="Open Sans" panose="020B0606030504020204" pitchFamily="34" charset="0"/>
                <a:ea typeface="Open Sans" panose="020B0606030504020204" pitchFamily="34" charset="0"/>
                <a:cs typeface="Open Sans" panose="020B0606030504020204" pitchFamily="34" charset="0"/>
              </a:rPr>
              <a:t> </a:t>
            </a:r>
            <a:r>
              <a:rPr lang="pt-BR" sz="1800" dirty="0" err="1">
                <a:latin typeface="Open Sans" panose="020B0606030504020204" pitchFamily="34" charset="0"/>
                <a:ea typeface="Open Sans" panose="020B0606030504020204" pitchFamily="34" charset="0"/>
                <a:cs typeface="Open Sans" panose="020B0606030504020204" pitchFamily="34" charset="0"/>
              </a:rPr>
              <a:t>ocurren</a:t>
            </a:r>
            <a:r>
              <a:rPr lang="pt-BR" sz="1800" dirty="0">
                <a:latin typeface="Open Sans" panose="020B0606030504020204" pitchFamily="34" charset="0"/>
                <a:ea typeface="Open Sans" panose="020B0606030504020204" pitchFamily="34" charset="0"/>
                <a:cs typeface="Open Sans" panose="020B0606030504020204" pitchFamily="34" charset="0"/>
              </a:rPr>
              <a:t> </a:t>
            </a:r>
            <a:r>
              <a:rPr lang="pt-BR" sz="1800" b="1" dirty="0">
                <a:latin typeface="Open Sans" panose="020B0606030504020204" pitchFamily="34" charset="0"/>
                <a:ea typeface="Open Sans" panose="020B0606030504020204" pitchFamily="34" charset="0"/>
                <a:cs typeface="Open Sans" panose="020B0606030504020204" pitchFamily="34" charset="0"/>
              </a:rPr>
              <a:t>por problemas </a:t>
            </a:r>
            <a:r>
              <a:rPr lang="pt-BR" sz="1800" b="1" dirty="0" err="1">
                <a:latin typeface="Open Sans" panose="020B0606030504020204" pitchFamily="34" charset="0"/>
                <a:ea typeface="Open Sans" panose="020B0606030504020204" pitchFamily="34" charset="0"/>
                <a:cs typeface="Open Sans" panose="020B0606030504020204" pitchFamily="34" charset="0"/>
              </a:rPr>
              <a:t>financieros</a:t>
            </a:r>
            <a:endParaRPr lang="pt-BR" sz="18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6" name="Imagem 15" descr="Logotipo, Ícone&#10;&#10;Descrição gerada automaticamente">
            <a:extLst>
              <a:ext uri="{FF2B5EF4-FFF2-40B4-BE49-F238E27FC236}">
                <a16:creationId xmlns:a16="http://schemas.microsoft.com/office/drawing/2014/main" id="{2FB59F23-F897-4EA4-BCAE-3E76BEDF8ACF}"/>
              </a:ext>
            </a:extLst>
          </p:cNvPr>
          <p:cNvPicPr>
            <a:picLocks noChangeAspect="1"/>
          </p:cNvPicPr>
          <p:nvPr/>
        </p:nvPicPr>
        <p:blipFill>
          <a:blip r:embed="rId3"/>
          <a:stretch>
            <a:fillRect/>
          </a:stretch>
        </p:blipFill>
        <p:spPr>
          <a:xfrm>
            <a:off x="11226971" y="5997697"/>
            <a:ext cx="636501" cy="636501"/>
          </a:xfrm>
          <a:prstGeom prst="rect">
            <a:avLst/>
          </a:prstGeom>
        </p:spPr>
      </p:pic>
      <p:pic>
        <p:nvPicPr>
          <p:cNvPr id="17" name="Imagem 16">
            <a:extLst>
              <a:ext uri="{FF2B5EF4-FFF2-40B4-BE49-F238E27FC236}">
                <a16:creationId xmlns:a16="http://schemas.microsoft.com/office/drawing/2014/main" id="{3B562E83-92E9-4E56-8FA4-1D3157D933A3}"/>
              </a:ext>
            </a:extLst>
          </p:cNvPr>
          <p:cNvPicPr>
            <a:picLocks noChangeAspect="1"/>
          </p:cNvPicPr>
          <p:nvPr/>
        </p:nvPicPr>
        <p:blipFill>
          <a:blip r:embed="rId4"/>
          <a:srcRect/>
          <a:stretch/>
        </p:blipFill>
        <p:spPr>
          <a:xfrm>
            <a:off x="432709" y="6155343"/>
            <a:ext cx="845749" cy="478855"/>
          </a:xfrm>
          <a:prstGeom prst="rect">
            <a:avLst/>
          </a:prstGeom>
        </p:spPr>
      </p:pic>
      <p:sp>
        <p:nvSpPr>
          <p:cNvPr id="18" name="Retângulo 17">
            <a:extLst>
              <a:ext uri="{FF2B5EF4-FFF2-40B4-BE49-F238E27FC236}">
                <a16:creationId xmlns:a16="http://schemas.microsoft.com/office/drawing/2014/main" id="{BB70B6A5-9D50-4CCE-B2E4-E62B38629680}"/>
              </a:ext>
            </a:extLst>
          </p:cNvPr>
          <p:cNvSpPr/>
          <p:nvPr/>
        </p:nvSpPr>
        <p:spPr>
          <a:xfrm>
            <a:off x="0" y="0"/>
            <a:ext cx="12192000" cy="839096"/>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4A177942-AFAC-424F-9DDB-6CBB1268FC06}"/>
              </a:ext>
            </a:extLst>
          </p:cNvPr>
          <p:cNvSpPr txBox="1"/>
          <p:nvPr/>
        </p:nvSpPr>
        <p:spPr>
          <a:xfrm>
            <a:off x="3391994" y="226699"/>
            <a:ext cx="5770176" cy="461665"/>
          </a:xfrm>
          <a:prstGeom prst="rect">
            <a:avLst/>
          </a:prstGeom>
          <a:noFill/>
        </p:spPr>
        <p:txBody>
          <a:bodyPr wrap="square" rtlCol="0">
            <a:spAutoFit/>
          </a:bodyPr>
          <a:lstStyle/>
          <a:p>
            <a:pPr algn="ctr"/>
            <a:r>
              <a:rPr lang="pt-BR" sz="24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RELACIONES FAMILIARES</a:t>
            </a:r>
            <a:endParaRPr lang="pt-BR" sz="32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35024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Logotipo, Ícone&#10;&#10;Descrição gerada automaticamente">
            <a:extLst>
              <a:ext uri="{FF2B5EF4-FFF2-40B4-BE49-F238E27FC236}">
                <a16:creationId xmlns:a16="http://schemas.microsoft.com/office/drawing/2014/main" id="{E77B5412-6B53-4FBD-A747-AE5E2881A240}"/>
              </a:ext>
            </a:extLst>
          </p:cNvPr>
          <p:cNvPicPr>
            <a:picLocks noChangeAspect="1"/>
          </p:cNvPicPr>
          <p:nvPr/>
        </p:nvPicPr>
        <p:blipFill>
          <a:blip r:embed="rId3"/>
          <a:stretch>
            <a:fillRect/>
          </a:stretch>
        </p:blipFill>
        <p:spPr>
          <a:xfrm>
            <a:off x="11226971" y="5997697"/>
            <a:ext cx="636501" cy="636501"/>
          </a:xfrm>
          <a:prstGeom prst="rect">
            <a:avLst/>
          </a:prstGeom>
        </p:spPr>
      </p:pic>
      <p:sp>
        <p:nvSpPr>
          <p:cNvPr id="9" name="CaixaDeTexto 8">
            <a:extLst>
              <a:ext uri="{FF2B5EF4-FFF2-40B4-BE49-F238E27FC236}">
                <a16:creationId xmlns:a16="http://schemas.microsoft.com/office/drawing/2014/main" id="{C06D40CA-E59D-4EF6-92AA-3E782F05E0F0}"/>
              </a:ext>
            </a:extLst>
          </p:cNvPr>
          <p:cNvSpPr txBox="1"/>
          <p:nvPr/>
        </p:nvSpPr>
        <p:spPr>
          <a:xfrm>
            <a:off x="5853521" y="953050"/>
            <a:ext cx="6096000" cy="276999"/>
          </a:xfrm>
          <a:prstGeom prst="rect">
            <a:avLst/>
          </a:prstGeom>
          <a:noFill/>
        </p:spPr>
        <p:txBody>
          <a:bodyPr wrap="square">
            <a:spAutoFit/>
          </a:bodyPr>
          <a:lstStyle/>
          <a:p>
            <a:pPr marL="0" indent="0" algn="r" fontAlgn="base">
              <a:buNone/>
            </a:pPr>
            <a:r>
              <a:rPr lang="pt-BR" sz="1200" dirty="0">
                <a:latin typeface="Open Sans" panose="020B0606030504020204" pitchFamily="34" charset="0"/>
                <a:ea typeface="Open Sans" panose="020B0606030504020204" pitchFamily="34" charset="0"/>
                <a:cs typeface="Open Sans" panose="020B0606030504020204" pitchFamily="34" charset="0"/>
              </a:rPr>
              <a:t>Fuente: </a:t>
            </a:r>
            <a:r>
              <a:rPr lang="pt-BR" sz="1200" i="1" dirty="0">
                <a:latin typeface="Open Sans" panose="020B0606030504020204" pitchFamily="34" charset="0"/>
                <a:ea typeface="Open Sans" panose="020B0606030504020204" pitchFamily="34" charset="0"/>
                <a:cs typeface="Open Sans" panose="020B0606030504020204" pitchFamily="34" charset="0"/>
              </a:rPr>
              <a:t>The American </a:t>
            </a:r>
            <a:r>
              <a:rPr lang="pt-BR" sz="1200" i="1" dirty="0" err="1">
                <a:latin typeface="Open Sans" panose="020B0606030504020204" pitchFamily="34" charset="0"/>
                <a:ea typeface="Open Sans" panose="020B0606030504020204" pitchFamily="34" charset="0"/>
                <a:cs typeface="Open Sans" panose="020B0606030504020204" pitchFamily="34" charset="0"/>
              </a:rPr>
              <a:t>Institute</a:t>
            </a:r>
            <a:r>
              <a:rPr lang="pt-BR" sz="1200" i="1" dirty="0">
                <a:latin typeface="Open Sans" panose="020B0606030504020204" pitchFamily="34" charset="0"/>
                <a:ea typeface="Open Sans" panose="020B0606030504020204" pitchFamily="34" charset="0"/>
                <a:cs typeface="Open Sans" panose="020B0606030504020204" pitchFamily="34" charset="0"/>
              </a:rPr>
              <a:t> </a:t>
            </a:r>
            <a:r>
              <a:rPr lang="pt-BR" sz="1200" i="1" dirty="0" err="1">
                <a:latin typeface="Open Sans" panose="020B0606030504020204" pitchFamily="34" charset="0"/>
                <a:ea typeface="Open Sans" panose="020B0606030504020204" pitchFamily="34" charset="0"/>
                <a:cs typeface="Open Sans" panose="020B0606030504020204" pitchFamily="34" charset="0"/>
              </a:rPr>
              <a:t>of</a:t>
            </a:r>
            <a:r>
              <a:rPr lang="pt-BR" sz="1200" i="1" dirty="0">
                <a:latin typeface="Open Sans" panose="020B0606030504020204" pitchFamily="34" charset="0"/>
                <a:ea typeface="Open Sans" panose="020B0606030504020204" pitchFamily="34" charset="0"/>
                <a:cs typeface="Open Sans" panose="020B0606030504020204" pitchFamily="34" charset="0"/>
              </a:rPr>
              <a:t> Stress </a:t>
            </a:r>
          </a:p>
        </p:txBody>
      </p:sp>
      <p:sp>
        <p:nvSpPr>
          <p:cNvPr id="10" name="Retângulo 9">
            <a:extLst>
              <a:ext uri="{FF2B5EF4-FFF2-40B4-BE49-F238E27FC236}">
                <a16:creationId xmlns:a16="http://schemas.microsoft.com/office/drawing/2014/main" id="{9E064A13-562C-4735-8C59-5745993C716B}"/>
              </a:ext>
            </a:extLst>
          </p:cNvPr>
          <p:cNvSpPr/>
          <p:nvPr/>
        </p:nvSpPr>
        <p:spPr>
          <a:xfrm>
            <a:off x="0" y="0"/>
            <a:ext cx="12192000" cy="839096"/>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CaixaDeTexto 10">
            <a:extLst>
              <a:ext uri="{FF2B5EF4-FFF2-40B4-BE49-F238E27FC236}">
                <a16:creationId xmlns:a16="http://schemas.microsoft.com/office/drawing/2014/main" id="{0A779002-30BD-4E32-9CAB-8CCBA764A752}"/>
              </a:ext>
            </a:extLst>
          </p:cNvPr>
          <p:cNvSpPr txBox="1"/>
          <p:nvPr/>
        </p:nvSpPr>
        <p:spPr>
          <a:xfrm>
            <a:off x="3489438" y="208105"/>
            <a:ext cx="4996315" cy="461665"/>
          </a:xfrm>
          <a:prstGeom prst="rect">
            <a:avLst/>
          </a:prstGeom>
          <a:noFill/>
        </p:spPr>
        <p:txBody>
          <a:bodyPr wrap="square" rtlCol="0">
            <a:spAutoFit/>
          </a:bodyPr>
          <a:lstStyle/>
          <a:p>
            <a:pPr algn="ctr"/>
            <a:r>
              <a:rPr lang="pt-BR" sz="24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SALUD </a:t>
            </a:r>
            <a:endParaRPr lang="pt-BR" sz="32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tângulo 11">
            <a:extLst>
              <a:ext uri="{FF2B5EF4-FFF2-40B4-BE49-F238E27FC236}">
                <a16:creationId xmlns:a16="http://schemas.microsoft.com/office/drawing/2014/main" id="{E8088EEF-07F4-4EC8-BE2A-7FC691A67D49}"/>
              </a:ext>
            </a:extLst>
          </p:cNvPr>
          <p:cNvSpPr/>
          <p:nvPr/>
        </p:nvSpPr>
        <p:spPr>
          <a:xfrm>
            <a:off x="1433921" y="1825625"/>
            <a:ext cx="2248049" cy="1453603"/>
          </a:xfrm>
          <a:prstGeom prst="rect">
            <a:avLst/>
          </a:prstGeom>
          <a:solidFill>
            <a:srgbClr val="E5B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66C92E9F-227C-49ED-B0BC-B0A7DB436B6E}"/>
              </a:ext>
            </a:extLst>
          </p:cNvPr>
          <p:cNvSpPr/>
          <p:nvPr/>
        </p:nvSpPr>
        <p:spPr>
          <a:xfrm>
            <a:off x="3834370" y="1825625"/>
            <a:ext cx="2248049" cy="1453603"/>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a:extLst>
              <a:ext uri="{FF2B5EF4-FFF2-40B4-BE49-F238E27FC236}">
                <a16:creationId xmlns:a16="http://schemas.microsoft.com/office/drawing/2014/main" id="{BCF7A7BC-74BE-4997-B2A1-906775BC932C}"/>
              </a:ext>
            </a:extLst>
          </p:cNvPr>
          <p:cNvSpPr/>
          <p:nvPr/>
        </p:nvSpPr>
        <p:spPr>
          <a:xfrm>
            <a:off x="6234819" y="1825624"/>
            <a:ext cx="2248049" cy="1453603"/>
          </a:xfrm>
          <a:prstGeom prst="rect">
            <a:avLst/>
          </a:prstGeom>
          <a:solidFill>
            <a:srgbClr val="E5B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a:extLst>
              <a:ext uri="{FF2B5EF4-FFF2-40B4-BE49-F238E27FC236}">
                <a16:creationId xmlns:a16="http://schemas.microsoft.com/office/drawing/2014/main" id="{F91F8A1E-7BE5-408A-993D-D557E72F1271}"/>
              </a:ext>
            </a:extLst>
          </p:cNvPr>
          <p:cNvSpPr/>
          <p:nvPr/>
        </p:nvSpPr>
        <p:spPr>
          <a:xfrm>
            <a:off x="8635268" y="1825625"/>
            <a:ext cx="2248049" cy="1453603"/>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a:extLst>
              <a:ext uri="{FF2B5EF4-FFF2-40B4-BE49-F238E27FC236}">
                <a16:creationId xmlns:a16="http://schemas.microsoft.com/office/drawing/2014/main" id="{11392B9A-E5DF-450E-B9DB-6C9807D64197}"/>
              </a:ext>
            </a:extLst>
          </p:cNvPr>
          <p:cNvSpPr/>
          <p:nvPr/>
        </p:nvSpPr>
        <p:spPr>
          <a:xfrm>
            <a:off x="1433921" y="3404192"/>
            <a:ext cx="2248049" cy="1453603"/>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19">
            <a:extLst>
              <a:ext uri="{FF2B5EF4-FFF2-40B4-BE49-F238E27FC236}">
                <a16:creationId xmlns:a16="http://schemas.microsoft.com/office/drawing/2014/main" id="{6939065C-F491-4CBD-8981-9997E8B52DED}"/>
              </a:ext>
            </a:extLst>
          </p:cNvPr>
          <p:cNvSpPr/>
          <p:nvPr/>
        </p:nvSpPr>
        <p:spPr>
          <a:xfrm>
            <a:off x="3834370" y="3404192"/>
            <a:ext cx="2248049" cy="1453603"/>
          </a:xfrm>
          <a:prstGeom prst="rect">
            <a:avLst/>
          </a:prstGeom>
          <a:solidFill>
            <a:srgbClr val="E5B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a:extLst>
              <a:ext uri="{FF2B5EF4-FFF2-40B4-BE49-F238E27FC236}">
                <a16:creationId xmlns:a16="http://schemas.microsoft.com/office/drawing/2014/main" id="{C0A1A24C-EED5-43B3-AB77-6AC0E0ED3A37}"/>
              </a:ext>
            </a:extLst>
          </p:cNvPr>
          <p:cNvSpPr/>
          <p:nvPr/>
        </p:nvSpPr>
        <p:spPr>
          <a:xfrm>
            <a:off x="6234819" y="3404191"/>
            <a:ext cx="2248049" cy="1453603"/>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21">
            <a:extLst>
              <a:ext uri="{FF2B5EF4-FFF2-40B4-BE49-F238E27FC236}">
                <a16:creationId xmlns:a16="http://schemas.microsoft.com/office/drawing/2014/main" id="{D615A276-1FED-4FEB-9C6D-B7AC055FC45B}"/>
              </a:ext>
            </a:extLst>
          </p:cNvPr>
          <p:cNvSpPr/>
          <p:nvPr/>
        </p:nvSpPr>
        <p:spPr>
          <a:xfrm>
            <a:off x="8635268" y="3404192"/>
            <a:ext cx="2248049" cy="1453603"/>
          </a:xfrm>
          <a:prstGeom prst="rect">
            <a:avLst/>
          </a:prstGeom>
          <a:solidFill>
            <a:srgbClr val="E5B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CaixaDeTexto 23">
            <a:extLst>
              <a:ext uri="{FF2B5EF4-FFF2-40B4-BE49-F238E27FC236}">
                <a16:creationId xmlns:a16="http://schemas.microsoft.com/office/drawing/2014/main" id="{2F7155E8-CB1C-4D36-BB19-9B07C2383F6C}"/>
              </a:ext>
            </a:extLst>
          </p:cNvPr>
          <p:cNvSpPr txBox="1"/>
          <p:nvPr/>
        </p:nvSpPr>
        <p:spPr>
          <a:xfrm>
            <a:off x="1540118" y="2136926"/>
            <a:ext cx="2063376" cy="830997"/>
          </a:xfrm>
          <a:prstGeom prst="rect">
            <a:avLst/>
          </a:prstGeom>
          <a:noFill/>
        </p:spPr>
        <p:txBody>
          <a:bodyPr wrap="square">
            <a:spAutoFit/>
          </a:bodyPr>
          <a:lstStyle/>
          <a:p>
            <a:pPr algn="ctr"/>
            <a:r>
              <a:rPr lang="pt-BR" sz="1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Irritabilidad</a:t>
            </a:r>
            <a:r>
              <a:rPr lang="pt-BR"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 temperamento explosivo</a:t>
            </a:r>
            <a:endParaRPr lang="pt-BR" sz="1600" b="1" dirty="0">
              <a:solidFill>
                <a:schemeClr val="bg1"/>
              </a:solidFill>
            </a:endParaRPr>
          </a:p>
        </p:txBody>
      </p:sp>
      <p:sp>
        <p:nvSpPr>
          <p:cNvPr id="25" name="CaixaDeTexto 24">
            <a:extLst>
              <a:ext uri="{FF2B5EF4-FFF2-40B4-BE49-F238E27FC236}">
                <a16:creationId xmlns:a16="http://schemas.microsoft.com/office/drawing/2014/main" id="{ADB41AC7-1397-4F5F-9DA6-CDCD0AE5159D}"/>
              </a:ext>
            </a:extLst>
          </p:cNvPr>
          <p:cNvSpPr txBox="1"/>
          <p:nvPr/>
        </p:nvSpPr>
        <p:spPr>
          <a:xfrm>
            <a:off x="3926706" y="2188458"/>
            <a:ext cx="2063376" cy="584775"/>
          </a:xfrm>
          <a:prstGeom prst="rect">
            <a:avLst/>
          </a:prstGeom>
          <a:noFill/>
        </p:spPr>
        <p:txBody>
          <a:bodyPr wrap="square">
            <a:spAutoFit/>
          </a:bodyPr>
          <a:lstStyle/>
          <a:p>
            <a:pPr algn="ctr"/>
            <a:r>
              <a:rPr lang="pt-BR" sz="1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Nerviosismo</a:t>
            </a:r>
            <a:r>
              <a:rPr lang="pt-BR"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 </a:t>
            </a:r>
            <a:r>
              <a:rPr lang="pt-BR" sz="1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preocupación</a:t>
            </a:r>
            <a:endParaRPr lang="pt-BR" sz="1600" b="1" dirty="0">
              <a:solidFill>
                <a:schemeClr val="bg1"/>
              </a:solidFill>
            </a:endParaRPr>
          </a:p>
        </p:txBody>
      </p:sp>
      <p:sp>
        <p:nvSpPr>
          <p:cNvPr id="26" name="CaixaDeTexto 25">
            <a:extLst>
              <a:ext uri="{FF2B5EF4-FFF2-40B4-BE49-F238E27FC236}">
                <a16:creationId xmlns:a16="http://schemas.microsoft.com/office/drawing/2014/main" id="{D24241CA-CA4F-443B-9C0F-91DF0E5D9709}"/>
              </a:ext>
            </a:extLst>
          </p:cNvPr>
          <p:cNvSpPr txBox="1"/>
          <p:nvPr/>
        </p:nvSpPr>
        <p:spPr>
          <a:xfrm>
            <a:off x="6327155" y="2182222"/>
            <a:ext cx="2063376" cy="830997"/>
          </a:xfrm>
          <a:prstGeom prst="rect">
            <a:avLst/>
          </a:prstGeom>
          <a:noFill/>
        </p:spPr>
        <p:txBody>
          <a:bodyPr wrap="square">
            <a:spAutoFit/>
          </a:bodyPr>
          <a:lstStyle/>
          <a:p>
            <a:pPr algn="ctr"/>
            <a:r>
              <a:rPr lang="es-E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Cambios de humor, incluso </a:t>
            </a:r>
            <a:br>
              <a:rPr lang="es-E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s-E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ira y tristeza</a:t>
            </a:r>
            <a:endParaRPr lang="pt-BR" sz="1600" b="1" dirty="0">
              <a:solidFill>
                <a:schemeClr val="bg1"/>
              </a:solidFill>
            </a:endParaRPr>
          </a:p>
        </p:txBody>
      </p:sp>
      <p:sp>
        <p:nvSpPr>
          <p:cNvPr id="27" name="CaixaDeTexto 26">
            <a:extLst>
              <a:ext uri="{FF2B5EF4-FFF2-40B4-BE49-F238E27FC236}">
                <a16:creationId xmlns:a16="http://schemas.microsoft.com/office/drawing/2014/main" id="{82BCD876-8C9C-4D63-83C4-E57696BF6C1B}"/>
              </a:ext>
            </a:extLst>
          </p:cNvPr>
          <p:cNvSpPr txBox="1"/>
          <p:nvPr/>
        </p:nvSpPr>
        <p:spPr>
          <a:xfrm>
            <a:off x="8727604" y="2374920"/>
            <a:ext cx="2063376" cy="338554"/>
          </a:xfrm>
          <a:prstGeom prst="rect">
            <a:avLst/>
          </a:prstGeom>
          <a:noFill/>
        </p:spPr>
        <p:txBody>
          <a:bodyPr wrap="square">
            <a:spAutoFit/>
          </a:bodyPr>
          <a:lstStyle/>
          <a:p>
            <a:pPr algn="ctr"/>
            <a:r>
              <a:rPr lang="pt-BR" sz="1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Llanto</a:t>
            </a:r>
            <a:endParaRPr lang="pt-BR" sz="1600" b="1" dirty="0">
              <a:solidFill>
                <a:schemeClr val="bg1"/>
              </a:solidFill>
            </a:endParaRPr>
          </a:p>
        </p:txBody>
      </p:sp>
      <p:sp>
        <p:nvSpPr>
          <p:cNvPr id="28" name="CaixaDeTexto 27">
            <a:extLst>
              <a:ext uri="{FF2B5EF4-FFF2-40B4-BE49-F238E27FC236}">
                <a16:creationId xmlns:a16="http://schemas.microsoft.com/office/drawing/2014/main" id="{6D9CBF74-007B-4EDE-B407-12EEF328B0F7}"/>
              </a:ext>
            </a:extLst>
          </p:cNvPr>
          <p:cNvSpPr txBox="1"/>
          <p:nvPr/>
        </p:nvSpPr>
        <p:spPr>
          <a:xfrm>
            <a:off x="1540118" y="3580874"/>
            <a:ext cx="2063376" cy="1077218"/>
          </a:xfrm>
          <a:prstGeom prst="rect">
            <a:avLst/>
          </a:prstGeom>
          <a:noFill/>
        </p:spPr>
        <p:txBody>
          <a:bodyPr wrap="square">
            <a:spAutoFit/>
          </a:bodyPr>
          <a:lstStyle/>
          <a:p>
            <a:pPr algn="ctr"/>
            <a:r>
              <a:rPr lang="es-E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Alteraciones del apetito y problemas estomacales</a:t>
            </a:r>
            <a:endParaRPr lang="pt-BR" sz="1600" b="1" dirty="0">
              <a:solidFill>
                <a:schemeClr val="bg1"/>
              </a:solidFill>
            </a:endParaRPr>
          </a:p>
        </p:txBody>
      </p:sp>
      <p:sp>
        <p:nvSpPr>
          <p:cNvPr id="29" name="CaixaDeTexto 28">
            <a:extLst>
              <a:ext uri="{FF2B5EF4-FFF2-40B4-BE49-F238E27FC236}">
                <a16:creationId xmlns:a16="http://schemas.microsoft.com/office/drawing/2014/main" id="{59A15DCC-1614-4917-83B3-E66CA393C7E4}"/>
              </a:ext>
            </a:extLst>
          </p:cNvPr>
          <p:cNvSpPr txBox="1"/>
          <p:nvPr/>
        </p:nvSpPr>
        <p:spPr>
          <a:xfrm>
            <a:off x="3926706" y="3874804"/>
            <a:ext cx="2063376" cy="584775"/>
          </a:xfrm>
          <a:prstGeom prst="rect">
            <a:avLst/>
          </a:prstGeom>
          <a:noFill/>
        </p:spPr>
        <p:txBody>
          <a:bodyPr wrap="square">
            <a:spAutoFit/>
          </a:bodyPr>
          <a:lstStyle/>
          <a:p>
            <a:pPr algn="ctr"/>
            <a:r>
              <a:rPr lang="pt-BR" sz="1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Tensión</a:t>
            </a:r>
            <a:r>
              <a:rPr lang="pt-BR"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 </a:t>
            </a:r>
            <a:r>
              <a:rPr lang="pt-BR" sz="1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dolor</a:t>
            </a:r>
            <a:r>
              <a:rPr lang="pt-BR"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muscular</a:t>
            </a:r>
            <a:endParaRPr lang="pt-BR" sz="1600" b="1" dirty="0">
              <a:solidFill>
                <a:schemeClr val="bg1"/>
              </a:solidFill>
            </a:endParaRPr>
          </a:p>
        </p:txBody>
      </p:sp>
      <p:sp>
        <p:nvSpPr>
          <p:cNvPr id="30" name="CaixaDeTexto 29">
            <a:extLst>
              <a:ext uri="{FF2B5EF4-FFF2-40B4-BE49-F238E27FC236}">
                <a16:creationId xmlns:a16="http://schemas.microsoft.com/office/drawing/2014/main" id="{ADA5EE42-8AA0-4BD6-BDDB-3E7A44A9122F}"/>
              </a:ext>
            </a:extLst>
          </p:cNvPr>
          <p:cNvSpPr txBox="1"/>
          <p:nvPr/>
        </p:nvSpPr>
        <p:spPr>
          <a:xfrm>
            <a:off x="6327155" y="3904559"/>
            <a:ext cx="2063376" cy="338554"/>
          </a:xfrm>
          <a:prstGeom prst="rect">
            <a:avLst/>
          </a:prstGeom>
          <a:noFill/>
        </p:spPr>
        <p:txBody>
          <a:bodyPr wrap="square">
            <a:spAutoFit/>
          </a:bodyPr>
          <a:lstStyle/>
          <a:p>
            <a:pPr algn="ctr"/>
            <a:r>
              <a:rPr lang="pt-BR"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Fatiga</a:t>
            </a:r>
            <a:endParaRPr lang="pt-BR" sz="1600" b="1" dirty="0">
              <a:solidFill>
                <a:schemeClr val="bg1"/>
              </a:solidFill>
            </a:endParaRPr>
          </a:p>
        </p:txBody>
      </p:sp>
      <p:sp>
        <p:nvSpPr>
          <p:cNvPr id="31" name="CaixaDeTexto 30">
            <a:extLst>
              <a:ext uri="{FF2B5EF4-FFF2-40B4-BE49-F238E27FC236}">
                <a16:creationId xmlns:a16="http://schemas.microsoft.com/office/drawing/2014/main" id="{9EFB422A-AAF4-41AE-B9F8-3F7611E8594F}"/>
              </a:ext>
            </a:extLst>
          </p:cNvPr>
          <p:cNvSpPr txBox="1"/>
          <p:nvPr/>
        </p:nvSpPr>
        <p:spPr>
          <a:xfrm>
            <a:off x="8727604" y="3910795"/>
            <a:ext cx="2063376" cy="338554"/>
          </a:xfrm>
          <a:prstGeom prst="rect">
            <a:avLst/>
          </a:prstGeom>
          <a:noFill/>
        </p:spPr>
        <p:txBody>
          <a:bodyPr wrap="square">
            <a:spAutoFit/>
          </a:bodyPr>
          <a:lstStyle/>
          <a:p>
            <a:pPr algn="ctr"/>
            <a:r>
              <a:rPr lang="pt-BR" sz="1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Insomnio</a:t>
            </a:r>
            <a:endParaRPr lang="pt-BR" sz="1600" b="1" dirty="0">
              <a:solidFill>
                <a:schemeClr val="bg1"/>
              </a:solidFill>
            </a:endParaRPr>
          </a:p>
        </p:txBody>
      </p:sp>
      <p:pic>
        <p:nvPicPr>
          <p:cNvPr id="23" name="Imagem 22">
            <a:extLst>
              <a:ext uri="{FF2B5EF4-FFF2-40B4-BE49-F238E27FC236}">
                <a16:creationId xmlns:a16="http://schemas.microsoft.com/office/drawing/2014/main" id="{18CB116A-5F75-4679-99EF-82CE8FB22B4E}"/>
              </a:ext>
            </a:extLst>
          </p:cNvPr>
          <p:cNvPicPr>
            <a:picLocks noChangeAspect="1"/>
          </p:cNvPicPr>
          <p:nvPr/>
        </p:nvPicPr>
        <p:blipFill>
          <a:blip r:embed="rId4"/>
          <a:srcRect/>
          <a:stretch/>
        </p:blipFill>
        <p:spPr>
          <a:xfrm>
            <a:off x="432709" y="6155343"/>
            <a:ext cx="845749" cy="478855"/>
          </a:xfrm>
          <a:prstGeom prst="rect">
            <a:avLst/>
          </a:prstGeom>
        </p:spPr>
      </p:pic>
    </p:spTree>
    <p:extLst>
      <p:ext uri="{BB962C8B-B14F-4D97-AF65-F5344CB8AC3E}">
        <p14:creationId xmlns:p14="http://schemas.microsoft.com/office/powerpoint/2010/main" val="1983311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79E0FDEE-89D9-6049-A147-94B987336B02}"/>
              </a:ext>
            </a:extLst>
          </p:cNvPr>
          <p:cNvSpPr txBox="1"/>
          <p:nvPr/>
        </p:nvSpPr>
        <p:spPr>
          <a:xfrm>
            <a:off x="1166437" y="1512060"/>
            <a:ext cx="9995549" cy="3970318"/>
          </a:xfrm>
          <a:prstGeom prst="rect">
            <a:avLst/>
          </a:prstGeom>
          <a:noFill/>
        </p:spPr>
        <p:txBody>
          <a:bodyPr wrap="square" rtlCol="0">
            <a:spAutoFit/>
          </a:bodyPr>
          <a:lstStyle/>
          <a:p>
            <a:pPr algn="ctr"/>
            <a:r>
              <a:rPr lang="pt-BR" dirty="0">
                <a:latin typeface="Open Sans" panose="020B0606030504020204" pitchFamily="34" charset="0"/>
                <a:ea typeface="Open Sans" panose="020B0606030504020204" pitchFamily="34" charset="0"/>
                <a:cs typeface="Open Sans" panose="020B0606030504020204" pitchFamily="34" charset="0"/>
              </a:rPr>
              <a:t>“</a:t>
            </a:r>
            <a:r>
              <a:rPr lang="es-ES" i="1" dirty="0">
                <a:latin typeface="Open Sans" panose="020B0606030504020204" pitchFamily="34" charset="0"/>
                <a:ea typeface="Open Sans" panose="020B0606030504020204" pitchFamily="34" charset="0"/>
                <a:cs typeface="Open Sans" panose="020B0606030504020204" pitchFamily="34" charset="0"/>
              </a:rPr>
              <a:t>Cuando comieres el trabajo de tus manos, bienaventurado serás, y te irá bien</a:t>
            </a:r>
            <a:r>
              <a:rPr lang="pt-BR" dirty="0">
                <a:latin typeface="Open Sans" panose="020B0606030504020204" pitchFamily="34" charset="0"/>
                <a:ea typeface="Open Sans" panose="020B0606030504020204" pitchFamily="34" charset="0"/>
                <a:cs typeface="Open Sans" panose="020B0606030504020204" pitchFamily="34" charset="0"/>
              </a:rPr>
              <a:t>” Salmo 128:2</a:t>
            </a:r>
          </a:p>
          <a:p>
            <a:pPr algn="ctr"/>
            <a:endParaRPr lang="pt-BR" dirty="0">
              <a:latin typeface="Open Sans" panose="020B0606030504020204" pitchFamily="34" charset="0"/>
              <a:ea typeface="Open Sans" panose="020B0606030504020204" pitchFamily="34" charset="0"/>
              <a:cs typeface="Open Sans" panose="020B0606030504020204" pitchFamily="34" charset="0"/>
            </a:endParaRPr>
          </a:p>
          <a:p>
            <a:pPr algn="ctr"/>
            <a:endParaRPr lang="pt-BR" dirty="0">
              <a:latin typeface="Open Sans" panose="020B0606030504020204" pitchFamily="34" charset="0"/>
              <a:ea typeface="Open Sans" panose="020B0606030504020204" pitchFamily="34" charset="0"/>
              <a:cs typeface="Open Sans" panose="020B0606030504020204" pitchFamily="34" charset="0"/>
            </a:endParaRPr>
          </a:p>
          <a:p>
            <a:pPr algn="ctr"/>
            <a:endParaRPr lang="pt-BR" dirty="0">
              <a:latin typeface="Open Sans" panose="020B0606030504020204" pitchFamily="34" charset="0"/>
              <a:ea typeface="Open Sans" panose="020B0606030504020204" pitchFamily="34" charset="0"/>
              <a:cs typeface="Open Sans" panose="020B0606030504020204" pitchFamily="34" charset="0"/>
            </a:endParaRPr>
          </a:p>
          <a:p>
            <a:pPr algn="ctr"/>
            <a:endParaRPr lang="pt-BR" dirty="0">
              <a:latin typeface="Open Sans" panose="020B0606030504020204" pitchFamily="34" charset="0"/>
              <a:ea typeface="Open Sans" panose="020B0606030504020204" pitchFamily="34" charset="0"/>
              <a:cs typeface="Open Sans" panose="020B0606030504020204" pitchFamily="34" charset="0"/>
            </a:endParaRPr>
          </a:p>
          <a:p>
            <a:pPr algn="ctr"/>
            <a:r>
              <a:rPr lang="pt-BR" i="1" dirty="0">
                <a:latin typeface="Open Sans" panose="020B0606030504020204" pitchFamily="34" charset="0"/>
                <a:ea typeface="Open Sans" panose="020B0606030504020204" pitchFamily="34" charset="0"/>
                <a:cs typeface="Open Sans" panose="020B0606030504020204" pitchFamily="34" charset="0"/>
              </a:rPr>
              <a:t>“</a:t>
            </a:r>
            <a:r>
              <a:rPr lang="es-ES" i="1" dirty="0">
                <a:latin typeface="Open Sans" panose="020B0606030504020204" pitchFamily="34" charset="0"/>
                <a:ea typeface="Open Sans" panose="020B0606030504020204" pitchFamily="34" charset="0"/>
                <a:cs typeface="Open Sans" panose="020B0606030504020204" pitchFamily="34" charset="0"/>
              </a:rPr>
              <a:t>Y también que es don de Dios que todo hombre coma y beba, </a:t>
            </a:r>
            <a:br>
              <a:rPr lang="es-ES" i="1" dirty="0">
                <a:latin typeface="Open Sans" panose="020B0606030504020204" pitchFamily="34" charset="0"/>
                <a:ea typeface="Open Sans" panose="020B0606030504020204" pitchFamily="34" charset="0"/>
                <a:cs typeface="Open Sans" panose="020B0606030504020204" pitchFamily="34" charset="0"/>
              </a:rPr>
            </a:br>
            <a:r>
              <a:rPr lang="es-ES" i="1" dirty="0">
                <a:latin typeface="Open Sans" panose="020B0606030504020204" pitchFamily="34" charset="0"/>
                <a:ea typeface="Open Sans" panose="020B0606030504020204" pitchFamily="34" charset="0"/>
                <a:cs typeface="Open Sans" panose="020B0606030504020204" pitchFamily="34" charset="0"/>
              </a:rPr>
              <a:t>y goce el bien de toda su labor</a:t>
            </a:r>
            <a:r>
              <a:rPr lang="pt-BR" i="1" dirty="0">
                <a:latin typeface="Open Sans" panose="020B0606030504020204" pitchFamily="34" charset="0"/>
                <a:ea typeface="Open Sans" panose="020B0606030504020204" pitchFamily="34" charset="0"/>
                <a:cs typeface="Open Sans" panose="020B0606030504020204" pitchFamily="34" charset="0"/>
              </a:rPr>
              <a:t>” </a:t>
            </a:r>
            <a:r>
              <a:rPr lang="pt-BR" i="1" dirty="0" err="1">
                <a:latin typeface="Open Sans" panose="020B0606030504020204" pitchFamily="34" charset="0"/>
                <a:ea typeface="Open Sans" panose="020B0606030504020204" pitchFamily="34" charset="0"/>
                <a:cs typeface="Open Sans" panose="020B0606030504020204" pitchFamily="34" charset="0"/>
              </a:rPr>
              <a:t>Eclesiastés</a:t>
            </a:r>
            <a:r>
              <a:rPr lang="pt-BR" i="1" dirty="0">
                <a:latin typeface="Open Sans" panose="020B0606030504020204" pitchFamily="34" charset="0"/>
                <a:ea typeface="Open Sans" panose="020B0606030504020204" pitchFamily="34" charset="0"/>
                <a:cs typeface="Open Sans" panose="020B0606030504020204" pitchFamily="34" charset="0"/>
              </a:rPr>
              <a:t> 3:13</a:t>
            </a:r>
          </a:p>
          <a:p>
            <a:pPr algn="ctr"/>
            <a:endParaRPr lang="pt-BR" i="1" dirty="0">
              <a:latin typeface="Open Sans" panose="020B0606030504020204" pitchFamily="34" charset="0"/>
              <a:ea typeface="Open Sans" panose="020B0606030504020204" pitchFamily="34" charset="0"/>
              <a:cs typeface="Open Sans" panose="020B0606030504020204" pitchFamily="34" charset="0"/>
            </a:endParaRPr>
          </a:p>
          <a:p>
            <a:pPr algn="ctr"/>
            <a:endParaRPr lang="pt-BR" i="1" dirty="0">
              <a:latin typeface="Open Sans" panose="020B0606030504020204" pitchFamily="34" charset="0"/>
              <a:ea typeface="Open Sans" panose="020B0606030504020204" pitchFamily="34" charset="0"/>
              <a:cs typeface="Open Sans" panose="020B0606030504020204" pitchFamily="34" charset="0"/>
            </a:endParaRPr>
          </a:p>
          <a:p>
            <a:pPr algn="ctr"/>
            <a:endParaRPr lang="pt-BR" i="1" dirty="0">
              <a:latin typeface="Open Sans" panose="020B0606030504020204" pitchFamily="34" charset="0"/>
              <a:ea typeface="Open Sans" panose="020B0606030504020204" pitchFamily="34" charset="0"/>
              <a:cs typeface="Open Sans" panose="020B0606030504020204" pitchFamily="34" charset="0"/>
            </a:endParaRPr>
          </a:p>
          <a:p>
            <a:pPr algn="ctr"/>
            <a:endParaRPr lang="pt-BR" i="1" dirty="0">
              <a:latin typeface="Open Sans" panose="020B0606030504020204" pitchFamily="34" charset="0"/>
              <a:ea typeface="Open Sans" panose="020B0606030504020204" pitchFamily="34" charset="0"/>
              <a:cs typeface="Open Sans" panose="020B0606030504020204" pitchFamily="34" charset="0"/>
            </a:endParaRPr>
          </a:p>
          <a:p>
            <a:pPr algn="ctr"/>
            <a:r>
              <a:rPr lang="pt-BR" i="1" dirty="0">
                <a:latin typeface="Open Sans" panose="020B0606030504020204" pitchFamily="34" charset="0"/>
                <a:ea typeface="Open Sans" panose="020B0606030504020204" pitchFamily="34" charset="0"/>
                <a:cs typeface="Open Sans" panose="020B0606030504020204" pitchFamily="34" charset="0"/>
              </a:rPr>
              <a:t>“</a:t>
            </a:r>
            <a:r>
              <a:rPr lang="es-ES" i="1" dirty="0">
                <a:latin typeface="Open Sans" panose="020B0606030504020204" pitchFamily="34" charset="0"/>
                <a:ea typeface="Open Sans" panose="020B0606030504020204" pitchFamily="34" charset="0"/>
                <a:cs typeface="Open Sans" panose="020B0606030504020204" pitchFamily="34" charset="0"/>
              </a:rPr>
              <a:t>Honra a Jehová con tus bienes, y con las primicias de todos tus frutos; y serán llenos tus graneros con abundancia, y tus lagares rebosarán de mosto</a:t>
            </a:r>
            <a:r>
              <a:rPr lang="pt-BR" i="1" dirty="0">
                <a:latin typeface="Open Sans" panose="020B0606030504020204" pitchFamily="34" charset="0"/>
                <a:ea typeface="Open Sans" panose="020B0606030504020204" pitchFamily="34" charset="0"/>
                <a:cs typeface="Open Sans" panose="020B0606030504020204" pitchFamily="34" charset="0"/>
              </a:rPr>
              <a:t>” </a:t>
            </a:r>
            <a:r>
              <a:rPr lang="pt-BR" i="1" dirty="0" err="1">
                <a:latin typeface="Open Sans" panose="020B0606030504020204" pitchFamily="34" charset="0"/>
                <a:ea typeface="Open Sans" panose="020B0606030504020204" pitchFamily="34" charset="0"/>
                <a:cs typeface="Open Sans" panose="020B0606030504020204" pitchFamily="34" charset="0"/>
              </a:rPr>
              <a:t>Proverbios</a:t>
            </a:r>
            <a:r>
              <a:rPr lang="pt-BR" i="1" dirty="0">
                <a:latin typeface="Open Sans" panose="020B0606030504020204" pitchFamily="34" charset="0"/>
                <a:ea typeface="Open Sans" panose="020B0606030504020204" pitchFamily="34" charset="0"/>
                <a:cs typeface="Open Sans" panose="020B0606030504020204" pitchFamily="34" charset="0"/>
              </a:rPr>
              <a:t> 3:9-10)</a:t>
            </a:r>
            <a:endParaRPr lang="pt-BR" dirty="0">
              <a:latin typeface="Open Sans" panose="020B0606030504020204" pitchFamily="34" charset="0"/>
              <a:ea typeface="Open Sans" panose="020B0606030504020204" pitchFamily="34" charset="0"/>
              <a:cs typeface="Open Sans" panose="020B0606030504020204" pitchFamily="34" charset="0"/>
            </a:endParaRPr>
          </a:p>
          <a:p>
            <a:pPr algn="ctr"/>
            <a:endParaRPr lang="pt-BR"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Retângulo 2">
            <a:extLst>
              <a:ext uri="{FF2B5EF4-FFF2-40B4-BE49-F238E27FC236}">
                <a16:creationId xmlns:a16="http://schemas.microsoft.com/office/drawing/2014/main" id="{751A6A4F-27C6-4F9A-AA62-C92D432D9399}"/>
              </a:ext>
            </a:extLst>
          </p:cNvPr>
          <p:cNvSpPr/>
          <p:nvPr/>
        </p:nvSpPr>
        <p:spPr>
          <a:xfrm>
            <a:off x="0" y="0"/>
            <a:ext cx="12192000" cy="839096"/>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CaixaDeTexto 4">
            <a:extLst>
              <a:ext uri="{FF2B5EF4-FFF2-40B4-BE49-F238E27FC236}">
                <a16:creationId xmlns:a16="http://schemas.microsoft.com/office/drawing/2014/main" id="{C280A702-7367-4FF2-B6DF-812C366C718A}"/>
              </a:ext>
            </a:extLst>
          </p:cNvPr>
          <p:cNvSpPr txBox="1"/>
          <p:nvPr/>
        </p:nvSpPr>
        <p:spPr>
          <a:xfrm>
            <a:off x="1166437" y="208105"/>
            <a:ext cx="9859125" cy="461665"/>
          </a:xfrm>
          <a:prstGeom prst="rect">
            <a:avLst/>
          </a:prstGeom>
          <a:noFill/>
        </p:spPr>
        <p:txBody>
          <a:bodyPr wrap="square" rtlCol="0">
            <a:spAutoFit/>
          </a:bodyPr>
          <a:lstStyle/>
          <a:p>
            <a:pPr algn="ctr"/>
            <a:r>
              <a:rPr lang="es-ES" sz="24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¿QUÉ DICE LA BIBLIA SOBRE LAS FINANZAS?</a:t>
            </a:r>
          </a:p>
        </p:txBody>
      </p:sp>
      <p:pic>
        <p:nvPicPr>
          <p:cNvPr id="6" name="Imagem 5" descr="Logotipo, Ícone&#10;&#10;Descrição gerada automaticamente">
            <a:extLst>
              <a:ext uri="{FF2B5EF4-FFF2-40B4-BE49-F238E27FC236}">
                <a16:creationId xmlns:a16="http://schemas.microsoft.com/office/drawing/2014/main" id="{92669461-34F2-49EE-A5CF-1AA20BD5749B}"/>
              </a:ext>
            </a:extLst>
          </p:cNvPr>
          <p:cNvPicPr>
            <a:picLocks noChangeAspect="1"/>
          </p:cNvPicPr>
          <p:nvPr/>
        </p:nvPicPr>
        <p:blipFill>
          <a:blip r:embed="rId3"/>
          <a:stretch>
            <a:fillRect/>
          </a:stretch>
        </p:blipFill>
        <p:spPr>
          <a:xfrm>
            <a:off x="11226971" y="5997697"/>
            <a:ext cx="636501" cy="636501"/>
          </a:xfrm>
          <a:prstGeom prst="rect">
            <a:avLst/>
          </a:prstGeom>
        </p:spPr>
      </p:pic>
      <p:pic>
        <p:nvPicPr>
          <p:cNvPr id="8" name="Imagem 7" descr="Ícone&#10;&#10;Descrição gerada automaticamente">
            <a:extLst>
              <a:ext uri="{FF2B5EF4-FFF2-40B4-BE49-F238E27FC236}">
                <a16:creationId xmlns:a16="http://schemas.microsoft.com/office/drawing/2014/main" id="{8DE3C128-9477-4854-B566-93779B761F43}"/>
              </a:ext>
            </a:extLst>
          </p:cNvPr>
          <p:cNvPicPr>
            <a:picLocks noChangeAspect="1"/>
          </p:cNvPicPr>
          <p:nvPr/>
        </p:nvPicPr>
        <p:blipFill>
          <a:blip r:embed="rId4"/>
          <a:stretch>
            <a:fillRect/>
          </a:stretch>
        </p:blipFill>
        <p:spPr>
          <a:xfrm>
            <a:off x="4910078" y="2129920"/>
            <a:ext cx="2371841" cy="487156"/>
          </a:xfrm>
          <a:prstGeom prst="rect">
            <a:avLst/>
          </a:prstGeom>
        </p:spPr>
      </p:pic>
      <p:pic>
        <p:nvPicPr>
          <p:cNvPr id="9" name="Imagem 8" descr="Ícone&#10;&#10;Descrição gerada automaticamente">
            <a:extLst>
              <a:ext uri="{FF2B5EF4-FFF2-40B4-BE49-F238E27FC236}">
                <a16:creationId xmlns:a16="http://schemas.microsoft.com/office/drawing/2014/main" id="{100B1302-709B-4DED-BD1C-C628FD7C80F0}"/>
              </a:ext>
            </a:extLst>
          </p:cNvPr>
          <p:cNvPicPr>
            <a:picLocks noChangeAspect="1"/>
          </p:cNvPicPr>
          <p:nvPr/>
        </p:nvPicPr>
        <p:blipFill>
          <a:blip r:embed="rId4"/>
          <a:stretch>
            <a:fillRect/>
          </a:stretch>
        </p:blipFill>
        <p:spPr>
          <a:xfrm>
            <a:off x="4910077" y="3806149"/>
            <a:ext cx="2371841" cy="487156"/>
          </a:xfrm>
          <a:prstGeom prst="rect">
            <a:avLst/>
          </a:prstGeom>
        </p:spPr>
      </p:pic>
      <p:pic>
        <p:nvPicPr>
          <p:cNvPr id="10" name="Imagem 9">
            <a:extLst>
              <a:ext uri="{FF2B5EF4-FFF2-40B4-BE49-F238E27FC236}">
                <a16:creationId xmlns:a16="http://schemas.microsoft.com/office/drawing/2014/main" id="{D59C7B6B-C172-43DB-9C71-7466FE60AE19}"/>
              </a:ext>
            </a:extLst>
          </p:cNvPr>
          <p:cNvPicPr>
            <a:picLocks noChangeAspect="1"/>
          </p:cNvPicPr>
          <p:nvPr/>
        </p:nvPicPr>
        <p:blipFill>
          <a:blip r:embed="rId5"/>
          <a:srcRect/>
          <a:stretch/>
        </p:blipFill>
        <p:spPr>
          <a:xfrm>
            <a:off x="432709" y="6155343"/>
            <a:ext cx="845749" cy="478855"/>
          </a:xfrm>
          <a:prstGeom prst="rect">
            <a:avLst/>
          </a:prstGeom>
        </p:spPr>
      </p:pic>
    </p:spTree>
    <p:extLst>
      <p:ext uri="{BB962C8B-B14F-4D97-AF65-F5344CB8AC3E}">
        <p14:creationId xmlns:p14="http://schemas.microsoft.com/office/powerpoint/2010/main" val="3036323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a:extLst>
              <a:ext uri="{FF2B5EF4-FFF2-40B4-BE49-F238E27FC236}">
                <a16:creationId xmlns:a16="http://schemas.microsoft.com/office/drawing/2014/main" id="{A1BA89D3-42DE-40F3-8501-46183CED9732}"/>
              </a:ext>
            </a:extLst>
          </p:cNvPr>
          <p:cNvSpPr/>
          <p:nvPr/>
        </p:nvSpPr>
        <p:spPr>
          <a:xfrm>
            <a:off x="1036319" y="2581152"/>
            <a:ext cx="10346384" cy="629612"/>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FCC51DA6-B697-4BD9-AF3B-22BEAF4F6792}"/>
              </a:ext>
            </a:extLst>
          </p:cNvPr>
          <p:cNvSpPr/>
          <p:nvPr/>
        </p:nvSpPr>
        <p:spPr>
          <a:xfrm>
            <a:off x="0" y="0"/>
            <a:ext cx="12192000" cy="839096"/>
          </a:xfrm>
          <a:prstGeom prst="rect">
            <a:avLst/>
          </a:prstGeom>
          <a:solidFill>
            <a:srgbClr val="E5B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CaixaDeTexto 4">
            <a:extLst>
              <a:ext uri="{FF2B5EF4-FFF2-40B4-BE49-F238E27FC236}">
                <a16:creationId xmlns:a16="http://schemas.microsoft.com/office/drawing/2014/main" id="{798CB8DA-DE09-4C21-BB76-30D9551B36FC}"/>
              </a:ext>
            </a:extLst>
          </p:cNvPr>
          <p:cNvSpPr txBox="1"/>
          <p:nvPr/>
        </p:nvSpPr>
        <p:spPr>
          <a:xfrm>
            <a:off x="1166437" y="208105"/>
            <a:ext cx="9859125" cy="461665"/>
          </a:xfrm>
          <a:prstGeom prst="rect">
            <a:avLst/>
          </a:prstGeom>
          <a:noFill/>
        </p:spPr>
        <p:txBody>
          <a:bodyPr wrap="square" rtlCol="0">
            <a:spAutoFit/>
          </a:bodyPr>
          <a:lstStyle/>
          <a:p>
            <a:pPr algn="ctr"/>
            <a:r>
              <a:rPr lang="pt-BR" sz="24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TEMAS IMPORTANTES</a:t>
            </a:r>
          </a:p>
        </p:txBody>
      </p:sp>
      <p:sp>
        <p:nvSpPr>
          <p:cNvPr id="4" name="CaixaDeTexto 3">
            <a:extLst>
              <a:ext uri="{FF2B5EF4-FFF2-40B4-BE49-F238E27FC236}">
                <a16:creationId xmlns:a16="http://schemas.microsoft.com/office/drawing/2014/main" id="{53FF8C22-59EA-B345-B016-682EC3F91A17}"/>
              </a:ext>
            </a:extLst>
          </p:cNvPr>
          <p:cNvSpPr txBox="1"/>
          <p:nvPr/>
        </p:nvSpPr>
        <p:spPr>
          <a:xfrm>
            <a:off x="1184515" y="2338480"/>
            <a:ext cx="10198188" cy="861774"/>
          </a:xfrm>
          <a:prstGeom prst="rect">
            <a:avLst/>
          </a:prstGeom>
          <a:noFill/>
        </p:spPr>
        <p:txBody>
          <a:bodyPr wrap="square" rtlCol="0">
            <a:spAutoFit/>
          </a:bodyPr>
          <a:lstStyle/>
          <a:p>
            <a:endParaRPr lang="pt-BR" dirty="0"/>
          </a:p>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Dios es el propietario de todas las cosas</a:t>
            </a:r>
            <a:r>
              <a:rPr lang="pt-BR"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Sal 24:1 </a:t>
            </a:r>
            <a:endParaRPr lang="pt-BR" sz="2400" dirty="0"/>
          </a:p>
        </p:txBody>
      </p:sp>
      <p:sp>
        <p:nvSpPr>
          <p:cNvPr id="10" name="Retângulo 9">
            <a:extLst>
              <a:ext uri="{FF2B5EF4-FFF2-40B4-BE49-F238E27FC236}">
                <a16:creationId xmlns:a16="http://schemas.microsoft.com/office/drawing/2014/main" id="{86505885-539A-4E9E-A691-667D6D450D77}"/>
              </a:ext>
            </a:extLst>
          </p:cNvPr>
          <p:cNvSpPr/>
          <p:nvPr/>
        </p:nvSpPr>
        <p:spPr>
          <a:xfrm>
            <a:off x="1036319" y="3734633"/>
            <a:ext cx="10346384" cy="629612"/>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CaixaDeTexto 10">
            <a:extLst>
              <a:ext uri="{FF2B5EF4-FFF2-40B4-BE49-F238E27FC236}">
                <a16:creationId xmlns:a16="http://schemas.microsoft.com/office/drawing/2014/main" id="{36D7B0FF-3A26-4D80-9BF1-034FD52B28B5}"/>
              </a:ext>
            </a:extLst>
          </p:cNvPr>
          <p:cNvSpPr txBox="1"/>
          <p:nvPr/>
        </p:nvSpPr>
        <p:spPr>
          <a:xfrm>
            <a:off x="1186617" y="3481451"/>
            <a:ext cx="10452537" cy="861774"/>
          </a:xfrm>
          <a:prstGeom prst="rect">
            <a:avLst/>
          </a:prstGeom>
          <a:noFill/>
        </p:spPr>
        <p:txBody>
          <a:bodyPr wrap="square" rtlCol="0">
            <a:spAutoFit/>
          </a:bodyPr>
          <a:lstStyle/>
          <a:p>
            <a:endParaRPr lang="pt-BR" dirty="0"/>
          </a:p>
          <a:p>
            <a:r>
              <a:rPr lang="pt-BR"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Dios nos cuida | </a:t>
            </a:r>
            <a:r>
              <a:rPr lang="pt-BR" sz="3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Mat</a:t>
            </a:r>
            <a:r>
              <a:rPr lang="pt-BR"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6:25-34 e </a:t>
            </a:r>
            <a:r>
              <a:rPr lang="pt-BR" sz="3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Fil</a:t>
            </a:r>
            <a:r>
              <a:rPr lang="pt-BR"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4:19</a:t>
            </a:r>
          </a:p>
        </p:txBody>
      </p:sp>
      <p:pic>
        <p:nvPicPr>
          <p:cNvPr id="14" name="Imagem 13">
            <a:extLst>
              <a:ext uri="{FF2B5EF4-FFF2-40B4-BE49-F238E27FC236}">
                <a16:creationId xmlns:a16="http://schemas.microsoft.com/office/drawing/2014/main" id="{1BF109B2-AEE6-487F-8A5F-76DA061ADE37}"/>
              </a:ext>
            </a:extLst>
          </p:cNvPr>
          <p:cNvPicPr>
            <a:picLocks noChangeAspect="1"/>
          </p:cNvPicPr>
          <p:nvPr/>
        </p:nvPicPr>
        <p:blipFill>
          <a:blip r:embed="rId3"/>
          <a:srcRect/>
          <a:stretch/>
        </p:blipFill>
        <p:spPr>
          <a:xfrm>
            <a:off x="11226971" y="6039739"/>
            <a:ext cx="636501" cy="636501"/>
          </a:xfrm>
          <a:prstGeom prst="rect">
            <a:avLst/>
          </a:prstGeom>
        </p:spPr>
      </p:pic>
      <p:pic>
        <p:nvPicPr>
          <p:cNvPr id="12" name="Imagem 11">
            <a:extLst>
              <a:ext uri="{FF2B5EF4-FFF2-40B4-BE49-F238E27FC236}">
                <a16:creationId xmlns:a16="http://schemas.microsoft.com/office/drawing/2014/main" id="{55A38F1D-C1D9-463D-9391-DF4DFA5A4F79}"/>
              </a:ext>
            </a:extLst>
          </p:cNvPr>
          <p:cNvPicPr>
            <a:picLocks noChangeAspect="1"/>
          </p:cNvPicPr>
          <p:nvPr/>
        </p:nvPicPr>
        <p:blipFill>
          <a:blip r:embed="rId4"/>
          <a:srcRect/>
          <a:stretch/>
        </p:blipFill>
        <p:spPr>
          <a:xfrm>
            <a:off x="432709" y="6155343"/>
            <a:ext cx="845749" cy="478855"/>
          </a:xfrm>
          <a:prstGeom prst="rect">
            <a:avLst/>
          </a:prstGeom>
        </p:spPr>
      </p:pic>
    </p:spTree>
    <p:extLst>
      <p:ext uri="{BB962C8B-B14F-4D97-AF65-F5344CB8AC3E}">
        <p14:creationId xmlns:p14="http://schemas.microsoft.com/office/powerpoint/2010/main" val="4224796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83DBE3D8-CA1B-4B75-B92F-928548FC535F}"/>
              </a:ext>
            </a:extLst>
          </p:cNvPr>
          <p:cNvSpPr/>
          <p:nvPr/>
        </p:nvSpPr>
        <p:spPr>
          <a:xfrm>
            <a:off x="0" y="0"/>
            <a:ext cx="12192000" cy="839096"/>
          </a:xfrm>
          <a:prstGeom prst="rect">
            <a:avLst/>
          </a:prstGeom>
          <a:solidFill>
            <a:srgbClr val="676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CaixaDeTexto 4">
            <a:extLst>
              <a:ext uri="{FF2B5EF4-FFF2-40B4-BE49-F238E27FC236}">
                <a16:creationId xmlns:a16="http://schemas.microsoft.com/office/drawing/2014/main" id="{F290D831-BC70-4F64-A95D-0F86AA0EBEDA}"/>
              </a:ext>
            </a:extLst>
          </p:cNvPr>
          <p:cNvSpPr txBox="1"/>
          <p:nvPr/>
        </p:nvSpPr>
        <p:spPr>
          <a:xfrm>
            <a:off x="1166437" y="208105"/>
            <a:ext cx="9859125" cy="461665"/>
          </a:xfrm>
          <a:prstGeom prst="rect">
            <a:avLst/>
          </a:prstGeom>
          <a:noFill/>
        </p:spPr>
        <p:txBody>
          <a:bodyPr wrap="square" rtlCol="0">
            <a:spAutoFit/>
          </a:bodyPr>
          <a:lstStyle/>
          <a:p>
            <a:pPr algn="ctr"/>
            <a:r>
              <a:rPr lang="es-ES" sz="24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CUANDO SE TRATA DE FINANZAS, USTED</a:t>
            </a:r>
            <a:r>
              <a:rPr lang="pt-BR" sz="24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6" name="Imagem 5" descr="Logotipo, Ícone&#10;&#10;Descrição gerada automaticamente">
            <a:extLst>
              <a:ext uri="{FF2B5EF4-FFF2-40B4-BE49-F238E27FC236}">
                <a16:creationId xmlns:a16="http://schemas.microsoft.com/office/drawing/2014/main" id="{05D7E08F-D76B-48A4-A32D-71167F4C6426}"/>
              </a:ext>
            </a:extLst>
          </p:cNvPr>
          <p:cNvPicPr>
            <a:picLocks noChangeAspect="1"/>
          </p:cNvPicPr>
          <p:nvPr/>
        </p:nvPicPr>
        <p:blipFill>
          <a:blip r:embed="rId3"/>
          <a:stretch>
            <a:fillRect/>
          </a:stretch>
        </p:blipFill>
        <p:spPr>
          <a:xfrm>
            <a:off x="11226971" y="5997697"/>
            <a:ext cx="636501" cy="636501"/>
          </a:xfrm>
          <a:prstGeom prst="rect">
            <a:avLst/>
          </a:prstGeom>
        </p:spPr>
      </p:pic>
      <p:sp>
        <p:nvSpPr>
          <p:cNvPr id="8" name="Retângulo 7">
            <a:extLst>
              <a:ext uri="{FF2B5EF4-FFF2-40B4-BE49-F238E27FC236}">
                <a16:creationId xmlns:a16="http://schemas.microsoft.com/office/drawing/2014/main" id="{940D98B8-A556-4D5A-A48D-3B41A30DFA16}"/>
              </a:ext>
            </a:extLst>
          </p:cNvPr>
          <p:cNvSpPr/>
          <p:nvPr/>
        </p:nvSpPr>
        <p:spPr>
          <a:xfrm>
            <a:off x="1021426" y="1943722"/>
            <a:ext cx="10205545" cy="478855"/>
          </a:xfrm>
          <a:prstGeom prst="rect">
            <a:avLst/>
          </a:prstGeom>
          <a:solidFill>
            <a:srgbClr val="E5B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4BD1A11A-50B0-4FCC-AE35-0A6C16343006}"/>
              </a:ext>
            </a:extLst>
          </p:cNvPr>
          <p:cNvSpPr/>
          <p:nvPr/>
        </p:nvSpPr>
        <p:spPr>
          <a:xfrm>
            <a:off x="1021426" y="2543414"/>
            <a:ext cx="10205545" cy="478855"/>
          </a:xfrm>
          <a:prstGeom prst="rect">
            <a:avLst/>
          </a:prstGeom>
          <a:solidFill>
            <a:srgbClr val="E5B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a:extLst>
              <a:ext uri="{FF2B5EF4-FFF2-40B4-BE49-F238E27FC236}">
                <a16:creationId xmlns:a16="http://schemas.microsoft.com/office/drawing/2014/main" id="{A095F683-5955-4465-A739-D4BD00E67A38}"/>
              </a:ext>
            </a:extLst>
          </p:cNvPr>
          <p:cNvSpPr/>
          <p:nvPr/>
        </p:nvSpPr>
        <p:spPr>
          <a:xfrm>
            <a:off x="1021426" y="3153619"/>
            <a:ext cx="10205545" cy="478855"/>
          </a:xfrm>
          <a:prstGeom prst="rect">
            <a:avLst/>
          </a:prstGeom>
          <a:solidFill>
            <a:srgbClr val="E5B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a:extLst>
              <a:ext uri="{FF2B5EF4-FFF2-40B4-BE49-F238E27FC236}">
                <a16:creationId xmlns:a16="http://schemas.microsoft.com/office/drawing/2014/main" id="{0B73A345-73DD-4F34-A11C-64D51B7B72BF}"/>
              </a:ext>
            </a:extLst>
          </p:cNvPr>
          <p:cNvSpPr/>
          <p:nvPr/>
        </p:nvSpPr>
        <p:spPr>
          <a:xfrm>
            <a:off x="1021426" y="3768185"/>
            <a:ext cx="10205545" cy="478855"/>
          </a:xfrm>
          <a:prstGeom prst="rect">
            <a:avLst/>
          </a:prstGeom>
          <a:solidFill>
            <a:srgbClr val="E5B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5D914429-401E-441E-BB2B-8D03BDC8F106}"/>
              </a:ext>
            </a:extLst>
          </p:cNvPr>
          <p:cNvSpPr/>
          <p:nvPr/>
        </p:nvSpPr>
        <p:spPr>
          <a:xfrm>
            <a:off x="1021426" y="4392504"/>
            <a:ext cx="10205545" cy="478855"/>
          </a:xfrm>
          <a:prstGeom prst="rect">
            <a:avLst/>
          </a:prstGeom>
          <a:solidFill>
            <a:srgbClr val="E5B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52B147CC-C14B-4BDB-98DD-5332B62C0C09}"/>
              </a:ext>
            </a:extLst>
          </p:cNvPr>
          <p:cNvSpPr txBox="1"/>
          <p:nvPr/>
        </p:nvSpPr>
        <p:spPr>
          <a:xfrm>
            <a:off x="1110975" y="1999485"/>
            <a:ext cx="10315692" cy="2862322"/>
          </a:xfrm>
          <a:prstGeom prst="rect">
            <a:avLst/>
          </a:prstGeom>
          <a:noFill/>
        </p:spPr>
        <p:txBody>
          <a:bodyPr wrap="square" rtlCol="0">
            <a:spAutoFit/>
          </a:bodyPr>
          <a:lstStyle/>
          <a:p>
            <a:pPr marL="0" indent="0">
              <a:buNone/>
            </a:pPr>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¿SIENTE QUE EL CORAZÓN SE LE ACELERA O ALGUNA OTRA SENSACIÓN FÍSICA?</a:t>
            </a:r>
          </a:p>
          <a:p>
            <a:pPr marL="0" indent="0">
              <a:buNone/>
            </a:pPr>
            <a:endPar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¿TIENE MIEDO DE ABRIR LAS CUENTAS CUANDO LLEGAN?</a:t>
            </a:r>
          </a:p>
          <a:p>
            <a:pPr marL="0" indent="0">
              <a:buNone/>
            </a:pPr>
            <a:endPar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¿NO HABLA DEL TEMA CON OTRAS PERSONAS, NI FAMILIARES?</a:t>
            </a:r>
          </a:p>
          <a:p>
            <a:pPr marL="0" indent="0">
              <a:buNone/>
            </a:pPr>
            <a:endPar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¿NO PUEDE DORMIR DEBIDO A LA PREOCUPACIÓN?</a:t>
            </a:r>
          </a:p>
          <a:p>
            <a:pPr marL="0" indent="0">
              <a:buNone/>
            </a:pPr>
            <a:endPar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¿NO TIENE INTERÉS POR EL TEMA?</a:t>
            </a:r>
          </a:p>
        </p:txBody>
      </p:sp>
      <p:pic>
        <p:nvPicPr>
          <p:cNvPr id="14" name="Imagem 13">
            <a:extLst>
              <a:ext uri="{FF2B5EF4-FFF2-40B4-BE49-F238E27FC236}">
                <a16:creationId xmlns:a16="http://schemas.microsoft.com/office/drawing/2014/main" id="{7B4E62D0-ABD9-413B-8035-FF88AB4CA2ED}"/>
              </a:ext>
            </a:extLst>
          </p:cNvPr>
          <p:cNvPicPr>
            <a:picLocks noChangeAspect="1"/>
          </p:cNvPicPr>
          <p:nvPr/>
        </p:nvPicPr>
        <p:blipFill>
          <a:blip r:embed="rId4"/>
          <a:srcRect/>
          <a:stretch/>
        </p:blipFill>
        <p:spPr>
          <a:xfrm>
            <a:off x="432709" y="6155343"/>
            <a:ext cx="845749" cy="478855"/>
          </a:xfrm>
          <a:prstGeom prst="rect">
            <a:avLst/>
          </a:prstGeom>
        </p:spPr>
      </p:pic>
    </p:spTree>
    <p:extLst>
      <p:ext uri="{BB962C8B-B14F-4D97-AF65-F5344CB8AC3E}">
        <p14:creationId xmlns:p14="http://schemas.microsoft.com/office/powerpoint/2010/main" val="3252816236"/>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24F9E3DF7FBAB4A9A6D824FE11CA10C" ma:contentTypeVersion="16" ma:contentTypeDescription="Crie um novo documento." ma:contentTypeScope="" ma:versionID="8600714b902de7a58672af3f8e9b9522">
  <xsd:schema xmlns:xsd="http://www.w3.org/2001/XMLSchema" xmlns:xs="http://www.w3.org/2001/XMLSchema" xmlns:p="http://schemas.microsoft.com/office/2006/metadata/properties" xmlns:ns2="4d66254c-b8c0-4e16-9669-44d49c614d61" xmlns:ns3="cc85661e-698c-471d-81cd-239229bffddc" targetNamespace="http://schemas.microsoft.com/office/2006/metadata/properties" ma:root="true" ma:fieldsID="8abcbea4b9cb25f2aa14f7a02cfad1e0" ns2:_="" ns3:_="">
    <xsd:import namespace="4d66254c-b8c0-4e16-9669-44d49c614d61"/>
    <xsd:import namespace="cc85661e-698c-471d-81cd-239229bffdd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66254c-b8c0-4e16-9669-44d49c614d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c85661e-698c-471d-81cd-239229bffddc" elementFormDefault="qualified">
    <xsd:import namespace="http://schemas.microsoft.com/office/2006/documentManagement/types"/>
    <xsd:import namespace="http://schemas.microsoft.com/office/infopath/2007/PartnerControls"/>
    <xsd:element name="SharedWithUsers" ma:index="18"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47e5e28a-6981-44d9-947a-1619d35bb1a9}" ma:internalName="TaxCatchAll" ma:showField="CatchAllData" ma:web="cc85661e-698c-471d-81cd-239229bffd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d66254c-b8c0-4e16-9669-44d49c614d61">
      <Terms xmlns="http://schemas.microsoft.com/office/infopath/2007/PartnerControls"/>
    </lcf76f155ced4ddcb4097134ff3c332f>
    <TaxCatchAll xmlns="cc85661e-698c-471d-81cd-239229bffddc" xsi:nil="true"/>
  </documentManagement>
</p:properties>
</file>

<file path=customXml/itemProps1.xml><?xml version="1.0" encoding="utf-8"?>
<ds:datastoreItem xmlns:ds="http://schemas.openxmlformats.org/officeDocument/2006/customXml" ds:itemID="{F555C511-91A4-4AF0-ABE6-C8D91A4C9287}"/>
</file>

<file path=customXml/itemProps2.xml><?xml version="1.0" encoding="utf-8"?>
<ds:datastoreItem xmlns:ds="http://schemas.openxmlformats.org/officeDocument/2006/customXml" ds:itemID="{57FA96EE-0D1C-4AF1-AE30-7BD0426C4F20}"/>
</file>

<file path=customXml/itemProps3.xml><?xml version="1.0" encoding="utf-8"?>
<ds:datastoreItem xmlns:ds="http://schemas.openxmlformats.org/officeDocument/2006/customXml" ds:itemID="{DF656E5A-C367-4662-8492-5BFDAC2108B7}"/>
</file>

<file path=docProps/app.xml><?xml version="1.0" encoding="utf-8"?>
<Properties xmlns="http://schemas.openxmlformats.org/officeDocument/2006/extended-properties" xmlns:vt="http://schemas.openxmlformats.org/officeDocument/2006/docPropsVTypes">
  <TotalTime>4583</TotalTime>
  <Words>5257</Words>
  <Application>Microsoft Office PowerPoint</Application>
  <PresentationFormat>Widescreen</PresentationFormat>
  <Paragraphs>576</Paragraphs>
  <Slides>39</Slides>
  <Notes>35</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39</vt:i4>
      </vt:variant>
    </vt:vector>
  </HeadingPairs>
  <TitlesOfParts>
    <vt:vector size="43" baseType="lpstr">
      <vt:lpstr>Arial</vt:lpstr>
      <vt:lpstr>Calibri</vt:lpstr>
      <vt:lpstr>Open Sans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¿Por que es importante cuidar el dinero?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APSo - Vice Diretoria de Tatuí</dc:creator>
  <cp:lastModifiedBy>Monique Bergmann</cp:lastModifiedBy>
  <cp:revision>42</cp:revision>
  <dcterms:created xsi:type="dcterms:W3CDTF">2022-01-19T17:43:21Z</dcterms:created>
  <dcterms:modified xsi:type="dcterms:W3CDTF">2022-04-22T23:27:19Z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0x010100624F9E3DF7FBAB4A9A6D824FE11CA10C</vt:lpwstr>
  </property>
</Properties>
</file>