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6" r:id="rId2"/>
    <p:sldId id="264" r:id="rId3"/>
    <p:sldId id="263" r:id="rId4"/>
    <p:sldId id="270" r:id="rId5"/>
    <p:sldId id="267" r:id="rId6"/>
    <p:sldId id="262" r:id="rId7"/>
    <p:sldId id="285" r:id="rId8"/>
    <p:sldId id="286" r:id="rId9"/>
    <p:sldId id="287" r:id="rId10"/>
    <p:sldId id="261" r:id="rId11"/>
    <p:sldId id="288" r:id="rId12"/>
    <p:sldId id="289" r:id="rId13"/>
    <p:sldId id="290" r:id="rId14"/>
    <p:sldId id="291" r:id="rId15"/>
    <p:sldId id="278" r:id="rId16"/>
    <p:sldId id="273" r:id="rId17"/>
    <p:sldId id="281" r:id="rId18"/>
  </p:sldIdLst>
  <p:sldSz cx="12192000" cy="6858000"/>
  <p:notesSz cx="6858000" cy="9144000"/>
  <p:embeddedFontLst>
    <p:embeddedFont>
      <p:font typeface="Aptos" panose="020B0004020202020204" pitchFamily="34" charset="0"/>
      <p:regular r:id="rId20"/>
    </p:embeddedFont>
    <p:embeddedFont>
      <p:font typeface="Aptos Display" panose="020B0004020202020204" pitchFamily="34" charset="0"/>
      <p:regular r:id="rId21"/>
    </p:embeddedFont>
    <p:embeddedFont>
      <p:font typeface="Montserrat ExtraBold" panose="00000900000000000000" pitchFamily="2" charset="0"/>
      <p:bold r:id="rId22"/>
      <p:boldItalic r:id="rId23"/>
    </p:embeddedFont>
    <p:embeddedFont>
      <p:font typeface="Montserrat SemiBold" panose="00000700000000000000" pitchFamily="2" charset="0"/>
      <p:bold r:id="rId24"/>
      <p:boldItalic r:id="rId25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B42"/>
    <a:srgbClr val="D2C092"/>
    <a:srgbClr val="575952"/>
    <a:srgbClr val="D1B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1BEC4-4966-4905-9FBA-4B85F33F05BA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0AE75-71D6-4CFA-BAF2-3698CB12F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59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34690-E3C7-08D3-6744-DFFB89DD8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D73249-C837-EBE9-B118-B703C203B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C4E18-9CFA-FB45-A248-957AA61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53CCAB-36B9-8034-BB03-C4797D77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78CA9F-A3F4-25AD-81F5-DE2F365B1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3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B64BD-7175-558E-63D9-2D6D8D65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746573-73CF-49EA-3B5C-2A16969E2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64FBBE-DA38-C863-C909-1EC53EC5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FADF5D-0DF8-C29D-CC4C-5D6A67F0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D9C2E-D1C6-9EC5-8467-63B3F6B2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20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1C06D4-838D-261E-B8C9-50E5551EE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4BC42E-0DB4-3193-E06D-D3D7E4764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15311C-6DEF-E155-354D-4744D594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8EE14A-A5FA-2593-A46C-EE4C34E5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19600E-3959-F0CC-51BD-4C42BE93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23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87762-5989-2F1D-6B55-F29915B2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55B32-4C2C-1D2D-CE26-254E0352E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BE5B13-3654-69E2-2ECF-80B3DE50F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57E042-2884-ED3B-496C-008CC1ECF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DC68F-2D12-C4E1-7A5A-090A366F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E889E-7B2E-5518-92BD-6ED0BEC9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27B527-F015-387E-4A6D-B872DC98C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DB04D-12BA-BE5A-A1ED-6132748C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490CD1-CE5C-BBEB-8446-CD9A344B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41B2DE-0A50-C47B-5596-B021D6DB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2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69E41-2F2D-B390-C387-3AC77515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03A30B-9A95-E453-AE26-277E25CB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99E84E-CD4A-6E26-238C-A7D2B24D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69FBFA-17ED-28EE-A25C-C9563214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29BBF86-9EAF-C9B2-7C1C-7BA1A38D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969074-956D-B8CA-7567-938DE586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603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4D4AE-D69B-B97A-805C-39CD2F99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E88C2C-E4D2-6CF3-6A11-7A881873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DDF373B-7AE8-963E-F752-55333BCC5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7A296C-0347-3A80-A575-7370AEA08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36877-B4A6-DDE3-92BA-4A9CEB3D0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D3869D-40A6-8101-3BDB-DE43B401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5DA704B-FEF0-4799-E569-CD4E7D41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CB15EF-2E16-184F-C022-D6650883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63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BD146-D2CD-D1EB-966D-E76E3831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C79D5F3-530C-4D43-BE26-E8AF7668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B4819FA-D877-6436-F447-2C3AEBBE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C9BBA0-7895-FFBE-581C-031282D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8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95C3059-6A08-AC69-862E-8800F5D4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8EB573E-4A06-3743-3CE6-A6690433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3F4C22-2A3F-AD80-F5B7-0499A1EC3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3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1E6A57-4BB2-75C5-9F62-700F3565C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5F382-9A89-87FB-3B1A-0DFB19FC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324691-1C48-1B28-F478-A22E0D821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49EC6C-CBAD-F552-45C3-92E893B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FB2AC7-0432-FB51-6B52-A0CEA4D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259121C-0907-0A6D-6FB7-7A40F23C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0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520DF-4316-2B16-40A2-C06325B23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27308F-5F1C-70D6-A592-F35E864E0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879B1F-813D-2EEB-6612-A50CC66D8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F92316-67C6-DA6A-C70A-ACB622A7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E71F85-381B-0E3D-1371-48F2F49C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7CAFC1-B33A-5368-616E-FA62D2C2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46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B6A6A5-F6DA-50B0-0529-D83746AF6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CA1473-FB8D-199A-2C21-F7E16D60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16F80-AD03-C5DB-81F5-4E3ED916E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6C216-1C68-C1ED-3F53-5CC011E4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A83ACB-1F0E-DD91-EAB0-A03E0D0E8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7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3AB49E-0025-DA74-7BEF-176CE7216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F835F93-B52C-67CA-F5F4-9DD6707D7D85}"/>
              </a:ext>
            </a:extLst>
          </p:cNvPr>
          <p:cNvSpPr txBox="1">
            <a:spLocks/>
          </p:cNvSpPr>
          <p:nvPr/>
        </p:nvSpPr>
        <p:spPr>
          <a:xfrm>
            <a:off x="784063" y="779047"/>
            <a:ext cx="7399356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1.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Los ángeles nos protegen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986D3BC-6438-6B75-AC72-B67C112C65CC}"/>
              </a:ext>
            </a:extLst>
          </p:cNvPr>
          <p:cNvSpPr txBox="1">
            <a:spLocks/>
          </p:cNvSpPr>
          <p:nvPr/>
        </p:nvSpPr>
        <p:spPr>
          <a:xfrm>
            <a:off x="784062" y="1787739"/>
            <a:ext cx="8997247" cy="1084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El ángel de Jehová acampa alrededor de los que le temen, y los defiende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(Salmo 34:7).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B4EB4E-9873-4D4A-08FA-FF7B9FC8462D}"/>
              </a:ext>
            </a:extLst>
          </p:cNvPr>
          <p:cNvSpPr txBox="1">
            <a:spLocks/>
          </p:cNvSpPr>
          <p:nvPr/>
        </p:nvSpPr>
        <p:spPr>
          <a:xfrm>
            <a:off x="784061" y="3037337"/>
            <a:ext cx="9200448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2.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Los ángeles iluminan nuestras mentes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D3F8F79-6617-E5A2-1ADA-5FD9ED716C0F}"/>
              </a:ext>
            </a:extLst>
          </p:cNvPr>
          <p:cNvSpPr txBox="1">
            <a:spLocks/>
          </p:cNvSpPr>
          <p:nvPr/>
        </p:nvSpPr>
        <p:spPr>
          <a:xfrm>
            <a:off x="784061" y="4046029"/>
            <a:ext cx="8997247" cy="18652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Ángeles celestiales observan a aquellos que están buscando ser iluminados. [...]  se mueven sobre las mentes humanas para despertar el deseo de investigar los temas de la Biblia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         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es-ES" sz="20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La verdad acerca de los ángeles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, p. 18, 22).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39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F18F98-5A8D-2BB4-DC2E-80C0DF690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0626013-28ED-9A16-A8F4-EFB553A93E84}"/>
              </a:ext>
            </a:extLst>
          </p:cNvPr>
          <p:cNvSpPr txBox="1">
            <a:spLocks/>
          </p:cNvSpPr>
          <p:nvPr/>
        </p:nvSpPr>
        <p:spPr>
          <a:xfrm>
            <a:off x="784063" y="779047"/>
            <a:ext cx="6300228" cy="49382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3.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Cooperan para salvar a las personas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 algn="l"/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 algn="l"/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4.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Los ángeles fortalecen nuestra fe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 algn="l"/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 algn="l"/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5. </a:t>
            </a:r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Ángeles en parlamentos y gobiernos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 algn="l"/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414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E40D5A-F8F7-52C6-26C3-1BB492F05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C152D9-9907-F49A-7001-2B87BE8A4007}"/>
              </a:ext>
            </a:extLst>
          </p:cNvPr>
          <p:cNvSpPr txBox="1">
            <a:spLocks/>
          </p:cNvSpPr>
          <p:nvPr/>
        </p:nvSpPr>
        <p:spPr>
          <a:xfrm>
            <a:off x="2143333" y="1649845"/>
            <a:ext cx="7905333" cy="35583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pt-BR" sz="2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200" dirty="0">
                <a:solidFill>
                  <a:srgbClr val="D2C092"/>
                </a:solidFill>
                <a:latin typeface="Montserrat SemiBold" panose="00000700000000000000" pitchFamily="2" charset="0"/>
              </a:rPr>
              <a:t>Aunque los gobernantes de este mundo lo ignoren, a menudo los ángeles han hablado en sus concilios. Los han contemplado los ojos humanos. Los oídos humanos han escuchado sus pedidos. En tribunales y cortes de justicia, los mensajeros celestiales han defendido la causa de los perseguidos y oprimidos. Han desbaratado propósitos y detenido males que hubieran causado oprobio y sufrimiento a los hijos de Dios</a:t>
            </a:r>
            <a:r>
              <a:rPr lang="pt-BR" sz="2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pt-BR" sz="18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18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La </a:t>
            </a:r>
            <a:r>
              <a:rPr lang="pt-BR" sz="18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educación</a:t>
            </a:r>
            <a:r>
              <a:rPr lang="pt-BR" sz="18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305).</a:t>
            </a:r>
            <a:endParaRPr lang="en-US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222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786BDB-001F-3A4A-714A-30C48362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3B2F3-3D71-E8CE-1C47-6E25F071447A}"/>
              </a:ext>
            </a:extLst>
          </p:cNvPr>
          <p:cNvSpPr txBox="1">
            <a:spLocks/>
          </p:cNvSpPr>
          <p:nvPr/>
        </p:nvSpPr>
        <p:spPr>
          <a:xfrm>
            <a:off x="784063" y="1277811"/>
            <a:ext cx="7814992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6. </a:t>
            </a:r>
            <a:r>
              <a:rPr lang="es-E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Ángeles en respuesta a la oración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3BD302B-72D3-CE68-7EB1-555ABA3F26BC}"/>
              </a:ext>
            </a:extLst>
          </p:cNvPr>
          <p:cNvSpPr txBox="1">
            <a:spLocks/>
          </p:cNvSpPr>
          <p:nvPr/>
        </p:nvSpPr>
        <p:spPr>
          <a:xfrm>
            <a:off x="784062" y="2361924"/>
            <a:ext cx="8997247" cy="3042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Pero una palabra de oración al Señor Jesús llega como una flecha hasta el trono de Dios, y ángeles de Dios son enviados al campo de batalla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es-ES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La verdad acerca de los ángeles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, p. 265).</a:t>
            </a:r>
            <a:endParaRPr lang="pt-BR" sz="32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669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FDC2C9-4304-6062-875B-22E2F0B94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6C95041-4702-D669-AE35-239447128032}"/>
              </a:ext>
            </a:extLst>
          </p:cNvPr>
          <p:cNvSpPr txBox="1">
            <a:spLocks/>
          </p:cNvSpPr>
          <p:nvPr/>
        </p:nvSpPr>
        <p:spPr>
          <a:xfrm>
            <a:off x="784063" y="1277811"/>
            <a:ext cx="7814992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7. Registros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008D82-DB04-5228-A6FB-57E13FBCEB79}"/>
              </a:ext>
            </a:extLst>
          </p:cNvPr>
          <p:cNvSpPr txBox="1">
            <a:spLocks/>
          </p:cNvSpPr>
          <p:nvPr/>
        </p:nvSpPr>
        <p:spPr>
          <a:xfrm>
            <a:off x="784062" y="2361924"/>
            <a:ext cx="8997247" cy="3042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Frente a cada nombre, en los libros del cielo, aparecen, con terrible exactitud, cada mala palabra, cada acto egoísta, cada deber descuidado, y cada pecado secreto,  [...] todo fue registrado por el ángel anotador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es-ES" sz="20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El conflicto de los siglos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, p. 473).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946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C93D91-62C6-DBB3-F99E-FC88BB6D3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1E9E38B5-8C09-DC3A-6828-507CD2702B52}"/>
              </a:ext>
            </a:extLst>
          </p:cNvPr>
          <p:cNvSpPr txBox="1"/>
          <p:nvPr/>
        </p:nvSpPr>
        <p:spPr>
          <a:xfrm>
            <a:off x="866870" y="830967"/>
            <a:ext cx="586643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Dos cosas que los ángeles no hacen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7FE56EE-1F5D-03E5-9F63-C4C54BB572FC}"/>
              </a:ext>
            </a:extLst>
          </p:cNvPr>
          <p:cNvSpPr txBox="1"/>
          <p:nvPr/>
        </p:nvSpPr>
        <p:spPr>
          <a:xfrm>
            <a:off x="866870" y="3665939"/>
            <a:ext cx="10290657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1. </a:t>
            </a: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Quedarse donde hay disensión o contiendas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 </a:t>
            </a:r>
          </a:p>
          <a:p>
            <a:pPr>
              <a:spcAft>
                <a:spcPts val="1200"/>
              </a:spcAft>
            </a:pP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2. </a:t>
            </a: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Controlar las mentes de los hombres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9988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E5682-B8A3-A10B-598E-67CA06F91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6C97CD3-C877-A6DB-7515-BA9A546A399E}"/>
              </a:ext>
            </a:extLst>
          </p:cNvPr>
          <p:cNvSpPr txBox="1">
            <a:spLocks/>
          </p:cNvSpPr>
          <p:nvPr/>
        </p:nvSpPr>
        <p:spPr>
          <a:xfrm>
            <a:off x="2072986" y="1612668"/>
            <a:ext cx="8046027" cy="3817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dirty="0">
                <a:solidFill>
                  <a:srgbClr val="D2C092"/>
                </a:solidFill>
                <a:latin typeface="Montserrat SemiBold" panose="00000700000000000000" pitchFamily="2" charset="0"/>
              </a:rPr>
              <a:t>Pero no es obra de los ángeles buenos dominar las mentes de los hombres contra su voluntad. Si ellos se entregan al enemigo y no hacen esfuerzo para resistirle, entonces los ángeles de Dios no pueden hacer mucho más que mantener en jaque a la hueste de Satanás, para que no destruya a los que están en peligro, hasta que se les haya dado mayor luz con el fin de despertarlos y hacerlos mirar al Cielo en procura de ayuda</a:t>
            </a:r>
            <a: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br>
              <a:rPr lang="pt-BR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16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Joyas</a:t>
            </a:r>
            <a:r>
              <a:rPr lang="pt-BR" sz="16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 de </a:t>
            </a:r>
            <a:r>
              <a:rPr lang="pt-BR" sz="16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los</a:t>
            </a:r>
            <a:r>
              <a:rPr lang="pt-BR" sz="16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 </a:t>
            </a:r>
            <a:r>
              <a:rPr lang="pt-BR" sz="16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Testimonios</a:t>
            </a:r>
            <a:r>
              <a:rPr lang="pt-BR" sz="16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t. 1, p. 121).</a:t>
            </a:r>
          </a:p>
        </p:txBody>
      </p:sp>
    </p:spTree>
    <p:extLst>
      <p:ext uri="{BB962C8B-B14F-4D97-AF65-F5344CB8AC3E}">
        <p14:creationId xmlns:p14="http://schemas.microsoft.com/office/powerpoint/2010/main" val="152612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04A213-1C5F-372C-621D-F379BEFEA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09D92F5-61FC-2C51-352E-B39D58DE3135}"/>
              </a:ext>
            </a:extLst>
          </p:cNvPr>
          <p:cNvSpPr txBox="1">
            <a:spLocks/>
          </p:cNvSpPr>
          <p:nvPr/>
        </p:nvSpPr>
        <p:spPr>
          <a:xfrm>
            <a:off x="1632528" y="1520305"/>
            <a:ext cx="6356927" cy="3817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Los ángeles celestiales en apariencia humana también estarán en el campo de acción</a:t>
            </a: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</a:b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18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es-ES" sz="1800" i="1" dirty="0">
                <a:solidFill>
                  <a:srgbClr val="494B42"/>
                </a:solidFill>
                <a:latin typeface="Montserrat SemiBold" panose="00000700000000000000" pitchFamily="2" charset="0"/>
              </a:rPr>
              <a:t>La verdad acerca de los ángeles</a:t>
            </a:r>
            <a:r>
              <a:rPr lang="pt-BR" sz="1800" dirty="0">
                <a:solidFill>
                  <a:srgbClr val="494B42"/>
                </a:solidFill>
                <a:latin typeface="Montserrat SemiBold" panose="00000700000000000000" pitchFamily="2" charset="0"/>
              </a:rPr>
              <a:t>, p. 261).</a:t>
            </a:r>
          </a:p>
        </p:txBody>
      </p:sp>
    </p:spTree>
    <p:extLst>
      <p:ext uri="{BB962C8B-B14F-4D97-AF65-F5344CB8AC3E}">
        <p14:creationId xmlns:p14="http://schemas.microsoft.com/office/powerpoint/2010/main" val="942934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85A35-C133-6232-D67D-DD2CBA36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2D79F-5686-5BAD-6C15-5C71F9AEF662}"/>
              </a:ext>
            </a:extLst>
          </p:cNvPr>
          <p:cNvSpPr txBox="1">
            <a:spLocks/>
          </p:cNvSpPr>
          <p:nvPr/>
        </p:nvSpPr>
        <p:spPr>
          <a:xfrm>
            <a:off x="3138054" y="2385290"/>
            <a:ext cx="5915891" cy="2272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8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Acompañados – el ministerio de los ángeles</a:t>
            </a:r>
            <a:endParaRPr lang="en-US" sz="48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9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AB7DA-D973-0FDF-5D08-2EF290DD1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C85BF8-8A63-90BF-1773-CA7F684D909A}"/>
              </a:ext>
            </a:extLst>
          </p:cNvPr>
          <p:cNvSpPr txBox="1">
            <a:spLocks/>
          </p:cNvSpPr>
          <p:nvPr/>
        </p:nvSpPr>
        <p:spPr>
          <a:xfrm>
            <a:off x="1514352" y="1360054"/>
            <a:ext cx="6538157" cy="4137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¿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Qué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son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los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6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ángeles</a:t>
            </a: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?</a:t>
            </a:r>
          </a:p>
          <a:p>
            <a:pPr>
              <a:lnSpc>
                <a:spcPct val="100000"/>
              </a:lnSpc>
            </a:pPr>
            <a:r>
              <a:rPr lang="pt-BR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¿No son todos espíritus ministradores, enviados para servicio a favor de los que serán herederos de la salvación?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pt-BR" sz="1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1800" b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Hebreos</a:t>
            </a:r>
            <a:r>
              <a:rPr lang="pt-BR" sz="1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1:14, NTLH).</a:t>
            </a:r>
          </a:p>
        </p:txBody>
      </p:sp>
    </p:spTree>
    <p:extLst>
      <p:ext uri="{BB962C8B-B14F-4D97-AF65-F5344CB8AC3E}">
        <p14:creationId xmlns:p14="http://schemas.microsoft.com/office/powerpoint/2010/main" val="1796385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4FAA-1654-470A-8C2A-6D4020A0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F740A1-3A11-6CE0-8D68-43998C970145}"/>
              </a:ext>
            </a:extLst>
          </p:cNvPr>
          <p:cNvSpPr txBox="1">
            <a:spLocks/>
          </p:cNvSpPr>
          <p:nvPr/>
        </p:nvSpPr>
        <p:spPr>
          <a:xfrm>
            <a:off x="1414158" y="1948416"/>
            <a:ext cx="9363683" cy="32885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En esta tierra hay miles y decenas de miles de mensajeros celestiales enviados por el Padre para impedir que Satanás obtenga alguna ventaja sobre aquellos que se niegan a caminar en el sendero del mal. Y estos ángeles que guardan a los hijos de Dios en la tierra están en comunicación con el Padre en el cielo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b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r>
              <a:rPr lang="pt-BR" sz="18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es-ES" sz="18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La verdad acerca de los ángeles</a:t>
            </a:r>
            <a:r>
              <a:rPr lang="pt-BR" sz="18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18).</a:t>
            </a:r>
            <a:endParaRPr lang="en-US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889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439A5-0635-8067-8CAB-989FE9EC1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BAE7E191-4303-6DF5-0A9B-3114ECBAB6B6}"/>
              </a:ext>
            </a:extLst>
          </p:cNvPr>
          <p:cNvSpPr txBox="1"/>
          <p:nvPr/>
        </p:nvSpPr>
        <p:spPr>
          <a:xfrm>
            <a:off x="874643" y="2613361"/>
            <a:ext cx="4731829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pt-BR" sz="4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Características de </a:t>
            </a:r>
            <a:r>
              <a:rPr lang="pt-BR" sz="44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los</a:t>
            </a:r>
            <a:r>
              <a:rPr lang="pt-BR" sz="4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 </a:t>
            </a:r>
            <a:r>
              <a:rPr lang="pt-BR" sz="44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ángeles</a:t>
            </a:r>
            <a:r>
              <a:rPr lang="pt-BR" sz="4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31043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E0F8A-86A9-B47F-C467-95013E56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5836589-0F6B-3446-0FD8-F72D9BEBB967}"/>
              </a:ext>
            </a:extLst>
          </p:cNvPr>
          <p:cNvSpPr txBox="1"/>
          <p:nvPr/>
        </p:nvSpPr>
        <p:spPr>
          <a:xfrm>
            <a:off x="866870" y="830967"/>
            <a:ext cx="51644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1.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Gran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poder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966D50-02AC-24A7-6E28-5BAC5884FE4B}"/>
              </a:ext>
            </a:extLst>
          </p:cNvPr>
          <p:cNvSpPr txBox="1"/>
          <p:nvPr/>
        </p:nvSpPr>
        <p:spPr>
          <a:xfrm>
            <a:off x="1477481" y="3355109"/>
            <a:ext cx="9237038" cy="31920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2400"/>
              </a:spcAft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Bendecid a Jehová, vosotros sus ángeles, poderosos en fortaleza...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(Salmo 103:20).</a:t>
            </a:r>
          </a:p>
          <a:p>
            <a:pPr algn="ctr">
              <a:spcAft>
                <a:spcPts val="2400"/>
              </a:spcAft>
            </a:pP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“[...] </a:t>
            </a:r>
            <a:r>
              <a:rPr lang="es-ES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un ángel del Señor, descendiendo del cielo y llegando, removió la piedra, y se sentó sobre ella" (Mateo 28:2). Esta piedra tenía 2 metros de diámetro y 30 centímetros de grosor. Pesaba unas 4 toneladas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0028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400642-D024-C4DE-9416-0AF65AD84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65FA692-FEF0-B1DD-8DDC-8FAFE49C3773}"/>
              </a:ext>
            </a:extLst>
          </p:cNvPr>
          <p:cNvSpPr txBox="1"/>
          <p:nvPr/>
        </p:nvSpPr>
        <p:spPr>
          <a:xfrm>
            <a:off x="866870" y="830967"/>
            <a:ext cx="51644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2.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Velocidad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765D4C-11A2-5311-3055-C6AE490BA388}"/>
              </a:ext>
            </a:extLst>
          </p:cNvPr>
          <p:cNvSpPr txBox="1"/>
          <p:nvPr/>
        </p:nvSpPr>
        <p:spPr>
          <a:xfrm>
            <a:off x="1154208" y="3429000"/>
            <a:ext cx="9883583" cy="3192061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24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Y los seres vivientes corrían y volvían a semejanza de relámpagos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(Ezequiel 1:14).</a:t>
            </a:r>
          </a:p>
          <a:p>
            <a:pPr algn="ctr">
              <a:spcAft>
                <a:spcPts val="2400"/>
              </a:spcAft>
            </a:pPr>
            <a:r>
              <a:rPr lang="es-ES" sz="2200" dirty="0">
                <a:solidFill>
                  <a:srgbClr val="494B42"/>
                </a:solidFill>
                <a:latin typeface="Montserrat SemiBold" panose="00000700000000000000" pitchFamily="2" charset="0"/>
              </a:rPr>
              <a:t>La velocidad de la luz es de 300 mil km/segundo. A esa velocidad, es posible dar siete vueltas alrededor de la Tierra en un segundo. Nuestra galaxia es tan grande que, para viajar de un extremo a otro, se necesitan 100 mil años viajando a la velocidad de la luz.</a:t>
            </a:r>
            <a:endParaRPr lang="pt-BR" sz="22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416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F4CAAB-6FD8-F268-DC3A-894F79543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65CE832-820E-7137-CF4F-FCCDB5770B09}"/>
              </a:ext>
            </a:extLst>
          </p:cNvPr>
          <p:cNvSpPr txBox="1">
            <a:spLocks/>
          </p:cNvSpPr>
          <p:nvPr/>
        </p:nvSpPr>
        <p:spPr>
          <a:xfrm>
            <a:off x="1514352" y="1360054"/>
            <a:ext cx="6538157" cy="4137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La rapidez de un ángel</a:t>
            </a:r>
          </a:p>
          <a:p>
            <a:pPr>
              <a:lnSpc>
                <a:spcPct val="100000"/>
              </a:lnSpc>
            </a:pPr>
            <a:endParaRPr lang="pt-BR" b="1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“[...] </a:t>
            </a:r>
            <a:r>
              <a:rPr lang="es-ES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aún estaba hablando en oración, cuando el varón Gabriel, a quien había visto en la visión al principio, volando con presteza, vino a mí como a la hora del sacrificio de la tarde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1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(Daniel 9:21, 22).</a:t>
            </a:r>
          </a:p>
        </p:txBody>
      </p:sp>
    </p:spTree>
    <p:extLst>
      <p:ext uri="{BB962C8B-B14F-4D97-AF65-F5344CB8AC3E}">
        <p14:creationId xmlns:p14="http://schemas.microsoft.com/office/powerpoint/2010/main" val="2384972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452714-19B8-8599-97F4-8980C7DA5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125CDFC2-8643-79BC-C2E5-CD3C550FBD99}"/>
              </a:ext>
            </a:extLst>
          </p:cNvPr>
          <p:cNvSpPr txBox="1"/>
          <p:nvPr/>
        </p:nvSpPr>
        <p:spPr>
          <a:xfrm>
            <a:off x="819225" y="1794669"/>
            <a:ext cx="4731829" cy="30469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es-ES" sz="4800" dirty="0">
                <a:solidFill>
                  <a:srgbClr val="494B42"/>
                </a:solidFill>
                <a:latin typeface="Montserrat ExtraBold" panose="00000900000000000000" pitchFamily="2" charset="0"/>
              </a:rPr>
              <a:t>Las actividades de los ángeles</a:t>
            </a:r>
            <a:r>
              <a:rPr lang="pt-BR" sz="4800" dirty="0">
                <a:solidFill>
                  <a:srgbClr val="494B42"/>
                </a:solidFill>
                <a:latin typeface="Montserrat ExtraBold" panose="000009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162432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FB622F0C-B4D0-427E-93AC-31D90CD75442}"/>
</file>

<file path=customXml/itemProps2.xml><?xml version="1.0" encoding="utf-8"?>
<ds:datastoreItem xmlns:ds="http://schemas.openxmlformats.org/officeDocument/2006/customXml" ds:itemID="{FEF1F6E4-9926-4CBB-A6FF-6DC0E8962CDB}"/>
</file>

<file path=customXml/itemProps3.xml><?xml version="1.0" encoding="utf-8"?>
<ds:datastoreItem xmlns:ds="http://schemas.openxmlformats.org/officeDocument/2006/customXml" ds:itemID="{E6257797-11CB-44AE-B93F-B3F069F1A4A8}"/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766</Words>
  <Application>Microsoft Office PowerPoint</Application>
  <PresentationFormat>Panorámica</PresentationFormat>
  <Paragraphs>40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Montserrat SemiBold</vt:lpstr>
      <vt:lpstr>Aptos Display</vt:lpstr>
      <vt:lpstr>Arial</vt:lpstr>
      <vt:lpstr>Aptos</vt:lpstr>
      <vt:lpstr>Montserrat ExtraBold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Suzana Rossi Lima</dc:creator>
  <cp:lastModifiedBy>DSA - Rocio Viviana Macena</cp:lastModifiedBy>
  <cp:revision>18</cp:revision>
  <dcterms:created xsi:type="dcterms:W3CDTF">2024-11-25T23:42:57Z</dcterms:created>
  <dcterms:modified xsi:type="dcterms:W3CDTF">2024-12-11T17:22:32Z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