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authors.xml" ContentType="application/vnd.ms-powerpoint.authors+xml"/>
  <Override PartName="/ppt/theme/theme1.xml" ContentType="application/vnd.openxmlformats-officedocument.theme+xml"/>
  <Override PartName="/ppt/theme/theme2.xml" ContentType="application/vnd.openxmlformats-officedocument.theme+xml"/>
  <Override PartName="/ppt/comments/modernComment_120_EBD5714F.xml" ContentType="application/vnd.ms-powerpoint.comments+xml"/>
  <Override PartName="/ppt/comments/modernComment_122_95333162.xml" ContentType="application/vnd.ms-powerpoint.comment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sldIdLst>
    <p:sldId id="256" r:id="rId2"/>
    <p:sldId id="264" r:id="rId3"/>
    <p:sldId id="257" r:id="rId4"/>
    <p:sldId id="263" r:id="rId5"/>
    <p:sldId id="272" r:id="rId6"/>
    <p:sldId id="286" r:id="rId7"/>
    <p:sldId id="288" r:id="rId8"/>
    <p:sldId id="289" r:id="rId9"/>
    <p:sldId id="258" r:id="rId10"/>
    <p:sldId id="290" r:id="rId11"/>
    <p:sldId id="292" r:id="rId12"/>
    <p:sldId id="267" r:id="rId13"/>
    <p:sldId id="285" r:id="rId14"/>
    <p:sldId id="291" r:id="rId15"/>
    <p:sldId id="281" r:id="rId16"/>
    <p:sldId id="293" r:id="rId17"/>
  </p:sldIdLst>
  <p:sldSz cx="12192000" cy="6858000"/>
  <p:notesSz cx="6858000" cy="9144000"/>
  <p:embeddedFontLst>
    <p:embeddedFont>
      <p:font typeface="Aptos" panose="020B0004020202020204" pitchFamily="34" charset="0"/>
      <p:regular r:id="rId19"/>
      <p:bold r:id="rId20"/>
      <p:italic r:id="rId21"/>
      <p:boldItalic r:id="rId22"/>
    </p:embeddedFont>
    <p:embeddedFont>
      <p:font typeface="Aptos Display" panose="020B0004020202020204" pitchFamily="34" charset="0"/>
      <p:regular r:id="rId23"/>
      <p:bold r:id="rId24"/>
      <p:italic r:id="rId25"/>
      <p:boldItalic r:id="rId26"/>
    </p:embeddedFont>
    <p:embeddedFont>
      <p:font typeface="Montserrat ExtraBold" panose="00000900000000000000" pitchFamily="2" charset="0"/>
      <p:bold r:id="rId27"/>
      <p:boldItalic r:id="rId28"/>
    </p:embeddedFont>
    <p:embeddedFont>
      <p:font typeface="Montserrat SemiBold" panose="00000700000000000000" pitchFamily="2" charset="0"/>
      <p:bold r:id="rId29"/>
      <p:boldItalic r:id="rId30"/>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AA28C1F-4D7C-77E0-B062-2459D349B18F}" name="DSA - Vanessa Stehling Belgd" initials="VS" userId="S::vanessa.belgd@adventistas.org::c47d16e7-2d9c-472e-876b-9f09ff5c3cf8" providerId="AD"/>
  <p188:author id="{0A6B48CB-D070-BAD6-B2A6-03EAF6810512}" name="Claudia Suzana Rossi Lima" initials="CR" userId="451a56fa5e82d8d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4B42"/>
    <a:srgbClr val="D2C092"/>
    <a:srgbClr val="575952"/>
    <a:srgbClr val="D1BE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3" autoAdjust="0"/>
    <p:restoredTop sz="94660"/>
  </p:normalViewPr>
  <p:slideViewPr>
    <p:cSldViewPr snapToGrid="0">
      <p:cViewPr varScale="1">
        <p:scale>
          <a:sx n="80" d="100"/>
          <a:sy n="80" d="100"/>
        </p:scale>
        <p:origin x="816"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7.fntdata"/><Relationship Id="rId33" Type="http://schemas.openxmlformats.org/officeDocument/2006/relationships/theme" Target="theme/theme1.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32" Type="http://schemas.openxmlformats.org/officeDocument/2006/relationships/viewProps" Target="view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font" Target="fonts/font1.fntdata"/><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s>
</file>

<file path=ppt/comments/modernComment_120_EBD5714F.xml><?xml version="1.0" encoding="utf-8"?>
<p188:cmLst xmlns:a="http://schemas.openxmlformats.org/drawingml/2006/main" xmlns:r="http://schemas.openxmlformats.org/officeDocument/2006/relationships" xmlns:p188="http://schemas.microsoft.com/office/powerpoint/2018/8/main">
  <p188:cm id="{8A4B74E7-DAC9-480C-92FC-D61946D31C4B}" authorId="{2AA28C1F-4D7C-77E0-B062-2459D349B18F}" created="2024-12-02T13:40:06.256">
    <ac:txMkLst xmlns:ac="http://schemas.microsoft.com/office/drawing/2013/main/command">
      <pc:docMk xmlns:pc="http://schemas.microsoft.com/office/powerpoint/2013/main/command"/>
      <pc:sldMk xmlns:pc="http://schemas.microsoft.com/office/powerpoint/2013/main/command" cId="3956633935" sldId="288"/>
      <ac:spMk id="2" creationId="{4D5F8B51-3B91-3B52-266C-8B1E3180E05D}"/>
      <ac:txMk cp="0" len="313">
        <ac:context len="361" hash="948476422"/>
      </ac:txMk>
    </ac:txMkLst>
    <p188:pos x="8051022" y="449618"/>
    <p188:txBody>
      <a:bodyPr/>
      <a:lstStyle/>
      <a:p>
        <a:r>
          <a:rPr lang="pt-BR"/>
          <a:t>Esse texto eu não encontrei no Comentário Bíblico Adventista, pelo menos não na pagina citada.</a:t>
        </a:r>
      </a:p>
    </p188:txBody>
    <p188:extLst>
      <p:ext xmlns:p="http://schemas.openxmlformats.org/presentationml/2006/main" uri="{57CB4572-C831-44C2-8A1C-0ADB6CCDFE69}">
        <p223:reactions xmlns:p223="http://schemas.microsoft.com/office/powerpoint/2022/03/main" xmlns="">
          <p223:rxn type="👍">
            <p223:instance time="2024-12-04T01:29:29.682" authorId="{0A6B48CB-D070-BAD6-B2A6-03EAF6810512}"/>
          </p223:rxn>
        </p223:reactions>
      </p:ext>
    </p188:extLst>
  </p188:cm>
</p188:cmLst>
</file>

<file path=ppt/comments/modernComment_122_95333162.xml><?xml version="1.0" encoding="utf-8"?>
<p188:cmLst xmlns:a="http://schemas.openxmlformats.org/drawingml/2006/main" xmlns:r="http://schemas.openxmlformats.org/officeDocument/2006/relationships" xmlns:p188="http://schemas.microsoft.com/office/powerpoint/2018/8/main">
  <p188:cm id="{CEF2938D-E350-49A3-86AA-AD70F8B92C95}" authorId="{2AA28C1F-4D7C-77E0-B062-2459D349B18F}" created="2024-12-02T13:47:09.870">
    <ac:txMkLst xmlns:ac="http://schemas.microsoft.com/office/drawing/2013/main/command">
      <pc:docMk xmlns:pc="http://schemas.microsoft.com/office/powerpoint/2013/main/command"/>
      <pc:sldMk xmlns:pc="http://schemas.microsoft.com/office/powerpoint/2013/main/command" cId="2503160162" sldId="290"/>
      <ac:spMk id="5" creationId="{C126D43C-A0B7-FF1F-A005-D72426DB9338}"/>
      <ac:txMk cp="1" len="101">
        <ac:context len="143" hash="306416868"/>
      </ac:txMk>
    </ac:txMkLst>
    <p188:pos x="10007897" y="265922"/>
    <p188:txBody>
      <a:bodyPr/>
      <a:lstStyle/>
      <a:p>
        <a:r>
          <a:rPr lang="pt-BR"/>
          <a:t>Não encontrei esse texto na referência também. Nem no site EGW e nem no livro atualizado.</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1BEC4-4966-4905-9FBA-4B85F33F05BA}" type="datetimeFigureOut">
              <a:rPr lang="pt-BR" smtClean="0"/>
              <a:t>11/12/2024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F0AE75-71D6-4CFA-BAF2-3698CB12F668}" type="slidenum">
              <a:rPr lang="pt-BR" smtClean="0"/>
              <a:t>‹Nº›</a:t>
            </a:fld>
            <a:endParaRPr lang="pt-BR"/>
          </a:p>
        </p:txBody>
      </p:sp>
    </p:spTree>
    <p:extLst>
      <p:ext uri="{BB962C8B-B14F-4D97-AF65-F5344CB8AC3E}">
        <p14:creationId xmlns:p14="http://schemas.microsoft.com/office/powerpoint/2010/main" val="726599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9</a:t>
            </a:fld>
            <a:endParaRPr lang="pt-BR"/>
          </a:p>
        </p:txBody>
      </p:sp>
    </p:spTree>
    <p:extLst>
      <p:ext uri="{BB962C8B-B14F-4D97-AF65-F5344CB8AC3E}">
        <p14:creationId xmlns:p14="http://schemas.microsoft.com/office/powerpoint/2010/main" val="165565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334690-E3C7-08D3-6744-DFFB89DD8C90}"/>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C2D73249-C837-EBE9-B118-B703C203B5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9FC4E18-9CFA-FB45-A248-957AA618CF38}"/>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9353CCAB-36B9-8034-BB03-C4797D77371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A78CA9F-A3F4-25AD-81F5-DE2F365B1A6E}"/>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071036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B64BD-7175-558E-63D9-2D6D8D656A5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3D746573-73CF-49EA-3B5C-2A16969E247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264FBBE-DA38-C863-C909-1EC53EC57FDB}"/>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F2FADF5D-0DF8-C29D-CC4C-5D6A67F0D8F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A5D9C2E-D1C6-9EC5-8467-63B3F6B2769B}"/>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11620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51C06D4-838D-261E-B8C9-50E5551EE75F}"/>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C94BC42E-0DB4-3193-E06D-D3D7E4764D0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E15311C-6DEF-E155-354D-4744D59410A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EF8EE14A-A5FA-2593-A46C-EE4C34E5F18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819600E-3959-F0CC-51BD-4C42BE93E580}"/>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251234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F87762-5989-2F1D-6B55-F29915B291E3}"/>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A555B32-4C2C-1D2D-CE26-254E0352E964}"/>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3BE5B13-3654-69E2-2ECF-80B3DE50F6E0}"/>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3C57E042-2884-ED3B-496C-008CC1ECF75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71DC68F-2D12-C4E1-7A5A-090A366F9A6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58490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E889E-7B2E-5518-92BD-6ED0BEC9A2A8}"/>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827B527-F015-387E-4A6D-B872DC98CE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D6BDB04D-12BA-BE5A-A1ED-6132748C83C3}"/>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AE490CD1-CE5C-BBEB-8446-CD9A344BE7C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A41B2DE-0A50-C47B-5596-B021D6DBB444}"/>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00222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F69E41-2F2D-B390-C387-3AC77515D2C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303A30B-9A95-E453-AE26-277E25CBA319}"/>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FF99E84E-CD4A-6E26-238C-A7D2B24DA9C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8A69FBFA-17ED-28EE-A25C-C9563214C42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429BBF86-9EAF-C9B2-7C1C-7BA1A38D317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0969074-956D-B8CA-7567-938DE586DFF5}"/>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356032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34D4AE-D69B-B97A-805C-39CD2F99AD44}"/>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72E88C2C-E4D2-6CF3-6A11-7A8818738B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3DDF373B-7AE8-963E-F752-55333BCC53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FF7A296C-0347-3A80-A575-7370AEA08D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56736877-B4A6-DDE3-92BA-4A9CEB3D0DFC}"/>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B5D3869D-40A6-8101-3BDB-DE43B4013A5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8" name="Espaço Reservado para Rodapé 7">
            <a:extLst>
              <a:ext uri="{FF2B5EF4-FFF2-40B4-BE49-F238E27FC236}">
                <a16:creationId xmlns:a16="http://schemas.microsoft.com/office/drawing/2014/main" id="{B5DA704B-FEF0-4799-E569-CD4E7D41BB50}"/>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CBCB15EF-2E16-184F-C022-D665088373C6}"/>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123638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8BD146-D2CD-D1EB-966D-E76E3831B0F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C79D5F3-530C-4D43-BE26-E8AF76685705}"/>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4" name="Espaço Reservado para Rodapé 3">
            <a:extLst>
              <a:ext uri="{FF2B5EF4-FFF2-40B4-BE49-F238E27FC236}">
                <a16:creationId xmlns:a16="http://schemas.microsoft.com/office/drawing/2014/main" id="{2B4819FA-D877-6436-F447-2C3AEBBEC515}"/>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CFC9BBA0-7895-FFBE-581C-031282D3762F}"/>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221805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95C3059-6A08-AC69-862E-8800F5D4FFD6}"/>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3" name="Espaço Reservado para Rodapé 2">
            <a:extLst>
              <a:ext uri="{FF2B5EF4-FFF2-40B4-BE49-F238E27FC236}">
                <a16:creationId xmlns:a16="http://schemas.microsoft.com/office/drawing/2014/main" id="{D8EB573E-4A06-3743-3CE6-A6690433BE5D}"/>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033F4C22-2A3F-AD80-F5B7-0499A1EC3FB2}"/>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22934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1E6A57-4BB2-75C5-9F62-700F3565CE79}"/>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24D5F382-9A89-87FB-3B1A-0DFB19FC3F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D1324691-1C48-1B28-F478-A22E0D821F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249EC6C-CBAD-F552-45C3-92E893B8A96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D3FB2AC7-0432-FB51-6B52-A0CEA4D2E6E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259121C-0907-0A6D-6FB7-7A40F23C1BAA}"/>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304809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3520DF-4316-2B16-40A2-C06325B2398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727308F-5F1C-70D6-A592-F35E864E05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CA879B1F-813D-2EEB-6612-A50CC66D8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6F92316-67C6-DA6A-C70A-ACB622A75D59}"/>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BAE71F85-381B-0E3D-1371-48F2F49C1F1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07CAFC1-B33A-5368-616E-FA62D2C2BBE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96046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CB6A6A5-F6DA-50B0-0529-D83746AF63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17CA1473-FB8D-199A-2C21-F7E16D6006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1616F80-AD03-C5DB-81F5-4E3ED916E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6B96C216-1C68-C1ED-3F53-5CC011E4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EDA83ACB-1F0E-DD91-EAB0-A03E0D0E87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97C9DD-BF75-4D18-A450-D3ACE76FAC76}" type="slidenum">
              <a:rPr lang="pt-BR" smtClean="0"/>
              <a:t>‹Nº›</a:t>
            </a:fld>
            <a:endParaRPr lang="pt-BR"/>
          </a:p>
        </p:txBody>
      </p:sp>
    </p:spTree>
    <p:extLst>
      <p:ext uri="{BB962C8B-B14F-4D97-AF65-F5344CB8AC3E}">
        <p14:creationId xmlns:p14="http://schemas.microsoft.com/office/powerpoint/2010/main" val="199470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8/10/relationships/comments" Target="../comments/modernComment_122_9533316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microsoft.com/office/2018/10/relationships/comments" Target="../comments/modernComment_120_EBD5714F.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497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6DF449D-8B2B-697D-3ECC-64659B1EFC05}"/>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90BBC361-DABF-9956-D082-98607B2A289F}"/>
              </a:ext>
            </a:extLst>
          </p:cNvPr>
          <p:cNvSpPr txBox="1"/>
          <p:nvPr/>
        </p:nvSpPr>
        <p:spPr>
          <a:xfrm>
            <a:off x="725889" y="787223"/>
            <a:ext cx="7168734" cy="1323439"/>
          </a:xfrm>
          <a:prstGeom prst="rect">
            <a:avLst/>
          </a:prstGeom>
          <a:noFill/>
        </p:spPr>
        <p:txBody>
          <a:bodyPr wrap="square">
            <a:spAutoFit/>
          </a:bodyPr>
          <a:lstStyle/>
          <a:p>
            <a:pPr marL="0" indent="0">
              <a:buNone/>
            </a:pPr>
            <a:r>
              <a:rPr lang="pt-BR" sz="4000" b="1" dirty="0">
                <a:solidFill>
                  <a:srgbClr val="D2C092"/>
                </a:solidFill>
                <a:latin typeface="Montserrat ExtraBold" panose="00000900000000000000" pitchFamily="2" charset="0"/>
              </a:rPr>
              <a:t>Barnabé – </a:t>
            </a:r>
            <a:r>
              <a:rPr lang="es-ES" sz="4000" b="1" dirty="0">
                <a:solidFill>
                  <a:srgbClr val="D2C092"/>
                </a:solidFill>
                <a:latin typeface="Montserrat ExtraBold" panose="00000900000000000000" pitchFamily="2" charset="0"/>
              </a:rPr>
              <a:t>un hombre digno de la confianza</a:t>
            </a:r>
            <a:endParaRPr lang="pt-BR" sz="40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C126D43C-A0B7-FF1F-A005-D72426DB9338}"/>
              </a:ext>
            </a:extLst>
          </p:cNvPr>
          <p:cNvSpPr txBox="1"/>
          <p:nvPr/>
        </p:nvSpPr>
        <p:spPr>
          <a:xfrm>
            <a:off x="1086201" y="3429000"/>
            <a:ext cx="10019597" cy="2292935"/>
          </a:xfrm>
          <a:prstGeom prst="rect">
            <a:avLst/>
          </a:prstGeom>
          <a:noFill/>
        </p:spPr>
        <p:txBody>
          <a:bodyPr wrap="square">
            <a:spAutoFit/>
          </a:bodyPr>
          <a:lstStyle/>
          <a:p>
            <a:pPr algn="ctr">
              <a:spcAft>
                <a:spcPts val="1800"/>
              </a:spcAft>
            </a:pPr>
            <a:r>
              <a:rPr lang="pt-BR" sz="3200" dirty="0">
                <a:solidFill>
                  <a:srgbClr val="494B42"/>
                </a:solidFill>
                <a:latin typeface="Montserrat SemiBold" panose="00000700000000000000" pitchFamily="2" charset="0"/>
              </a:rPr>
              <a:t>“</a:t>
            </a:r>
            <a:r>
              <a:rPr lang="es-ES" sz="3200" dirty="0">
                <a:solidFill>
                  <a:srgbClr val="494B42"/>
                </a:solidFill>
                <a:latin typeface="Montserrat SemiBold" panose="00000700000000000000" pitchFamily="2" charset="0"/>
              </a:rPr>
              <a:t>La obra de Bernabé en Antioquía fue ricamente bendecida, y aumentó allí muchísimo el número de fieles</a:t>
            </a:r>
            <a:r>
              <a:rPr lang="pt-BR" sz="3200" dirty="0">
                <a:solidFill>
                  <a:srgbClr val="494B42"/>
                </a:solidFill>
                <a:latin typeface="Montserrat SemiBold" panose="00000700000000000000" pitchFamily="2" charset="0"/>
              </a:rPr>
              <a:t>”</a:t>
            </a:r>
          </a:p>
          <a:p>
            <a:pPr algn="ctr">
              <a:spcAft>
                <a:spcPts val="1800"/>
              </a:spcAft>
            </a:pPr>
            <a:r>
              <a:rPr lang="pt-BR" sz="3200" dirty="0">
                <a:solidFill>
                  <a:srgbClr val="494B42"/>
                </a:solidFill>
                <a:latin typeface="Montserrat SemiBold" panose="00000700000000000000" pitchFamily="2" charset="0"/>
              </a:rPr>
              <a:t> </a:t>
            </a:r>
            <a:r>
              <a:rPr lang="pt-BR" sz="2800" dirty="0">
                <a:solidFill>
                  <a:srgbClr val="494B42"/>
                </a:solidFill>
                <a:latin typeface="Montserrat SemiBold" panose="00000700000000000000" pitchFamily="2" charset="0"/>
              </a:rPr>
              <a:t>(</a:t>
            </a:r>
            <a:r>
              <a:rPr lang="es-ES" sz="2800" i="1" dirty="0">
                <a:solidFill>
                  <a:srgbClr val="494B42"/>
                </a:solidFill>
                <a:latin typeface="Montserrat SemiBold" panose="00000700000000000000" pitchFamily="2" charset="0"/>
              </a:rPr>
              <a:t>Los hechos de los apóstoles</a:t>
            </a:r>
            <a:r>
              <a:rPr lang="pt-BR" sz="2800" dirty="0">
                <a:solidFill>
                  <a:srgbClr val="494B42"/>
                </a:solidFill>
                <a:latin typeface="Montserrat SemiBold" panose="00000700000000000000" pitchFamily="2" charset="0"/>
              </a:rPr>
              <a:t>, p. 86).</a:t>
            </a:r>
            <a:endParaRPr lang="pt-BR" sz="32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2503160162"/>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AC5FBF2-43CF-EA54-5B2D-3CA9304466B1}"/>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2B76BB4B-3FE3-CAE0-33D3-80EB2BC4CF08}"/>
              </a:ext>
            </a:extLst>
          </p:cNvPr>
          <p:cNvSpPr txBox="1"/>
          <p:nvPr/>
        </p:nvSpPr>
        <p:spPr>
          <a:xfrm>
            <a:off x="725889" y="787223"/>
            <a:ext cx="8238774" cy="1200329"/>
          </a:xfrm>
          <a:prstGeom prst="rect">
            <a:avLst/>
          </a:prstGeom>
          <a:noFill/>
        </p:spPr>
        <p:txBody>
          <a:bodyPr wrap="square">
            <a:spAutoFit/>
          </a:bodyPr>
          <a:lstStyle/>
          <a:p>
            <a:pPr marL="0" indent="0">
              <a:buNone/>
            </a:pPr>
            <a:r>
              <a:rPr lang="pt-BR" sz="3600" b="1" dirty="0">
                <a:solidFill>
                  <a:srgbClr val="D2C092"/>
                </a:solidFill>
                <a:latin typeface="Montserrat ExtraBold" panose="00000900000000000000" pitchFamily="2" charset="0"/>
              </a:rPr>
              <a:t>Barnabé – </a:t>
            </a:r>
            <a:r>
              <a:rPr lang="es-ES" sz="3600" b="1" dirty="0">
                <a:solidFill>
                  <a:srgbClr val="D2C092"/>
                </a:solidFill>
                <a:latin typeface="Montserrat ExtraBold" panose="00000900000000000000" pitchFamily="2" charset="0"/>
              </a:rPr>
              <a:t>un hombre bueno, lleno del Espíritu Santo y de fe</a:t>
            </a:r>
            <a:endParaRPr lang="pt-BR" sz="36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7ED6FE9C-B17D-E888-DD54-2B8A1C5CF543}"/>
              </a:ext>
            </a:extLst>
          </p:cNvPr>
          <p:cNvSpPr txBox="1"/>
          <p:nvPr/>
        </p:nvSpPr>
        <p:spPr>
          <a:xfrm>
            <a:off x="1976613" y="3533775"/>
            <a:ext cx="8238774" cy="2231380"/>
          </a:xfrm>
          <a:prstGeom prst="rect">
            <a:avLst/>
          </a:prstGeom>
          <a:noFill/>
        </p:spPr>
        <p:txBody>
          <a:bodyPr wrap="square">
            <a:spAutoFit/>
          </a:bodyPr>
          <a:lstStyle/>
          <a:p>
            <a:pPr algn="ctr">
              <a:spcAft>
                <a:spcPts val="1800"/>
              </a:spcAft>
            </a:pPr>
            <a:r>
              <a:rPr lang="pt-BR" sz="3200" dirty="0">
                <a:solidFill>
                  <a:srgbClr val="494B42"/>
                </a:solidFill>
                <a:latin typeface="Montserrat SemiBold" panose="00000700000000000000" pitchFamily="2" charset="0"/>
              </a:rPr>
              <a:t>“</a:t>
            </a:r>
            <a:r>
              <a:rPr lang="es-ES" sz="3200" dirty="0">
                <a:solidFill>
                  <a:srgbClr val="494B42"/>
                </a:solidFill>
                <a:latin typeface="Montserrat SemiBold" panose="00000700000000000000" pitchFamily="2" charset="0"/>
              </a:rPr>
              <a:t>Porque era varón bueno, y lleno del Espíritu Santo y de fe. Y una gran multitud fue agregada al Señor</a:t>
            </a:r>
            <a:r>
              <a:rPr lang="pt-BR" sz="3200" dirty="0">
                <a:solidFill>
                  <a:srgbClr val="494B42"/>
                </a:solidFill>
                <a:latin typeface="Montserrat SemiBold" panose="00000700000000000000" pitchFamily="2" charset="0"/>
              </a:rPr>
              <a:t>” </a:t>
            </a:r>
          </a:p>
          <a:p>
            <a:pPr algn="ctr">
              <a:spcAft>
                <a:spcPts val="1800"/>
              </a:spcAft>
            </a:pPr>
            <a:r>
              <a:rPr lang="pt-BR" sz="2800" dirty="0">
                <a:solidFill>
                  <a:srgbClr val="494B42"/>
                </a:solidFill>
                <a:latin typeface="Montserrat SemiBold" panose="00000700000000000000" pitchFamily="2" charset="0"/>
              </a:rPr>
              <a:t>(</a:t>
            </a:r>
            <a:r>
              <a:rPr lang="pt-BR" sz="2800" dirty="0" err="1">
                <a:solidFill>
                  <a:srgbClr val="494B42"/>
                </a:solidFill>
                <a:latin typeface="Montserrat SemiBold" panose="00000700000000000000" pitchFamily="2" charset="0"/>
              </a:rPr>
              <a:t>Hechos</a:t>
            </a:r>
            <a:r>
              <a:rPr lang="pt-BR" sz="2800" dirty="0">
                <a:solidFill>
                  <a:srgbClr val="494B42"/>
                </a:solidFill>
                <a:latin typeface="Montserrat SemiBold" panose="00000700000000000000" pitchFamily="2" charset="0"/>
              </a:rPr>
              <a:t> 11:24).</a:t>
            </a:r>
            <a:endParaRPr lang="pt-BR" sz="32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629187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EF439A5-0635-8067-8CAB-989FE9EC10EE}"/>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BAE7E191-4303-6DF5-0A9B-3114ECBAB6B6}"/>
              </a:ext>
            </a:extLst>
          </p:cNvPr>
          <p:cNvSpPr txBox="1"/>
          <p:nvPr/>
        </p:nvSpPr>
        <p:spPr>
          <a:xfrm>
            <a:off x="939298" y="1536174"/>
            <a:ext cx="4402247" cy="3785652"/>
          </a:xfrm>
          <a:prstGeom prst="rect">
            <a:avLst/>
          </a:prstGeom>
          <a:noFill/>
        </p:spPr>
        <p:txBody>
          <a:bodyPr wrap="square" anchor="ctr">
            <a:spAutoFit/>
          </a:bodyPr>
          <a:lstStyle/>
          <a:p>
            <a:pPr marL="0" indent="0">
              <a:buNone/>
            </a:pPr>
            <a:r>
              <a:rPr lang="es-ES" sz="4000" dirty="0">
                <a:solidFill>
                  <a:srgbClr val="494B42"/>
                </a:solidFill>
                <a:latin typeface="Montserrat ExtraBold" panose="00000900000000000000" pitchFamily="2" charset="0"/>
              </a:rPr>
              <a:t>Fue una influencia inspiradora, fue un líder que produjo resultados</a:t>
            </a:r>
            <a:r>
              <a:rPr lang="pt-BR" sz="4000" dirty="0">
                <a:solidFill>
                  <a:srgbClr val="494B42"/>
                </a:solidFill>
                <a:latin typeface="Montserrat ExtraBold" panose="00000900000000000000" pitchFamily="2" charset="0"/>
              </a:rPr>
              <a:t>.</a:t>
            </a:r>
          </a:p>
        </p:txBody>
      </p:sp>
    </p:spTree>
    <p:extLst>
      <p:ext uri="{BB962C8B-B14F-4D97-AF65-F5344CB8AC3E}">
        <p14:creationId xmlns:p14="http://schemas.microsoft.com/office/powerpoint/2010/main" val="2431043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6A2855-E02E-7D43-AA80-965F47E46A5D}"/>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08ED871F-49BE-7FED-6DF9-16E8C469EE2C}"/>
              </a:ext>
            </a:extLst>
          </p:cNvPr>
          <p:cNvSpPr txBox="1"/>
          <p:nvPr/>
        </p:nvSpPr>
        <p:spPr>
          <a:xfrm>
            <a:off x="1956935" y="1840354"/>
            <a:ext cx="5684189" cy="3416320"/>
          </a:xfrm>
          <a:prstGeom prst="rect">
            <a:avLst/>
          </a:prstGeom>
          <a:noFill/>
        </p:spPr>
        <p:txBody>
          <a:bodyPr wrap="square">
            <a:spAutoFit/>
          </a:bodyPr>
          <a:lstStyle/>
          <a:p>
            <a:pPr algn="ctr"/>
            <a:r>
              <a:rPr lang="es-ES" sz="2800" dirty="0">
                <a:solidFill>
                  <a:srgbClr val="494B42"/>
                </a:solidFill>
                <a:latin typeface="Montserrat ExtraBold" panose="00000900000000000000" pitchFamily="2" charset="0"/>
              </a:rPr>
              <a:t>Bernabé fue a buscar a Saulo y le asignó una misión.</a:t>
            </a:r>
          </a:p>
          <a:p>
            <a:pPr algn="ctr"/>
            <a:endParaRPr lang="pt-BR" sz="2800" dirty="0">
              <a:solidFill>
                <a:srgbClr val="494B42"/>
              </a:solidFill>
              <a:latin typeface="Montserrat SemiBold" panose="00000700000000000000" pitchFamily="2" charset="0"/>
            </a:endParaRPr>
          </a:p>
          <a:p>
            <a:pPr algn="ctr"/>
            <a:r>
              <a:rPr lang="pt-BR" sz="2800" dirty="0">
                <a:solidFill>
                  <a:srgbClr val="494B42"/>
                </a:solidFill>
                <a:latin typeface="Montserrat SemiBold" panose="00000700000000000000" pitchFamily="2" charset="0"/>
              </a:rPr>
              <a:t>“</a:t>
            </a:r>
            <a:r>
              <a:rPr lang="es-ES" sz="2800" dirty="0">
                <a:solidFill>
                  <a:srgbClr val="494B42"/>
                </a:solidFill>
                <a:latin typeface="Montserrat SemiBold" panose="00000700000000000000" pitchFamily="2" charset="0"/>
              </a:rPr>
              <a:t>Después fue Bernabé a Tarso para buscar a Saulo;  </a:t>
            </a:r>
          </a:p>
          <a:p>
            <a:pPr algn="ctr"/>
            <a:r>
              <a:rPr lang="es-ES" sz="2800" dirty="0">
                <a:solidFill>
                  <a:srgbClr val="494B42"/>
                </a:solidFill>
                <a:latin typeface="Montserrat SemiBold" panose="00000700000000000000" pitchFamily="2" charset="0"/>
              </a:rPr>
              <a:t>y hallándole, le trajo a Antioquía [...]</a:t>
            </a:r>
            <a:r>
              <a:rPr lang="pt-BR" sz="2800" dirty="0">
                <a:solidFill>
                  <a:srgbClr val="494B42"/>
                </a:solidFill>
                <a:latin typeface="Montserrat SemiBold" panose="00000700000000000000" pitchFamily="2" charset="0"/>
              </a:rPr>
              <a:t>” </a:t>
            </a:r>
          </a:p>
          <a:p>
            <a:pPr algn="ctr"/>
            <a:r>
              <a:rPr lang="pt-BR" sz="2000" dirty="0">
                <a:solidFill>
                  <a:srgbClr val="494B42"/>
                </a:solidFill>
                <a:latin typeface="Montserrat SemiBold" panose="00000700000000000000" pitchFamily="2" charset="0"/>
              </a:rPr>
              <a:t>(</a:t>
            </a:r>
            <a:r>
              <a:rPr lang="pt-BR" sz="2000" dirty="0" err="1">
                <a:solidFill>
                  <a:srgbClr val="494B42"/>
                </a:solidFill>
                <a:latin typeface="Montserrat SemiBold" panose="00000700000000000000" pitchFamily="2" charset="0"/>
              </a:rPr>
              <a:t>Hechos</a:t>
            </a:r>
            <a:r>
              <a:rPr lang="pt-BR" sz="2000" dirty="0">
                <a:solidFill>
                  <a:srgbClr val="494B42"/>
                </a:solidFill>
                <a:latin typeface="Montserrat SemiBold" panose="00000700000000000000" pitchFamily="2" charset="0"/>
              </a:rPr>
              <a:t>  11:25-26).</a:t>
            </a:r>
          </a:p>
        </p:txBody>
      </p:sp>
    </p:spTree>
    <p:extLst>
      <p:ext uri="{BB962C8B-B14F-4D97-AF65-F5344CB8AC3E}">
        <p14:creationId xmlns:p14="http://schemas.microsoft.com/office/powerpoint/2010/main" val="3148095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FBAD0B4-7A0B-0B56-30FC-40ECED00E170}"/>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D8D1D81-94DB-21A8-B2E3-1C10A598C777}"/>
              </a:ext>
            </a:extLst>
          </p:cNvPr>
          <p:cNvSpPr txBox="1">
            <a:spLocks/>
          </p:cNvSpPr>
          <p:nvPr/>
        </p:nvSpPr>
        <p:spPr>
          <a:xfrm>
            <a:off x="1733012" y="1754611"/>
            <a:ext cx="8725975" cy="334877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3200" dirty="0">
                <a:solidFill>
                  <a:srgbClr val="D2C092"/>
                </a:solidFill>
                <a:latin typeface="Montserrat SemiBold" panose="00000700000000000000" pitchFamily="2" charset="0"/>
              </a:rPr>
              <a:t>“</a:t>
            </a:r>
            <a:r>
              <a:rPr lang="es-ES" sz="3200" dirty="0">
                <a:solidFill>
                  <a:srgbClr val="D2C092"/>
                </a:solidFill>
                <a:latin typeface="Montserrat SemiBold" panose="00000700000000000000" pitchFamily="2" charset="0"/>
              </a:rPr>
              <a:t>Ministrando estos al Señor, y ayunando, dijo el Espíritu Santo: Apartadme a Bernabé y a Saulo para la obra a que los he llamado. Entonces, habiendo ayunado y orado, les impusieron las manos y los despidieron</a:t>
            </a:r>
            <a:r>
              <a:rPr lang="pt-BR" sz="3200" dirty="0">
                <a:solidFill>
                  <a:srgbClr val="D2C092"/>
                </a:solidFill>
                <a:latin typeface="Montserrat SemiBold" panose="00000700000000000000" pitchFamily="2" charset="0"/>
              </a:rPr>
              <a:t>”</a:t>
            </a:r>
          </a:p>
          <a:p>
            <a:r>
              <a:rPr lang="pt-BR" dirty="0">
                <a:solidFill>
                  <a:srgbClr val="D2C092"/>
                </a:solidFill>
                <a:latin typeface="Montserrat SemiBold" panose="00000700000000000000" pitchFamily="2" charset="0"/>
              </a:rPr>
              <a:t> </a:t>
            </a:r>
            <a:r>
              <a:rPr lang="pt-BR" sz="2000" dirty="0">
                <a:solidFill>
                  <a:srgbClr val="D2C092"/>
                </a:solidFill>
                <a:latin typeface="Montserrat SemiBold" panose="00000700000000000000" pitchFamily="2" charset="0"/>
              </a:rPr>
              <a:t>(</a:t>
            </a:r>
            <a:r>
              <a:rPr lang="pt-BR" sz="2000" dirty="0" err="1">
                <a:solidFill>
                  <a:srgbClr val="D2C092"/>
                </a:solidFill>
                <a:latin typeface="Montserrat SemiBold" panose="00000700000000000000" pitchFamily="2" charset="0"/>
              </a:rPr>
              <a:t>Hechos</a:t>
            </a:r>
            <a:r>
              <a:rPr lang="pt-BR" sz="2000" dirty="0">
                <a:solidFill>
                  <a:srgbClr val="D2C092"/>
                </a:solidFill>
                <a:latin typeface="Montserrat SemiBold" panose="00000700000000000000" pitchFamily="2" charset="0"/>
              </a:rPr>
              <a:t> 13:2, 3).</a:t>
            </a:r>
          </a:p>
        </p:txBody>
      </p:sp>
    </p:spTree>
    <p:extLst>
      <p:ext uri="{BB962C8B-B14F-4D97-AF65-F5344CB8AC3E}">
        <p14:creationId xmlns:p14="http://schemas.microsoft.com/office/powerpoint/2010/main" val="2643697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7C5301-A549-0DAE-5FE3-1D2214E456FC}"/>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3B8319FA-CE87-829D-313C-3DD85C3720CD}"/>
              </a:ext>
            </a:extLst>
          </p:cNvPr>
          <p:cNvSpPr txBox="1"/>
          <p:nvPr/>
        </p:nvSpPr>
        <p:spPr>
          <a:xfrm>
            <a:off x="1558068" y="2281473"/>
            <a:ext cx="9075864" cy="2764651"/>
          </a:xfrm>
          <a:prstGeom prst="rect">
            <a:avLst/>
          </a:prstGeom>
          <a:noFill/>
        </p:spPr>
        <p:txBody>
          <a:bodyPr wrap="square">
            <a:noAutofit/>
          </a:bodyPr>
          <a:lstStyle/>
          <a:p>
            <a:pPr marL="0" indent="0" algn="ctr">
              <a:spcAft>
                <a:spcPts val="600"/>
              </a:spcAft>
              <a:buNone/>
            </a:pPr>
            <a:r>
              <a:rPr lang="es-ES" sz="4000" dirty="0">
                <a:solidFill>
                  <a:srgbClr val="494B42"/>
                </a:solidFill>
                <a:latin typeface="Montserrat SemiBold" panose="00000700000000000000" pitchFamily="2" charset="0"/>
              </a:rPr>
              <a:t>El ejemplo de Bernabé nos enseña a ser generosos, acogedores y confiados en el potencial de los demás.</a:t>
            </a:r>
            <a:endParaRPr lang="pt-BR" sz="40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2849920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EA9C029-FFC9-CD65-8E94-96F99EF8044C}"/>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C3ACB9A0-AC02-35C6-1FA3-6A1CCED3C42B}"/>
              </a:ext>
            </a:extLst>
          </p:cNvPr>
          <p:cNvSpPr txBox="1"/>
          <p:nvPr/>
        </p:nvSpPr>
        <p:spPr>
          <a:xfrm>
            <a:off x="939298" y="1166842"/>
            <a:ext cx="4402247" cy="4524315"/>
          </a:xfrm>
          <a:prstGeom prst="rect">
            <a:avLst/>
          </a:prstGeom>
          <a:noFill/>
        </p:spPr>
        <p:txBody>
          <a:bodyPr wrap="square" anchor="ctr">
            <a:spAutoFit/>
          </a:bodyPr>
          <a:lstStyle/>
          <a:p>
            <a:pPr marL="0" indent="0">
              <a:buNone/>
            </a:pPr>
            <a:r>
              <a:rPr lang="es-ES" sz="3600" dirty="0">
                <a:solidFill>
                  <a:srgbClr val="494B42"/>
                </a:solidFill>
                <a:latin typeface="Montserrat ExtraBold" panose="00000900000000000000" pitchFamily="2" charset="0"/>
              </a:rPr>
              <a:t>Su vida demostró que el Espíritu Santo puede usar a personas comunes para lograr propósitos extraordinarios.</a:t>
            </a:r>
            <a:endParaRPr lang="pt-BR" sz="36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783595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685A35-C133-6232-D67D-DD2CBA36C9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2D79F-5686-5BAD-6C15-5C71F9AEF662}"/>
              </a:ext>
            </a:extLst>
          </p:cNvPr>
          <p:cNvSpPr txBox="1">
            <a:spLocks/>
          </p:cNvSpPr>
          <p:nvPr/>
        </p:nvSpPr>
        <p:spPr>
          <a:xfrm>
            <a:off x="2096655" y="1888836"/>
            <a:ext cx="7952509" cy="32650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pt-BR" b="1" dirty="0">
                <a:solidFill>
                  <a:srgbClr val="494B42"/>
                </a:solidFill>
                <a:latin typeface="Montserrat ExtraBold" panose="00000900000000000000" pitchFamily="2" charset="0"/>
              </a:rPr>
              <a:t>Bernabé – </a:t>
            </a:r>
          </a:p>
          <a:p>
            <a:r>
              <a:rPr lang="pt-BR" b="1" dirty="0" err="1">
                <a:solidFill>
                  <a:srgbClr val="494B42"/>
                </a:solidFill>
                <a:latin typeface="Montserrat ExtraBold" panose="00000900000000000000" pitchFamily="2" charset="0"/>
              </a:rPr>
              <a:t>el</a:t>
            </a:r>
            <a:r>
              <a:rPr lang="pt-BR" b="1" dirty="0">
                <a:solidFill>
                  <a:srgbClr val="494B42"/>
                </a:solidFill>
                <a:latin typeface="Montserrat ExtraBold" panose="00000900000000000000" pitchFamily="2" charset="0"/>
              </a:rPr>
              <a:t> </a:t>
            </a:r>
            <a:r>
              <a:rPr lang="pt-BR" b="1" dirty="0" err="1">
                <a:solidFill>
                  <a:srgbClr val="494B42"/>
                </a:solidFill>
                <a:latin typeface="Montserrat ExtraBold" panose="00000900000000000000" pitchFamily="2" charset="0"/>
              </a:rPr>
              <a:t>consejero</a:t>
            </a:r>
            <a:endParaRPr lang="en-US"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423239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A91475-5669-9EF7-6E73-A1E1EB5CCE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7654CD-824D-AEC9-73CC-A0ECA1CB2E78}"/>
              </a:ext>
            </a:extLst>
          </p:cNvPr>
          <p:cNvSpPr txBox="1">
            <a:spLocks/>
          </p:cNvSpPr>
          <p:nvPr/>
        </p:nvSpPr>
        <p:spPr>
          <a:xfrm>
            <a:off x="774827" y="634839"/>
            <a:ext cx="5488322" cy="1597084"/>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0000"/>
              </a:lnSpc>
            </a:pPr>
            <a:r>
              <a:rPr lang="es-ES" sz="3600" dirty="0">
                <a:solidFill>
                  <a:schemeClr val="accent1">
                    <a:lumMod val="75000"/>
                  </a:schemeClr>
                </a:solidFill>
                <a:latin typeface="Montserrat ExtraBold" panose="00000900000000000000" pitchFamily="2" charset="0"/>
              </a:rPr>
              <a:t>Bernabé en la Biblia y la historia</a:t>
            </a:r>
            <a:endParaRPr lang="en-US" sz="36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1A1208DB-2A4A-8982-BD98-BF7F7838CA73}"/>
              </a:ext>
            </a:extLst>
          </p:cNvPr>
          <p:cNvSpPr txBox="1">
            <a:spLocks/>
          </p:cNvSpPr>
          <p:nvPr/>
        </p:nvSpPr>
        <p:spPr>
          <a:xfrm>
            <a:off x="774827" y="2117189"/>
            <a:ext cx="8821457" cy="38896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spcBef>
                <a:spcPts val="0"/>
              </a:spcBef>
              <a:spcAft>
                <a:spcPts val="1800"/>
              </a:spcAft>
              <a:buFont typeface="Arial" panose="020B0604020202020204" pitchFamily="34" charset="0"/>
              <a:buChar char="•"/>
            </a:pPr>
            <a:r>
              <a:rPr lang="es-ES" dirty="0">
                <a:solidFill>
                  <a:srgbClr val="494B42"/>
                </a:solidFill>
                <a:latin typeface="Montserrat SemiBold" panose="00000700000000000000" pitchFamily="2" charset="0"/>
              </a:rPr>
              <a:t>Nombre mencionado 33 veces en la Biblia </a:t>
            </a:r>
            <a:r>
              <a:rPr lang="pt-BR" dirty="0">
                <a:solidFill>
                  <a:srgbClr val="494B42"/>
                </a:solidFill>
                <a:latin typeface="Montserrat SemiBold" panose="00000700000000000000" pitchFamily="2" charset="0"/>
              </a:rPr>
              <a:t>(</a:t>
            </a:r>
            <a:r>
              <a:rPr lang="pt-BR" dirty="0" err="1">
                <a:solidFill>
                  <a:srgbClr val="494B42"/>
                </a:solidFill>
                <a:latin typeface="Montserrat SemiBold" panose="00000700000000000000" pitchFamily="2" charset="0"/>
              </a:rPr>
              <a:t>Hechos</a:t>
            </a:r>
            <a:r>
              <a:rPr lang="pt-BR" dirty="0">
                <a:solidFill>
                  <a:srgbClr val="494B42"/>
                </a:solidFill>
                <a:latin typeface="Montserrat SemiBold" panose="00000700000000000000" pitchFamily="2" charset="0"/>
              </a:rPr>
              <a:t>, </a:t>
            </a:r>
            <a:r>
              <a:rPr lang="pt-BR" dirty="0" err="1">
                <a:solidFill>
                  <a:srgbClr val="494B42"/>
                </a:solidFill>
                <a:latin typeface="Montserrat SemiBold" panose="00000700000000000000" pitchFamily="2" charset="0"/>
              </a:rPr>
              <a:t>Corintios</a:t>
            </a:r>
            <a:r>
              <a:rPr lang="pt-BR" dirty="0">
                <a:solidFill>
                  <a:srgbClr val="494B42"/>
                </a:solidFill>
                <a:latin typeface="Montserrat SemiBold" panose="00000700000000000000" pitchFamily="2" charset="0"/>
              </a:rPr>
              <a:t>, Gálatas y </a:t>
            </a:r>
            <a:r>
              <a:rPr lang="pt-BR" dirty="0" err="1">
                <a:solidFill>
                  <a:srgbClr val="494B42"/>
                </a:solidFill>
                <a:latin typeface="Montserrat SemiBold" panose="00000700000000000000" pitchFamily="2" charset="0"/>
              </a:rPr>
              <a:t>Colosenses</a:t>
            </a:r>
            <a:r>
              <a:rPr lang="pt-BR" dirty="0">
                <a:solidFill>
                  <a:srgbClr val="494B42"/>
                </a:solidFill>
                <a:latin typeface="Montserrat SemiBold" panose="00000700000000000000" pitchFamily="2" charset="0"/>
              </a:rPr>
              <a:t>).</a:t>
            </a:r>
          </a:p>
          <a:p>
            <a:pPr marL="342900" indent="-342900" algn="l">
              <a:lnSpc>
                <a:spcPct val="100000"/>
              </a:lnSpc>
              <a:spcBef>
                <a:spcPts val="0"/>
              </a:spcBef>
              <a:spcAft>
                <a:spcPts val="1800"/>
              </a:spcAft>
              <a:buFont typeface="Arial" panose="020B0604020202020204" pitchFamily="34" charset="0"/>
              <a:buChar char="•"/>
            </a:pPr>
            <a:r>
              <a:rPr lang="es-ES" dirty="0">
                <a:solidFill>
                  <a:srgbClr val="494B42"/>
                </a:solidFill>
                <a:latin typeface="Montserrat SemiBold" panose="00000700000000000000" pitchFamily="2" charset="0"/>
              </a:rPr>
              <a:t>Fue el gran promotor del cristianismo en la isla de Chipre.</a:t>
            </a:r>
            <a:endParaRPr lang="pt-BR" dirty="0">
              <a:solidFill>
                <a:srgbClr val="494B42"/>
              </a:solidFill>
              <a:latin typeface="Montserrat SemiBold" panose="00000700000000000000" pitchFamily="2" charset="0"/>
            </a:endParaRPr>
          </a:p>
          <a:p>
            <a:pPr marL="342900" indent="-342900" algn="l">
              <a:lnSpc>
                <a:spcPct val="100000"/>
              </a:lnSpc>
              <a:spcBef>
                <a:spcPts val="0"/>
              </a:spcBef>
              <a:spcAft>
                <a:spcPts val="1800"/>
              </a:spcAft>
              <a:buFont typeface="Arial" panose="020B0604020202020204" pitchFamily="34" charset="0"/>
              <a:buChar char="•"/>
            </a:pPr>
            <a:r>
              <a:rPr lang="es-ES" dirty="0">
                <a:solidFill>
                  <a:srgbClr val="494B42"/>
                </a:solidFill>
                <a:latin typeface="Montserrat SemiBold" panose="00000700000000000000" pitchFamily="2" charset="0"/>
              </a:rPr>
              <a:t>Se han encontrado muchas ruinas de iglesias cristianas en la cercana ciudad de Salamina (</a:t>
            </a:r>
            <a:r>
              <a:rPr lang="es-ES" dirty="0" err="1">
                <a:solidFill>
                  <a:srgbClr val="494B42"/>
                </a:solidFill>
                <a:latin typeface="Montserrat SemiBold" panose="00000700000000000000" pitchFamily="2" charset="0"/>
              </a:rPr>
              <a:t>Famagusta</a:t>
            </a:r>
            <a:r>
              <a:rPr lang="es-ES" dirty="0">
                <a:solidFill>
                  <a:srgbClr val="494B42"/>
                </a:solidFill>
                <a:latin typeface="Montserrat SemiBold" panose="00000700000000000000" pitchFamily="2" charset="0"/>
              </a:rPr>
              <a:t>), que se atribuyen a la evangelización que hizo</a:t>
            </a:r>
            <a:r>
              <a:rPr lang="pt-BR"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314080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3BAB7DA-D973-0FDF-5D08-2EF290DD137E}"/>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483038F2-2708-51FB-BD67-20C02750BE56}"/>
              </a:ext>
            </a:extLst>
          </p:cNvPr>
          <p:cNvSpPr txBox="1"/>
          <p:nvPr/>
        </p:nvSpPr>
        <p:spPr>
          <a:xfrm>
            <a:off x="1676278" y="1485525"/>
            <a:ext cx="6317347" cy="4278094"/>
          </a:xfrm>
          <a:prstGeom prst="rect">
            <a:avLst/>
          </a:prstGeom>
          <a:noFill/>
        </p:spPr>
        <p:txBody>
          <a:bodyPr wrap="square">
            <a:spAutoFit/>
          </a:bodyPr>
          <a:lstStyle/>
          <a:p>
            <a:pPr algn="ctr"/>
            <a:r>
              <a:rPr lang="pt-BR" sz="2800" dirty="0">
                <a:solidFill>
                  <a:srgbClr val="494B42"/>
                </a:solidFill>
                <a:latin typeface="Montserrat SemiBold" panose="00000700000000000000" pitchFamily="2" charset="0"/>
              </a:rPr>
              <a:t>“</a:t>
            </a:r>
            <a:r>
              <a:rPr lang="es-ES" sz="2800" dirty="0">
                <a:solidFill>
                  <a:srgbClr val="494B42"/>
                </a:solidFill>
                <a:latin typeface="Montserrat SemiBold" panose="00000700000000000000" pitchFamily="2" charset="0"/>
              </a:rPr>
              <a:t>Era un hombre de familia judía, de la clase sacerdotal, que se había establecido en la isla de Chipre [...] Clemente de Alejandría nos da la información de que Bernabé fue uno de los 70 discípulos [...]</a:t>
            </a:r>
            <a:r>
              <a:rPr lang="pt-BR" sz="2800" dirty="0">
                <a:solidFill>
                  <a:srgbClr val="494B42"/>
                </a:solidFill>
                <a:latin typeface="Montserrat SemiBold" panose="00000700000000000000" pitchFamily="2" charset="0"/>
              </a:rPr>
              <a:t>”</a:t>
            </a:r>
          </a:p>
          <a:p>
            <a:pPr algn="ctr"/>
            <a:r>
              <a:rPr lang="pt-BR" sz="2800" dirty="0">
                <a:solidFill>
                  <a:srgbClr val="494B42"/>
                </a:solidFill>
                <a:latin typeface="Montserrat SemiBold" panose="00000700000000000000" pitchFamily="2" charset="0"/>
              </a:rPr>
              <a:t> </a:t>
            </a:r>
          </a:p>
          <a:p>
            <a:pPr algn="ctr"/>
            <a:r>
              <a:rPr lang="pt-BR" sz="2000" dirty="0">
                <a:solidFill>
                  <a:srgbClr val="494B42"/>
                </a:solidFill>
                <a:latin typeface="Montserrat SemiBold" panose="00000700000000000000" pitchFamily="2" charset="0"/>
              </a:rPr>
              <a:t>(Russel </a:t>
            </a:r>
            <a:r>
              <a:rPr lang="pt-BR" sz="2000" dirty="0" err="1">
                <a:solidFill>
                  <a:srgbClr val="494B42"/>
                </a:solidFill>
                <a:latin typeface="Montserrat SemiBold" panose="00000700000000000000" pitchFamily="2" charset="0"/>
              </a:rPr>
              <a:t>Camplim</a:t>
            </a:r>
            <a:r>
              <a:rPr lang="pt-BR" sz="2000" dirty="0">
                <a:solidFill>
                  <a:srgbClr val="494B42"/>
                </a:solidFill>
                <a:latin typeface="Montserrat SemiBold" panose="00000700000000000000" pitchFamily="2" charset="0"/>
              </a:rPr>
              <a:t>, </a:t>
            </a:r>
          </a:p>
          <a:p>
            <a:pPr algn="ctr"/>
            <a:r>
              <a:rPr lang="pt-BR" sz="2000" dirty="0">
                <a:solidFill>
                  <a:srgbClr val="494B42"/>
                </a:solidFill>
                <a:latin typeface="Montserrat SemiBold" panose="00000700000000000000" pitchFamily="2" charset="0"/>
              </a:rPr>
              <a:t>El NT Interpretado, v. 3, p. 108).</a:t>
            </a:r>
            <a:endParaRPr lang="pt-BR" sz="28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1796385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FDA201F-BBB1-18BC-A79A-DADB7CC3668A}"/>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511A6BD9-CE55-5879-3CBB-4F2AF977E367}"/>
              </a:ext>
            </a:extLst>
          </p:cNvPr>
          <p:cNvSpPr txBox="1"/>
          <p:nvPr/>
        </p:nvSpPr>
        <p:spPr>
          <a:xfrm>
            <a:off x="725888" y="787223"/>
            <a:ext cx="9181787" cy="1323439"/>
          </a:xfrm>
          <a:prstGeom prst="rect">
            <a:avLst/>
          </a:prstGeom>
          <a:noFill/>
        </p:spPr>
        <p:txBody>
          <a:bodyPr wrap="square">
            <a:spAutoFit/>
          </a:bodyPr>
          <a:lstStyle/>
          <a:p>
            <a:pPr marL="0" indent="0">
              <a:buNone/>
            </a:pPr>
            <a:r>
              <a:rPr lang="pt-BR" sz="4000" b="1" dirty="0">
                <a:solidFill>
                  <a:srgbClr val="D2C092"/>
                </a:solidFill>
                <a:latin typeface="Montserrat ExtraBold" panose="00000900000000000000" pitchFamily="2" charset="0"/>
              </a:rPr>
              <a:t>Barnabé – </a:t>
            </a:r>
          </a:p>
          <a:p>
            <a:pPr marL="0" indent="0">
              <a:buNone/>
            </a:pPr>
            <a:r>
              <a:rPr lang="pt-BR" sz="4000" b="1" dirty="0">
                <a:solidFill>
                  <a:srgbClr val="D2C092"/>
                </a:solidFill>
                <a:latin typeface="Montserrat ExtraBold" panose="00000900000000000000" pitchFamily="2" charset="0"/>
              </a:rPr>
              <a:t>Un </a:t>
            </a:r>
            <a:r>
              <a:rPr lang="pt-BR" sz="4000" b="1" dirty="0" err="1">
                <a:solidFill>
                  <a:srgbClr val="D2C092"/>
                </a:solidFill>
                <a:latin typeface="Montserrat ExtraBold" panose="00000900000000000000" pitchFamily="2" charset="0"/>
              </a:rPr>
              <a:t>hombre</a:t>
            </a:r>
            <a:r>
              <a:rPr lang="pt-BR" sz="4000" b="1" dirty="0">
                <a:solidFill>
                  <a:srgbClr val="D2C092"/>
                </a:solidFill>
                <a:latin typeface="Montserrat ExtraBold" panose="00000900000000000000" pitchFamily="2" charset="0"/>
              </a:rPr>
              <a:t> generoso</a:t>
            </a:r>
          </a:p>
        </p:txBody>
      </p:sp>
      <p:sp>
        <p:nvSpPr>
          <p:cNvPr id="5" name="CaixaDeTexto 4">
            <a:extLst>
              <a:ext uri="{FF2B5EF4-FFF2-40B4-BE49-F238E27FC236}">
                <a16:creationId xmlns:a16="http://schemas.microsoft.com/office/drawing/2014/main" id="{D18DDCEF-584D-47BD-9188-CA1EA1614E41}"/>
              </a:ext>
            </a:extLst>
          </p:cNvPr>
          <p:cNvSpPr txBox="1"/>
          <p:nvPr/>
        </p:nvSpPr>
        <p:spPr>
          <a:xfrm>
            <a:off x="725888" y="3705504"/>
            <a:ext cx="10752655" cy="1569660"/>
          </a:xfrm>
          <a:prstGeom prst="rect">
            <a:avLst/>
          </a:prstGeom>
          <a:noFill/>
        </p:spPr>
        <p:txBody>
          <a:bodyPr wrap="square">
            <a:spAutoFit/>
          </a:bodyPr>
          <a:lstStyle/>
          <a:p>
            <a:pPr algn="ctr">
              <a:spcAft>
                <a:spcPts val="1800"/>
              </a:spcAft>
            </a:pPr>
            <a:r>
              <a:rPr lang="es-ES" sz="3200" dirty="0">
                <a:solidFill>
                  <a:srgbClr val="494B42"/>
                </a:solidFill>
                <a:latin typeface="Montserrat SemiBold" panose="00000700000000000000" pitchFamily="2" charset="0"/>
              </a:rPr>
              <a:t>Se destacó en la comunidad de Jerusalén por su generosidad. Dio todo lo que había ganado de la venta de su heredad a los apóstoles </a:t>
            </a:r>
            <a:r>
              <a:rPr lang="pt-BR" sz="3200" dirty="0">
                <a:solidFill>
                  <a:srgbClr val="494B42"/>
                </a:solidFill>
                <a:latin typeface="Montserrat SemiBold" panose="00000700000000000000" pitchFamily="2" charset="0"/>
              </a:rPr>
              <a:t>(</a:t>
            </a:r>
            <a:r>
              <a:rPr lang="pt-BR" sz="3200" dirty="0" err="1">
                <a:solidFill>
                  <a:srgbClr val="494B42"/>
                </a:solidFill>
                <a:latin typeface="Montserrat SemiBold" panose="00000700000000000000" pitchFamily="2" charset="0"/>
              </a:rPr>
              <a:t>Hechos</a:t>
            </a:r>
            <a:r>
              <a:rPr lang="pt-BR" sz="3200" dirty="0">
                <a:solidFill>
                  <a:srgbClr val="494B42"/>
                </a:solidFill>
                <a:latin typeface="Montserrat SemiBold" panose="00000700000000000000" pitchFamily="2" charset="0"/>
              </a:rPr>
              <a:t> 4:37).</a:t>
            </a:r>
          </a:p>
        </p:txBody>
      </p:sp>
    </p:spTree>
    <p:extLst>
      <p:ext uri="{BB962C8B-B14F-4D97-AF65-F5344CB8AC3E}">
        <p14:creationId xmlns:p14="http://schemas.microsoft.com/office/powerpoint/2010/main" val="130863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60A9E34-18AE-B030-FDFC-FC93DA51116E}"/>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EDD17B88-7A34-52D5-B322-9D97F9C3CFC6}"/>
              </a:ext>
            </a:extLst>
          </p:cNvPr>
          <p:cNvSpPr txBox="1"/>
          <p:nvPr/>
        </p:nvSpPr>
        <p:spPr>
          <a:xfrm>
            <a:off x="725888" y="787223"/>
            <a:ext cx="9181787" cy="1323439"/>
          </a:xfrm>
          <a:prstGeom prst="rect">
            <a:avLst/>
          </a:prstGeom>
          <a:noFill/>
        </p:spPr>
        <p:txBody>
          <a:bodyPr wrap="square">
            <a:spAutoFit/>
          </a:bodyPr>
          <a:lstStyle/>
          <a:p>
            <a:pPr marL="0" indent="0">
              <a:buNone/>
            </a:pPr>
            <a:r>
              <a:rPr lang="pt-BR" sz="4000" b="1" dirty="0">
                <a:solidFill>
                  <a:srgbClr val="D2C092"/>
                </a:solidFill>
                <a:latin typeface="Montserrat ExtraBold" panose="00000900000000000000" pitchFamily="2" charset="0"/>
              </a:rPr>
              <a:t>Barnabé – </a:t>
            </a:r>
          </a:p>
          <a:p>
            <a:pPr marL="0" indent="0">
              <a:buNone/>
            </a:pPr>
            <a:r>
              <a:rPr lang="pt-BR" sz="4000" b="1" dirty="0">
                <a:solidFill>
                  <a:srgbClr val="D2C092"/>
                </a:solidFill>
                <a:latin typeface="Montserrat ExtraBold" panose="00000900000000000000" pitchFamily="2" charset="0"/>
              </a:rPr>
              <a:t>Un </a:t>
            </a:r>
            <a:r>
              <a:rPr lang="pt-BR" sz="4000" b="1" dirty="0" err="1">
                <a:solidFill>
                  <a:srgbClr val="D2C092"/>
                </a:solidFill>
                <a:latin typeface="Montserrat ExtraBold" panose="00000900000000000000" pitchFamily="2" charset="0"/>
              </a:rPr>
              <a:t>hombre</a:t>
            </a:r>
            <a:r>
              <a:rPr lang="pt-BR" sz="4000" b="1" dirty="0">
                <a:solidFill>
                  <a:srgbClr val="D2C092"/>
                </a:solidFill>
                <a:latin typeface="Montserrat ExtraBold" panose="00000900000000000000" pitchFamily="2" charset="0"/>
              </a:rPr>
              <a:t> generoso</a:t>
            </a:r>
          </a:p>
        </p:txBody>
      </p:sp>
      <p:sp>
        <p:nvSpPr>
          <p:cNvPr id="5" name="CaixaDeTexto 4">
            <a:extLst>
              <a:ext uri="{FF2B5EF4-FFF2-40B4-BE49-F238E27FC236}">
                <a16:creationId xmlns:a16="http://schemas.microsoft.com/office/drawing/2014/main" id="{4ED69769-83E9-97CE-860B-8FC0E7BF0237}"/>
              </a:ext>
            </a:extLst>
          </p:cNvPr>
          <p:cNvSpPr txBox="1"/>
          <p:nvPr/>
        </p:nvSpPr>
        <p:spPr>
          <a:xfrm>
            <a:off x="913874" y="3600871"/>
            <a:ext cx="10364251" cy="2062103"/>
          </a:xfrm>
          <a:prstGeom prst="rect">
            <a:avLst/>
          </a:prstGeom>
          <a:noFill/>
        </p:spPr>
        <p:txBody>
          <a:bodyPr wrap="square">
            <a:spAutoFit/>
          </a:bodyPr>
          <a:lstStyle/>
          <a:p>
            <a:pPr algn="ctr">
              <a:spcAft>
                <a:spcPts val="1800"/>
              </a:spcAft>
            </a:pPr>
            <a:r>
              <a:rPr lang="es-ES" sz="3200" dirty="0">
                <a:solidFill>
                  <a:srgbClr val="494B42"/>
                </a:solidFill>
                <a:latin typeface="Montserrat SemiBold" panose="00000700000000000000" pitchFamily="2" charset="0"/>
              </a:rPr>
              <a:t>Bernabé y Pablo llevaron una colecta comunitaria a Jerusalén, donde muchos hermanos se estaban muriendo de hambre</a:t>
            </a:r>
            <a:r>
              <a:rPr lang="pt-BR" sz="3200" dirty="0">
                <a:solidFill>
                  <a:srgbClr val="494B42"/>
                </a:solidFill>
                <a:latin typeface="Montserrat SemiBold" panose="00000700000000000000" pitchFamily="2" charset="0"/>
              </a:rPr>
              <a:t> (</a:t>
            </a:r>
            <a:r>
              <a:rPr lang="pt-BR" sz="3200" dirty="0" err="1">
                <a:solidFill>
                  <a:srgbClr val="494B42"/>
                </a:solidFill>
                <a:latin typeface="Montserrat SemiBold" panose="00000700000000000000" pitchFamily="2" charset="0"/>
              </a:rPr>
              <a:t>Hechos</a:t>
            </a:r>
            <a:r>
              <a:rPr lang="pt-BR" sz="3200" dirty="0">
                <a:solidFill>
                  <a:srgbClr val="494B42"/>
                </a:solidFill>
                <a:latin typeface="Montserrat SemiBold" panose="00000700000000000000" pitchFamily="2" charset="0"/>
              </a:rPr>
              <a:t> 11:27-30).</a:t>
            </a:r>
          </a:p>
        </p:txBody>
      </p:sp>
    </p:spTree>
    <p:extLst>
      <p:ext uri="{BB962C8B-B14F-4D97-AF65-F5344CB8AC3E}">
        <p14:creationId xmlns:p14="http://schemas.microsoft.com/office/powerpoint/2010/main" val="384267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141CEE7-2A04-2763-8B02-32CA789503B5}"/>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4D5F8B51-3B91-3B52-266C-8B1E3180E05D}"/>
              </a:ext>
            </a:extLst>
          </p:cNvPr>
          <p:cNvSpPr txBox="1">
            <a:spLocks/>
          </p:cNvSpPr>
          <p:nvPr/>
        </p:nvSpPr>
        <p:spPr>
          <a:xfrm>
            <a:off x="2044700" y="1754611"/>
            <a:ext cx="8102599" cy="334877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600" dirty="0">
                <a:solidFill>
                  <a:srgbClr val="D2C092"/>
                </a:solidFill>
                <a:latin typeface="Montserrat SemiBold" panose="00000700000000000000" pitchFamily="2" charset="0"/>
              </a:rPr>
              <a:t>“</a:t>
            </a:r>
            <a:r>
              <a:rPr lang="es-ES" sz="2600" dirty="0">
                <a:solidFill>
                  <a:srgbClr val="D2C092"/>
                </a:solidFill>
                <a:latin typeface="Montserrat SemiBold" panose="00000700000000000000" pitchFamily="2" charset="0"/>
              </a:rPr>
              <a:t>Parece que Bernabé tuvo que trabajar más tarde para ganarse la vida, como también lo hizo Pablo. Es posible que Bernabé hubiera sido escogido como ejemplo de la liberalidad dentro de la iglesia cristiana primitiva porque tenía algo de extraordinario el tipo de su dádiva o la naturaleza del sacrificio que hizo</a:t>
            </a:r>
            <a:r>
              <a:rPr lang="pt-BR" sz="2600" dirty="0">
                <a:solidFill>
                  <a:srgbClr val="D2C092"/>
                </a:solidFill>
                <a:latin typeface="Montserrat SemiBold" panose="00000700000000000000" pitchFamily="2" charset="0"/>
              </a:rPr>
              <a:t>” </a:t>
            </a:r>
          </a:p>
          <a:p>
            <a:r>
              <a:rPr lang="pt-BR" sz="2000" dirty="0">
                <a:solidFill>
                  <a:srgbClr val="D2C092"/>
                </a:solidFill>
                <a:latin typeface="Montserrat SemiBold" panose="00000700000000000000" pitchFamily="2" charset="0"/>
              </a:rPr>
              <a:t>(</a:t>
            </a:r>
            <a:r>
              <a:rPr lang="pt-BR" sz="2000" dirty="0" err="1">
                <a:solidFill>
                  <a:srgbClr val="D2C092"/>
                </a:solidFill>
                <a:latin typeface="Montserrat SemiBold" panose="00000700000000000000" pitchFamily="2" charset="0"/>
              </a:rPr>
              <a:t>Comentario</a:t>
            </a:r>
            <a:r>
              <a:rPr lang="pt-BR" sz="2000" dirty="0">
                <a:solidFill>
                  <a:srgbClr val="D2C092"/>
                </a:solidFill>
                <a:latin typeface="Montserrat SemiBold" panose="00000700000000000000" pitchFamily="2" charset="0"/>
              </a:rPr>
              <a:t> Bíblico Adventista, t. 6, p. 176).</a:t>
            </a:r>
          </a:p>
        </p:txBody>
      </p:sp>
    </p:spTree>
    <p:extLst>
      <p:ext uri="{BB962C8B-B14F-4D97-AF65-F5344CB8AC3E}">
        <p14:creationId xmlns:p14="http://schemas.microsoft.com/office/powerpoint/2010/main" val="3956633935"/>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6739847-CCC1-69DF-E395-08FA6F531B54}"/>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4B3678E1-FDB5-B570-5C3E-EF5F86DB0F8C}"/>
              </a:ext>
            </a:extLst>
          </p:cNvPr>
          <p:cNvSpPr txBox="1"/>
          <p:nvPr/>
        </p:nvSpPr>
        <p:spPr>
          <a:xfrm>
            <a:off x="789897" y="613487"/>
            <a:ext cx="7064800" cy="1754326"/>
          </a:xfrm>
          <a:prstGeom prst="rect">
            <a:avLst/>
          </a:prstGeom>
          <a:noFill/>
        </p:spPr>
        <p:txBody>
          <a:bodyPr wrap="square">
            <a:spAutoFit/>
          </a:bodyPr>
          <a:lstStyle/>
          <a:p>
            <a:pPr marL="0" indent="0">
              <a:buNone/>
            </a:pPr>
            <a:r>
              <a:rPr lang="pt-BR" sz="3600" b="1" dirty="0">
                <a:solidFill>
                  <a:srgbClr val="D2C092"/>
                </a:solidFill>
                <a:latin typeface="Montserrat ExtraBold" panose="00000900000000000000" pitchFamily="2" charset="0"/>
              </a:rPr>
              <a:t>Barnabé – </a:t>
            </a:r>
            <a:r>
              <a:rPr lang="es-ES" sz="3600" b="1" dirty="0">
                <a:solidFill>
                  <a:srgbClr val="D2C092"/>
                </a:solidFill>
                <a:latin typeface="Montserrat ExtraBold" panose="00000900000000000000" pitchFamily="2" charset="0"/>
              </a:rPr>
              <a:t>acogedor - que es sensible a las necesidades de los demás</a:t>
            </a:r>
            <a:endParaRPr lang="pt-BR" sz="36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40EBA7E2-1230-AF51-2958-12D57A971B7F}"/>
              </a:ext>
            </a:extLst>
          </p:cNvPr>
          <p:cNvSpPr txBox="1"/>
          <p:nvPr/>
        </p:nvSpPr>
        <p:spPr>
          <a:xfrm>
            <a:off x="1491028" y="3429000"/>
            <a:ext cx="9209943" cy="2908489"/>
          </a:xfrm>
          <a:prstGeom prst="rect">
            <a:avLst/>
          </a:prstGeom>
          <a:noFill/>
        </p:spPr>
        <p:txBody>
          <a:bodyPr wrap="square">
            <a:spAutoFit/>
          </a:bodyPr>
          <a:lstStyle/>
          <a:p>
            <a:pPr algn="ctr">
              <a:spcAft>
                <a:spcPts val="1800"/>
              </a:spcAft>
            </a:pPr>
            <a:r>
              <a:rPr lang="pt-BR" sz="2400" dirty="0">
                <a:solidFill>
                  <a:srgbClr val="494B42"/>
                </a:solidFill>
                <a:latin typeface="Montserrat SemiBold" panose="00000700000000000000" pitchFamily="2" charset="0"/>
              </a:rPr>
              <a:t>“</a:t>
            </a:r>
            <a:r>
              <a:rPr lang="es-ES" sz="2400" dirty="0">
                <a:solidFill>
                  <a:srgbClr val="494B42"/>
                </a:solidFill>
                <a:latin typeface="Montserrat SemiBold" panose="00000700000000000000" pitchFamily="2" charset="0"/>
              </a:rPr>
              <a:t>Dios provee fielmente individuos menos famosos, que se acercan a ti y te dicen: 'Oye, estoy en tu equipo. Permíteme sostenerte en esta dificultad'. Eso es exactamente lo que le sucedió a Saulo en Jerusalén. Alguien se acercó voluntariamente. No tenía por qué hacerlo, pero era su deseo. Te llamas... Bernabé</a:t>
            </a:r>
            <a:r>
              <a:rPr lang="pt-BR" sz="2400" dirty="0">
                <a:solidFill>
                  <a:srgbClr val="494B42"/>
                </a:solidFill>
                <a:latin typeface="Montserrat SemiBold" panose="00000700000000000000" pitchFamily="2" charset="0"/>
              </a:rPr>
              <a:t>” </a:t>
            </a:r>
          </a:p>
          <a:p>
            <a:pPr algn="ctr">
              <a:spcAft>
                <a:spcPts val="1800"/>
              </a:spcAft>
            </a:pPr>
            <a:r>
              <a:rPr lang="pt-BR" sz="2000" dirty="0">
                <a:solidFill>
                  <a:srgbClr val="494B42"/>
                </a:solidFill>
                <a:latin typeface="Montserrat SemiBold" panose="00000700000000000000" pitchFamily="2" charset="0"/>
              </a:rPr>
              <a:t>(Charles </a:t>
            </a:r>
            <a:r>
              <a:rPr lang="pt-BR" sz="2000" dirty="0" err="1">
                <a:solidFill>
                  <a:srgbClr val="494B42"/>
                </a:solidFill>
                <a:latin typeface="Montserrat SemiBold" panose="00000700000000000000" pitchFamily="2" charset="0"/>
              </a:rPr>
              <a:t>Swindoll</a:t>
            </a:r>
            <a:r>
              <a:rPr lang="pt-BR" sz="2000" dirty="0">
                <a:solidFill>
                  <a:srgbClr val="494B42"/>
                </a:solidFill>
                <a:latin typeface="Montserrat SemiBold" panose="00000700000000000000" pitchFamily="2" charset="0"/>
              </a:rPr>
              <a:t> – </a:t>
            </a:r>
            <a:r>
              <a:rPr lang="es-ES" sz="2000" dirty="0">
                <a:solidFill>
                  <a:srgbClr val="494B42"/>
                </a:solidFill>
                <a:latin typeface="Montserrat SemiBold" panose="00000700000000000000" pitchFamily="2" charset="0"/>
              </a:rPr>
              <a:t>Pablo, un hombre de coraje y gracia</a:t>
            </a:r>
            <a:r>
              <a:rPr lang="pt-BR" sz="20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3472902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6CE4315-398F-41A4-67DB-57C939D6A1EA}"/>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EE8E26A4-5657-E464-4B33-11DFC648FEA2}"/>
              </a:ext>
            </a:extLst>
          </p:cNvPr>
          <p:cNvSpPr txBox="1"/>
          <p:nvPr/>
        </p:nvSpPr>
        <p:spPr>
          <a:xfrm>
            <a:off x="1020777" y="1023446"/>
            <a:ext cx="8123223" cy="584775"/>
          </a:xfrm>
          <a:prstGeom prst="rect">
            <a:avLst/>
          </a:prstGeom>
          <a:noFill/>
        </p:spPr>
        <p:txBody>
          <a:bodyPr wrap="square">
            <a:spAutoFit/>
          </a:bodyPr>
          <a:lstStyle/>
          <a:p>
            <a:r>
              <a:rPr lang="pt-BR" sz="3200" dirty="0">
                <a:solidFill>
                  <a:srgbClr val="D2C092"/>
                </a:solidFill>
                <a:latin typeface="Montserrat ExtraBold" panose="00000900000000000000" pitchFamily="2" charset="0"/>
              </a:rPr>
              <a:t>Barnabé – </a:t>
            </a:r>
            <a:r>
              <a:rPr lang="pt-BR" sz="3200" dirty="0" err="1">
                <a:solidFill>
                  <a:srgbClr val="D2C092"/>
                </a:solidFill>
                <a:latin typeface="Montserrat ExtraBold" panose="00000900000000000000" pitchFamily="2" charset="0"/>
              </a:rPr>
              <a:t>acogedor</a:t>
            </a:r>
            <a:r>
              <a:rPr lang="pt-BR" sz="3200" dirty="0">
                <a:solidFill>
                  <a:srgbClr val="D2C092"/>
                </a:solidFill>
                <a:latin typeface="Montserrat ExtraBold" panose="00000900000000000000" pitchFamily="2" charset="0"/>
              </a:rPr>
              <a:t> y </a:t>
            </a:r>
            <a:r>
              <a:rPr lang="pt-BR" sz="3200" dirty="0" err="1">
                <a:solidFill>
                  <a:srgbClr val="D2C092"/>
                </a:solidFill>
                <a:latin typeface="Montserrat ExtraBold" panose="00000900000000000000" pitchFamily="2" charset="0"/>
              </a:rPr>
              <a:t>sensible</a:t>
            </a:r>
            <a:endParaRPr lang="pt-BR" sz="3200" dirty="0">
              <a:solidFill>
                <a:srgbClr val="D2C092"/>
              </a:solidFill>
              <a:latin typeface="Montserrat ExtraBold" panose="00000900000000000000" pitchFamily="2" charset="0"/>
            </a:endParaRPr>
          </a:p>
        </p:txBody>
      </p:sp>
      <p:sp>
        <p:nvSpPr>
          <p:cNvPr id="7" name="CaixaDeTexto 6">
            <a:extLst>
              <a:ext uri="{FF2B5EF4-FFF2-40B4-BE49-F238E27FC236}">
                <a16:creationId xmlns:a16="http://schemas.microsoft.com/office/drawing/2014/main" id="{50C14AB1-9089-CBE1-220C-98B40AF549BD}"/>
              </a:ext>
            </a:extLst>
          </p:cNvPr>
          <p:cNvSpPr txBox="1"/>
          <p:nvPr/>
        </p:nvSpPr>
        <p:spPr>
          <a:xfrm>
            <a:off x="1020777" y="2165809"/>
            <a:ext cx="7666023" cy="2906437"/>
          </a:xfrm>
          <a:prstGeom prst="rect">
            <a:avLst/>
          </a:prstGeom>
          <a:noFill/>
        </p:spPr>
        <p:txBody>
          <a:bodyPr wrap="square">
            <a:spAutoFit/>
          </a:bodyPr>
          <a:lstStyle/>
          <a:p>
            <a:pPr>
              <a:lnSpc>
                <a:spcPct val="110000"/>
              </a:lnSpc>
            </a:pPr>
            <a:r>
              <a:rPr lang="es-ES" sz="2800" dirty="0">
                <a:solidFill>
                  <a:schemeClr val="bg1"/>
                </a:solidFill>
                <a:latin typeface="Montserrat SemiBold" panose="00000700000000000000" pitchFamily="2" charset="0"/>
              </a:rPr>
              <a:t>La influencia en la vida de Saulo</a:t>
            </a:r>
            <a:r>
              <a:rPr lang="pt-BR" sz="2800" dirty="0">
                <a:solidFill>
                  <a:schemeClr val="bg1"/>
                </a:solidFill>
                <a:latin typeface="Montserrat SemiBold" panose="00000700000000000000" pitchFamily="2" charset="0"/>
              </a:rPr>
              <a:t>:</a:t>
            </a:r>
            <a:br>
              <a:rPr lang="pt-BR" sz="2800" dirty="0">
                <a:solidFill>
                  <a:schemeClr val="bg1"/>
                </a:solidFill>
                <a:latin typeface="Montserrat SemiBold" panose="00000700000000000000" pitchFamily="2" charset="0"/>
              </a:rPr>
            </a:br>
            <a:r>
              <a:rPr lang="es-ES" sz="2800" dirty="0">
                <a:solidFill>
                  <a:schemeClr val="bg1"/>
                </a:solidFill>
                <a:latin typeface="Montserrat SemiBold" panose="00000700000000000000" pitchFamily="2" charset="0"/>
              </a:rPr>
              <a:t>a) Él le creyó a Saulo antes que a nadie.</a:t>
            </a:r>
          </a:p>
          <a:p>
            <a:pPr>
              <a:lnSpc>
                <a:spcPct val="110000"/>
              </a:lnSpc>
            </a:pPr>
            <a:r>
              <a:rPr lang="es-ES" sz="2800" dirty="0">
                <a:solidFill>
                  <a:schemeClr val="bg1"/>
                </a:solidFill>
                <a:latin typeface="Montserrat SemiBold" panose="00000700000000000000" pitchFamily="2" charset="0"/>
              </a:rPr>
              <a:t>b) Defendió el liderazgo de Saulo ante los demás.</a:t>
            </a:r>
          </a:p>
          <a:p>
            <a:pPr>
              <a:lnSpc>
                <a:spcPct val="110000"/>
              </a:lnSpc>
            </a:pPr>
            <a:r>
              <a:rPr lang="es-ES" sz="2800" dirty="0">
                <a:solidFill>
                  <a:schemeClr val="bg1"/>
                </a:solidFill>
                <a:latin typeface="Montserrat SemiBold" panose="00000700000000000000" pitchFamily="2" charset="0"/>
              </a:rPr>
              <a:t>c) Delegó el poder a Saulo para que alcanzara su potencial.</a:t>
            </a:r>
          </a:p>
        </p:txBody>
      </p:sp>
    </p:spTree>
    <p:extLst>
      <p:ext uri="{BB962C8B-B14F-4D97-AF65-F5344CB8AC3E}">
        <p14:creationId xmlns:p14="http://schemas.microsoft.com/office/powerpoint/2010/main" val="1770647073"/>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7AED3DB9-D909-4A1B-8193-C554CC2FDBB4}"/>
</file>

<file path=customXml/itemProps2.xml><?xml version="1.0" encoding="utf-8"?>
<ds:datastoreItem xmlns:ds="http://schemas.openxmlformats.org/officeDocument/2006/customXml" ds:itemID="{445F92D7-19D3-47DE-8359-3F762694A734}"/>
</file>

<file path=customXml/itemProps3.xml><?xml version="1.0" encoding="utf-8"?>
<ds:datastoreItem xmlns:ds="http://schemas.openxmlformats.org/officeDocument/2006/customXml" ds:itemID="{D7A8F9E3-09F8-49AD-B05F-340D93340494}"/>
</file>

<file path=docProps/app.xml><?xml version="1.0" encoding="utf-8"?>
<Properties xmlns="http://schemas.openxmlformats.org/officeDocument/2006/extended-properties" xmlns:vt="http://schemas.openxmlformats.org/officeDocument/2006/docPropsVTypes">
  <TotalTime>1008</TotalTime>
  <Words>611</Words>
  <Application>Microsoft Office PowerPoint</Application>
  <PresentationFormat>Panorámica</PresentationFormat>
  <Paragraphs>42</Paragraphs>
  <Slides>16</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16</vt:i4>
      </vt:variant>
    </vt:vector>
  </HeadingPairs>
  <TitlesOfParts>
    <vt:vector size="22" baseType="lpstr">
      <vt:lpstr>Montserrat SemiBold</vt:lpstr>
      <vt:lpstr>Montserrat ExtraBold</vt:lpstr>
      <vt:lpstr>Aptos</vt:lpstr>
      <vt:lpstr>Arial</vt:lpstr>
      <vt:lpstr>Aptos Display</vt:lpstr>
      <vt:lpstr>Tema do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Claudia Suzana Rossi Lima</dc:creator>
  <cp:lastModifiedBy>DSA - Rocio Viviana Macena</cp:lastModifiedBy>
  <cp:revision>16</cp:revision>
  <dcterms:created xsi:type="dcterms:W3CDTF">2024-11-25T23:42:57Z</dcterms:created>
  <dcterms:modified xsi:type="dcterms:W3CDTF">2024-12-11T14:02:07Z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