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256" r:id="rId2"/>
    <p:sldId id="264" r:id="rId3"/>
    <p:sldId id="270" r:id="rId4"/>
    <p:sldId id="257" r:id="rId5"/>
    <p:sldId id="262" r:id="rId6"/>
    <p:sldId id="278" r:id="rId7"/>
    <p:sldId id="260" r:id="rId8"/>
    <p:sldId id="273" r:id="rId9"/>
    <p:sldId id="263" r:id="rId10"/>
    <p:sldId id="267" r:id="rId11"/>
    <p:sldId id="276" r:id="rId12"/>
    <p:sldId id="279" r:id="rId13"/>
    <p:sldId id="280" r:id="rId14"/>
    <p:sldId id="261" r:id="rId15"/>
    <p:sldId id="274" r:id="rId16"/>
    <p:sldId id="275" r:id="rId17"/>
    <p:sldId id="281" r:id="rId18"/>
    <p:sldId id="282" r:id="rId19"/>
    <p:sldId id="277" r:id="rId20"/>
  </p:sldIdLst>
  <p:sldSz cx="12192000" cy="6858000"/>
  <p:notesSz cx="6858000" cy="9144000"/>
  <p:embeddedFontLst>
    <p:embeddedFont>
      <p:font typeface="Aptos" panose="020B0004020202020204" pitchFamily="34" charset="0"/>
      <p:regular r:id="rId22"/>
    </p:embeddedFont>
    <p:embeddedFont>
      <p:font typeface="Aptos Display" panose="020B0004020202020204" pitchFamily="34" charset="0"/>
      <p:regular r:id="rId23"/>
    </p:embeddedFont>
    <p:embeddedFont>
      <p:font typeface="Montserrat ExtraBold" panose="00000900000000000000" pitchFamily="2" charset="0"/>
      <p:bold r:id="rId24"/>
      <p:boldItalic r:id="rId25"/>
    </p:embeddedFont>
    <p:embeddedFont>
      <p:font typeface="Montserrat SemiBold" panose="00000700000000000000" pitchFamily="2" charset="0"/>
      <p:bold r:id="rId26"/>
      <p:boldItalic r:id="rId27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4B42"/>
    <a:srgbClr val="D2C092"/>
    <a:srgbClr val="575952"/>
    <a:srgbClr val="D1B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1BEC4-4966-4905-9FBA-4B85F33F05BA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0AE75-71D6-4CFA-BAF2-3698CB12F6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599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0AE75-71D6-4CFA-BAF2-3698CB12F668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2532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34690-E3C7-08D3-6744-DFFB89DD8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2D73249-C837-EBE9-B118-B703C203B5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FC4E18-9CFA-FB45-A248-957AA618C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353CCAB-36B9-8034-BB03-C4797D773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78CA9F-A3F4-25AD-81F5-DE2F365B1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103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B64BD-7175-558E-63D9-2D6D8D65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746573-73CF-49EA-3B5C-2A16969E24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264FBBE-DA38-C863-C909-1EC53EC57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FADF5D-0DF8-C29D-CC4C-5D6A67F0D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A5D9C2E-D1C6-9EC5-8467-63B3F6B27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6208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51C06D4-838D-261E-B8C9-50E5551EE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94BC42E-0DB4-3193-E06D-D3D7E4764D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15311C-6DEF-E155-354D-4744D5941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8EE14A-A5FA-2593-A46C-EE4C34E5F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19600E-3959-F0CC-51BD-4C42BE93E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234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F87762-5989-2F1D-6B55-F29915B29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555B32-4C2C-1D2D-CE26-254E0352E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BE5B13-3654-69E2-2ECF-80B3DE50F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57E042-2884-ED3B-496C-008CC1ECF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1DC68F-2D12-C4E1-7A5A-090A366F9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4901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E889E-7B2E-5518-92BD-6ED0BEC9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27B527-F015-387E-4A6D-B872DC98C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BDB04D-12BA-BE5A-A1ED-6132748C8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490CD1-CE5C-BBEB-8446-CD9A344BE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41B2DE-0A50-C47B-5596-B021D6DBB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222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69E41-2F2D-B390-C387-3AC77515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03A30B-9A95-E453-AE26-277E25CBA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F99E84E-CD4A-6E26-238C-A7D2B24DA9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A69FBFA-17ED-28EE-A25C-C9563214C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29BBF86-9EAF-C9B2-7C1C-7BA1A38D3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0969074-956D-B8CA-7567-938DE586D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6032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4D4AE-D69B-B97A-805C-39CD2F99A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2E88C2C-E4D2-6CF3-6A11-7A8818738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DDF373B-7AE8-963E-F752-55333BCC5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F7A296C-0347-3A80-A575-7370AEA08D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6736877-B4A6-DDE3-92BA-4A9CEB3D0D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5D3869D-40A6-8101-3BDB-DE43B4013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5DA704B-FEF0-4799-E569-CD4E7D41B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BCB15EF-2E16-184F-C022-D6650883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3638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8BD146-D2CD-D1EB-966D-E76E3831B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C79D5F3-530C-4D43-BE26-E8AF76685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B4819FA-D877-6436-F447-2C3AEBBE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FC9BBA0-7895-FFBE-581C-031282D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805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95C3059-6A08-AC69-862E-8800F5D4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8EB573E-4A06-3743-3CE6-A6690433B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33F4C22-2A3F-AD80-F5B7-0499A1EC3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934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1E6A57-4BB2-75C5-9F62-700F3565C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D5F382-9A89-87FB-3B1A-0DFB19FC3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1324691-1C48-1B28-F478-A22E0D821F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49EC6C-CBAD-F552-45C3-92E893B8A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3FB2AC7-0432-FB51-6B52-A0CEA4D2E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259121C-0907-0A6D-6FB7-7A40F23C1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4809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3520DF-4316-2B16-40A2-C06325B23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727308F-5F1C-70D6-A592-F35E864E05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A879B1F-813D-2EEB-6612-A50CC66D84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6F92316-67C6-DA6A-C70A-ACB622A75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AE71F85-381B-0E3D-1371-48F2F49C1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07CAFC1-B33A-5368-616E-FA62D2C2B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0463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CB6A6A5-F6DA-50B0-0529-D83746AF6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CA1473-FB8D-199A-2C21-F7E16D600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616F80-AD03-C5DB-81F5-4E3ED916ED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96C216-1C68-C1ED-3F53-5CC011E44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A83ACB-1F0E-DD91-EAB0-A03E0D0E8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4707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497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F439A5-0635-8067-8CAB-989FE9EC1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BAE7E191-4303-6DF5-0A9B-3114ECBAB6B6}"/>
              </a:ext>
            </a:extLst>
          </p:cNvPr>
          <p:cNvSpPr txBox="1"/>
          <p:nvPr/>
        </p:nvSpPr>
        <p:spPr>
          <a:xfrm>
            <a:off x="939299" y="2767281"/>
            <a:ext cx="4302658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>
              <a:buNone/>
            </a:pPr>
            <a:r>
              <a:rPr lang="es-ES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La tentación en tres pasos</a:t>
            </a:r>
            <a:r>
              <a:rPr lang="pt-BR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431043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FE0A42-262D-CBD0-46B3-A18841F17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026D4AE8-916D-5BB8-CCCB-4EE84F99D755}"/>
              </a:ext>
            </a:extLst>
          </p:cNvPr>
          <p:cNvSpPr txBox="1"/>
          <p:nvPr/>
        </p:nvSpPr>
        <p:spPr>
          <a:xfrm>
            <a:off x="866870" y="830967"/>
            <a:ext cx="51644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1. </a:t>
            </a:r>
            <a:r>
              <a:rPr lang="es-ES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Un enfoque directo, nada sutil</a:t>
            </a:r>
            <a:endParaRPr lang="pt-BR" sz="40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5DFCD9D-907F-47A0-E284-133E8091504B}"/>
              </a:ext>
            </a:extLst>
          </p:cNvPr>
          <p:cNvSpPr txBox="1"/>
          <p:nvPr/>
        </p:nvSpPr>
        <p:spPr>
          <a:xfrm>
            <a:off x="1061844" y="3663306"/>
            <a:ext cx="9939001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Aconteció después de esto, que la mujer de su amo puso sus ojos en José, y dijo: 'Duerme conmigo'</a:t>
            </a:r>
            <a:r>
              <a:rPr lang="pt-BR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 algn="ctr">
              <a:spcAft>
                <a:spcPts val="12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(Génesis 39:7).</a:t>
            </a:r>
            <a:endParaRPr lang="pt-BR" sz="36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41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AE7EA5-8754-5F7C-CF25-B14CC60D0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4CAE2FB-915E-1E18-9CF0-C0D0B08080D8}"/>
              </a:ext>
            </a:extLst>
          </p:cNvPr>
          <p:cNvSpPr txBox="1"/>
          <p:nvPr/>
        </p:nvSpPr>
        <p:spPr>
          <a:xfrm>
            <a:off x="866870" y="830967"/>
            <a:ext cx="51644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2. Enfoque persistente 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5E6C61A-0182-A4F3-B448-88618841D56F}"/>
              </a:ext>
            </a:extLst>
          </p:cNvPr>
          <p:cNvSpPr txBox="1"/>
          <p:nvPr/>
        </p:nvSpPr>
        <p:spPr>
          <a:xfrm>
            <a:off x="1061844" y="3663306"/>
            <a:ext cx="993900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Hablando ella a José cada día</a:t>
            </a:r>
            <a:r>
              <a:rPr lang="pt-BR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 algn="ctr">
              <a:spcAft>
                <a:spcPts val="1200"/>
              </a:spcAft>
            </a:pP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(Génesis 39:10).</a:t>
            </a:r>
            <a:endParaRPr lang="pt-BR" sz="36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691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3764CF-C1F4-3F8D-9CF8-FF1A1ABB8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DFDE4695-AE7F-063E-C958-21E08BA6C919}"/>
              </a:ext>
            </a:extLst>
          </p:cNvPr>
          <p:cNvSpPr txBox="1"/>
          <p:nvPr/>
        </p:nvSpPr>
        <p:spPr>
          <a:xfrm>
            <a:off x="866871" y="830967"/>
            <a:ext cx="473182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3. </a:t>
            </a:r>
            <a:r>
              <a:rPr lang="es-ES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Acercamiento por la fuerza</a:t>
            </a:r>
            <a:endParaRPr lang="pt-BR" sz="40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C359A5F-7984-5B28-8A87-E33CC516EE97}"/>
              </a:ext>
            </a:extLst>
          </p:cNvPr>
          <p:cNvSpPr txBox="1"/>
          <p:nvPr/>
        </p:nvSpPr>
        <p:spPr>
          <a:xfrm>
            <a:off x="1502722" y="3429000"/>
            <a:ext cx="9186555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Un día, en un momento en que todo el personal de servicio se encontraba ausente, José entró en la casa para cumplir con sus responsabilidades. 12Entonces la mujer de Potifar lo agarró del manto y rogó: ‘¡Acuéstate conmigo!’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 algn="ctr">
              <a:spcAft>
                <a:spcPts val="1200"/>
              </a:spcAft>
            </a:pP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(Génesis 39:11-12).</a:t>
            </a:r>
          </a:p>
        </p:txBody>
      </p:sp>
    </p:spTree>
    <p:extLst>
      <p:ext uri="{BB962C8B-B14F-4D97-AF65-F5344CB8AC3E}">
        <p14:creationId xmlns:p14="http://schemas.microsoft.com/office/powerpoint/2010/main" val="3951489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3AB49E-0025-DA74-7BEF-176CE7216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4755771-9151-1A6C-CFAA-80B1ECCE7C04}"/>
              </a:ext>
            </a:extLst>
          </p:cNvPr>
          <p:cNvSpPr txBox="1">
            <a:spLocks/>
          </p:cNvSpPr>
          <p:nvPr/>
        </p:nvSpPr>
        <p:spPr>
          <a:xfrm>
            <a:off x="1892928" y="2239981"/>
            <a:ext cx="5770829" cy="3064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Pero Jehová estaba con José y le extendió su misericordia, y le dio gracia en los ojos del jefe de la cárcel</a:t>
            </a:r>
            <a:r>
              <a:rPr lang="pt-BR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>
              <a:lnSpc>
                <a:spcPct val="100000"/>
              </a:lnSpc>
            </a:pPr>
            <a:r>
              <a:rPr lang="pt-BR" sz="20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(Génesis 39:21).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3DE8787-59FB-D5CD-D2F4-1A2A56370176}"/>
              </a:ext>
            </a:extLst>
          </p:cNvPr>
          <p:cNvSpPr txBox="1"/>
          <p:nvPr/>
        </p:nvSpPr>
        <p:spPr>
          <a:xfrm>
            <a:off x="1951136" y="1553035"/>
            <a:ext cx="565441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rgbClr val="494B42"/>
                </a:solidFill>
                <a:latin typeface="Montserrat ExtraBold" panose="00000900000000000000" pitchFamily="2" charset="0"/>
              </a:rPr>
              <a:t>José como </a:t>
            </a:r>
            <a:r>
              <a:rPr lang="pt-BR" sz="3200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prisionero</a:t>
            </a:r>
            <a:endParaRPr lang="pt-BR" sz="32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39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0B6FC6-9EBE-F9B1-2CCA-B67455929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068B368-FF64-2EC6-2DC7-BCC1F93975AB}"/>
              </a:ext>
            </a:extLst>
          </p:cNvPr>
          <p:cNvSpPr txBox="1">
            <a:spLocks/>
          </p:cNvSpPr>
          <p:nvPr/>
        </p:nvSpPr>
        <p:spPr>
          <a:xfrm>
            <a:off x="1472045" y="1780308"/>
            <a:ext cx="9247909" cy="32973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Es en este proceso de encontrar y resolver problemas donde la vida encuentra su sentido. Solo los problemas nos hacen crecer mental y espiritualmente. Es por eso que los sabios aprenden a no temer, sino a aceptar los problemas y el dolor que los acompaña</a:t>
            </a: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 </a:t>
            </a:r>
            <a:b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endParaRPr lang="pt-BR" sz="28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pPr>
              <a:spcBef>
                <a:spcPts val="0"/>
              </a:spcBef>
            </a:pPr>
            <a:r>
              <a:rPr lang="pt-BR" sz="1600" dirty="0">
                <a:solidFill>
                  <a:srgbClr val="D2C092"/>
                </a:solidFill>
                <a:latin typeface="Montserrat SemiBold" panose="00000700000000000000" pitchFamily="2" charset="0"/>
              </a:rPr>
              <a:t>(Scott Peck, </a:t>
            </a:r>
            <a:r>
              <a:rPr lang="es-ES" sz="1600" dirty="0">
                <a:solidFill>
                  <a:srgbClr val="D2C092"/>
                </a:solidFill>
                <a:latin typeface="Montserrat SemiBold" panose="00000700000000000000" pitchFamily="2" charset="0"/>
              </a:rPr>
              <a:t>La formación de la personalidad</a:t>
            </a:r>
            <a:r>
              <a:rPr lang="pt-BR" sz="1600" dirty="0">
                <a:solidFill>
                  <a:srgbClr val="D2C092"/>
                </a:solidFill>
                <a:latin typeface="Montserrat SemiBold" panose="00000700000000000000" pitchFamily="2" charset="0"/>
              </a:rPr>
              <a:t>).</a:t>
            </a:r>
            <a:endParaRPr lang="en-US" sz="28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46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EED330-9D3E-95A9-5724-E3B93CE92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5449720-2DDB-D350-898F-8A239F178D1A}"/>
              </a:ext>
            </a:extLst>
          </p:cNvPr>
          <p:cNvSpPr txBox="1">
            <a:spLocks/>
          </p:cNvSpPr>
          <p:nvPr/>
        </p:nvSpPr>
        <p:spPr>
          <a:xfrm>
            <a:off x="1976169" y="1893454"/>
            <a:ext cx="5754667" cy="33418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s-ES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Aquellos que se despojan del manto encuentran significado y propósito en el sufrimiento y la prueba</a:t>
            </a: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01024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0BD271-C13D-DF48-4AC4-4DB7A89C6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37738E68-0B89-7EEF-AF62-CBD164AFE848}"/>
              </a:ext>
            </a:extLst>
          </p:cNvPr>
          <p:cNvSpPr txBox="1"/>
          <p:nvPr/>
        </p:nvSpPr>
        <p:spPr>
          <a:xfrm>
            <a:off x="2105527" y="1336002"/>
            <a:ext cx="7980945" cy="4492142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0" indent="0" algn="ctr">
              <a:buNone/>
            </a:pPr>
            <a:r>
              <a:rPr lang="es-ES" sz="40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José como gobernador –   "el José de los sueños"</a:t>
            </a:r>
            <a:endParaRPr lang="pt-BR" sz="4000" b="1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  <a:p>
            <a:pPr marL="0" indent="0" algn="ctr">
              <a:buNone/>
            </a:pP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marL="0" indent="0" algn="ctr">
              <a:buNone/>
            </a:pPr>
            <a:r>
              <a:rPr lang="es-ES" sz="2800" dirty="0">
                <a:solidFill>
                  <a:srgbClr val="494B42"/>
                </a:solidFill>
                <a:highlight>
                  <a:srgbClr val="D2C092"/>
                </a:highlight>
                <a:latin typeface="Montserrat SemiBold" panose="00000700000000000000" pitchFamily="2" charset="0"/>
              </a:rPr>
              <a:t>Después de años de pruebas, José ve el cumplimiento de sus sueños.</a:t>
            </a:r>
            <a:endParaRPr lang="pt-BR" sz="2800" dirty="0">
              <a:solidFill>
                <a:srgbClr val="494B42"/>
              </a:solidFill>
              <a:highlight>
                <a:srgbClr val="D2C092"/>
              </a:highlight>
              <a:latin typeface="Montserrat SemiBold" panose="00000700000000000000" pitchFamily="2" charset="0"/>
            </a:endParaRPr>
          </a:p>
          <a:p>
            <a:pPr marL="0" indent="0" algn="ctr">
              <a:buNone/>
            </a:pP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marL="0" indent="0" algn="ctr">
              <a:buNone/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Aconteció que pasados dos años tuvo Faraón un sueño 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[...]” (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Génesis 41:1).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53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65C7F4-A9B0-5658-CD7C-DCDF5EA2C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B2933B1-F8E0-0B9B-D6A7-3F21A2193F39}"/>
              </a:ext>
            </a:extLst>
          </p:cNvPr>
          <p:cNvSpPr txBox="1">
            <a:spLocks/>
          </p:cNvSpPr>
          <p:nvPr/>
        </p:nvSpPr>
        <p:spPr>
          <a:xfrm>
            <a:off x="1725440" y="2239981"/>
            <a:ext cx="6105808" cy="30649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s-ES" sz="36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Despojado de su túnica, José encontró su sueño</a:t>
            </a:r>
            <a:r>
              <a:rPr lang="pt-BR" sz="36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.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BF47058F-0BA9-2EAE-F98B-A1CEEE39D5B3}"/>
              </a:ext>
            </a:extLst>
          </p:cNvPr>
          <p:cNvSpPr txBox="1"/>
          <p:nvPr/>
        </p:nvSpPr>
        <p:spPr>
          <a:xfrm>
            <a:off x="2290961" y="1639816"/>
            <a:ext cx="49747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dirty="0">
                <a:solidFill>
                  <a:srgbClr val="494B42"/>
                </a:solidFill>
                <a:latin typeface="Montserrat ExtraBold" panose="00000900000000000000" pitchFamily="2" charset="0"/>
              </a:rPr>
              <a:t>La </a:t>
            </a:r>
            <a:r>
              <a:rPr lang="pt-BR" sz="3600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formación</a:t>
            </a:r>
            <a:r>
              <a:rPr lang="pt-BR" sz="3600" dirty="0">
                <a:solidFill>
                  <a:srgbClr val="494B42"/>
                </a:solidFill>
                <a:latin typeface="Montserrat ExtraBold" panose="00000900000000000000" pitchFamily="2" charset="0"/>
              </a:rPr>
              <a:t> </a:t>
            </a:r>
            <a:r>
              <a:rPr lang="pt-BR" sz="3600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del</a:t>
            </a:r>
            <a:r>
              <a:rPr lang="pt-BR" sz="3600" dirty="0">
                <a:solidFill>
                  <a:srgbClr val="494B42"/>
                </a:solidFill>
                <a:latin typeface="Montserrat ExtraBold" panose="00000900000000000000" pitchFamily="2" charset="0"/>
              </a:rPr>
              <a:t> carácter</a:t>
            </a:r>
          </a:p>
        </p:txBody>
      </p:sp>
    </p:spTree>
    <p:extLst>
      <p:ext uri="{BB962C8B-B14F-4D97-AF65-F5344CB8AC3E}">
        <p14:creationId xmlns:p14="http://schemas.microsoft.com/office/powerpoint/2010/main" val="33057730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01133A-B550-8D03-025A-2C35AAE4B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D0A8136-E252-954E-8735-B3DE4D989C27}"/>
              </a:ext>
            </a:extLst>
          </p:cNvPr>
          <p:cNvSpPr txBox="1">
            <a:spLocks/>
          </p:cNvSpPr>
          <p:nvPr/>
        </p:nvSpPr>
        <p:spPr>
          <a:xfrm>
            <a:off x="1472045" y="1520305"/>
            <a:ext cx="9247909" cy="3817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La formación del carácter es tarea, no de un día ni de un año, sino de toda la vida.  La batalla para vencerse a sí mismo, para lograr la santidad y el cielo, es una lucha de toda la vida. Sin continuo esfuerzo y constante actividad, no puede haber adelanto en la vida divina, ni puede obtenerse la corona de victoria</a:t>
            </a: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</a:t>
            </a:r>
            <a:br>
              <a:rPr lang="pt-BR" sz="36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endParaRPr lang="pt-BR" sz="36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pPr>
              <a:spcBef>
                <a:spcPts val="0"/>
              </a:spcBef>
            </a:pP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(El </a:t>
            </a:r>
            <a:r>
              <a:rPr lang="pt-BR" sz="2000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ministerio</a:t>
            </a: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 de </a:t>
            </a:r>
            <a:r>
              <a:rPr lang="pt-BR" sz="2000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curación</a:t>
            </a: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, p. 452).</a:t>
            </a:r>
          </a:p>
        </p:txBody>
      </p:sp>
    </p:spTree>
    <p:extLst>
      <p:ext uri="{BB962C8B-B14F-4D97-AF65-F5344CB8AC3E}">
        <p14:creationId xmlns:p14="http://schemas.microsoft.com/office/powerpoint/2010/main" val="4247203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685A35-C133-6232-D67D-DD2CBA36C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2D79F-5686-5BAD-6C15-5C71F9AEF662}"/>
              </a:ext>
            </a:extLst>
          </p:cNvPr>
          <p:cNvSpPr txBox="1">
            <a:spLocks/>
          </p:cNvSpPr>
          <p:nvPr/>
        </p:nvSpPr>
        <p:spPr>
          <a:xfrm>
            <a:off x="3078018" y="2292927"/>
            <a:ext cx="6035964" cy="2272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4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Despojándose de la túnica: la historia de José</a:t>
            </a:r>
            <a:endParaRPr lang="en-US" sz="44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39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664FAA-1654-470A-8C2A-6D4020A0F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2F740A1-3A11-6CE0-8D68-43998C970145}"/>
              </a:ext>
            </a:extLst>
          </p:cNvPr>
          <p:cNvSpPr txBox="1">
            <a:spLocks/>
          </p:cNvSpPr>
          <p:nvPr/>
        </p:nvSpPr>
        <p:spPr>
          <a:xfrm>
            <a:off x="1392383" y="1655596"/>
            <a:ext cx="9247909" cy="35468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r>
              <a:rPr lang="pt-BR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dirty="0">
                <a:solidFill>
                  <a:srgbClr val="D2C092"/>
                </a:solidFill>
                <a:latin typeface="Montserrat SemiBold" panose="00000700000000000000" pitchFamily="2" charset="0"/>
              </a:rPr>
              <a:t>Estas [fueron] las generaciones de Jacob. José, siendo de edad de diecisiete años apacentaba las ovejas con sus hermanos; y el joven estaba con los hijos de </a:t>
            </a:r>
            <a:r>
              <a:rPr lang="es-ES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Bilha</a:t>
            </a:r>
            <a:r>
              <a:rPr lang="es-ES" dirty="0">
                <a:solidFill>
                  <a:srgbClr val="D2C092"/>
                </a:solidFill>
                <a:latin typeface="Montserrat SemiBold" panose="00000700000000000000" pitchFamily="2" charset="0"/>
              </a:rPr>
              <a:t>, y con los hijos de </a:t>
            </a:r>
            <a:r>
              <a:rPr lang="es-ES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Zilpa</a:t>
            </a:r>
            <a:r>
              <a:rPr lang="es-ES" dirty="0">
                <a:solidFill>
                  <a:srgbClr val="D2C092"/>
                </a:solidFill>
                <a:latin typeface="Montserrat SemiBold" panose="00000700000000000000" pitchFamily="2" charset="0"/>
              </a:rPr>
              <a:t>, mujeres de su padre; e informaba José a su padre la mala fama de ellos. Y amaba Israel a José más que a todos sus hijos, porque le había tenido en su vejez; y le hizo una ropa de diversos colores. Y viendo sus hermanos que su padre lo amaba más que a todos sus hermanos, le aborrecían, y no le podían hablar pacíficamente</a:t>
            </a:r>
            <a:r>
              <a:rPr lang="pt-BR" dirty="0">
                <a:solidFill>
                  <a:srgbClr val="D2C09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1400" dirty="0">
                <a:solidFill>
                  <a:srgbClr val="D2C092"/>
                </a:solidFill>
                <a:latin typeface="Montserrat SemiBold" panose="00000700000000000000" pitchFamily="2" charset="0"/>
              </a:rPr>
              <a:t>(Génesis 37:2-4 ).</a:t>
            </a:r>
          </a:p>
          <a:p>
            <a:endParaRPr lang="en-US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889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A91475-5669-9EF7-6E73-A1E1EB5CC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654CD-824D-AEC9-73CC-A0ECA1CB2E78}"/>
              </a:ext>
            </a:extLst>
          </p:cNvPr>
          <p:cNvSpPr txBox="1">
            <a:spLocks/>
          </p:cNvSpPr>
          <p:nvPr/>
        </p:nvSpPr>
        <p:spPr>
          <a:xfrm>
            <a:off x="784063" y="1005384"/>
            <a:ext cx="6060357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Etapas en la trayectoria de la vida de José</a:t>
            </a:r>
            <a:endParaRPr lang="pt-BR" sz="36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208DB-2A4A-8982-BD98-BF7F7838CA73}"/>
              </a:ext>
            </a:extLst>
          </p:cNvPr>
          <p:cNvSpPr txBox="1">
            <a:spLocks/>
          </p:cNvSpPr>
          <p:nvPr/>
        </p:nvSpPr>
        <p:spPr>
          <a:xfrm>
            <a:off x="784063" y="2292448"/>
            <a:ext cx="8997247" cy="19626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El José de la túnica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José, esclavo y en prisión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José gobernador, el José de los sueños.</a:t>
            </a:r>
            <a:endParaRPr lang="pt-BR" sz="32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080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EE0F8A-86A9-B47F-C467-95013E568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5836589-0F6B-3446-0FD8-F72D9BEBB967}"/>
              </a:ext>
            </a:extLst>
          </p:cNvPr>
          <p:cNvSpPr txBox="1"/>
          <p:nvPr/>
        </p:nvSpPr>
        <p:spPr>
          <a:xfrm>
            <a:off x="866870" y="984876"/>
            <a:ext cx="537350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419" sz="44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José de la túnica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9966D50-02AC-24A7-6E28-5BAC5884FE4B}"/>
              </a:ext>
            </a:extLst>
          </p:cNvPr>
          <p:cNvSpPr txBox="1"/>
          <p:nvPr/>
        </p:nvSpPr>
        <p:spPr>
          <a:xfrm>
            <a:off x="866870" y="3309470"/>
            <a:ext cx="10218225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pt-BR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La túnica era una </a:t>
            </a:r>
            <a:r>
              <a:rPr lang="pt-BR" sz="26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expresión</a:t>
            </a:r>
            <a:r>
              <a:rPr lang="pt-BR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6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abierta</a:t>
            </a:r>
            <a:r>
              <a:rPr lang="pt-BR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 y declarada de puro favoritismo.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rgbClr val="494B42"/>
                </a:solidFill>
                <a:latin typeface="Montserrat ExtraBold" panose="00000900000000000000" pitchFamily="2" charset="0"/>
              </a:rPr>
              <a:t>Aspectos positivos: </a:t>
            </a:r>
            <a:r>
              <a:rPr lang="es-ES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fue el elegido; tuvo una vida de privilegios</a:t>
            </a:r>
            <a:r>
              <a:rPr lang="pt-BR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rgbClr val="494B42"/>
                </a:solidFill>
                <a:latin typeface="Montserrat ExtraBold" panose="00000900000000000000" pitchFamily="2" charset="0"/>
              </a:rPr>
              <a:t>Aspectos negativos: </a:t>
            </a:r>
            <a:r>
              <a:rPr lang="es-ES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pensar que el éxito se logra sin esfuerzo; debilidad frente a los desafíos.</a:t>
            </a:r>
            <a:endParaRPr lang="pt-BR" sz="26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028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9C8E9D-647A-E053-FF49-A001C88BB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F4F5375-CE57-F582-9F22-F18CD2185DBD}"/>
              </a:ext>
            </a:extLst>
          </p:cNvPr>
          <p:cNvSpPr txBox="1"/>
          <p:nvPr/>
        </p:nvSpPr>
        <p:spPr>
          <a:xfrm>
            <a:off x="1264655" y="1151276"/>
            <a:ext cx="9662689" cy="528478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ctr">
              <a:buNone/>
            </a:pPr>
            <a:r>
              <a:rPr lang="pt-BR" sz="36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José y </a:t>
            </a:r>
            <a:r>
              <a:rPr lang="pt-BR" sz="3600" b="1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los</a:t>
            </a:r>
            <a:r>
              <a:rPr lang="pt-BR" sz="36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 </a:t>
            </a:r>
            <a:r>
              <a:rPr lang="pt-BR" sz="3600" b="1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sueños</a:t>
            </a:r>
            <a:endParaRPr lang="pt-BR" sz="3600" b="1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  <a:p>
            <a:pPr marL="0" indent="0" algn="ctr">
              <a:buNone/>
            </a:pP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algn="ctr"/>
            <a:r>
              <a:rPr lang="es-ES" sz="2400" b="0" i="0" dirty="0">
                <a:solidFill>
                  <a:srgbClr val="494B42"/>
                </a:solidFill>
                <a:effectLst/>
                <a:latin typeface="Montserrat SemiBold" panose="00000700000000000000" pitchFamily="2" charset="0"/>
              </a:rPr>
              <a:t>“pues dijo: —Préstenme atención que les voy a contar lo que he soñado. Resulta que estábamos todos nosotros en el campo atando gavillas. De pronto, mi gavilla se levantó y quedó erguida, mientras que las de ustedes se juntaron alrededor de la mía y se inclinaron ante ella.</a:t>
            </a:r>
          </a:p>
          <a:p>
            <a:pPr algn="ctr"/>
            <a:r>
              <a:rPr lang="es-ES" sz="2400" b="0" i="0" dirty="0">
                <a:solidFill>
                  <a:srgbClr val="494B42"/>
                </a:solidFill>
                <a:effectLst/>
                <a:latin typeface="Montserrat SemiBold" panose="00000700000000000000" pitchFamily="2" charset="0"/>
              </a:rPr>
              <a:t>Sus hermanos replicaron: —¿De veras crees que vas a reinar sobre nosotros y que nos vas a gobernar? Y lo odiaron aún más por los sueños que él contaba</a:t>
            </a:r>
            <a:r>
              <a:rPr lang="pt-BR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</a:t>
            </a:r>
            <a:endParaRPr lang="pt-BR" sz="20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marL="0" indent="0" algn="ctr">
              <a:buNone/>
            </a:pP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(Génesis 37:6-8).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861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695DBE-82DA-1988-49CD-A6D8B89E7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FA5BA71-A3A3-56DC-7A74-D59BCAC808AC}"/>
              </a:ext>
            </a:extLst>
          </p:cNvPr>
          <p:cNvSpPr txBox="1"/>
          <p:nvPr/>
        </p:nvSpPr>
        <p:spPr>
          <a:xfrm>
            <a:off x="1264655" y="1289821"/>
            <a:ext cx="9662689" cy="4492142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 marL="0" indent="0" algn="ctr">
              <a:buNone/>
            </a:pPr>
            <a:r>
              <a:rPr lang="es-419" sz="36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José esclavo</a:t>
            </a:r>
            <a:endParaRPr lang="es-419" sz="2800" dirty="0">
              <a:solidFill>
                <a:schemeClr val="accent1">
                  <a:lumMod val="75000"/>
                </a:schemeClr>
              </a:solidFill>
              <a:latin typeface="Montserrat SemiBold" panose="00000700000000000000" pitchFamily="2" charset="0"/>
            </a:endParaRPr>
          </a:p>
          <a:p>
            <a:pPr marL="0" indent="0" algn="ctr">
              <a:buNone/>
            </a:pPr>
            <a:endParaRPr lang="pt-BR" sz="26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marL="0" indent="0" algn="ctr">
              <a:buNone/>
            </a:pPr>
            <a:r>
              <a:rPr lang="es-ES" sz="2600" dirty="0">
                <a:solidFill>
                  <a:srgbClr val="494B42"/>
                </a:solidFill>
                <a:highlight>
                  <a:srgbClr val="D2C092"/>
                </a:highlight>
                <a:latin typeface="Montserrat SemiBold" panose="00000700000000000000" pitchFamily="2" charset="0"/>
              </a:rPr>
              <a:t>Las pruebas revelan el corazón y forjan el carácter.</a:t>
            </a:r>
            <a:endParaRPr lang="pt-BR" sz="2600" dirty="0">
              <a:solidFill>
                <a:srgbClr val="494B42"/>
              </a:solidFill>
              <a:highlight>
                <a:srgbClr val="D2C092"/>
              </a:highlight>
              <a:latin typeface="Montserrat SemiBold" panose="00000700000000000000" pitchFamily="2" charset="0"/>
            </a:endParaRPr>
          </a:p>
          <a:p>
            <a:pPr marL="0" indent="0" algn="ctr">
              <a:buNone/>
            </a:pPr>
            <a:endParaRPr lang="pt-BR" sz="26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marL="0" indent="0" algn="ctr">
              <a:buNone/>
            </a:pPr>
            <a:r>
              <a:rPr lang="es-ES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“[…] Envió [un] varón delante de ellos, [a] José, [que] fue vendido por siervo. Afligieron sus pies con grillos; en hierro fue puesta su alma. Hasta la hora que llegó su palabra, el dicho del SEÑOR le purificó</a:t>
            </a:r>
            <a:r>
              <a:rPr lang="pt-BR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</a:t>
            </a:r>
          </a:p>
          <a:p>
            <a:pPr marL="0" indent="0" algn="ctr">
              <a:buNone/>
            </a:pPr>
            <a:endParaRPr lang="pt-BR" sz="20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marL="0" indent="0" algn="ctr">
              <a:buNone/>
            </a:pP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(Salmo 105:17-19).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420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9E5682-B8A3-A10B-598E-67CA06F91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6C97CD3-C877-A6DB-7515-BA9A546A399E}"/>
              </a:ext>
            </a:extLst>
          </p:cNvPr>
          <p:cNvSpPr txBox="1">
            <a:spLocks/>
          </p:cNvSpPr>
          <p:nvPr/>
        </p:nvSpPr>
        <p:spPr>
          <a:xfrm>
            <a:off x="1809173" y="1727201"/>
            <a:ext cx="8573654" cy="35929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6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600" dirty="0">
                <a:solidFill>
                  <a:srgbClr val="D2C092"/>
                </a:solidFill>
                <a:latin typeface="Montserrat SemiBold" panose="00000700000000000000" pitchFamily="2" charset="0"/>
              </a:rPr>
              <a:t>Ahora bien, el Señor estaba con José y las cosas le salían muy bien. Mientras José vivía en la casa de su amo egipcio, este se dio cuenta de que el Señor estaba con José y lo hacía prosperar en todo. José se ganó la confianza de Potifar, y este lo nombró mayordomo de toda su casa y le confió la administración de todos sus bienes</a:t>
            </a:r>
            <a:r>
              <a:rPr lang="pt-BR" sz="26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</a:t>
            </a:r>
          </a:p>
          <a:p>
            <a:endParaRPr lang="pt-BR" sz="28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pPr>
              <a:spcBef>
                <a:spcPts val="0"/>
              </a:spcBef>
            </a:pPr>
            <a:r>
              <a:rPr lang="pt-BR" sz="1600" dirty="0">
                <a:solidFill>
                  <a:srgbClr val="D2C092"/>
                </a:solidFill>
                <a:latin typeface="Montserrat SemiBold" panose="00000700000000000000" pitchFamily="2" charset="0"/>
              </a:rPr>
              <a:t>(Génesis 39:2-4).</a:t>
            </a:r>
            <a:endParaRPr lang="en-US" sz="28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12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BAB7DA-D973-0FDF-5D08-2EF290DD1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AC85BF8-8A63-90BF-1773-CA7F684D909A}"/>
              </a:ext>
            </a:extLst>
          </p:cNvPr>
          <p:cNvSpPr txBox="1">
            <a:spLocks/>
          </p:cNvSpPr>
          <p:nvPr/>
        </p:nvSpPr>
        <p:spPr>
          <a:xfrm>
            <a:off x="1957789" y="2224500"/>
            <a:ext cx="5619962" cy="3037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s-ES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Aquellos que se despojan de sus ropas permanecen fieles a sus valores, incluso cuando se sienten tentados a transigir</a:t>
            </a: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  <a:b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</a:br>
            <a:endParaRPr lang="pt-BR" sz="3200" b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3851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8DA65152-1F68-4A1F-A2F2-9CE0EFF5E289}"/>
</file>

<file path=customXml/itemProps2.xml><?xml version="1.0" encoding="utf-8"?>
<ds:datastoreItem xmlns:ds="http://schemas.openxmlformats.org/officeDocument/2006/customXml" ds:itemID="{F73EAD8B-E7CA-4070-928D-2B00FD0F55CA}"/>
</file>

<file path=customXml/itemProps3.xml><?xml version="1.0" encoding="utf-8"?>
<ds:datastoreItem xmlns:ds="http://schemas.openxmlformats.org/officeDocument/2006/customXml" ds:itemID="{EE251716-1F49-4499-BA80-8F3AA1A0B09C}"/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830</Words>
  <Application>Microsoft Office PowerPoint</Application>
  <PresentationFormat>Panorámica</PresentationFormat>
  <Paragraphs>53</Paragraphs>
  <Slides>19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Montserrat ExtraBold</vt:lpstr>
      <vt:lpstr>Aptos Display</vt:lpstr>
      <vt:lpstr>Montserrat SemiBold</vt:lpstr>
      <vt:lpstr>Arial</vt:lpstr>
      <vt:lpstr>Aptos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Suzana Rossi Lima</dc:creator>
  <cp:lastModifiedBy>DSA - Rocio Viviana Macena</cp:lastModifiedBy>
  <cp:revision>18</cp:revision>
  <dcterms:created xsi:type="dcterms:W3CDTF">2024-11-25T23:42:57Z</dcterms:created>
  <dcterms:modified xsi:type="dcterms:W3CDTF">2024-12-11T16:50:31Z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