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57" r:id="rId4"/>
    <p:sldId id="278" r:id="rId5"/>
    <p:sldId id="267" r:id="rId6"/>
    <p:sldId id="262" r:id="rId7"/>
    <p:sldId id="279" r:id="rId8"/>
    <p:sldId id="280" r:id="rId9"/>
    <p:sldId id="281" r:id="rId10"/>
    <p:sldId id="258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70" r:id="rId20"/>
  </p:sldIdLst>
  <p:sldSz cx="12192000" cy="6858000"/>
  <p:notesSz cx="6858000" cy="9144000"/>
  <p:embeddedFontLst>
    <p:embeddedFont>
      <p:font typeface="Aptos" panose="020B0004020202020204" pitchFamily="34" charset="0"/>
      <p:regular r:id="rId22"/>
      <p:bold r:id="rId23"/>
      <p:italic r:id="rId24"/>
      <p:boldItalic r:id="rId25"/>
    </p:embeddedFont>
    <p:embeddedFont>
      <p:font typeface="Aptos Display" panose="020B0004020202020204" pitchFamily="34" charset="0"/>
      <p:regular r:id="rId26"/>
      <p:bold r:id="rId27"/>
      <p:italic r:id="rId28"/>
      <p:boldItalic r:id="rId29"/>
    </p:embeddedFont>
    <p:embeddedFont>
      <p:font typeface="Montserrat ExtraBold" panose="00000900000000000000" pitchFamily="2" charset="0"/>
      <p:bold r:id="rId30"/>
      <p:boldItalic r:id="rId31"/>
    </p:embeddedFont>
    <p:embeddedFont>
      <p:font typeface="Montserrat SemiBold" panose="00000700000000000000" pitchFamily="2" charset="0"/>
      <p:bold r:id="rId32"/>
      <p:boldItalic r:id="rId3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B42"/>
    <a:srgbClr val="D2C09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customXml" Target="../customXml/item2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565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9AD83-21E8-B952-1D50-799E4ECC2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A29C159-8B28-C58D-87EB-96CAA1D73E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9203A46-6B4C-6BC1-20E5-0A67917BF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8F8C780-3E8B-CEFE-8B87-5DD6A1A128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3091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0102F4-AA21-7A38-9379-3650247E2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784797A-6F09-4D99-A9B9-DA946DEC2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A84FDCB-BC0A-3E58-CB51-6F6B3F3F0A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D6139D3-47BC-8AC4-1CD2-AC0747B690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3425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59AAF-D304-98A2-D5CD-760BA8ABA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3997701-F92E-05AB-31DA-4E746AC422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D4BC39A-C0D6-9824-922C-5B803ED142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9CE72F9-01DD-3D6C-8185-A05245D44E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3309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E4315-398F-41A4-67DB-57C939D6A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E8E26A4-5657-E464-4B33-11DFC648FEA2}"/>
              </a:ext>
            </a:extLst>
          </p:cNvPr>
          <p:cNvSpPr txBox="1"/>
          <p:nvPr/>
        </p:nvSpPr>
        <p:spPr>
          <a:xfrm>
            <a:off x="1020778" y="874590"/>
            <a:ext cx="78091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1. </a:t>
            </a:r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Obedecen a Jesús y a la Palabra de Dios, aunque sea "absurdo“.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0C14AB1-9089-CBE1-220C-98B40AF549BD}"/>
              </a:ext>
            </a:extLst>
          </p:cNvPr>
          <p:cNvSpPr txBox="1"/>
          <p:nvPr/>
        </p:nvSpPr>
        <p:spPr>
          <a:xfrm>
            <a:off x="1020779" y="2411285"/>
            <a:ext cx="7809186" cy="19584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“Respondiendo Simón, le dijo: 'Maestro, toda la noche hemos estado trabajando, y nada hemos pescado; mas en tu palabra echaré la red” </a:t>
            </a:r>
            <a:r>
              <a:rPr lang="pt-BR" sz="2000" dirty="0">
                <a:solidFill>
                  <a:schemeClr val="bg1"/>
                </a:solidFill>
                <a:latin typeface="Montserrat SemiBold" panose="00000700000000000000" pitchFamily="2" charset="0"/>
              </a:rPr>
              <a:t>(Lucas 5:5).</a:t>
            </a:r>
          </a:p>
        </p:txBody>
      </p:sp>
    </p:spTree>
    <p:extLst>
      <p:ext uri="{BB962C8B-B14F-4D97-AF65-F5344CB8AC3E}">
        <p14:creationId xmlns:p14="http://schemas.microsoft.com/office/powerpoint/2010/main" val="1770647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900912-50AE-7781-35E2-E84CB85A8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AD934698-6172-F35A-4BA0-F2338CB270D8}"/>
              </a:ext>
            </a:extLst>
          </p:cNvPr>
          <p:cNvSpPr txBox="1"/>
          <p:nvPr/>
        </p:nvSpPr>
        <p:spPr>
          <a:xfrm>
            <a:off x="1020778" y="874590"/>
            <a:ext cx="78091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2. </a:t>
            </a:r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Confían enteramente en Dios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2CCF4F5-01A3-A4E3-4B5F-7F08337BCA57}"/>
              </a:ext>
            </a:extLst>
          </p:cNvPr>
          <p:cNvSpPr txBox="1"/>
          <p:nvPr/>
        </p:nvSpPr>
        <p:spPr>
          <a:xfrm>
            <a:off x="1020778" y="1958703"/>
            <a:ext cx="9082889" cy="2586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Abraham siguió sin saber a dónde lo llevarían</a:t>
            </a: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Ana esperó el momento perfecto estipulado por Dios</a:t>
            </a: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José confió en los propósitos de Dios sin saber las circunstancias </a:t>
            </a: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7913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650B73-E939-09FB-28EA-D166F7FC5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C62821E-D1B3-24A0-CAC7-350438B62211}"/>
              </a:ext>
            </a:extLst>
          </p:cNvPr>
          <p:cNvSpPr txBox="1"/>
          <p:nvPr/>
        </p:nvSpPr>
        <p:spPr>
          <a:xfrm>
            <a:off x="1020778" y="874590"/>
            <a:ext cx="66823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3. </a:t>
            </a:r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Dependen de él para resolver las cosas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D25F4D9-C8E8-8DF1-DD50-B7C9BE7872DD}"/>
              </a:ext>
            </a:extLst>
          </p:cNvPr>
          <p:cNvSpPr txBox="1"/>
          <p:nvPr/>
        </p:nvSpPr>
        <p:spPr>
          <a:xfrm>
            <a:off x="1020777" y="2143430"/>
            <a:ext cx="6682349" cy="1141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3200" dirty="0">
                <a:solidFill>
                  <a:schemeClr val="bg1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chemeClr val="bg1"/>
                </a:solidFill>
                <a:latin typeface="Montserrat SemiBold" panose="00000700000000000000" pitchFamily="2" charset="0"/>
              </a:rPr>
              <a:t>Guarda silencio ante Jehová, y espera en él [...]</a:t>
            </a:r>
            <a:r>
              <a:rPr lang="pt-BR" sz="3200" dirty="0">
                <a:solidFill>
                  <a:schemeClr val="bg1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(Salmo 37:7).</a:t>
            </a:r>
            <a:endParaRPr lang="pt-BR" sz="3200" dirty="0">
              <a:solidFill>
                <a:schemeClr val="bg1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57A2B4A-C2AB-8617-FC52-200C9E0F43D2}"/>
              </a:ext>
            </a:extLst>
          </p:cNvPr>
          <p:cNvSpPr txBox="1"/>
          <p:nvPr/>
        </p:nvSpPr>
        <p:spPr>
          <a:xfrm>
            <a:off x="1020777" y="3855001"/>
            <a:ext cx="704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4. </a:t>
            </a:r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Soportan las críticas con serenidad y no tienen el ímpetu de querer defenderse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844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C2D87A-F35A-9BBD-50D0-8B09E36D3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D5EFBC2F-6E49-917C-C9A5-DDB1B9BE2889}"/>
              </a:ext>
            </a:extLst>
          </p:cNvPr>
          <p:cNvSpPr txBox="1"/>
          <p:nvPr/>
        </p:nvSpPr>
        <p:spPr>
          <a:xfrm>
            <a:off x="1020778" y="874590"/>
            <a:ext cx="74766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dirty="0">
                <a:solidFill>
                  <a:srgbClr val="D2C092"/>
                </a:solidFill>
                <a:latin typeface="Montserrat ExtraBold" panose="00000900000000000000" pitchFamily="2" charset="0"/>
              </a:rPr>
              <a:t>5. </a:t>
            </a:r>
            <a:r>
              <a:rPr lang="es-ES" sz="3600" dirty="0">
                <a:solidFill>
                  <a:srgbClr val="D2C092"/>
                </a:solidFill>
                <a:latin typeface="Montserrat ExtraBold" panose="00000900000000000000" pitchFamily="2" charset="0"/>
              </a:rPr>
              <a:t>Sobresalen en las relaciones </a:t>
            </a:r>
            <a:endParaRPr lang="pt-BR" sz="36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CC57CFF-F734-0087-84FC-E9C23CDDB02E}"/>
              </a:ext>
            </a:extLst>
          </p:cNvPr>
          <p:cNvSpPr txBox="1"/>
          <p:nvPr/>
        </p:nvSpPr>
        <p:spPr>
          <a:xfrm>
            <a:off x="1020779" y="2411285"/>
            <a:ext cx="6580748" cy="1141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3200" dirty="0">
                <a:solidFill>
                  <a:schemeClr val="bg1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chemeClr val="bg1"/>
                </a:solidFill>
                <a:latin typeface="Montserrat SemiBold" panose="00000700000000000000" pitchFamily="2" charset="0"/>
              </a:rPr>
              <a:t>Jehová cumplirá su propósito en mí [...]” 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(Salmo 138:8).</a:t>
            </a:r>
          </a:p>
        </p:txBody>
      </p:sp>
    </p:spTree>
    <p:extLst>
      <p:ext uri="{BB962C8B-B14F-4D97-AF65-F5344CB8AC3E}">
        <p14:creationId xmlns:p14="http://schemas.microsoft.com/office/powerpoint/2010/main" val="4111686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07978C-1D52-9D5D-F7BE-A9B35C988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6FA5E8A1-67AD-F044-6F7B-2BD0FF8F194F}"/>
              </a:ext>
            </a:extLst>
          </p:cNvPr>
          <p:cNvSpPr txBox="1"/>
          <p:nvPr/>
        </p:nvSpPr>
        <p:spPr>
          <a:xfrm>
            <a:off x="791516" y="2551836"/>
            <a:ext cx="4953502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5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La bendición de rendirse</a:t>
            </a:r>
            <a:r>
              <a:rPr lang="pt-BR" sz="5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540722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A3B929-A833-25D3-60C3-6BFBEE84B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CC37FBB5-EF96-E234-77C9-2E508E0C6353}"/>
              </a:ext>
            </a:extLst>
          </p:cNvPr>
          <p:cNvSpPr txBox="1"/>
          <p:nvPr/>
        </p:nvSpPr>
        <p:spPr>
          <a:xfrm>
            <a:off x="817578" y="874590"/>
            <a:ext cx="78091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1.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Con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rendición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viene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paz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32695E6-0B89-AA83-4D61-0DD6F76ED1AE}"/>
              </a:ext>
            </a:extLst>
          </p:cNvPr>
          <p:cNvSpPr txBox="1"/>
          <p:nvPr/>
        </p:nvSpPr>
        <p:spPr>
          <a:xfrm>
            <a:off x="817578" y="1940230"/>
            <a:ext cx="9082889" cy="2112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Jacob luchando con el ángel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32:22-30).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Vuelve ahora en amistad con él, y tendrás paz; y por ello te vendrá bien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Job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 22:21).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8232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5B30C6-08D0-76DE-0466-CC3373271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FF377FBF-0BA7-F765-AC66-E61E9101934D}"/>
              </a:ext>
            </a:extLst>
          </p:cNvPr>
          <p:cNvSpPr txBox="1"/>
          <p:nvPr/>
        </p:nvSpPr>
        <p:spPr>
          <a:xfrm>
            <a:off x="817578" y="874590"/>
            <a:ext cx="78091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2.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Con la rendición, viene el poder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667244B-2D37-5B3B-1F02-0DE5A82F59C0}"/>
              </a:ext>
            </a:extLst>
          </p:cNvPr>
          <p:cNvSpPr txBox="1"/>
          <p:nvPr/>
        </p:nvSpPr>
        <p:spPr>
          <a:xfrm>
            <a:off x="817578" y="1940230"/>
            <a:ext cx="9082889" cy="2586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Moisés aceptó la responsabilidad confiada por Dios, incluso ante las limitaciones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Ahora pues, ve, y yo estaré con tu boca, y te enseñaré lo que hayas de hablar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Éxodo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 4:12).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937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1C5C9C-731A-6740-2648-77FE657E6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60CB6D7-E1E9-9C0A-2505-3CA3C1730744}"/>
              </a:ext>
            </a:extLst>
          </p:cNvPr>
          <p:cNvSpPr txBox="1"/>
          <p:nvPr/>
        </p:nvSpPr>
        <p:spPr>
          <a:xfrm>
            <a:off x="817578" y="874590"/>
            <a:ext cx="81324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3.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Con la rendición, viene la utilidad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E4DA3C2-4E49-88EF-6C39-B4D828208880}"/>
              </a:ext>
            </a:extLst>
          </p:cNvPr>
          <p:cNvSpPr txBox="1"/>
          <p:nvPr/>
        </p:nvSpPr>
        <p:spPr>
          <a:xfrm>
            <a:off x="817578" y="1940230"/>
            <a:ext cx="9082889" cy="2112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María aceptó ser instrumento de Dios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“[...] He aquí la sierva del Señor; hágase conmigo conforme a tu palabra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(Lucas 1:38).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699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303916-2CB4-4BD6-D556-7A30CE6BB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02392C3-771D-0994-2B67-C684C0BC5746}"/>
              </a:ext>
            </a:extLst>
          </p:cNvPr>
          <p:cNvSpPr txBox="1"/>
          <p:nvPr/>
        </p:nvSpPr>
        <p:spPr>
          <a:xfrm>
            <a:off x="817578" y="874590"/>
            <a:ext cx="78091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4.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Por la entrega, viene la victoria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4098936-0D63-A978-6998-BEE214EB8BB2}"/>
              </a:ext>
            </a:extLst>
          </p:cNvPr>
          <p:cNvSpPr txBox="1"/>
          <p:nvPr/>
        </p:nvSpPr>
        <p:spPr>
          <a:xfrm>
            <a:off x="817578" y="1940230"/>
            <a:ext cx="7652167" cy="2870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Jesucristo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Una luz circuyó la cruz y el rostro del Salvador brilló con una gloria como la del sol. "Inclinó entonces la cabeza sobre el pecho y murió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sz="24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El Deseado de todas las gentes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704).</a:t>
            </a:r>
          </a:p>
        </p:txBody>
      </p:sp>
    </p:spTree>
    <p:extLst>
      <p:ext uri="{BB962C8B-B14F-4D97-AF65-F5344CB8AC3E}">
        <p14:creationId xmlns:p14="http://schemas.microsoft.com/office/powerpoint/2010/main" val="2065579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2077027" y="1985818"/>
            <a:ext cx="8037945" cy="35468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sz="44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4400" dirty="0">
                <a:solidFill>
                  <a:srgbClr val="D2C092"/>
                </a:solidFill>
                <a:latin typeface="Montserrat SemiBold" panose="00000700000000000000" pitchFamily="2" charset="0"/>
              </a:rPr>
              <a:t>Padre, en tus manos encomiendo mi espíritu</a:t>
            </a:r>
            <a:r>
              <a:rPr lang="pt-BR" sz="440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endParaRPr lang="pt-BR" sz="44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(Lucas 23:46). </a:t>
            </a:r>
          </a:p>
          <a:p>
            <a:endParaRPr lang="en-US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2119745" y="2172855"/>
            <a:ext cx="7952509" cy="13831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66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Entrega</a:t>
            </a:r>
            <a:endParaRPr lang="en-US" sz="66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116C7B8-4E8F-59EF-91A6-27E11A69B6AD}"/>
              </a:ext>
            </a:extLst>
          </p:cNvPr>
          <p:cNvSpPr txBox="1">
            <a:spLocks/>
          </p:cNvSpPr>
          <p:nvPr/>
        </p:nvSpPr>
        <p:spPr>
          <a:xfrm>
            <a:off x="2096654" y="3713018"/>
            <a:ext cx="7952509" cy="11222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“[...] </a:t>
            </a:r>
            <a:r>
              <a:rPr lang="pt-BR" sz="2000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presentaos</a:t>
            </a:r>
            <a:r>
              <a:rPr lang="pt-BR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000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vosotros</a:t>
            </a:r>
            <a:r>
              <a:rPr lang="pt-BR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000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mismos</a:t>
            </a:r>
            <a:r>
              <a:rPr lang="pt-BR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a Dios [...] como instrumentos de </a:t>
            </a:r>
            <a:r>
              <a:rPr lang="pt-BR" sz="2000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justicia</a:t>
            </a:r>
            <a:r>
              <a:rPr lang="pt-BR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18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(Romanos 6:13).</a:t>
            </a: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A91475-5669-9EF7-6E73-A1E1EB5CC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4CD-824D-AEC9-73CC-A0ECA1CB2E78}"/>
              </a:ext>
            </a:extLst>
          </p:cNvPr>
          <p:cNvSpPr txBox="1">
            <a:spLocks/>
          </p:cNvSpPr>
          <p:nvPr/>
        </p:nvSpPr>
        <p:spPr>
          <a:xfrm>
            <a:off x="784063" y="779047"/>
            <a:ext cx="7399356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Presentarse</a:t>
            </a:r>
            <a:r>
              <a:rPr lang="pt-BR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a Dios significa: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208DB-2A4A-8982-BD98-BF7F7838CA73}"/>
              </a:ext>
            </a:extLst>
          </p:cNvPr>
          <p:cNvSpPr txBox="1">
            <a:spLocks/>
          </p:cNvSpPr>
          <p:nvPr/>
        </p:nvSpPr>
        <p:spPr>
          <a:xfrm>
            <a:off x="784062" y="1863160"/>
            <a:ext cx="8997247" cy="2542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Entrega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Consagración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Entrega personal 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Sumisión</a:t>
            </a:r>
            <a:endParaRPr lang="pt-BR" sz="2800" i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80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3096BD-6800-DA6C-BC4D-E34707645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CA543-6F36-AD00-344C-396AA5DD4A74}"/>
              </a:ext>
            </a:extLst>
          </p:cNvPr>
          <p:cNvSpPr txBox="1">
            <a:spLocks/>
          </p:cNvSpPr>
          <p:nvPr/>
        </p:nvSpPr>
        <p:spPr>
          <a:xfrm>
            <a:off x="784063" y="779047"/>
            <a:ext cx="7399356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Desarrollo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97C21-2A3E-06C5-42D2-095DB975EDB1}"/>
              </a:ext>
            </a:extLst>
          </p:cNvPr>
          <p:cNvSpPr txBox="1">
            <a:spLocks/>
          </p:cNvSpPr>
          <p:nvPr/>
        </p:nvSpPr>
        <p:spPr>
          <a:xfrm>
            <a:off x="784063" y="1863160"/>
            <a:ext cx="8212156" cy="2542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Palabras como “rendición” y “sumisión” se asocian con la derrota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 la sociedad actual nos enseñan a ganar, no a rendirnos.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algn="l">
              <a:lnSpc>
                <a:spcPct val="120000"/>
              </a:lnSpc>
            </a:pPr>
            <a:endParaRPr lang="pt-BR" sz="2800" i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817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939298" y="2151728"/>
            <a:ext cx="4112993" cy="25545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Tres barreras que impiden la sumisión total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30967"/>
            <a:ext cx="51644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8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1. </a:t>
            </a:r>
            <a:r>
              <a:rPr lang="pt-BR" sz="48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Miedo</a:t>
            </a:r>
            <a:endParaRPr lang="pt-BR" sz="48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1094172" y="3592048"/>
            <a:ext cx="1000365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 el amor no hay temor, sino que el perfecto amor echa fuera el temor; porque el temor lleva en sí castigo. De donde el que teme, no ha sido perfeccionado en el amor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ctr">
              <a:spcAft>
                <a:spcPts val="12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(1 Juan 4:18).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446E2C-B1D3-666C-5FE6-43F48C075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660B4B4B-1217-021E-4A9E-960B572EDE2B}"/>
              </a:ext>
            </a:extLst>
          </p:cNvPr>
          <p:cNvSpPr txBox="1"/>
          <p:nvPr/>
        </p:nvSpPr>
        <p:spPr>
          <a:xfrm>
            <a:off x="866870" y="830967"/>
            <a:ext cx="51644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8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2. </a:t>
            </a:r>
            <a:r>
              <a:rPr lang="pt-BR" sz="48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Orgullo</a:t>
            </a:r>
            <a:endParaRPr lang="pt-BR" sz="48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34464AC-9738-19F0-4385-D89F587A82FC}"/>
              </a:ext>
            </a:extLst>
          </p:cNvPr>
          <p:cNvSpPr txBox="1"/>
          <p:nvPr/>
        </p:nvSpPr>
        <p:spPr>
          <a:xfrm>
            <a:off x="787231" y="3573575"/>
            <a:ext cx="1061753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Nabucodonosor tuvo que pasar por la experiencia de vivir durante siete años entre las bestias del campo…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solo para entonces reconocer el poder y la majestad del Dios verdadero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algn="ctr">
              <a:spcAft>
                <a:spcPts val="12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(Daniel 4:30).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661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4D8173-298F-2C37-9C5E-025ECABCE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F061C168-2765-3E45-0673-A78D9485ACAC}"/>
              </a:ext>
            </a:extLst>
          </p:cNvPr>
          <p:cNvSpPr txBox="1"/>
          <p:nvPr/>
        </p:nvSpPr>
        <p:spPr>
          <a:xfrm>
            <a:off x="866870" y="680629"/>
            <a:ext cx="715953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8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3. </a:t>
            </a:r>
            <a:r>
              <a:rPr lang="es-ES" sz="48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La falta de comprensión</a:t>
            </a:r>
            <a:endParaRPr lang="pt-BR" sz="48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  <a:p>
            <a:pPr marL="0" indent="0">
              <a:buNone/>
            </a:pPr>
            <a:endParaRPr lang="pt-BR" sz="48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16FBC5B-E878-AB03-01F2-FE68C75F6C03}"/>
              </a:ext>
            </a:extLst>
          </p:cNvPr>
          <p:cNvSpPr txBox="1"/>
          <p:nvPr/>
        </p:nvSpPr>
        <p:spPr>
          <a:xfrm>
            <a:off x="1094172" y="3869048"/>
            <a:ext cx="100036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Entregarse a Dios no es una resignación pasiva, un fatalismo o una excusa para la pereza. Significa lo contrario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9627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80B7B5-6532-4C65-2986-3F6A9ECF9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0C206FDE-4B9B-DC70-C0D5-A2E9707E7ECD}"/>
              </a:ext>
            </a:extLst>
          </p:cNvPr>
          <p:cNvSpPr txBox="1"/>
          <p:nvPr/>
        </p:nvSpPr>
        <p:spPr>
          <a:xfrm>
            <a:off x="939298" y="2151728"/>
            <a:ext cx="4402247" cy="255454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Características de los que se entregan a Dios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5468263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C91364D6-5C8E-4E58-9FDC-42B07B1E5A2F}"/>
</file>

<file path=customXml/itemProps2.xml><?xml version="1.0" encoding="utf-8"?>
<ds:datastoreItem xmlns:ds="http://schemas.openxmlformats.org/officeDocument/2006/customXml" ds:itemID="{9851C5BE-15AB-44EB-B144-53EC9E9B6CCC}"/>
</file>

<file path=customXml/itemProps3.xml><?xml version="1.0" encoding="utf-8"?>
<ds:datastoreItem xmlns:ds="http://schemas.openxmlformats.org/officeDocument/2006/customXml" ds:itemID="{BC37C463-96A7-4ECF-8B9B-A9EC96C2421C}"/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530</Words>
  <Application>Microsoft Office PowerPoint</Application>
  <PresentationFormat>Panorámica</PresentationFormat>
  <Paragraphs>57</Paragraphs>
  <Slides>19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Montserrat SemiBold</vt:lpstr>
      <vt:lpstr>Montserrat ExtraBold</vt:lpstr>
      <vt:lpstr>Aptos Display</vt:lpstr>
      <vt:lpstr>Arial</vt:lpstr>
      <vt:lpstr>Aptos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18</cp:revision>
  <dcterms:created xsi:type="dcterms:W3CDTF">2024-11-25T23:42:57Z</dcterms:created>
  <dcterms:modified xsi:type="dcterms:W3CDTF">2024-12-11T16:23:56Z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