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sldIdLst>
    <p:sldId id="256" r:id="rId2"/>
    <p:sldId id="264" r:id="rId3"/>
    <p:sldId id="288" r:id="rId4"/>
    <p:sldId id="294" r:id="rId5"/>
    <p:sldId id="272" r:id="rId6"/>
    <p:sldId id="263" r:id="rId7"/>
    <p:sldId id="281" r:id="rId8"/>
    <p:sldId id="295" r:id="rId9"/>
    <p:sldId id="296" r:id="rId10"/>
    <p:sldId id="297" r:id="rId11"/>
    <p:sldId id="267" r:id="rId12"/>
    <p:sldId id="257" r:id="rId13"/>
    <p:sldId id="298" r:id="rId14"/>
    <p:sldId id="258" r:id="rId15"/>
    <p:sldId id="299" r:id="rId16"/>
    <p:sldId id="285" r:id="rId17"/>
    <p:sldId id="291" r:id="rId18"/>
  </p:sldIdLst>
  <p:sldSz cx="12192000" cy="6858000"/>
  <p:notesSz cx="6858000" cy="9144000"/>
  <p:embeddedFontLst>
    <p:embeddedFont>
      <p:font typeface="Aptos" panose="020B0004020202020204" pitchFamily="34" charset="0"/>
      <p:regular r:id="rId20"/>
    </p:embeddedFont>
    <p:embeddedFont>
      <p:font typeface="Aptos Display" panose="020B0004020202020204" pitchFamily="34" charset="0"/>
      <p:regular r:id="rId21"/>
    </p:embeddedFont>
    <p:embeddedFont>
      <p:font typeface="Montserrat ExtraBold" panose="00000900000000000000" pitchFamily="2" charset="0"/>
      <p:bold r:id="rId22"/>
      <p:boldItalic r:id="rId23"/>
    </p:embeddedFont>
    <p:embeddedFont>
      <p:font typeface="Montserrat SemiBold" panose="00000700000000000000" pitchFamily="2" charset="0"/>
      <p:bold r:id="rId24"/>
      <p:boldItalic r:id="rId25"/>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C092"/>
    <a:srgbClr val="494B42"/>
    <a:srgbClr val="575952"/>
    <a:srgbClr val="D1BE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13" autoAdjust="0"/>
    <p:restoredTop sz="94660"/>
  </p:normalViewPr>
  <p:slideViewPr>
    <p:cSldViewPr snapToGrid="0">
      <p:cViewPr varScale="1">
        <p:scale>
          <a:sx n="80" d="100"/>
          <a:sy n="80" d="100"/>
        </p:scale>
        <p:origin x="816"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71BEC4-4966-4905-9FBA-4B85F33F05BA}" type="datetimeFigureOut">
              <a:rPr lang="pt-BR" smtClean="0"/>
              <a:t>11/12/2024</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F0AE75-71D6-4CFA-BAF2-3698CB12F668}" type="slidenum">
              <a:rPr lang="pt-BR" smtClean="0"/>
              <a:t>‹Nº›</a:t>
            </a:fld>
            <a:endParaRPr lang="pt-BR"/>
          </a:p>
        </p:txBody>
      </p:sp>
    </p:spTree>
    <p:extLst>
      <p:ext uri="{BB962C8B-B14F-4D97-AF65-F5344CB8AC3E}">
        <p14:creationId xmlns:p14="http://schemas.microsoft.com/office/powerpoint/2010/main" val="726599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3</a:t>
            </a:fld>
            <a:endParaRPr lang="pt-BR"/>
          </a:p>
        </p:txBody>
      </p:sp>
    </p:spTree>
    <p:extLst>
      <p:ext uri="{BB962C8B-B14F-4D97-AF65-F5344CB8AC3E}">
        <p14:creationId xmlns:p14="http://schemas.microsoft.com/office/powerpoint/2010/main" val="3482715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5"/>
          </p:nvPr>
        </p:nvSpPr>
        <p:spPr/>
        <p:txBody>
          <a:bodyPr/>
          <a:lstStyle/>
          <a:p>
            <a:fld id="{28F0AE75-71D6-4CFA-BAF2-3698CB12F668}" type="slidenum">
              <a:rPr lang="pt-BR" smtClean="0"/>
              <a:t>14</a:t>
            </a:fld>
            <a:endParaRPr lang="pt-BR"/>
          </a:p>
        </p:txBody>
      </p:sp>
    </p:spTree>
    <p:extLst>
      <p:ext uri="{BB962C8B-B14F-4D97-AF65-F5344CB8AC3E}">
        <p14:creationId xmlns:p14="http://schemas.microsoft.com/office/powerpoint/2010/main" val="165565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DB79F-E0B6-152B-1C15-1F7FCD588EFD}"/>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301E6B4-E65E-2211-0128-753A1E236BF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3411E0A0-DADF-0BB1-D03A-03706E8279F7}"/>
              </a:ext>
            </a:extLst>
          </p:cNvPr>
          <p:cNvSpPr>
            <a:spLocks noGrp="1"/>
          </p:cNvSpPr>
          <p:nvPr>
            <p:ph type="body" idx="1"/>
          </p:nvPr>
        </p:nvSpPr>
        <p:spPr/>
        <p:txBody>
          <a:bodyPr/>
          <a:lstStyle/>
          <a:p>
            <a:endParaRPr lang="pt-BR" dirty="0"/>
          </a:p>
        </p:txBody>
      </p:sp>
      <p:sp>
        <p:nvSpPr>
          <p:cNvPr id="4" name="Espaço Reservado para Número de Slide 3">
            <a:extLst>
              <a:ext uri="{FF2B5EF4-FFF2-40B4-BE49-F238E27FC236}">
                <a16:creationId xmlns:a16="http://schemas.microsoft.com/office/drawing/2014/main" id="{6E0BA4FD-64CD-CE7F-EE5A-36CF4D4B0878}"/>
              </a:ext>
            </a:extLst>
          </p:cNvPr>
          <p:cNvSpPr>
            <a:spLocks noGrp="1"/>
          </p:cNvSpPr>
          <p:nvPr>
            <p:ph type="sldNum" sz="quarter" idx="5"/>
          </p:nvPr>
        </p:nvSpPr>
        <p:spPr/>
        <p:txBody>
          <a:bodyPr/>
          <a:lstStyle/>
          <a:p>
            <a:fld id="{28F0AE75-71D6-4CFA-BAF2-3698CB12F668}" type="slidenum">
              <a:rPr lang="pt-BR" smtClean="0"/>
              <a:t>15</a:t>
            </a:fld>
            <a:endParaRPr lang="pt-BR"/>
          </a:p>
        </p:txBody>
      </p:sp>
    </p:spTree>
    <p:extLst>
      <p:ext uri="{BB962C8B-B14F-4D97-AF65-F5344CB8AC3E}">
        <p14:creationId xmlns:p14="http://schemas.microsoft.com/office/powerpoint/2010/main" val="3536049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334690-E3C7-08D3-6744-DFFB89DD8C90}"/>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2D73249-C837-EBE9-B118-B703C203B5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59FC4E18-9CFA-FB45-A248-957AA618CF38}"/>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9353CCAB-36B9-8034-BB03-C4797D77371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A78CA9F-A3F4-25AD-81F5-DE2F365B1A6E}"/>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071036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B64BD-7175-558E-63D9-2D6D8D656A5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3D746573-73CF-49EA-3B5C-2A16969E2472}"/>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F264FBBE-DA38-C863-C909-1EC53EC57FDB}"/>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F2FADF5D-0DF8-C29D-CC4C-5D6A67F0D8F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A5D9C2E-D1C6-9EC5-8467-63B3F6B2769B}"/>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11620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51C06D4-838D-261E-B8C9-50E5551EE75F}"/>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C94BC42E-0DB4-3193-E06D-D3D7E4764D0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E15311C-6DEF-E155-354D-4744D59410A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EF8EE14A-A5FA-2593-A46C-EE4C34E5F18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819600E-3959-F0CC-51BD-4C42BE93E580}"/>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251234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F87762-5989-2F1D-6B55-F29915B291E3}"/>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A555B32-4C2C-1D2D-CE26-254E0352E964}"/>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BE5B13-3654-69E2-2ECF-80B3DE50F6E0}"/>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3C57E042-2884-ED3B-496C-008CC1ECF75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71DC68F-2D12-C4E1-7A5A-090A366F9A6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584901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EE889E-7B2E-5518-92BD-6ED0BEC9A2A8}"/>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827B527-F015-387E-4A6D-B872DC98CEF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D6BDB04D-12BA-BE5A-A1ED-6132748C83C3}"/>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AE490CD1-CE5C-BBEB-8446-CD9A344BE7C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A41B2DE-0A50-C47B-5596-B021D6DBB444}"/>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002225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F69E41-2F2D-B390-C387-3AC77515D2CC}"/>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4303A30B-9A95-E453-AE26-277E25CBA319}"/>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FF99E84E-CD4A-6E26-238C-A7D2B24DA9CC}"/>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8A69FBFA-17ED-28EE-A25C-C9563214C42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429BBF86-9EAF-C9B2-7C1C-7BA1A38D317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60969074-956D-B8CA-7567-938DE586DFF5}"/>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356032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34D4AE-D69B-B97A-805C-39CD2F99AD44}"/>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72E88C2C-E4D2-6CF3-6A11-7A8818738B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3DDF373B-7AE8-963E-F752-55333BCC534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FF7A296C-0347-3A80-A575-7370AEA08D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56736877-B4A6-DDE3-92BA-4A9CEB3D0DFC}"/>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B5D3869D-40A6-8101-3BDB-DE43B4013A51}"/>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8" name="Espaço Reservado para Rodapé 7">
            <a:extLst>
              <a:ext uri="{FF2B5EF4-FFF2-40B4-BE49-F238E27FC236}">
                <a16:creationId xmlns:a16="http://schemas.microsoft.com/office/drawing/2014/main" id="{B5DA704B-FEF0-4799-E569-CD4E7D41BB50}"/>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CBCB15EF-2E16-184F-C022-D665088373C6}"/>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1123638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8BD146-D2CD-D1EB-966D-E76E3831B0F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C79D5F3-530C-4D43-BE26-E8AF76685705}"/>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4" name="Espaço Reservado para Rodapé 3">
            <a:extLst>
              <a:ext uri="{FF2B5EF4-FFF2-40B4-BE49-F238E27FC236}">
                <a16:creationId xmlns:a16="http://schemas.microsoft.com/office/drawing/2014/main" id="{2B4819FA-D877-6436-F447-2C3AEBBEC515}"/>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CFC9BBA0-7895-FFBE-581C-031282D3762F}"/>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422180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95C3059-6A08-AC69-862E-8800F5D4FFD6}"/>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3" name="Espaço Reservado para Rodapé 2">
            <a:extLst>
              <a:ext uri="{FF2B5EF4-FFF2-40B4-BE49-F238E27FC236}">
                <a16:creationId xmlns:a16="http://schemas.microsoft.com/office/drawing/2014/main" id="{D8EB573E-4A06-3743-3CE6-A6690433BE5D}"/>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033F4C22-2A3F-AD80-F5B7-0499A1EC3FB2}"/>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222934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1E6A57-4BB2-75C5-9F62-700F3565CE79}"/>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24D5F382-9A89-87FB-3B1A-0DFB19FC3F5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D1324691-1C48-1B28-F478-A22E0D821F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249EC6C-CBAD-F552-45C3-92E893B8A96C}"/>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D3FB2AC7-0432-FB51-6B52-A0CEA4D2E6ED}"/>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259121C-0907-0A6D-6FB7-7A40F23C1BAA}"/>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304809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3520DF-4316-2B16-40A2-C06325B2398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1727308F-5F1C-70D6-A592-F35E864E05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CA879B1F-813D-2EEB-6612-A50CC66D84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06F92316-67C6-DA6A-C70A-ACB622A75D59}"/>
              </a:ext>
            </a:extLst>
          </p:cNvPr>
          <p:cNvSpPr>
            <a:spLocks noGrp="1"/>
          </p:cNvSpPr>
          <p:nvPr>
            <p:ph type="dt" sz="half" idx="10"/>
          </p:nvPr>
        </p:nvSpPr>
        <p:spPr/>
        <p:txBody>
          <a:bodyPr/>
          <a:lstStyle/>
          <a:p>
            <a:fld id="{741DAB40-46B7-470B-BE6E-D7E9EEE35A77}" type="datetimeFigureOut">
              <a:rPr lang="pt-BR" smtClean="0"/>
              <a:t>11/12/2024</a:t>
            </a:fld>
            <a:endParaRPr lang="pt-BR"/>
          </a:p>
        </p:txBody>
      </p:sp>
      <p:sp>
        <p:nvSpPr>
          <p:cNvPr id="6" name="Espaço Reservado para Rodapé 5">
            <a:extLst>
              <a:ext uri="{FF2B5EF4-FFF2-40B4-BE49-F238E27FC236}">
                <a16:creationId xmlns:a16="http://schemas.microsoft.com/office/drawing/2014/main" id="{BAE71F85-381B-0E3D-1371-48F2F49C1F19}"/>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F07CAFC1-B33A-5368-616E-FA62D2C2BBE1}"/>
              </a:ext>
            </a:extLst>
          </p:cNvPr>
          <p:cNvSpPr>
            <a:spLocks noGrp="1"/>
          </p:cNvSpPr>
          <p:nvPr>
            <p:ph type="sldNum" sz="quarter" idx="12"/>
          </p:nvPr>
        </p:nvSpPr>
        <p:spPr/>
        <p:txBody>
          <a:bodyPr/>
          <a:lstStyle/>
          <a:p>
            <a:fld id="{F797C9DD-BF75-4D18-A450-D3ACE76FAC76}" type="slidenum">
              <a:rPr lang="pt-BR" smtClean="0"/>
              <a:t>‹Nº›</a:t>
            </a:fld>
            <a:endParaRPr lang="pt-BR"/>
          </a:p>
        </p:txBody>
      </p:sp>
    </p:spTree>
    <p:extLst>
      <p:ext uri="{BB962C8B-B14F-4D97-AF65-F5344CB8AC3E}">
        <p14:creationId xmlns:p14="http://schemas.microsoft.com/office/powerpoint/2010/main" val="396046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4CB6A6A5-F6DA-50B0-0529-D83746AF63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17CA1473-FB8D-199A-2C21-F7E16D6006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1616F80-AD03-C5DB-81F5-4E3ED916E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1DAB40-46B7-470B-BE6E-D7E9EEE35A77}" type="datetimeFigureOut">
              <a:rPr lang="pt-BR" smtClean="0"/>
              <a:t>11/12/2024</a:t>
            </a:fld>
            <a:endParaRPr lang="pt-BR"/>
          </a:p>
        </p:txBody>
      </p:sp>
      <p:sp>
        <p:nvSpPr>
          <p:cNvPr id="5" name="Espaço Reservado para Rodapé 4">
            <a:extLst>
              <a:ext uri="{FF2B5EF4-FFF2-40B4-BE49-F238E27FC236}">
                <a16:creationId xmlns:a16="http://schemas.microsoft.com/office/drawing/2014/main" id="{6B96C216-1C68-C1ED-3F53-5CC011E4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pt-BR"/>
          </a:p>
        </p:txBody>
      </p:sp>
      <p:sp>
        <p:nvSpPr>
          <p:cNvPr id="6" name="Espaço Reservado para Número de Slide 5">
            <a:extLst>
              <a:ext uri="{FF2B5EF4-FFF2-40B4-BE49-F238E27FC236}">
                <a16:creationId xmlns:a16="http://schemas.microsoft.com/office/drawing/2014/main" id="{EDA83ACB-1F0E-DD91-EAB0-A03E0D0E87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797C9DD-BF75-4D18-A450-D3ACE76FAC76}" type="slidenum">
              <a:rPr lang="pt-BR" smtClean="0"/>
              <a:t>‹Nº›</a:t>
            </a:fld>
            <a:endParaRPr lang="pt-BR"/>
          </a:p>
        </p:txBody>
      </p:sp>
    </p:spTree>
    <p:extLst>
      <p:ext uri="{BB962C8B-B14F-4D97-AF65-F5344CB8AC3E}">
        <p14:creationId xmlns:p14="http://schemas.microsoft.com/office/powerpoint/2010/main" val="19947073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497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71410F5-8602-E89C-A7CF-80FFCC083CC6}"/>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0F4570B8-2478-056B-5F14-2B2B744F14EC}"/>
              </a:ext>
            </a:extLst>
          </p:cNvPr>
          <p:cNvSpPr txBox="1"/>
          <p:nvPr/>
        </p:nvSpPr>
        <p:spPr>
          <a:xfrm>
            <a:off x="2065667" y="1659285"/>
            <a:ext cx="5394478" cy="3539430"/>
          </a:xfrm>
          <a:prstGeom prst="rect">
            <a:avLst/>
          </a:prstGeom>
          <a:noFill/>
        </p:spPr>
        <p:txBody>
          <a:bodyPr wrap="square">
            <a:spAutoFit/>
          </a:bodyPr>
          <a:lstStyle/>
          <a:p>
            <a:pPr algn="ctr"/>
            <a:r>
              <a:rPr lang="es-ES" sz="2800" dirty="0">
                <a:solidFill>
                  <a:srgbClr val="494B42"/>
                </a:solidFill>
                <a:latin typeface="Montserrat SemiBold" panose="00000700000000000000" pitchFamily="2" charset="0"/>
              </a:rPr>
              <a:t>Jesús sabía todo acerca de la mujer y sus acusadores, pero le perdonó el pecado. Cristo mantuvo la pena legal para el adulterio, al mismo tiempo que destacó la importancia de la compasión y el perdón</a:t>
            </a:r>
            <a:r>
              <a:rPr lang="pt-BR" sz="28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32520869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EF439A5-0635-8067-8CAB-989FE9EC10EE}"/>
            </a:ext>
          </a:extLst>
        </p:cNvPr>
        <p:cNvGrpSpPr/>
        <p:nvPr/>
      </p:nvGrpSpPr>
      <p:grpSpPr>
        <a:xfrm>
          <a:off x="0" y="0"/>
          <a:ext cx="0" cy="0"/>
          <a:chOff x="0" y="0"/>
          <a:chExt cx="0" cy="0"/>
        </a:xfrm>
      </p:grpSpPr>
      <p:sp>
        <p:nvSpPr>
          <p:cNvPr id="6" name="CaixaDeTexto 5">
            <a:extLst>
              <a:ext uri="{FF2B5EF4-FFF2-40B4-BE49-F238E27FC236}">
                <a16:creationId xmlns:a16="http://schemas.microsoft.com/office/drawing/2014/main" id="{BAE7E191-4303-6DF5-0A9B-3114ECBAB6B6}"/>
              </a:ext>
            </a:extLst>
          </p:cNvPr>
          <p:cNvSpPr txBox="1"/>
          <p:nvPr/>
        </p:nvSpPr>
        <p:spPr>
          <a:xfrm>
            <a:off x="1103891" y="2367171"/>
            <a:ext cx="4153910" cy="2123658"/>
          </a:xfrm>
          <a:prstGeom prst="rect">
            <a:avLst/>
          </a:prstGeom>
          <a:noFill/>
        </p:spPr>
        <p:txBody>
          <a:bodyPr wrap="square" anchor="ctr">
            <a:spAutoFit/>
          </a:bodyPr>
          <a:lstStyle/>
          <a:p>
            <a:pPr marL="0" indent="0">
              <a:buNone/>
            </a:pPr>
            <a:r>
              <a:rPr lang="es-ES" sz="4400" dirty="0">
                <a:solidFill>
                  <a:srgbClr val="494B42"/>
                </a:solidFill>
                <a:latin typeface="Montserrat ExtraBold" panose="00000900000000000000" pitchFamily="2" charset="0"/>
              </a:rPr>
              <a:t>Las cuatro dimensiones de la gracia</a:t>
            </a:r>
            <a:r>
              <a:rPr lang="pt-BR" sz="4400" dirty="0">
                <a:solidFill>
                  <a:srgbClr val="494B42"/>
                </a:solidFill>
                <a:latin typeface="Montserrat ExtraBold" panose="00000900000000000000" pitchFamily="2" charset="0"/>
              </a:rPr>
              <a:t>:</a:t>
            </a:r>
          </a:p>
        </p:txBody>
      </p:sp>
    </p:spTree>
    <p:extLst>
      <p:ext uri="{BB962C8B-B14F-4D97-AF65-F5344CB8AC3E}">
        <p14:creationId xmlns:p14="http://schemas.microsoft.com/office/powerpoint/2010/main" val="24310435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0A91475-5669-9EF7-6E73-A1E1EB5CCE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7654CD-824D-AEC9-73CC-A0ECA1CB2E78}"/>
              </a:ext>
            </a:extLst>
          </p:cNvPr>
          <p:cNvSpPr txBox="1">
            <a:spLocks/>
          </p:cNvSpPr>
          <p:nvPr/>
        </p:nvSpPr>
        <p:spPr>
          <a:xfrm>
            <a:off x="774826" y="634839"/>
            <a:ext cx="6613525" cy="974505"/>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0000"/>
              </a:lnSpc>
            </a:pPr>
            <a:r>
              <a:rPr lang="pt-BR" sz="3200" dirty="0">
                <a:solidFill>
                  <a:schemeClr val="accent1">
                    <a:lumMod val="75000"/>
                  </a:schemeClr>
                </a:solidFill>
                <a:latin typeface="Montserrat ExtraBold" panose="00000900000000000000" pitchFamily="2" charset="0"/>
              </a:rPr>
              <a:t>1. </a:t>
            </a:r>
            <a:r>
              <a:rPr lang="es-ES" sz="3200" dirty="0">
                <a:solidFill>
                  <a:schemeClr val="accent1">
                    <a:lumMod val="75000"/>
                  </a:schemeClr>
                </a:solidFill>
                <a:latin typeface="Montserrat ExtraBold" panose="00000900000000000000" pitchFamily="2" charset="0"/>
              </a:rPr>
              <a:t>La gracia es más grande que tu vergüenza</a:t>
            </a:r>
            <a:endParaRPr lang="en-US" sz="32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1A1208DB-2A4A-8982-BD98-BF7F7838CA73}"/>
              </a:ext>
            </a:extLst>
          </p:cNvPr>
          <p:cNvSpPr txBox="1">
            <a:spLocks/>
          </p:cNvSpPr>
          <p:nvPr/>
        </p:nvSpPr>
        <p:spPr>
          <a:xfrm>
            <a:off x="736691" y="2117189"/>
            <a:ext cx="8041549" cy="28937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spcAft>
                <a:spcPts val="1800"/>
              </a:spcAft>
            </a:pPr>
            <a:r>
              <a:rPr lang="pt-BR" dirty="0">
                <a:solidFill>
                  <a:srgbClr val="494B42"/>
                </a:solidFill>
                <a:latin typeface="Montserrat SemiBold" panose="00000700000000000000" pitchFamily="2" charset="0"/>
              </a:rPr>
              <a:t>“</a:t>
            </a:r>
            <a:r>
              <a:rPr lang="es-ES" dirty="0">
                <a:solidFill>
                  <a:srgbClr val="494B42"/>
                </a:solidFill>
                <a:latin typeface="Montserrat SemiBold" panose="00000700000000000000" pitchFamily="2" charset="0"/>
              </a:rPr>
              <a:t>Y oyeron la voz de Jehová Dios que se paseaba en el huerto, al aire del día; y el hombre y su mujer se escondieron de la presencia de Jehová Dios entre los árboles del huerto</a:t>
            </a:r>
            <a:r>
              <a:rPr lang="pt-BR" dirty="0">
                <a:solidFill>
                  <a:srgbClr val="494B42"/>
                </a:solidFill>
                <a:latin typeface="Montserrat SemiBold" panose="00000700000000000000" pitchFamily="2" charset="0"/>
              </a:rPr>
              <a:t>” (Génesis 3:8).</a:t>
            </a:r>
          </a:p>
          <a:p>
            <a:pPr algn="l">
              <a:lnSpc>
                <a:spcPct val="100000"/>
              </a:lnSpc>
              <a:spcBef>
                <a:spcPts val="0"/>
              </a:spcBef>
              <a:spcAft>
                <a:spcPts val="1800"/>
              </a:spcAft>
            </a:pPr>
            <a:r>
              <a:rPr lang="es-ES" dirty="0">
                <a:solidFill>
                  <a:srgbClr val="494B42"/>
                </a:solidFill>
                <a:latin typeface="Montserrat SemiBold" panose="00000700000000000000" pitchFamily="2" charset="0"/>
              </a:rPr>
              <a:t>Cristo desea rescatar nuestra dignidad. Su gracia es más grande que nuestra vergüenza</a:t>
            </a:r>
            <a:r>
              <a:rPr lang="pt-BR"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3140807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B3AA126-948F-4FB5-22CF-DC0BF53ECB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651283-E6C0-D0C7-E4D4-04AF09933ACD}"/>
              </a:ext>
            </a:extLst>
          </p:cNvPr>
          <p:cNvSpPr txBox="1">
            <a:spLocks/>
          </p:cNvSpPr>
          <p:nvPr/>
        </p:nvSpPr>
        <p:spPr>
          <a:xfrm>
            <a:off x="774827" y="634839"/>
            <a:ext cx="5488322" cy="849929"/>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10000"/>
              </a:lnSpc>
            </a:pPr>
            <a:r>
              <a:rPr lang="pt-BR" sz="3200" dirty="0">
                <a:solidFill>
                  <a:schemeClr val="accent1">
                    <a:lumMod val="75000"/>
                  </a:schemeClr>
                </a:solidFill>
                <a:latin typeface="Montserrat ExtraBold" panose="00000900000000000000" pitchFamily="2" charset="0"/>
              </a:rPr>
              <a:t>2. </a:t>
            </a:r>
            <a:r>
              <a:rPr lang="es-ES" sz="3200" dirty="0">
                <a:solidFill>
                  <a:schemeClr val="accent1">
                    <a:lumMod val="75000"/>
                  </a:schemeClr>
                </a:solidFill>
                <a:latin typeface="Montserrat ExtraBold" panose="00000900000000000000" pitchFamily="2" charset="0"/>
              </a:rPr>
              <a:t>La gracia alcanza e iguala a todos</a:t>
            </a:r>
            <a:endParaRPr lang="en-US" sz="3200" dirty="0">
              <a:solidFill>
                <a:schemeClr val="accent1">
                  <a:lumMod val="75000"/>
                </a:schemeClr>
              </a:solidFill>
              <a:latin typeface="Montserrat ExtraBold" panose="00000900000000000000" pitchFamily="2" charset="0"/>
            </a:endParaRPr>
          </a:p>
        </p:txBody>
      </p:sp>
      <p:sp>
        <p:nvSpPr>
          <p:cNvPr id="3" name="Content Placeholder 2">
            <a:extLst>
              <a:ext uri="{FF2B5EF4-FFF2-40B4-BE49-F238E27FC236}">
                <a16:creationId xmlns:a16="http://schemas.microsoft.com/office/drawing/2014/main" id="{2AF3608B-F746-C8A6-C409-67377E541635}"/>
              </a:ext>
            </a:extLst>
          </p:cNvPr>
          <p:cNvSpPr txBox="1">
            <a:spLocks/>
          </p:cNvSpPr>
          <p:nvPr/>
        </p:nvSpPr>
        <p:spPr>
          <a:xfrm>
            <a:off x="736691" y="2117189"/>
            <a:ext cx="8617621" cy="289372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spcAft>
                <a:spcPts val="1800"/>
              </a:spcAft>
            </a:pPr>
            <a:r>
              <a:rPr lang="es-ES" sz="2800" dirty="0">
                <a:solidFill>
                  <a:srgbClr val="494B42"/>
                </a:solidFill>
                <a:latin typeface="Montserrat SemiBold" panose="00000700000000000000" pitchFamily="2" charset="0"/>
              </a:rPr>
              <a:t>Así como el pecado condena a todos los seres humanos, la gracia alcanza e iguala a todos</a:t>
            </a:r>
            <a:r>
              <a:rPr lang="pt-BR" sz="2800" dirty="0">
                <a:solidFill>
                  <a:srgbClr val="494B42"/>
                </a:solidFill>
                <a:latin typeface="Montserrat SemiBold" panose="00000700000000000000" pitchFamily="2" charset="0"/>
              </a:rPr>
              <a:t>.</a:t>
            </a:r>
          </a:p>
          <a:p>
            <a:pPr algn="l">
              <a:lnSpc>
                <a:spcPct val="100000"/>
              </a:lnSpc>
              <a:spcBef>
                <a:spcPts val="0"/>
              </a:spcBef>
              <a:spcAft>
                <a:spcPts val="1800"/>
              </a:spcAft>
            </a:pPr>
            <a:r>
              <a:rPr lang="es-ES" sz="2800" dirty="0">
                <a:solidFill>
                  <a:srgbClr val="494B42"/>
                </a:solidFill>
                <a:latin typeface="Montserrat SemiBold" panose="00000700000000000000" pitchFamily="2" charset="0"/>
              </a:rPr>
              <a:t>“Todos se desviaron, a una se hicieron inútiles; no hay quien haga lo bueno, no hay ni siquiera uno” </a:t>
            </a:r>
            <a:r>
              <a:rPr lang="pt-BR" sz="2800" dirty="0">
                <a:solidFill>
                  <a:srgbClr val="494B42"/>
                </a:solidFill>
                <a:latin typeface="Montserrat SemiBold" panose="00000700000000000000" pitchFamily="2" charset="0"/>
              </a:rPr>
              <a:t>(Romanos 3:12).</a:t>
            </a:r>
          </a:p>
        </p:txBody>
      </p:sp>
    </p:spTree>
    <p:extLst>
      <p:ext uri="{BB962C8B-B14F-4D97-AF65-F5344CB8AC3E}">
        <p14:creationId xmlns:p14="http://schemas.microsoft.com/office/powerpoint/2010/main" val="462360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36CE4315-398F-41A4-67DB-57C939D6A1EA}"/>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EE8E26A4-5657-E464-4B33-11DFC648FEA2}"/>
              </a:ext>
            </a:extLst>
          </p:cNvPr>
          <p:cNvSpPr txBox="1"/>
          <p:nvPr/>
        </p:nvSpPr>
        <p:spPr>
          <a:xfrm>
            <a:off x="1020777" y="1023446"/>
            <a:ext cx="8873031" cy="584775"/>
          </a:xfrm>
          <a:prstGeom prst="rect">
            <a:avLst/>
          </a:prstGeom>
          <a:noFill/>
        </p:spPr>
        <p:txBody>
          <a:bodyPr wrap="square">
            <a:spAutoFit/>
          </a:bodyPr>
          <a:lstStyle/>
          <a:p>
            <a:r>
              <a:rPr lang="pt-BR" sz="3200" dirty="0">
                <a:solidFill>
                  <a:srgbClr val="D2C092"/>
                </a:solidFill>
                <a:latin typeface="Montserrat ExtraBold" panose="00000900000000000000" pitchFamily="2" charset="0"/>
              </a:rPr>
              <a:t>3. </a:t>
            </a:r>
            <a:r>
              <a:rPr lang="es-ES" sz="3200" dirty="0">
                <a:solidFill>
                  <a:srgbClr val="D2C092"/>
                </a:solidFill>
                <a:latin typeface="Montserrat ExtraBold" panose="00000900000000000000" pitchFamily="2" charset="0"/>
              </a:rPr>
              <a:t>La gracia es más grande que tu culpa</a:t>
            </a:r>
            <a:endParaRPr lang="pt-BR" sz="3200" dirty="0">
              <a:solidFill>
                <a:srgbClr val="D2C092"/>
              </a:solidFill>
              <a:latin typeface="Montserrat ExtraBold" panose="00000900000000000000" pitchFamily="2" charset="0"/>
            </a:endParaRPr>
          </a:p>
        </p:txBody>
      </p:sp>
      <p:sp>
        <p:nvSpPr>
          <p:cNvPr id="7" name="CaixaDeTexto 6">
            <a:extLst>
              <a:ext uri="{FF2B5EF4-FFF2-40B4-BE49-F238E27FC236}">
                <a16:creationId xmlns:a16="http://schemas.microsoft.com/office/drawing/2014/main" id="{50C14AB1-9089-CBE1-220C-98B40AF549BD}"/>
              </a:ext>
            </a:extLst>
          </p:cNvPr>
          <p:cNvSpPr txBox="1"/>
          <p:nvPr/>
        </p:nvSpPr>
        <p:spPr>
          <a:xfrm>
            <a:off x="1020777" y="1854913"/>
            <a:ext cx="9335334" cy="3380413"/>
          </a:xfrm>
          <a:prstGeom prst="rect">
            <a:avLst/>
          </a:prstGeom>
          <a:noFill/>
        </p:spPr>
        <p:txBody>
          <a:bodyPr wrap="square">
            <a:spAutoFit/>
          </a:bodyPr>
          <a:lstStyle/>
          <a:p>
            <a:pPr>
              <a:lnSpc>
                <a:spcPct val="110000"/>
              </a:lnSpc>
              <a:spcAft>
                <a:spcPts val="1800"/>
              </a:spcAft>
            </a:pPr>
            <a:r>
              <a:rPr lang="pt-BR" sz="2800" dirty="0">
                <a:solidFill>
                  <a:schemeClr val="bg1"/>
                </a:solidFill>
                <a:latin typeface="Montserrat SemiBold" panose="00000700000000000000" pitchFamily="2" charset="0"/>
              </a:rPr>
              <a:t>“</a:t>
            </a:r>
            <a:r>
              <a:rPr lang="es-ES" sz="2800" dirty="0">
                <a:solidFill>
                  <a:schemeClr val="bg1"/>
                </a:solidFill>
                <a:latin typeface="Montserrat SemiBold" panose="00000700000000000000" pitchFamily="2" charset="0"/>
              </a:rPr>
              <a:t>Aunque Jesús no tolera el pecado ni reduce el sentido de la culpabilidad, no busca condenar sino salvar. El Ser sin pecado se compadece de las debilidades del pecador, y le tiende una mano ayudadora. No es seguidor de Cristo el que se aparta de los que yerran, dejándolos proseguir sin estorbos su camino descendente</a:t>
            </a:r>
            <a:r>
              <a:rPr lang="pt-BR" sz="2800" dirty="0">
                <a:solidFill>
                  <a:schemeClr val="bg1"/>
                </a:solidFill>
                <a:latin typeface="Montserrat SemiBold" panose="00000700000000000000" pitchFamily="2" charset="0"/>
              </a:rPr>
              <a:t>”</a:t>
            </a:r>
            <a:r>
              <a:rPr lang="pt-BR" sz="2000" dirty="0">
                <a:solidFill>
                  <a:schemeClr val="bg1"/>
                </a:solidFill>
                <a:latin typeface="Montserrat SemiBold" panose="00000700000000000000" pitchFamily="2" charset="0"/>
              </a:rPr>
              <a:t> (</a:t>
            </a:r>
            <a:r>
              <a:rPr lang="pt-BR" sz="2000" i="1" dirty="0">
                <a:solidFill>
                  <a:schemeClr val="bg1"/>
                </a:solidFill>
                <a:latin typeface="Montserrat SemiBold" panose="00000700000000000000" pitchFamily="2" charset="0"/>
              </a:rPr>
              <a:t>El Libertador</a:t>
            </a:r>
            <a:r>
              <a:rPr lang="pt-BR" sz="2000" dirty="0">
                <a:solidFill>
                  <a:schemeClr val="bg1"/>
                </a:solidFill>
                <a:latin typeface="Montserrat SemiBold" panose="00000700000000000000" pitchFamily="2" charset="0"/>
              </a:rPr>
              <a:t>, p. 237).</a:t>
            </a:r>
            <a:endParaRPr lang="pt-BR" sz="2800" dirty="0">
              <a:solidFill>
                <a:schemeClr val="bg1"/>
              </a:solidFill>
              <a:latin typeface="Montserrat SemiBold" panose="00000700000000000000" pitchFamily="2" charset="0"/>
            </a:endParaRPr>
          </a:p>
        </p:txBody>
      </p:sp>
    </p:spTree>
    <p:extLst>
      <p:ext uri="{BB962C8B-B14F-4D97-AF65-F5344CB8AC3E}">
        <p14:creationId xmlns:p14="http://schemas.microsoft.com/office/powerpoint/2010/main" val="1770647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AA7F120-D7A3-93E1-FAC6-19277CF24DDF}"/>
            </a:ext>
          </a:extLst>
        </p:cNvPr>
        <p:cNvGrpSpPr/>
        <p:nvPr/>
      </p:nvGrpSpPr>
      <p:grpSpPr>
        <a:xfrm>
          <a:off x="0" y="0"/>
          <a:ext cx="0" cy="0"/>
          <a:chOff x="0" y="0"/>
          <a:chExt cx="0" cy="0"/>
        </a:xfrm>
      </p:grpSpPr>
      <p:sp>
        <p:nvSpPr>
          <p:cNvPr id="5" name="CaixaDeTexto 4">
            <a:extLst>
              <a:ext uri="{FF2B5EF4-FFF2-40B4-BE49-F238E27FC236}">
                <a16:creationId xmlns:a16="http://schemas.microsoft.com/office/drawing/2014/main" id="{703E406D-4202-C372-42AE-850972EA172B}"/>
              </a:ext>
            </a:extLst>
          </p:cNvPr>
          <p:cNvSpPr txBox="1"/>
          <p:nvPr/>
        </p:nvSpPr>
        <p:spPr>
          <a:xfrm>
            <a:off x="1020777" y="1023446"/>
            <a:ext cx="7382559" cy="1077218"/>
          </a:xfrm>
          <a:prstGeom prst="rect">
            <a:avLst/>
          </a:prstGeom>
          <a:noFill/>
        </p:spPr>
        <p:txBody>
          <a:bodyPr wrap="square">
            <a:spAutoFit/>
          </a:bodyPr>
          <a:lstStyle/>
          <a:p>
            <a:r>
              <a:rPr lang="pt-BR" sz="3200" dirty="0">
                <a:solidFill>
                  <a:srgbClr val="D2C092"/>
                </a:solidFill>
                <a:latin typeface="Montserrat ExtraBold" panose="00000900000000000000" pitchFamily="2" charset="0"/>
              </a:rPr>
              <a:t>4. </a:t>
            </a:r>
            <a:r>
              <a:rPr lang="es-ES" sz="3200" dirty="0">
                <a:solidFill>
                  <a:srgbClr val="D2C092"/>
                </a:solidFill>
                <a:latin typeface="Montserrat ExtraBold" panose="00000900000000000000" pitchFamily="2" charset="0"/>
              </a:rPr>
              <a:t>La gracia es más grande que el pecado que te esclaviza</a:t>
            </a:r>
            <a:endParaRPr lang="pt-BR" sz="3200" dirty="0">
              <a:solidFill>
                <a:srgbClr val="D2C092"/>
              </a:solidFill>
              <a:latin typeface="Montserrat ExtraBold" panose="00000900000000000000" pitchFamily="2" charset="0"/>
            </a:endParaRPr>
          </a:p>
        </p:txBody>
      </p:sp>
      <p:sp>
        <p:nvSpPr>
          <p:cNvPr id="7" name="CaixaDeTexto 6">
            <a:extLst>
              <a:ext uri="{FF2B5EF4-FFF2-40B4-BE49-F238E27FC236}">
                <a16:creationId xmlns:a16="http://schemas.microsoft.com/office/drawing/2014/main" id="{B61AFEA4-F5AD-B073-FB7E-229E2A96FE75}"/>
              </a:ext>
            </a:extLst>
          </p:cNvPr>
          <p:cNvSpPr txBox="1"/>
          <p:nvPr/>
        </p:nvSpPr>
        <p:spPr>
          <a:xfrm>
            <a:off x="1020777" y="2449757"/>
            <a:ext cx="9174783" cy="2432461"/>
          </a:xfrm>
          <a:prstGeom prst="rect">
            <a:avLst/>
          </a:prstGeom>
          <a:noFill/>
        </p:spPr>
        <p:txBody>
          <a:bodyPr wrap="square">
            <a:spAutoFit/>
          </a:bodyPr>
          <a:lstStyle/>
          <a:p>
            <a:pPr>
              <a:lnSpc>
                <a:spcPct val="110000"/>
              </a:lnSpc>
              <a:spcAft>
                <a:spcPts val="1800"/>
              </a:spcAft>
            </a:pPr>
            <a:r>
              <a:rPr lang="pt-BR" sz="2800" dirty="0">
                <a:solidFill>
                  <a:schemeClr val="bg1"/>
                </a:solidFill>
                <a:latin typeface="Montserrat SemiBold" panose="00000700000000000000" pitchFamily="2" charset="0"/>
              </a:rPr>
              <a:t>“</a:t>
            </a:r>
            <a:r>
              <a:rPr lang="es-ES" sz="2800" dirty="0">
                <a:solidFill>
                  <a:schemeClr val="bg1"/>
                </a:solidFill>
                <a:latin typeface="Montserrat SemiBold" panose="00000700000000000000" pitchFamily="2" charset="0"/>
              </a:rPr>
              <a:t>Puede haber defectos notables en el carácter de un individuo, y sin embargo, cuando éste llega a ser un verdadero discípulo de Jesús, el poder de la gracia divina lo convierte en una nueva criatura</a:t>
            </a:r>
            <a:r>
              <a:rPr lang="pt-BR" sz="2800" dirty="0">
                <a:solidFill>
                  <a:schemeClr val="bg1"/>
                </a:solidFill>
                <a:latin typeface="Montserrat SemiBold" panose="00000700000000000000" pitchFamily="2" charset="0"/>
              </a:rPr>
              <a:t>” </a:t>
            </a:r>
            <a:r>
              <a:rPr lang="pt-BR" sz="2000" dirty="0">
                <a:solidFill>
                  <a:schemeClr val="bg1"/>
                </a:solidFill>
                <a:latin typeface="Montserrat SemiBold" panose="00000700000000000000" pitchFamily="2" charset="0"/>
              </a:rPr>
              <a:t>(La </a:t>
            </a:r>
            <a:r>
              <a:rPr lang="pt-BR" sz="2000" dirty="0" err="1">
                <a:solidFill>
                  <a:schemeClr val="bg1"/>
                </a:solidFill>
                <a:latin typeface="Montserrat SemiBold" panose="00000700000000000000" pitchFamily="2" charset="0"/>
              </a:rPr>
              <a:t>edificción</a:t>
            </a:r>
            <a:r>
              <a:rPr lang="pt-BR" sz="2000" dirty="0">
                <a:solidFill>
                  <a:schemeClr val="bg1"/>
                </a:solidFill>
                <a:latin typeface="Montserrat SemiBold" panose="00000700000000000000" pitchFamily="2" charset="0"/>
              </a:rPr>
              <a:t> </a:t>
            </a:r>
            <a:r>
              <a:rPr lang="pt-BR" sz="2000" dirty="0" err="1">
                <a:solidFill>
                  <a:schemeClr val="bg1"/>
                </a:solidFill>
                <a:latin typeface="Montserrat SemiBold" panose="00000700000000000000" pitchFamily="2" charset="0"/>
              </a:rPr>
              <a:t>del</a:t>
            </a:r>
            <a:r>
              <a:rPr lang="pt-BR" sz="2000" dirty="0">
                <a:solidFill>
                  <a:schemeClr val="bg1"/>
                </a:solidFill>
                <a:latin typeface="Montserrat SemiBold" panose="00000700000000000000" pitchFamily="2" charset="0"/>
              </a:rPr>
              <a:t> carácter, p. 53).</a:t>
            </a:r>
            <a:endParaRPr lang="pt-BR" sz="2800" dirty="0">
              <a:solidFill>
                <a:schemeClr val="bg1"/>
              </a:solidFill>
              <a:latin typeface="Montserrat SemiBold" panose="00000700000000000000" pitchFamily="2" charset="0"/>
            </a:endParaRPr>
          </a:p>
        </p:txBody>
      </p:sp>
    </p:spTree>
    <p:extLst>
      <p:ext uri="{BB962C8B-B14F-4D97-AF65-F5344CB8AC3E}">
        <p14:creationId xmlns:p14="http://schemas.microsoft.com/office/powerpoint/2010/main" val="4135806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E6A2855-E02E-7D43-AA80-965F47E46A5D}"/>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08ED871F-49BE-7FED-6DF9-16E8C469EE2C}"/>
              </a:ext>
            </a:extLst>
          </p:cNvPr>
          <p:cNvSpPr txBox="1"/>
          <p:nvPr/>
        </p:nvSpPr>
        <p:spPr>
          <a:xfrm>
            <a:off x="1840871" y="2120949"/>
            <a:ext cx="5858377" cy="2616101"/>
          </a:xfrm>
          <a:prstGeom prst="rect">
            <a:avLst/>
          </a:prstGeom>
          <a:noFill/>
        </p:spPr>
        <p:txBody>
          <a:bodyPr wrap="square">
            <a:spAutoFit/>
          </a:bodyPr>
          <a:lstStyle/>
          <a:p>
            <a:pPr algn="ctr"/>
            <a:r>
              <a:rPr lang="es-ES" sz="3600" dirty="0">
                <a:solidFill>
                  <a:schemeClr val="accent1">
                    <a:lumMod val="75000"/>
                  </a:schemeClr>
                </a:solidFill>
                <a:latin typeface="Montserrat ExtraBold" panose="00000900000000000000" pitchFamily="2" charset="0"/>
              </a:rPr>
              <a:t>Vete, y no peques más</a:t>
            </a:r>
          </a:p>
          <a:p>
            <a:pPr algn="ctr"/>
            <a:endParaRPr lang="pt-BR" sz="3600" dirty="0">
              <a:solidFill>
                <a:srgbClr val="494B42"/>
              </a:solidFill>
              <a:latin typeface="Montserrat SemiBold" panose="00000700000000000000" pitchFamily="2" charset="0"/>
            </a:endParaRPr>
          </a:p>
          <a:p>
            <a:pPr algn="ctr"/>
            <a:r>
              <a:rPr lang="pt-BR" sz="3600" dirty="0">
                <a:solidFill>
                  <a:srgbClr val="494B42"/>
                </a:solidFill>
                <a:latin typeface="Montserrat SemiBold" panose="00000700000000000000" pitchFamily="2" charset="0"/>
              </a:rPr>
              <a:t>“</a:t>
            </a:r>
            <a:r>
              <a:rPr lang="es-ES" sz="3600" dirty="0">
                <a:solidFill>
                  <a:srgbClr val="494B42"/>
                </a:solidFill>
                <a:latin typeface="Montserrat SemiBold" panose="00000700000000000000" pitchFamily="2" charset="0"/>
              </a:rPr>
              <a:t>Ni yo te condeno; </a:t>
            </a:r>
          </a:p>
          <a:p>
            <a:pPr algn="ctr"/>
            <a:r>
              <a:rPr lang="es-ES" sz="3600" dirty="0">
                <a:solidFill>
                  <a:srgbClr val="494B42"/>
                </a:solidFill>
                <a:latin typeface="Montserrat SemiBold" panose="00000700000000000000" pitchFamily="2" charset="0"/>
              </a:rPr>
              <a:t>vete, y no peques más</a:t>
            </a:r>
            <a:r>
              <a:rPr lang="pt-BR" sz="3600" dirty="0">
                <a:solidFill>
                  <a:srgbClr val="494B42"/>
                </a:solidFill>
                <a:latin typeface="Montserrat SemiBold" panose="00000700000000000000" pitchFamily="2" charset="0"/>
              </a:rPr>
              <a:t>”</a:t>
            </a:r>
          </a:p>
          <a:p>
            <a:pPr algn="ctr"/>
            <a:r>
              <a:rPr lang="pt-BR" sz="2000" dirty="0">
                <a:solidFill>
                  <a:srgbClr val="494B42"/>
                </a:solidFill>
                <a:latin typeface="Montserrat SemiBold" panose="00000700000000000000" pitchFamily="2" charset="0"/>
              </a:rPr>
              <a:t>(Juan 8:11).</a:t>
            </a:r>
            <a:endParaRPr lang="pt-BR" sz="28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3148095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FBAD0B4-7A0B-0B56-30FC-40ECED00E170}"/>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D8D1D81-94DB-21A8-B2E3-1C10A598C777}"/>
              </a:ext>
            </a:extLst>
          </p:cNvPr>
          <p:cNvSpPr txBox="1">
            <a:spLocks/>
          </p:cNvSpPr>
          <p:nvPr/>
        </p:nvSpPr>
        <p:spPr>
          <a:xfrm>
            <a:off x="1448100" y="1448805"/>
            <a:ext cx="9295800" cy="3960389"/>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800" dirty="0">
                <a:solidFill>
                  <a:srgbClr val="D2C092"/>
                </a:solidFill>
                <a:latin typeface="Montserrat SemiBold" panose="00000700000000000000" pitchFamily="2" charset="0"/>
              </a:rPr>
              <a:t>“</a:t>
            </a:r>
            <a:r>
              <a:rPr lang="es-ES" sz="2800" dirty="0">
                <a:solidFill>
                  <a:srgbClr val="D2C092"/>
                </a:solidFill>
                <a:latin typeface="Montserrat SemiBold" panose="00000700000000000000" pitchFamily="2" charset="0"/>
              </a:rPr>
              <a:t>Su corazón se enterneció, y se arrojó a los pies de Jesús expresando entre sollozos su amor agradecido, confesando sus pecados con lágrimas amargas. Esto fue para ella el principio de una vida nueva, una vida de pureza y paz, consagrada al servicio de Dios. Al levantar a esta alma caída, Jesús hizo un milagro mayor que al sanar la más grave enfermedad física.  Curó la enfermedad espiritual que es para muerte eterna</a:t>
            </a:r>
            <a:r>
              <a:rPr lang="pt-BR" sz="2800" dirty="0">
                <a:solidFill>
                  <a:srgbClr val="D2C092"/>
                </a:solidFill>
                <a:latin typeface="Montserrat SemiBold" panose="00000700000000000000" pitchFamily="2" charset="0"/>
              </a:rPr>
              <a:t>” </a:t>
            </a:r>
            <a:r>
              <a:rPr lang="pt-BR" sz="2000" dirty="0">
                <a:solidFill>
                  <a:srgbClr val="D2C092"/>
                </a:solidFill>
                <a:latin typeface="Montserrat SemiBold" panose="00000700000000000000" pitchFamily="2" charset="0"/>
              </a:rPr>
              <a:t>(</a:t>
            </a:r>
            <a:r>
              <a:rPr lang="pt-BR" sz="2000" i="1" dirty="0">
                <a:solidFill>
                  <a:srgbClr val="D2C092"/>
                </a:solidFill>
                <a:latin typeface="Montserrat SemiBold" panose="00000700000000000000" pitchFamily="2" charset="0"/>
              </a:rPr>
              <a:t>El Libertador</a:t>
            </a:r>
            <a:r>
              <a:rPr lang="pt-BR" sz="2000" dirty="0">
                <a:solidFill>
                  <a:srgbClr val="D2C092"/>
                </a:solidFill>
                <a:latin typeface="Montserrat SemiBold" panose="00000700000000000000" pitchFamily="2" charset="0"/>
              </a:rPr>
              <a:t>, p. 237).</a:t>
            </a:r>
            <a:endParaRPr lang="pt-BR" sz="2800" dirty="0">
              <a:solidFill>
                <a:srgbClr val="D2C092"/>
              </a:solidFill>
              <a:latin typeface="Montserrat SemiBold" panose="00000700000000000000" pitchFamily="2" charset="0"/>
            </a:endParaRPr>
          </a:p>
        </p:txBody>
      </p:sp>
    </p:spTree>
    <p:extLst>
      <p:ext uri="{BB962C8B-B14F-4D97-AF65-F5344CB8AC3E}">
        <p14:creationId xmlns:p14="http://schemas.microsoft.com/office/powerpoint/2010/main" val="2643697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685A35-C133-6232-D67D-DD2CBA36C9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42D79F-5686-5BAD-6C15-5C71F9AEF662}"/>
              </a:ext>
            </a:extLst>
          </p:cNvPr>
          <p:cNvSpPr txBox="1">
            <a:spLocks/>
          </p:cNvSpPr>
          <p:nvPr/>
        </p:nvSpPr>
        <p:spPr>
          <a:xfrm>
            <a:off x="3020199" y="1888836"/>
            <a:ext cx="5986641" cy="32650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s-ES" sz="4800" b="1" dirty="0">
                <a:solidFill>
                  <a:srgbClr val="494B42"/>
                </a:solidFill>
                <a:latin typeface="Montserrat ExtraBold" panose="00000900000000000000" pitchFamily="2" charset="0"/>
              </a:rPr>
              <a:t>Las cuatro dimensiones de la gracia</a:t>
            </a:r>
            <a:endParaRPr lang="en-US" sz="4800" dirty="0">
              <a:solidFill>
                <a:srgbClr val="494B42"/>
              </a:solidFill>
              <a:latin typeface="Montserrat ExtraBold" panose="00000900000000000000" pitchFamily="2" charset="0"/>
            </a:endParaRPr>
          </a:p>
        </p:txBody>
      </p:sp>
    </p:spTree>
    <p:extLst>
      <p:ext uri="{BB962C8B-B14F-4D97-AF65-F5344CB8AC3E}">
        <p14:creationId xmlns:p14="http://schemas.microsoft.com/office/powerpoint/2010/main" val="423239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8141CEE7-2A04-2763-8B02-32CA789503B5}"/>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4D5F8B51-3B91-3B52-266C-8B1E3180E05D}"/>
              </a:ext>
            </a:extLst>
          </p:cNvPr>
          <p:cNvSpPr txBox="1">
            <a:spLocks/>
          </p:cNvSpPr>
          <p:nvPr/>
        </p:nvSpPr>
        <p:spPr>
          <a:xfrm>
            <a:off x="2084357" y="1318472"/>
            <a:ext cx="8023286" cy="422105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200" dirty="0">
                <a:solidFill>
                  <a:srgbClr val="D2C092"/>
                </a:solidFill>
                <a:latin typeface="Montserrat SemiBold" panose="00000700000000000000" pitchFamily="2" charset="0"/>
              </a:rPr>
              <a:t>“</a:t>
            </a:r>
            <a:r>
              <a:rPr lang="es-ES" sz="2200" dirty="0">
                <a:solidFill>
                  <a:srgbClr val="D2C092"/>
                </a:solidFill>
                <a:latin typeface="Montserrat SemiBold" panose="00000700000000000000" pitchFamily="2" charset="0"/>
              </a:rPr>
              <a:t>pero Jesús se fue al monte de los Olivos. Al amanecer se presentó de nuevo en el Templo. Toda la gente se le acercó, y él se sentó a enseñarles. Entonces, los maestros de la Ley y los fariseos llevaron a una mujer sorprendida en adulterio y, poniéndola en medio del grupo, dijeron a Jesús: —Maestro, a esta mujer se le ha sorprendido en el acto mismo de adulterio. En la Ley Moisés nos ordenó apedrear a tales mujeres. ¿Tú qué dices? Con esta pregunta le estaban tendiendo una trampa, para tener de qué acusarlo</a:t>
            </a:r>
            <a:r>
              <a:rPr lang="pt-BR" sz="2200" dirty="0">
                <a:solidFill>
                  <a:srgbClr val="D2C092"/>
                </a:solidFill>
                <a:latin typeface="Montserrat SemiBold" panose="00000700000000000000" pitchFamily="2" charset="0"/>
              </a:rPr>
              <a:t>”</a:t>
            </a:r>
          </a:p>
          <a:p>
            <a:r>
              <a:rPr lang="pt-BR" sz="2200" dirty="0">
                <a:solidFill>
                  <a:srgbClr val="D2C092"/>
                </a:solidFill>
                <a:latin typeface="Montserrat SemiBold" panose="00000700000000000000" pitchFamily="2" charset="0"/>
              </a:rPr>
              <a:t>(Juan 8:1-6).</a:t>
            </a:r>
          </a:p>
        </p:txBody>
      </p:sp>
      <p:sp>
        <p:nvSpPr>
          <p:cNvPr id="5" name="CaixaDeTexto 4">
            <a:extLst>
              <a:ext uri="{FF2B5EF4-FFF2-40B4-BE49-F238E27FC236}">
                <a16:creationId xmlns:a16="http://schemas.microsoft.com/office/drawing/2014/main" id="{E46EBB09-86CC-9DEE-F6A7-DCD717B262D0}"/>
              </a:ext>
            </a:extLst>
          </p:cNvPr>
          <p:cNvSpPr txBox="1"/>
          <p:nvPr/>
        </p:nvSpPr>
        <p:spPr>
          <a:xfrm>
            <a:off x="1439501" y="1647731"/>
            <a:ext cx="184731" cy="369332"/>
          </a:xfrm>
          <a:prstGeom prst="rect">
            <a:avLst/>
          </a:prstGeom>
          <a:noFill/>
        </p:spPr>
        <p:txBody>
          <a:bodyPr wrap="none" rtlCol="0">
            <a:spAutoFit/>
          </a:bodyPr>
          <a:lstStyle/>
          <a:p>
            <a:endParaRPr lang="pt-BR" dirty="0"/>
          </a:p>
        </p:txBody>
      </p:sp>
    </p:spTree>
    <p:extLst>
      <p:ext uri="{BB962C8B-B14F-4D97-AF65-F5344CB8AC3E}">
        <p14:creationId xmlns:p14="http://schemas.microsoft.com/office/powerpoint/2010/main" val="3956633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A0D71A2-023E-AE70-ED87-3FED88C9137B}"/>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DF05D93A-E2B8-9C02-A6D2-C792D6FF2104}"/>
              </a:ext>
            </a:extLst>
          </p:cNvPr>
          <p:cNvSpPr txBox="1">
            <a:spLocks/>
          </p:cNvSpPr>
          <p:nvPr/>
        </p:nvSpPr>
        <p:spPr>
          <a:xfrm>
            <a:off x="1963857" y="1609632"/>
            <a:ext cx="8264286" cy="3348778"/>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000" dirty="0">
                <a:solidFill>
                  <a:srgbClr val="D2C092"/>
                </a:solidFill>
                <a:latin typeface="Montserrat SemiBold" panose="00000700000000000000" pitchFamily="2" charset="0"/>
              </a:rPr>
              <a:t>“</a:t>
            </a:r>
            <a:r>
              <a:rPr lang="es-ES" sz="2000" dirty="0">
                <a:solidFill>
                  <a:srgbClr val="D2C092"/>
                </a:solidFill>
                <a:latin typeface="Montserrat SemiBold" panose="00000700000000000000" pitchFamily="2" charset="0"/>
              </a:rPr>
              <a:t>Pero Jesús se inclinó y con el dedo comenzó a escribir en el suelo. Y como ellos lo acosaban a preguntas, Jesús se incorporó y les dijo: —Aquel de ustedes que esté libre de pecado, que tire la primera piedra. E inclinándose de nuevo, siguió escribiendo en el suelo. Al oír esto, se fueron retirando uno tras otro, comenzando por los más viejos, hasta dejar a Jesús solo con la mujer, que aún seguía allí. Entonces él se incorporó y le preguntó: —Mujer, ¿dónde están?  ¿Ya nadie te condena?  —Nadie, Señor. Jesús dijo: —Tampoco yo te condeno. Ahora vete, y no vuelvas a pecar</a:t>
            </a:r>
            <a:r>
              <a:rPr lang="pt-BR" sz="2000" dirty="0">
                <a:solidFill>
                  <a:srgbClr val="D2C092"/>
                </a:solidFill>
                <a:latin typeface="Montserrat SemiBold" panose="00000700000000000000" pitchFamily="2" charset="0"/>
              </a:rPr>
              <a:t>”</a:t>
            </a:r>
          </a:p>
        </p:txBody>
      </p:sp>
      <p:sp>
        <p:nvSpPr>
          <p:cNvPr id="5" name="Content Placeholder 2">
            <a:extLst>
              <a:ext uri="{FF2B5EF4-FFF2-40B4-BE49-F238E27FC236}">
                <a16:creationId xmlns:a16="http://schemas.microsoft.com/office/drawing/2014/main" id="{322A80B4-9E1B-9A78-BA66-439C757345D0}"/>
              </a:ext>
            </a:extLst>
          </p:cNvPr>
          <p:cNvSpPr txBox="1">
            <a:spLocks/>
          </p:cNvSpPr>
          <p:nvPr/>
        </p:nvSpPr>
        <p:spPr>
          <a:xfrm>
            <a:off x="5166360" y="5248368"/>
            <a:ext cx="2239089" cy="43538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pt-BR" sz="2200" dirty="0">
                <a:solidFill>
                  <a:srgbClr val="D2C092"/>
                </a:solidFill>
                <a:latin typeface="Montserrat SemiBold" panose="00000700000000000000" pitchFamily="2" charset="0"/>
              </a:rPr>
              <a:t>(Juan 8:7-11).</a:t>
            </a:r>
          </a:p>
        </p:txBody>
      </p:sp>
    </p:spTree>
    <p:extLst>
      <p:ext uri="{BB962C8B-B14F-4D97-AF65-F5344CB8AC3E}">
        <p14:creationId xmlns:p14="http://schemas.microsoft.com/office/powerpoint/2010/main" val="3213490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FDA201F-BBB1-18BC-A79A-DADB7CC3668A}"/>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511A6BD9-CE55-5879-3CBB-4F2AF977E367}"/>
              </a:ext>
            </a:extLst>
          </p:cNvPr>
          <p:cNvSpPr txBox="1"/>
          <p:nvPr/>
        </p:nvSpPr>
        <p:spPr>
          <a:xfrm>
            <a:off x="725889" y="787223"/>
            <a:ext cx="7183671" cy="1200329"/>
          </a:xfrm>
          <a:prstGeom prst="rect">
            <a:avLst/>
          </a:prstGeom>
          <a:noFill/>
        </p:spPr>
        <p:txBody>
          <a:bodyPr wrap="square">
            <a:spAutoFit/>
          </a:bodyPr>
          <a:lstStyle/>
          <a:p>
            <a:pPr marL="0" indent="0">
              <a:buNone/>
            </a:pPr>
            <a:r>
              <a:rPr lang="es-ES" sz="3600" b="1" dirty="0">
                <a:solidFill>
                  <a:srgbClr val="D2C092"/>
                </a:solidFill>
                <a:latin typeface="Montserrat ExtraBold" panose="00000900000000000000" pitchFamily="2" charset="0"/>
              </a:rPr>
              <a:t>¿Quién es el personaje central de Juan 8:1-11?</a:t>
            </a:r>
            <a:endParaRPr lang="pt-BR" sz="3600" b="1" dirty="0">
              <a:solidFill>
                <a:srgbClr val="D2C092"/>
              </a:solidFill>
              <a:latin typeface="Montserrat ExtraBold" panose="00000900000000000000" pitchFamily="2" charset="0"/>
            </a:endParaRPr>
          </a:p>
        </p:txBody>
      </p:sp>
      <p:sp>
        <p:nvSpPr>
          <p:cNvPr id="5" name="CaixaDeTexto 4">
            <a:extLst>
              <a:ext uri="{FF2B5EF4-FFF2-40B4-BE49-F238E27FC236}">
                <a16:creationId xmlns:a16="http://schemas.microsoft.com/office/drawing/2014/main" id="{D18DDCEF-584D-47BD-9188-CA1EA1614E41}"/>
              </a:ext>
            </a:extLst>
          </p:cNvPr>
          <p:cNvSpPr txBox="1"/>
          <p:nvPr/>
        </p:nvSpPr>
        <p:spPr>
          <a:xfrm>
            <a:off x="823649" y="3742569"/>
            <a:ext cx="10544701" cy="1815882"/>
          </a:xfrm>
          <a:prstGeom prst="rect">
            <a:avLst/>
          </a:prstGeom>
          <a:noFill/>
        </p:spPr>
        <p:txBody>
          <a:bodyPr wrap="square">
            <a:spAutoFit/>
          </a:bodyPr>
          <a:lstStyle/>
          <a:p>
            <a:pPr algn="ctr">
              <a:spcAft>
                <a:spcPts val="1800"/>
              </a:spcAft>
            </a:pPr>
            <a:r>
              <a:rPr lang="es-ES" sz="2800" dirty="0">
                <a:solidFill>
                  <a:srgbClr val="494B42"/>
                </a:solidFill>
                <a:latin typeface="Montserrat SemiBold" panose="00000700000000000000" pitchFamily="2" charset="0"/>
              </a:rPr>
              <a:t>El personaje principal es Jesús y la forma en que trató a la mujer pecadora. Así es también como él nos perdona a todos cuando pecamos. Él es capaz de combinar la justicia y la misericordia</a:t>
            </a:r>
            <a:r>
              <a:rPr lang="pt-BR" sz="28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1308636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3BAB7DA-D973-0FDF-5D08-2EF290DD137E}"/>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483038F2-2708-51FB-BD67-20C02750BE56}"/>
              </a:ext>
            </a:extLst>
          </p:cNvPr>
          <p:cNvSpPr txBox="1"/>
          <p:nvPr/>
        </p:nvSpPr>
        <p:spPr>
          <a:xfrm>
            <a:off x="2056523" y="1874728"/>
            <a:ext cx="5394478" cy="3108543"/>
          </a:xfrm>
          <a:prstGeom prst="rect">
            <a:avLst/>
          </a:prstGeom>
          <a:noFill/>
        </p:spPr>
        <p:txBody>
          <a:bodyPr wrap="square">
            <a:spAutoFit/>
          </a:bodyPr>
          <a:lstStyle/>
          <a:p>
            <a:pPr algn="ctr"/>
            <a:r>
              <a:rPr lang="es-ES" sz="2800" dirty="0">
                <a:solidFill>
                  <a:srgbClr val="494B42"/>
                </a:solidFill>
                <a:latin typeface="Montserrat SemiBold" panose="00000700000000000000" pitchFamily="2" charset="0"/>
              </a:rPr>
              <a:t>Los líderes religiosos creían que habían ideado la trampa perfecta. Confrontaron a Jesús en público con un dilema del que estaban seguros que no podría escapar.</a:t>
            </a:r>
            <a:endParaRPr lang="pt-BR" sz="2800" dirty="0">
              <a:solidFill>
                <a:srgbClr val="494B42"/>
              </a:solidFill>
              <a:latin typeface="Montserrat SemiBold" panose="00000700000000000000" pitchFamily="2" charset="0"/>
            </a:endParaRPr>
          </a:p>
        </p:txBody>
      </p:sp>
    </p:spTree>
    <p:extLst>
      <p:ext uri="{BB962C8B-B14F-4D97-AF65-F5344CB8AC3E}">
        <p14:creationId xmlns:p14="http://schemas.microsoft.com/office/powerpoint/2010/main" val="1796385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07C5301-A549-0DAE-5FE3-1D2214E456FC}"/>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3B8319FA-CE87-829D-313C-3DD85C3720CD}"/>
              </a:ext>
            </a:extLst>
          </p:cNvPr>
          <p:cNvSpPr txBox="1"/>
          <p:nvPr/>
        </p:nvSpPr>
        <p:spPr>
          <a:xfrm>
            <a:off x="1395106" y="1851253"/>
            <a:ext cx="9401788" cy="3798110"/>
          </a:xfrm>
          <a:prstGeom prst="rect">
            <a:avLst/>
          </a:prstGeom>
          <a:noFill/>
        </p:spPr>
        <p:txBody>
          <a:bodyPr wrap="square">
            <a:noAutofit/>
          </a:bodyPr>
          <a:lstStyle/>
          <a:p>
            <a:pPr marL="0" indent="0" algn="ctr">
              <a:spcAft>
                <a:spcPts val="600"/>
              </a:spcAft>
              <a:buNone/>
            </a:pPr>
            <a:r>
              <a:rPr lang="es-ES" sz="3200" dirty="0">
                <a:solidFill>
                  <a:srgbClr val="494B42"/>
                </a:solidFill>
                <a:latin typeface="Montserrat SemiBold" panose="00000700000000000000" pitchFamily="2" charset="0"/>
              </a:rPr>
              <a:t>Prepararon una trampa con solo dos respuestas posibles, las cuales resultarían en una derrota para él. Si Jesús decía que la liberaran, estaría violando la ley de Moisés. Si la apedreaba, tendría problemas con los romanos, que no permitían que los judíos llevaran a cabo ejecuciones</a:t>
            </a:r>
            <a:r>
              <a:rPr lang="pt-BR" sz="32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2849920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634C388-59CF-EA7F-47CB-2AD9619DF4B3}"/>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8FB8E3D4-E328-CEBB-26CE-BE5C484C2BCF}"/>
              </a:ext>
            </a:extLst>
          </p:cNvPr>
          <p:cNvSpPr txBox="1"/>
          <p:nvPr/>
        </p:nvSpPr>
        <p:spPr>
          <a:xfrm>
            <a:off x="2074811" y="2208151"/>
            <a:ext cx="5542141" cy="2308324"/>
          </a:xfrm>
          <a:prstGeom prst="rect">
            <a:avLst/>
          </a:prstGeom>
          <a:noFill/>
        </p:spPr>
        <p:txBody>
          <a:bodyPr wrap="square">
            <a:spAutoFit/>
          </a:bodyPr>
          <a:lstStyle/>
          <a:p>
            <a:pPr algn="ctr"/>
            <a:r>
              <a:rPr lang="es-ES" sz="3600" dirty="0">
                <a:solidFill>
                  <a:srgbClr val="494B42"/>
                </a:solidFill>
                <a:latin typeface="Montserrat SemiBold" panose="00000700000000000000" pitchFamily="2" charset="0"/>
              </a:rPr>
              <a:t>El que con su propio dedo escribió la Ley es la máxima autoridad para interpretarla</a:t>
            </a:r>
            <a:r>
              <a:rPr lang="pt-BR" sz="3600" dirty="0">
                <a:solidFill>
                  <a:srgbClr val="494B42"/>
                </a:solidFill>
                <a:latin typeface="Montserrat SemiBold" panose="00000700000000000000" pitchFamily="2" charset="0"/>
              </a:rPr>
              <a:t>.</a:t>
            </a:r>
          </a:p>
        </p:txBody>
      </p:sp>
    </p:spTree>
    <p:extLst>
      <p:ext uri="{BB962C8B-B14F-4D97-AF65-F5344CB8AC3E}">
        <p14:creationId xmlns:p14="http://schemas.microsoft.com/office/powerpoint/2010/main" val="7523619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781B3A0-351E-7F35-19E7-4C5D50FD65A9}"/>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EF51FF9E-4371-F0DC-A8CD-A07048E5FF35}"/>
              </a:ext>
            </a:extLst>
          </p:cNvPr>
          <p:cNvSpPr txBox="1"/>
          <p:nvPr/>
        </p:nvSpPr>
        <p:spPr>
          <a:xfrm>
            <a:off x="2088965" y="2043277"/>
            <a:ext cx="8014070" cy="3269387"/>
          </a:xfrm>
          <a:prstGeom prst="rect">
            <a:avLst/>
          </a:prstGeom>
          <a:noFill/>
        </p:spPr>
        <p:txBody>
          <a:bodyPr wrap="square">
            <a:noAutofit/>
          </a:bodyPr>
          <a:lstStyle/>
          <a:p>
            <a:pPr marL="0" indent="0" algn="ctr">
              <a:spcAft>
                <a:spcPts val="600"/>
              </a:spcAft>
              <a:buNone/>
            </a:pPr>
            <a:r>
              <a:rPr lang="es-ES" sz="3600" dirty="0">
                <a:solidFill>
                  <a:srgbClr val="494B42"/>
                </a:solidFill>
                <a:latin typeface="Montserrat SemiBold" panose="00000700000000000000" pitchFamily="2" charset="0"/>
              </a:rPr>
              <a:t>El único que podía tirar una piedra a la mujer no lo hizo, y los que querían apedrearla se fueron en silencio, avergonzados de su propia indignidad</a:t>
            </a:r>
            <a:r>
              <a:rPr lang="pt-BR" sz="3600" dirty="0">
                <a:solidFill>
                  <a:srgbClr val="494B42"/>
                </a:solidFill>
                <a:latin typeface="Montserrat SemiBold" panose="00000700000000000000" pitchFamily="2" charset="0"/>
              </a:rPr>
              <a:t>. </a:t>
            </a:r>
          </a:p>
        </p:txBody>
      </p:sp>
    </p:spTree>
    <p:extLst>
      <p:ext uri="{BB962C8B-B14F-4D97-AF65-F5344CB8AC3E}">
        <p14:creationId xmlns:p14="http://schemas.microsoft.com/office/powerpoint/2010/main" val="281386085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D36BF16F-B75B-4C1F-A246-4D3A5BC9052F}"/>
</file>

<file path=customXml/itemProps2.xml><?xml version="1.0" encoding="utf-8"?>
<ds:datastoreItem xmlns:ds="http://schemas.openxmlformats.org/officeDocument/2006/customXml" ds:itemID="{0B1AB6BF-5225-4F52-A763-E1170E0E899C}"/>
</file>

<file path=customXml/itemProps3.xml><?xml version="1.0" encoding="utf-8"?>
<ds:datastoreItem xmlns:ds="http://schemas.openxmlformats.org/officeDocument/2006/customXml" ds:itemID="{4142DBB6-A962-4627-A5C0-779B074EECDC}"/>
</file>

<file path=docProps/app.xml><?xml version="1.0" encoding="utf-8"?>
<Properties xmlns="http://schemas.openxmlformats.org/officeDocument/2006/extended-properties" xmlns:vt="http://schemas.openxmlformats.org/officeDocument/2006/docPropsVTypes">
  <TotalTime>1006</TotalTime>
  <Words>867</Words>
  <Application>Microsoft Office PowerPoint</Application>
  <PresentationFormat>Panorámica</PresentationFormat>
  <Paragraphs>32</Paragraphs>
  <Slides>17</Slides>
  <Notes>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17</vt:i4>
      </vt:variant>
    </vt:vector>
  </HeadingPairs>
  <TitlesOfParts>
    <vt:vector size="23" baseType="lpstr">
      <vt:lpstr>Montserrat SemiBold</vt:lpstr>
      <vt:lpstr>Aptos Display</vt:lpstr>
      <vt:lpstr>Arial</vt:lpstr>
      <vt:lpstr>Aptos</vt:lpstr>
      <vt:lpstr>Montserrat ExtraBold</vt:lpstr>
      <vt:lpstr>Tema do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Claudia Suzana Rossi Lima</dc:creator>
  <cp:lastModifiedBy>DSA - Rocio Viviana Macena</cp:lastModifiedBy>
  <cp:revision>18</cp:revision>
  <dcterms:created xsi:type="dcterms:W3CDTF">2024-11-25T23:42:57Z</dcterms:created>
  <dcterms:modified xsi:type="dcterms:W3CDTF">2024-12-11T16:59:13Z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