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256" r:id="rId2"/>
    <p:sldId id="264" r:id="rId3"/>
    <p:sldId id="285" r:id="rId4"/>
    <p:sldId id="257" r:id="rId5"/>
    <p:sldId id="286" r:id="rId6"/>
    <p:sldId id="262" r:id="rId7"/>
    <p:sldId id="261" r:id="rId8"/>
    <p:sldId id="287" r:id="rId9"/>
    <p:sldId id="288" r:id="rId10"/>
    <p:sldId id="263" r:id="rId11"/>
    <p:sldId id="289" r:id="rId12"/>
    <p:sldId id="270" r:id="rId13"/>
    <p:sldId id="290" r:id="rId14"/>
    <p:sldId id="291" r:id="rId15"/>
    <p:sldId id="273" r:id="rId16"/>
  </p:sldIdLst>
  <p:sldSz cx="12192000" cy="6858000"/>
  <p:notesSz cx="6858000" cy="9144000"/>
  <p:embeddedFontLst>
    <p:embeddedFont>
      <p:font typeface="Aptos" panose="020B0004020202020204" pitchFamily="34" charset="0"/>
      <p:regular r:id="rId18"/>
    </p:embeddedFont>
    <p:embeddedFont>
      <p:font typeface="Aptos Display" panose="020B0004020202020204" pitchFamily="34" charset="0"/>
      <p:regular r:id="rId19"/>
    </p:embeddedFont>
    <p:embeddedFont>
      <p:font typeface="Montserrat ExtraBold" panose="00000900000000000000" pitchFamily="2" charset="0"/>
      <p:bold r:id="rId20"/>
      <p:boldItalic r:id="rId21"/>
    </p:embeddedFont>
    <p:embeddedFont>
      <p:font typeface="Montserrat SemiBold" panose="00000700000000000000" pitchFamily="2" charset="0"/>
      <p:bold r:id="rId22"/>
      <p:boldItalic r:id="rId23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C092"/>
    <a:srgbClr val="494B42"/>
    <a:srgbClr val="575952"/>
    <a:srgbClr val="D1BE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7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1BEC4-4966-4905-9FBA-4B85F33F05BA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F0AE75-71D6-4CFA-BAF2-3698CB12F6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6599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F0AE75-71D6-4CFA-BAF2-3698CB12F668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619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334690-E3C7-08D3-6744-DFFB89DD8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2D73249-C837-EBE9-B118-B703C203B5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FC4E18-9CFA-FB45-A248-957AA618C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353CCAB-36B9-8034-BB03-C4797D773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A78CA9F-A3F4-25AD-81F5-DE2F365B1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1036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EB64BD-7175-558E-63D9-2D6D8D656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D746573-73CF-49EA-3B5C-2A16969E24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264FBBE-DA38-C863-C909-1EC53EC57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FADF5D-0DF8-C29D-CC4C-5D6A67F0D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A5D9C2E-D1C6-9EC5-8467-63B3F6B27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6208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51C06D4-838D-261E-B8C9-50E5551EE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94BC42E-0DB4-3193-E06D-D3D7E4764D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15311C-6DEF-E155-354D-4744D5941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8EE14A-A5FA-2593-A46C-EE4C34E5F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19600E-3959-F0CC-51BD-4C42BE93E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1234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F87762-5989-2F1D-6B55-F29915B29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A555B32-4C2C-1D2D-CE26-254E0352E9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BE5B13-3654-69E2-2ECF-80B3DE50F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57E042-2884-ED3B-496C-008CC1ECF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71DC68F-2D12-C4E1-7A5A-090A366F9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4901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EE889E-7B2E-5518-92BD-6ED0BEC9A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827B527-F015-387E-4A6D-B872DC98C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6BDB04D-12BA-BE5A-A1ED-6132748C8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E490CD1-CE5C-BBEB-8446-CD9A344BE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41B2DE-0A50-C47B-5596-B021D6DBB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222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F69E41-2F2D-B390-C387-3AC77515D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03A30B-9A95-E453-AE26-277E25CBA3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F99E84E-CD4A-6E26-238C-A7D2B24DA9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A69FBFA-17ED-28EE-A25C-C9563214C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29BBF86-9EAF-C9B2-7C1C-7BA1A38D3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0969074-956D-B8CA-7567-938DE586D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6032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34D4AE-D69B-B97A-805C-39CD2F99A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2E88C2C-E4D2-6CF3-6A11-7A8818738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DDF373B-7AE8-963E-F752-55333BCC53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F7A296C-0347-3A80-A575-7370AEA08D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6736877-B4A6-DDE3-92BA-4A9CEB3D0D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5D3869D-40A6-8101-3BDB-DE43B4013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5DA704B-FEF0-4799-E569-CD4E7D41B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BCB15EF-2E16-184F-C022-D66508837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3638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8BD146-D2CD-D1EB-966D-E76E3831B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C79D5F3-530C-4D43-BE26-E8AF76685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B4819FA-D877-6436-F447-2C3AEBBEC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FC9BBA0-7895-FFBE-581C-031282D3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1805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95C3059-6A08-AC69-862E-8800F5D4F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8EB573E-4A06-3743-3CE6-A6690433B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33F4C22-2A3F-AD80-F5B7-0499A1EC3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9343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1E6A57-4BB2-75C5-9F62-700F3565C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D5F382-9A89-87FB-3B1A-0DFB19FC3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1324691-1C48-1B28-F478-A22E0D821F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49EC6C-CBAD-F552-45C3-92E893B8A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3FB2AC7-0432-FB51-6B52-A0CEA4D2E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259121C-0907-0A6D-6FB7-7A40F23C1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4809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3520DF-4316-2B16-40A2-C06325B23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727308F-5F1C-70D6-A592-F35E864E05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A879B1F-813D-2EEB-6612-A50CC66D84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6F92316-67C6-DA6A-C70A-ACB622A75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AE71F85-381B-0E3D-1371-48F2F49C1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07CAFC1-B33A-5368-616E-FA62D2C2B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0463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CB6A6A5-F6DA-50B0-0529-D83746AF6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7CA1473-FB8D-199A-2C21-F7E16D600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1616F80-AD03-C5DB-81F5-4E3ED916ED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B96C216-1C68-C1ED-3F53-5CC011E44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DA83ACB-1F0E-DD91-EAB0-A03E0D0E87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4707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497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BAB7DA-D973-0FDF-5D08-2EF290DD1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AC85BF8-8A63-90BF-1773-CA7F684D909A}"/>
              </a:ext>
            </a:extLst>
          </p:cNvPr>
          <p:cNvSpPr txBox="1">
            <a:spLocks/>
          </p:cNvSpPr>
          <p:nvPr/>
        </p:nvSpPr>
        <p:spPr>
          <a:xfrm>
            <a:off x="1865334" y="1064491"/>
            <a:ext cx="5837793" cy="4729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3200" b="1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Paciencia</a:t>
            </a:r>
            <a:r>
              <a:rPr lang="pt-BR" sz="3200" b="1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pt-BR" sz="3200" b="1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en</a:t>
            </a:r>
            <a:r>
              <a:rPr lang="pt-BR" sz="3200" b="1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pt-BR" sz="3200" b="1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la</a:t>
            </a:r>
            <a:r>
              <a:rPr lang="pt-BR" sz="3200" b="1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espera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3200" b="1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Pablo escribió: “Pero si esperamos lo que no vemos, con paciencia lo aguardamos</a:t>
            </a:r>
            <a:r>
              <a:rPr lang="pt-BR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(Romanos 8:25).</a:t>
            </a:r>
            <a:endParaRPr lang="pt-BR" sz="1800" b="1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3851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66A31-CD4D-DFE0-25B7-07527C5D1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DE4BF0C-CAF4-AC54-8EDB-5CD263C3E135}"/>
              </a:ext>
            </a:extLst>
          </p:cNvPr>
          <p:cNvSpPr txBox="1">
            <a:spLocks/>
          </p:cNvSpPr>
          <p:nvPr/>
        </p:nvSpPr>
        <p:spPr>
          <a:xfrm>
            <a:off x="1865334" y="1064491"/>
            <a:ext cx="5837793" cy="47290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3200" b="1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Importancia</a:t>
            </a:r>
            <a:r>
              <a:rPr lang="pt-BR" sz="3200" b="1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de esperar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pt-BR" sz="3200" b="1" dirty="0">
              <a:solidFill>
                <a:srgbClr val="494B42"/>
              </a:solidFill>
              <a:latin typeface="Montserrat SemiBold" panose="00000700000000000000" pitchFamily="2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ES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Lo que Dios hace en nosotros mientras esperamos es tan importante como lo que esperamos</a:t>
            </a:r>
            <a:r>
              <a:rPr lang="pt-BR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342650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664FAA-1654-470A-8C2A-6D4020A0F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2F740A1-3A11-6CE0-8D68-43998C970145}"/>
              </a:ext>
            </a:extLst>
          </p:cNvPr>
          <p:cNvSpPr txBox="1">
            <a:spLocks/>
          </p:cNvSpPr>
          <p:nvPr/>
        </p:nvSpPr>
        <p:spPr>
          <a:xfrm>
            <a:off x="1612242" y="1411315"/>
            <a:ext cx="8967515" cy="3510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sz="28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  <a:p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¡Qué bendita esperanza tenemos, una esperanza que se hace cada vez más fuerte a medida que aumentan las pruebas y las aflicciones! Demostrad ahora vuestra confianza en Aquel que dio Su vida por vosotros</a:t>
            </a:r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”</a:t>
            </a:r>
            <a:br>
              <a:rPr lang="pt-BR" sz="3200" dirty="0">
                <a:solidFill>
                  <a:srgbClr val="D2C092"/>
                </a:solidFill>
                <a:latin typeface="Montserrat SemiBold" panose="00000700000000000000" pitchFamily="2" charset="0"/>
              </a:rPr>
            </a:br>
            <a:br>
              <a:rPr lang="pt-BR" sz="3200" dirty="0">
                <a:solidFill>
                  <a:srgbClr val="D2C092"/>
                </a:solidFill>
                <a:latin typeface="Montserrat SemiBold" panose="00000700000000000000" pitchFamily="2" charset="0"/>
              </a:rPr>
            </a:br>
            <a:r>
              <a:rPr lang="pt-BR" sz="2000" dirty="0">
                <a:solidFill>
                  <a:srgbClr val="D2C092"/>
                </a:solidFill>
                <a:latin typeface="Montserrat SemiBold" panose="00000700000000000000" pitchFamily="2" charset="0"/>
              </a:rPr>
              <a:t>(</a:t>
            </a:r>
            <a:r>
              <a:rPr lang="pt-BR" sz="2000" i="1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Mensajes</a:t>
            </a:r>
            <a:r>
              <a:rPr lang="pt-BR" sz="2000" i="1" dirty="0">
                <a:solidFill>
                  <a:srgbClr val="D2C092"/>
                </a:solidFill>
                <a:latin typeface="Montserrat SemiBold" panose="00000700000000000000" pitchFamily="2" charset="0"/>
              </a:rPr>
              <a:t> </a:t>
            </a:r>
            <a:r>
              <a:rPr lang="pt-BR" sz="2000" i="1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selectos</a:t>
            </a:r>
            <a:r>
              <a:rPr lang="pt-BR" sz="2000" dirty="0">
                <a:solidFill>
                  <a:srgbClr val="D2C092"/>
                </a:solidFill>
                <a:latin typeface="Montserrat SemiBold" panose="00000700000000000000" pitchFamily="2" charset="0"/>
              </a:rPr>
              <a:t>, t. 2, p. 285).</a:t>
            </a:r>
          </a:p>
        </p:txBody>
      </p:sp>
    </p:spTree>
    <p:extLst>
      <p:ext uri="{BB962C8B-B14F-4D97-AF65-F5344CB8AC3E}">
        <p14:creationId xmlns:p14="http://schemas.microsoft.com/office/powerpoint/2010/main" val="40308898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E958B1-E230-7CB2-2F98-1EE3B71DD3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FDAB0-0C5A-41D8-3C51-DBCB6F1F79E1}"/>
              </a:ext>
            </a:extLst>
          </p:cNvPr>
          <p:cNvSpPr txBox="1">
            <a:spLocks/>
          </p:cNvSpPr>
          <p:nvPr/>
        </p:nvSpPr>
        <p:spPr>
          <a:xfrm>
            <a:off x="802535" y="773926"/>
            <a:ext cx="8249101" cy="1084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¿Cuál es la función de la esperanza?</a:t>
            </a:r>
            <a:endParaRPr lang="pt-BR" sz="32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3EAD20-0FC7-1B4D-49EF-DC5F92A99C96}"/>
              </a:ext>
            </a:extLst>
          </p:cNvPr>
          <p:cNvSpPr txBox="1">
            <a:spLocks/>
          </p:cNvSpPr>
          <p:nvPr/>
        </p:nvSpPr>
        <p:spPr>
          <a:xfrm>
            <a:off x="802535" y="1858039"/>
            <a:ext cx="7417829" cy="33824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Dar seguridad en la intervención de Dios en mi vida.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Sostén en la tribulación.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Conceder bienestar, paz y felicidad espiritual.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Proporcionar salud emocional y motivación para vivir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466158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8CF99F-51D4-5DDE-AD92-2258214FA7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1A741-1F68-3ED9-01DD-F5C025E945CE}"/>
              </a:ext>
            </a:extLst>
          </p:cNvPr>
          <p:cNvSpPr txBox="1">
            <a:spLocks/>
          </p:cNvSpPr>
          <p:nvPr/>
        </p:nvSpPr>
        <p:spPr>
          <a:xfrm>
            <a:off x="784062" y="958653"/>
            <a:ext cx="6848009" cy="7593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Promesas</a:t>
            </a:r>
            <a:r>
              <a:rPr lang="pt-BR" sz="3200" dirty="0">
                <a:solidFill>
                  <a:srgbClr val="D2C092"/>
                </a:solidFill>
                <a:latin typeface="Montserrat ExtraBold" panose="00000900000000000000" pitchFamily="2" charset="0"/>
              </a:rPr>
              <a:t> de </a:t>
            </a:r>
            <a:r>
              <a:rPr lang="pt-BR" sz="3200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esperanza</a:t>
            </a:r>
            <a:endParaRPr lang="pt-BR" sz="3200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E65D17-4009-31C9-BB6E-DF5EE6EA15B5}"/>
              </a:ext>
            </a:extLst>
          </p:cNvPr>
          <p:cNvSpPr txBox="1">
            <a:spLocks/>
          </p:cNvSpPr>
          <p:nvPr/>
        </p:nvSpPr>
        <p:spPr>
          <a:xfrm>
            <a:off x="784063" y="1912018"/>
            <a:ext cx="7399356" cy="33824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Esperar en el Señor renueva las fuerzas </a:t>
            </a:r>
            <a:r>
              <a:rPr lang="pt-BR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 (Isaías 40:31).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Esperanza de un hogar sin muerte ni dolor (Apocalipsis 7:17).</a:t>
            </a:r>
            <a:endParaRPr lang="pt-BR" sz="2800" dirty="0">
              <a:solidFill>
                <a:schemeClr val="bg1"/>
              </a:solidFill>
              <a:latin typeface="Montserrat SemiBold" panose="00000700000000000000" pitchFamily="2" charset="0"/>
            </a:endParaRP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Esperanza de vida eterna (</a:t>
            </a:r>
            <a:r>
              <a:rPr lang="es-ES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Apocalipsis</a:t>
            </a:r>
            <a:r>
              <a:rPr lang="pt-BR" sz="2800" dirty="0">
                <a:solidFill>
                  <a:schemeClr val="bg1"/>
                </a:solidFill>
                <a:latin typeface="Montserrat SemiBold" panose="00000700000000000000" pitchFamily="2" charset="0"/>
              </a:rPr>
              <a:t> 2).</a:t>
            </a:r>
          </a:p>
        </p:txBody>
      </p:sp>
    </p:spTree>
    <p:extLst>
      <p:ext uri="{BB962C8B-B14F-4D97-AF65-F5344CB8AC3E}">
        <p14:creationId xmlns:p14="http://schemas.microsoft.com/office/powerpoint/2010/main" val="26319571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9E5682-B8A3-A10B-598E-67CA06F91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6C97CD3-C877-A6DB-7515-BA9A546A399E}"/>
              </a:ext>
            </a:extLst>
          </p:cNvPr>
          <p:cNvSpPr txBox="1">
            <a:spLocks/>
          </p:cNvSpPr>
          <p:nvPr/>
        </p:nvSpPr>
        <p:spPr>
          <a:xfrm>
            <a:off x="1813791" y="1413166"/>
            <a:ext cx="8564418" cy="38173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2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sz="3200" dirty="0">
                <a:solidFill>
                  <a:srgbClr val="D2C092"/>
                </a:solidFill>
                <a:latin typeface="Montserrat SemiBold" panose="00000700000000000000" pitchFamily="2" charset="0"/>
              </a:rPr>
              <a:t>Si estamos constantemente “regocijándonos en la esperanza”, seremos capaces de hablar palabras de aliento a quienes nos rodean...</a:t>
            </a:r>
            <a:r>
              <a:rPr lang="pt-BR" sz="32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” </a:t>
            </a:r>
            <a:br>
              <a:rPr lang="pt-BR" sz="3200" dirty="0">
                <a:solidFill>
                  <a:srgbClr val="D2C092"/>
                </a:solidFill>
                <a:latin typeface="Montserrat SemiBold" panose="00000700000000000000" pitchFamily="2" charset="0"/>
              </a:rPr>
            </a:br>
            <a:endParaRPr lang="pt-BR" sz="32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  <a:p>
            <a:pPr>
              <a:spcBef>
                <a:spcPts val="0"/>
              </a:spcBef>
            </a:pPr>
            <a:r>
              <a:rPr lang="pt-BR" sz="2000" dirty="0">
                <a:solidFill>
                  <a:srgbClr val="D2C092"/>
                </a:solidFill>
                <a:latin typeface="Montserrat SemiBold" panose="00000700000000000000" pitchFamily="2" charset="0"/>
              </a:rPr>
              <a:t>(</a:t>
            </a:r>
            <a:r>
              <a:rPr lang="pt-BR" sz="2000" i="1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Reflejemos</a:t>
            </a:r>
            <a:r>
              <a:rPr lang="pt-BR" sz="2000" i="1" dirty="0">
                <a:solidFill>
                  <a:srgbClr val="D2C092"/>
                </a:solidFill>
                <a:latin typeface="Montserrat SemiBold" panose="00000700000000000000" pitchFamily="2" charset="0"/>
              </a:rPr>
              <a:t> a </a:t>
            </a:r>
            <a:r>
              <a:rPr lang="pt-BR" sz="2000" i="1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Jesús</a:t>
            </a:r>
            <a:r>
              <a:rPr lang="pt-BR" sz="2000" dirty="0">
                <a:solidFill>
                  <a:srgbClr val="D2C092"/>
                </a:solidFill>
                <a:latin typeface="Montserrat SemiBold" panose="00000700000000000000" pitchFamily="2" charset="0"/>
              </a:rPr>
              <a:t>, p. 212).</a:t>
            </a:r>
          </a:p>
        </p:txBody>
      </p:sp>
    </p:spTree>
    <p:extLst>
      <p:ext uri="{BB962C8B-B14F-4D97-AF65-F5344CB8AC3E}">
        <p14:creationId xmlns:p14="http://schemas.microsoft.com/office/powerpoint/2010/main" val="152612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685A35-C133-6232-D67D-DD2CBA36C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2D79F-5686-5BAD-6C15-5C71F9AEF662}"/>
              </a:ext>
            </a:extLst>
          </p:cNvPr>
          <p:cNvSpPr txBox="1">
            <a:spLocks/>
          </p:cNvSpPr>
          <p:nvPr/>
        </p:nvSpPr>
        <p:spPr>
          <a:xfrm>
            <a:off x="2905270" y="2410622"/>
            <a:ext cx="6381459" cy="2272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8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Aprender a esperar</a:t>
            </a:r>
            <a:endParaRPr lang="en-US" sz="4800" dirty="0">
              <a:solidFill>
                <a:srgbClr val="494B42"/>
              </a:solidFill>
              <a:latin typeface="Montserra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390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CEF62F-CA39-1050-3C42-09CD3D9FE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F21EA0A-E57B-7544-CE72-76026D800095}"/>
              </a:ext>
            </a:extLst>
          </p:cNvPr>
          <p:cNvSpPr txBox="1">
            <a:spLocks/>
          </p:cNvSpPr>
          <p:nvPr/>
        </p:nvSpPr>
        <p:spPr>
          <a:xfrm>
            <a:off x="1985133" y="1360054"/>
            <a:ext cx="5529244" cy="41378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Aguarda a Jehová;  esfuérzate, y aliéntese tu corazón; sí, espera a Jehová</a:t>
            </a:r>
            <a:r>
              <a:rPr lang="pt-BR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</a:p>
          <a:p>
            <a:pPr>
              <a:lnSpc>
                <a:spcPct val="100000"/>
              </a:lnSpc>
            </a:pPr>
            <a:r>
              <a:rPr lang="pt-BR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(Salmo 27:14).</a:t>
            </a:r>
          </a:p>
        </p:txBody>
      </p:sp>
    </p:spTree>
    <p:extLst>
      <p:ext uri="{BB962C8B-B14F-4D97-AF65-F5344CB8AC3E}">
        <p14:creationId xmlns:p14="http://schemas.microsoft.com/office/powerpoint/2010/main" val="1523694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A91475-5669-9EF7-6E73-A1E1EB5CCE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654CD-824D-AEC9-73CC-A0ECA1CB2E78}"/>
              </a:ext>
            </a:extLst>
          </p:cNvPr>
          <p:cNvSpPr txBox="1">
            <a:spLocks/>
          </p:cNvSpPr>
          <p:nvPr/>
        </p:nvSpPr>
        <p:spPr>
          <a:xfrm>
            <a:off x="784063" y="958653"/>
            <a:ext cx="6327938" cy="1084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No somos pacientes. </a:t>
            </a:r>
            <a:r>
              <a:rPr lang="pt-BR" sz="32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Vivimos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apurados.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208DB-2A4A-8982-BD98-BF7F7838CA73}"/>
              </a:ext>
            </a:extLst>
          </p:cNvPr>
          <p:cNvSpPr txBox="1">
            <a:spLocks/>
          </p:cNvSpPr>
          <p:nvPr/>
        </p:nvSpPr>
        <p:spPr>
          <a:xfrm>
            <a:off x="784063" y="2281473"/>
            <a:ext cx="8877174" cy="33824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Agradecemos </a:t>
            </a:r>
            <a:r>
              <a:rPr lang="pt-BR" sz="28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las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 </a:t>
            </a:r>
            <a:r>
              <a:rPr lang="pt-BR" sz="28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acciones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 </a:t>
            </a:r>
            <a:r>
              <a:rPr lang="pt-BR" sz="28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inmediatas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: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Dios abrió inmediatamente el mar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Dios inmediatamente hizo que el agua fluyera de la roca.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Jesús y los milagros inmediatos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4080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50DED8-C335-2338-E674-16335D50A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2B4E4-3BA5-4E76-6906-9461DD69E36A}"/>
              </a:ext>
            </a:extLst>
          </p:cNvPr>
          <p:cNvSpPr txBox="1">
            <a:spLocks/>
          </p:cNvSpPr>
          <p:nvPr/>
        </p:nvSpPr>
        <p:spPr>
          <a:xfrm>
            <a:off x="784062" y="958653"/>
            <a:ext cx="6848009" cy="7593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200" dirty="0">
                <a:solidFill>
                  <a:srgbClr val="D2C092"/>
                </a:solidFill>
                <a:latin typeface="Montserrat ExtraBold" panose="00000900000000000000" pitchFamily="2" charset="0"/>
              </a:rPr>
              <a:t>Tipos de espera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E0399E-EDA4-4171-6633-42E84888681E}"/>
              </a:ext>
            </a:extLst>
          </p:cNvPr>
          <p:cNvSpPr txBox="1">
            <a:spLocks/>
          </p:cNvSpPr>
          <p:nvPr/>
        </p:nvSpPr>
        <p:spPr>
          <a:xfrm>
            <a:off x="784062" y="1912018"/>
            <a:ext cx="7888883" cy="33824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  <a:latin typeface="Montserrat SemiBold" panose="00000700000000000000" pitchFamily="2" charset="0"/>
              </a:rPr>
              <a:t>La espera de una oportunidad de trabajo.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  <a:latin typeface="Montserrat SemiBold" panose="00000700000000000000" pitchFamily="2" charset="0"/>
              </a:rPr>
              <a:t>La espera de una madre a su hijo que no llega.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  <a:latin typeface="Montserrat SemiBold" panose="00000700000000000000" pitchFamily="2" charset="0"/>
              </a:rPr>
              <a:t>La espera de un niño por la recuperación de un padre alcohólico.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  <a:latin typeface="Montserrat SemiBold" panose="00000700000000000000" pitchFamily="2" charset="0"/>
              </a:rPr>
              <a:t>La espera de un paciente por una cura.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  <a:latin typeface="Montserrat SemiBold" panose="00000700000000000000" pitchFamily="2" charset="0"/>
              </a:rPr>
              <a:t>La espera de una persona </a:t>
            </a:r>
            <a:r>
              <a:rPr lang="es-ES" dirty="0" err="1">
                <a:solidFill>
                  <a:schemeClr val="bg1"/>
                </a:solidFill>
                <a:latin typeface="Montserrat SemiBold" panose="00000700000000000000" pitchFamily="2" charset="0"/>
              </a:rPr>
              <a:t>deshausiada</a:t>
            </a:r>
            <a:r>
              <a:rPr lang="es-ES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  <a:latin typeface="Montserrat SemiBold" panose="00000700000000000000" pitchFamily="2" charset="0"/>
              </a:rPr>
              <a:t>La espera de un prisionero.</a:t>
            </a:r>
          </a:p>
          <a:p>
            <a:pPr marL="342900" indent="-3429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dirty="0">
                <a:solidFill>
                  <a:schemeClr val="bg1"/>
                </a:solidFill>
                <a:latin typeface="Montserrat SemiBold" panose="00000700000000000000" pitchFamily="2" charset="0"/>
              </a:rPr>
              <a:t>La espera del agricultor para que llueva</a:t>
            </a:r>
            <a:r>
              <a:rPr lang="pt-BR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5240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EE0F8A-86A9-B47F-C467-95013E568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85836589-0F6B-3446-0FD8-F72D9BEBB967}"/>
              </a:ext>
            </a:extLst>
          </p:cNvPr>
          <p:cNvSpPr txBox="1"/>
          <p:nvPr/>
        </p:nvSpPr>
        <p:spPr>
          <a:xfrm>
            <a:off x="866870" y="867912"/>
            <a:ext cx="450869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Espera y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fe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en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la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Biblia</a:t>
            </a:r>
            <a:endParaRPr lang="pt-BR" sz="4000" b="1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9966D50-02AC-24A7-6E28-5BAC5884FE4B}"/>
              </a:ext>
            </a:extLst>
          </p:cNvPr>
          <p:cNvSpPr txBox="1"/>
          <p:nvPr/>
        </p:nvSpPr>
        <p:spPr>
          <a:xfrm>
            <a:off x="866870" y="3665939"/>
            <a:ext cx="9662585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Dios le prometió a Abraham un hijo, pero tuvo que esperar 24 años</a:t>
            </a: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Los israelitas tuvieron que esperar 40 años antes de entrar en la tierra prometida</a:t>
            </a:r>
            <a:r>
              <a:rPr lang="pt-BR" sz="32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0028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3AB49E-0025-DA74-7BEF-176CE7216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4755771-9151-1A6C-CFAA-80B1ECCE7C04}"/>
              </a:ext>
            </a:extLst>
          </p:cNvPr>
          <p:cNvSpPr txBox="1">
            <a:spLocks/>
          </p:cNvSpPr>
          <p:nvPr/>
        </p:nvSpPr>
        <p:spPr>
          <a:xfrm>
            <a:off x="1383064" y="2424709"/>
            <a:ext cx="9425868" cy="343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</a:pPr>
            <a:r>
              <a:rPr lang="es-ES" sz="3200" b="1" dirty="0">
                <a:solidFill>
                  <a:srgbClr val="494B42"/>
                </a:solidFill>
                <a:highlight>
                  <a:srgbClr val="D2C092"/>
                </a:highlight>
                <a:latin typeface="Montserrat SemiBold" panose="00000700000000000000" pitchFamily="2" charset="0"/>
              </a:rPr>
              <a:t>Cuando el Mesías vino, sólo fue reconocido por un anciano</a:t>
            </a:r>
            <a:r>
              <a:rPr lang="pt-BR" sz="3200" b="1" dirty="0">
                <a:solidFill>
                  <a:srgbClr val="494B42"/>
                </a:solidFill>
                <a:highlight>
                  <a:srgbClr val="D2C092"/>
                </a:highlight>
                <a:latin typeface="Montserrat SemiBold" panose="00000700000000000000" pitchFamily="2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</a:pPr>
            <a:r>
              <a:rPr lang="es-ES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“Justo y piadoso, esperaba la consolación de Israel; y el Espíritu Santo estaba sobre él</a:t>
            </a:r>
            <a:r>
              <a:rPr lang="pt-BR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  <a:r>
              <a:rPr lang="pt-BR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(Lucas 2:25).</a:t>
            </a:r>
            <a:endParaRPr lang="pt-BR" sz="3200" b="1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3DE8787-59FB-D5CD-D2F4-1A2A56370176}"/>
              </a:ext>
            </a:extLst>
          </p:cNvPr>
          <p:cNvSpPr txBox="1"/>
          <p:nvPr/>
        </p:nvSpPr>
        <p:spPr>
          <a:xfrm>
            <a:off x="1847836" y="1716823"/>
            <a:ext cx="84963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Reconocimiento</a:t>
            </a:r>
            <a:r>
              <a:rPr lang="pt-BR" sz="40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pt-BR" sz="40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del</a:t>
            </a:r>
            <a:r>
              <a:rPr lang="pt-BR" sz="40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pt-BR" sz="40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Mesías</a:t>
            </a:r>
            <a:endParaRPr lang="pt-BR" sz="40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839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F6EF20-A348-3624-C3B7-8D94064D0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FAA4A531-541B-16A1-9E19-105F10B02134}"/>
              </a:ext>
            </a:extLst>
          </p:cNvPr>
          <p:cNvSpPr txBox="1"/>
          <p:nvPr/>
        </p:nvSpPr>
        <p:spPr>
          <a:xfrm>
            <a:off x="866870" y="821731"/>
            <a:ext cx="496127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La venida de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Jesús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 y </a:t>
            </a:r>
            <a:r>
              <a:rPr lang="pt-BR" sz="4000" b="1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la</a:t>
            </a:r>
            <a:r>
              <a:rPr lang="pt-BR" sz="40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 espera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6E91EF7-0659-225C-3673-C594D6790B2A}"/>
              </a:ext>
            </a:extLst>
          </p:cNvPr>
          <p:cNvSpPr txBox="1"/>
          <p:nvPr/>
        </p:nvSpPr>
        <p:spPr>
          <a:xfrm>
            <a:off x="866870" y="3429000"/>
            <a:ext cx="9865785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Pero incluso la venida de Jesús no significó el final de la espera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. 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Jesús vivió, enseñó, fue crucificado, resucitó y estaba a punto de ascender al cielo cuando sus amigos le preguntaron: “¿Restaurarás el reino a Israel en este tiempo?” 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3852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9F7A23-20FB-4EDF-2B28-444A4FA4DF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455568B-3406-8AAD-945A-E8CFFFF0998B}"/>
              </a:ext>
            </a:extLst>
          </p:cNvPr>
          <p:cNvSpPr txBox="1">
            <a:spLocks/>
          </p:cNvSpPr>
          <p:nvPr/>
        </p:nvSpPr>
        <p:spPr>
          <a:xfrm>
            <a:off x="1507755" y="2350818"/>
            <a:ext cx="9176486" cy="343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</a:pPr>
            <a:r>
              <a:rPr lang="es-ES" sz="3200" b="1" dirty="0">
                <a:solidFill>
                  <a:srgbClr val="494B42"/>
                </a:solidFill>
                <a:highlight>
                  <a:srgbClr val="D2C092"/>
                </a:highlight>
                <a:latin typeface="Montserrat SemiBold" panose="00000700000000000000" pitchFamily="2" charset="0"/>
              </a:rPr>
              <a:t>El Espíritu Santo vino, pero eso no significó el fin de la espera</a:t>
            </a:r>
            <a:r>
              <a:rPr lang="pt-BR" sz="3200" b="1" dirty="0">
                <a:solidFill>
                  <a:srgbClr val="494B42"/>
                </a:solidFill>
                <a:highlight>
                  <a:srgbClr val="D2C092"/>
                </a:highlight>
                <a:latin typeface="Montserrat SemiBold" panose="00000700000000000000" pitchFamily="2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</a:pPr>
            <a:r>
              <a:rPr lang="pt-BR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“— </a:t>
            </a:r>
            <a:r>
              <a:rPr lang="es-ES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No se alejen de Jerusalén, sino esperen la promesa del Padre[…]</a:t>
            </a:r>
            <a:r>
              <a:rPr lang="pt-BR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  <a:r>
              <a:rPr lang="pt-BR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(</a:t>
            </a:r>
            <a:r>
              <a:rPr lang="pt-BR" b="1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Hechos</a:t>
            </a:r>
            <a:r>
              <a:rPr lang="pt-BR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 1:4).</a:t>
            </a:r>
            <a:endParaRPr lang="pt-BR" sz="3200" b="1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F71F43B-1E3C-0AF9-5F44-A2A7A2038F4A}"/>
              </a:ext>
            </a:extLst>
          </p:cNvPr>
          <p:cNvSpPr txBox="1"/>
          <p:nvPr/>
        </p:nvSpPr>
        <p:spPr>
          <a:xfrm>
            <a:off x="1847836" y="1716823"/>
            <a:ext cx="84963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La promessa </a:t>
            </a:r>
            <a:r>
              <a:rPr lang="pt-BR" sz="40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del</a:t>
            </a:r>
            <a:r>
              <a:rPr lang="pt-BR" sz="40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Padre</a:t>
            </a:r>
          </a:p>
        </p:txBody>
      </p:sp>
    </p:spTree>
    <p:extLst>
      <p:ext uri="{BB962C8B-B14F-4D97-AF65-F5344CB8AC3E}">
        <p14:creationId xmlns:p14="http://schemas.microsoft.com/office/powerpoint/2010/main" val="91800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FB5CC369-D37F-4D8D-9FA4-01A64EB54FCF}"/>
</file>

<file path=customXml/itemProps2.xml><?xml version="1.0" encoding="utf-8"?>
<ds:datastoreItem xmlns:ds="http://schemas.openxmlformats.org/officeDocument/2006/customXml" ds:itemID="{6436DF29-0DAB-47D2-ACC0-9759C952ED7B}"/>
</file>

<file path=customXml/itemProps3.xml><?xml version="1.0" encoding="utf-8"?>
<ds:datastoreItem xmlns:ds="http://schemas.openxmlformats.org/officeDocument/2006/customXml" ds:itemID="{DEB0B656-3E60-4720-BFF7-9A7E8ED6EEAE}"/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498</Words>
  <Application>Microsoft Office PowerPoint</Application>
  <PresentationFormat>Panorámica</PresentationFormat>
  <Paragraphs>49</Paragraphs>
  <Slides>15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1" baseType="lpstr">
      <vt:lpstr>Aptos</vt:lpstr>
      <vt:lpstr>Montserrat SemiBold</vt:lpstr>
      <vt:lpstr>Montserrat ExtraBold</vt:lpstr>
      <vt:lpstr>Arial</vt:lpstr>
      <vt:lpstr>Aptos Display</vt:lpstr>
      <vt:lpstr>Tema do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Claudia Suzana Rossi Lima</dc:creator>
  <cp:lastModifiedBy>DSA - Rocio Viviana Macena</cp:lastModifiedBy>
  <cp:revision>19</cp:revision>
  <dcterms:created xsi:type="dcterms:W3CDTF">2024-11-25T23:42:57Z</dcterms:created>
  <dcterms:modified xsi:type="dcterms:W3CDTF">2024-12-11T17:17:40Z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