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256" r:id="rId2"/>
    <p:sldId id="264" r:id="rId3"/>
    <p:sldId id="270" r:id="rId4"/>
    <p:sldId id="261" r:id="rId5"/>
    <p:sldId id="267" r:id="rId6"/>
    <p:sldId id="262" r:id="rId7"/>
    <p:sldId id="292" r:id="rId8"/>
    <p:sldId id="293" r:id="rId9"/>
    <p:sldId id="294" r:id="rId10"/>
    <p:sldId id="263" r:id="rId11"/>
    <p:sldId id="286" r:id="rId12"/>
    <p:sldId id="285" r:id="rId13"/>
    <p:sldId id="289" r:id="rId14"/>
    <p:sldId id="290" r:id="rId15"/>
    <p:sldId id="291" r:id="rId16"/>
    <p:sldId id="296" r:id="rId17"/>
    <p:sldId id="273" r:id="rId18"/>
  </p:sldIdLst>
  <p:sldSz cx="12192000" cy="6858000"/>
  <p:notesSz cx="6858000" cy="9144000"/>
  <p:embeddedFontLst>
    <p:embeddedFont>
      <p:font typeface="Aptos" panose="020B0004020202020204" pitchFamily="34" charset="0"/>
      <p:regular r:id="rId20"/>
    </p:embeddedFont>
    <p:embeddedFont>
      <p:font typeface="Aptos Display" panose="020B0004020202020204" pitchFamily="34" charset="0"/>
      <p:regular r:id="rId21"/>
    </p:embeddedFont>
    <p:embeddedFont>
      <p:font typeface="Montserrat ExtraBold" panose="00000900000000000000" pitchFamily="2" charset="0"/>
      <p:bold r:id="rId22"/>
      <p:boldItalic r:id="rId23"/>
    </p:embeddedFont>
    <p:embeddedFont>
      <p:font typeface="Montserrat SemiBold" panose="00000700000000000000" pitchFamily="2" charset="0"/>
      <p:bold r:id="rId24"/>
      <p:boldItalic r:id="rId25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4B42"/>
    <a:srgbClr val="D2C092"/>
    <a:srgbClr val="575952"/>
    <a:srgbClr val="D1BE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78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71BEC4-4966-4905-9FBA-4B85F33F05BA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F0AE75-71D6-4CFA-BAF2-3698CB12F66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6599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334690-E3C7-08D3-6744-DFFB89DD8C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2D73249-C837-EBE9-B118-B703C203B5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9FC4E18-9CFA-FB45-A248-957AA618C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353CCAB-36B9-8034-BB03-C4797D773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A78CA9F-A3F4-25AD-81F5-DE2F365B1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1036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EB64BD-7175-558E-63D9-2D6D8D656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D746573-73CF-49EA-3B5C-2A16969E24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264FBBE-DA38-C863-C909-1EC53EC57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2FADF5D-0DF8-C29D-CC4C-5D6A67F0D8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A5D9C2E-D1C6-9EC5-8467-63B3F6B27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6208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51C06D4-838D-261E-B8C9-50E5551EE7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94BC42E-0DB4-3193-E06D-D3D7E4764D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E15311C-6DEF-E155-354D-4744D5941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F8EE14A-A5FA-2593-A46C-EE4C34E5F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819600E-3959-F0CC-51BD-4C42BE93E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1234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F87762-5989-2F1D-6B55-F29915B29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A555B32-4C2C-1D2D-CE26-254E0352E9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3BE5B13-3654-69E2-2ECF-80B3DE50F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C57E042-2884-ED3B-496C-008CC1ECF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71DC68F-2D12-C4E1-7A5A-090A366F9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4901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EE889E-7B2E-5518-92BD-6ED0BEC9A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827B527-F015-387E-4A6D-B872DC98C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6BDB04D-12BA-BE5A-A1ED-6132748C8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E490CD1-CE5C-BBEB-8446-CD9A344BE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A41B2DE-0A50-C47B-5596-B021D6DBB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2225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F69E41-2F2D-B390-C387-3AC77515D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03A30B-9A95-E453-AE26-277E25CBA3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F99E84E-CD4A-6E26-238C-A7D2B24DA9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A69FBFA-17ED-28EE-A25C-C9563214C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29BBF86-9EAF-C9B2-7C1C-7BA1A38D3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0969074-956D-B8CA-7567-938DE586D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6032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34D4AE-D69B-B97A-805C-39CD2F99A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2E88C2C-E4D2-6CF3-6A11-7A8818738B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DDF373B-7AE8-963E-F752-55333BCC53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F7A296C-0347-3A80-A575-7370AEA08D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56736877-B4A6-DDE3-92BA-4A9CEB3D0D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5D3869D-40A6-8101-3BDB-DE43B4013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5DA704B-FEF0-4799-E569-CD4E7D41B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CBCB15EF-2E16-184F-C022-D66508837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3638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8BD146-D2CD-D1EB-966D-E76E3831B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C79D5F3-530C-4D43-BE26-E8AF76685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B4819FA-D877-6436-F447-2C3AEBBEC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FC9BBA0-7895-FFBE-581C-031282D37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21805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895C3059-6A08-AC69-862E-8800F5D4F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D8EB573E-4A06-3743-3CE6-A6690433B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33F4C22-2A3F-AD80-F5B7-0499A1EC3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9343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1E6A57-4BB2-75C5-9F62-700F3565C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D5F382-9A89-87FB-3B1A-0DFB19FC3F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1324691-1C48-1B28-F478-A22E0D821F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249EC6C-CBAD-F552-45C3-92E893B8A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3FB2AC7-0432-FB51-6B52-A0CEA4D2E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259121C-0907-0A6D-6FB7-7A40F23C1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4809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3520DF-4316-2B16-40A2-C06325B23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1727308F-5F1C-70D6-A592-F35E864E05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A879B1F-813D-2EEB-6612-A50CC66D84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6F92316-67C6-DA6A-C70A-ACB622A75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AE71F85-381B-0E3D-1371-48F2F49C1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07CAFC1-B33A-5368-616E-FA62D2C2B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0463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CB6A6A5-F6DA-50B0-0529-D83746AF6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7CA1473-FB8D-199A-2C21-F7E16D6006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1616F80-AD03-C5DB-81F5-4E3ED916ED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41DAB40-46B7-470B-BE6E-D7E9EEE35A77}" type="datetimeFigureOut">
              <a:rPr lang="pt-BR" smtClean="0"/>
              <a:t>11/12/2024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B96C216-1C68-C1ED-3F53-5CC011E44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DA83ACB-1F0E-DD91-EAB0-A03E0D0E87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97C9DD-BF75-4D18-A450-D3ACE76FAC7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4707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94975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BAB7DA-D973-0FDF-5D08-2EF290DD1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AC85BF8-8A63-90BF-1773-CA7F684D909A}"/>
              </a:ext>
            </a:extLst>
          </p:cNvPr>
          <p:cNvSpPr txBox="1">
            <a:spLocks/>
          </p:cNvSpPr>
          <p:nvPr/>
        </p:nvSpPr>
        <p:spPr>
          <a:xfrm>
            <a:off x="1632048" y="1360054"/>
            <a:ext cx="6316896" cy="41378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s-ES" sz="2800" b="1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La oración sacerdotal de Jesús por sus discípulos, y por todos los que creyeran en su nombre:</a:t>
            </a:r>
            <a:endParaRPr lang="pt-BR" sz="1800" b="1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  <a:p>
            <a:pPr>
              <a:lnSpc>
                <a:spcPct val="100000"/>
              </a:lnSpc>
            </a:pPr>
            <a:r>
              <a:rPr lang="pt-BR" sz="28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Yo ruego por ellos; no ruego por el mundo, sino por los que me diste; porque tuyos son</a:t>
            </a:r>
            <a:r>
              <a:rPr lang="pt-BR" sz="28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</a:p>
          <a:p>
            <a:pPr>
              <a:lnSpc>
                <a:spcPct val="100000"/>
              </a:lnSpc>
            </a:pPr>
            <a:r>
              <a:rPr lang="pt-BR" sz="20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(Juan 17:9).</a:t>
            </a:r>
            <a:endParaRPr lang="pt-BR" sz="2800" b="1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63851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F4CAAB-6FD8-F268-DC3A-894F79543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65CE832-820E-7137-CF4F-FCCDB5770B09}"/>
              </a:ext>
            </a:extLst>
          </p:cNvPr>
          <p:cNvSpPr txBox="1">
            <a:spLocks/>
          </p:cNvSpPr>
          <p:nvPr/>
        </p:nvSpPr>
        <p:spPr>
          <a:xfrm>
            <a:off x="2003240" y="1360054"/>
            <a:ext cx="5538298" cy="41378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s-ES" sz="3600" b="1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Jesús intercedió incluso por sus malhechores</a:t>
            </a:r>
            <a:endParaRPr lang="pt-BR" b="1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  <a:p>
            <a:pPr>
              <a:lnSpc>
                <a:spcPct val="100000"/>
              </a:lnSpc>
            </a:pPr>
            <a:r>
              <a:rPr lang="pt-BR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Y Jesús decía: 'Padre, perdónalos, porque no saben lo que hacen</a:t>
            </a:r>
            <a:r>
              <a:rPr lang="pt-BR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  <a:r>
              <a:rPr lang="pt-BR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(Lucas 23:34).</a:t>
            </a:r>
          </a:p>
        </p:txBody>
      </p:sp>
    </p:spTree>
    <p:extLst>
      <p:ext uri="{BB962C8B-B14F-4D97-AF65-F5344CB8AC3E}">
        <p14:creationId xmlns:p14="http://schemas.microsoft.com/office/powerpoint/2010/main" val="23849724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400642-D024-C4DE-9416-0AF65AD848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465FA692-FEF0-B1DD-8DDC-8FAFE49C3773}"/>
              </a:ext>
            </a:extLst>
          </p:cNvPr>
          <p:cNvSpPr txBox="1"/>
          <p:nvPr/>
        </p:nvSpPr>
        <p:spPr>
          <a:xfrm>
            <a:off x="1745504" y="1699184"/>
            <a:ext cx="870099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s-ES" sz="4000" b="1" dirty="0">
                <a:solidFill>
                  <a:srgbClr val="494B42"/>
                </a:solidFill>
                <a:latin typeface="Montserrat ExtraBold" panose="00000900000000000000" pitchFamily="2" charset="0"/>
              </a:rPr>
              <a:t>La oración es la mejor manera de amar a las personas</a:t>
            </a:r>
            <a:endParaRPr lang="pt-BR" sz="4000" b="1" dirty="0">
              <a:solidFill>
                <a:srgbClr val="494B4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5765D4C-11A2-5311-3055-C6AE490BA388}"/>
              </a:ext>
            </a:extLst>
          </p:cNvPr>
          <p:cNvSpPr txBox="1"/>
          <p:nvPr/>
        </p:nvSpPr>
        <p:spPr>
          <a:xfrm>
            <a:off x="1745504" y="3429001"/>
            <a:ext cx="8700992" cy="205740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2400"/>
              </a:spcAft>
            </a:pP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Dios ha elegido la oración como la llave a través de la cual su iglesia desarrolla su obra. A través de la oración, impactamos al mundo para Dios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  <a:r>
              <a:rPr lang="pt-BR" sz="2000" dirty="0">
                <a:solidFill>
                  <a:srgbClr val="494B42"/>
                </a:solidFill>
                <a:latin typeface="Montserrat SemiBold" panose="00000700000000000000" pitchFamily="2" charset="0"/>
              </a:rPr>
              <a:t>(The </a:t>
            </a:r>
            <a:r>
              <a:rPr lang="pt-BR" sz="2000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Praying</a:t>
            </a:r>
            <a:r>
              <a:rPr lang="pt-BR" sz="2000" dirty="0">
                <a:solidFill>
                  <a:srgbClr val="494B42"/>
                </a:solidFill>
                <a:latin typeface="Montserrat SemiBold" panose="00000700000000000000" pitchFamily="2" charset="0"/>
              </a:rPr>
              <a:t> </a:t>
            </a:r>
            <a:r>
              <a:rPr lang="pt-BR" sz="2000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Church</a:t>
            </a:r>
            <a:r>
              <a:rPr lang="pt-BR" sz="2000" dirty="0">
                <a:solidFill>
                  <a:srgbClr val="494B42"/>
                </a:solidFill>
                <a:latin typeface="Montserrat SemiBold" panose="00000700000000000000" pitchFamily="2" charset="0"/>
              </a:rPr>
              <a:t>).</a:t>
            </a: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94162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E40D5A-F8F7-52C6-26C3-1BB492F05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3C152D9-9907-F49A-7001-2B87BE8A4007}"/>
              </a:ext>
            </a:extLst>
          </p:cNvPr>
          <p:cNvSpPr txBox="1">
            <a:spLocks/>
          </p:cNvSpPr>
          <p:nvPr/>
        </p:nvSpPr>
        <p:spPr>
          <a:xfrm>
            <a:off x="1414158" y="1891557"/>
            <a:ext cx="9363683" cy="30748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</a:pPr>
            <a:r>
              <a:rPr lang="pt-BR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Pero Dios se deleita en dar. Está lleno de compasión y anhela satisfacer las peticiones de aquellos que acuden a él en busca de fe. "Nos da para que podamos ministrar a los demás, y así llegar a ser como él</a:t>
            </a:r>
            <a:r>
              <a:rPr lang="pt-BR" sz="28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”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</a:pPr>
            <a:r>
              <a:rPr lang="pt-BR" sz="2200" dirty="0">
                <a:solidFill>
                  <a:srgbClr val="D2C092"/>
                </a:solidFill>
                <a:latin typeface="Montserrat SemiBold" panose="00000700000000000000" pitchFamily="2" charset="0"/>
              </a:rPr>
              <a:t>(</a:t>
            </a:r>
            <a:r>
              <a:rPr lang="es-ES" sz="2200" i="1" dirty="0">
                <a:solidFill>
                  <a:srgbClr val="D2C092"/>
                </a:solidFill>
                <a:latin typeface="Montserrat SemiBold" panose="00000700000000000000" pitchFamily="2" charset="0"/>
              </a:rPr>
              <a:t>Palabras de vida del gran Maestro</a:t>
            </a:r>
            <a:r>
              <a:rPr lang="pt-BR" sz="2200" dirty="0">
                <a:solidFill>
                  <a:srgbClr val="D2C092"/>
                </a:solidFill>
                <a:latin typeface="Montserrat SemiBold" panose="00000700000000000000" pitchFamily="2" charset="0"/>
              </a:rPr>
              <a:t>, p. 107).</a:t>
            </a:r>
          </a:p>
        </p:txBody>
      </p:sp>
    </p:spTree>
    <p:extLst>
      <p:ext uri="{BB962C8B-B14F-4D97-AF65-F5344CB8AC3E}">
        <p14:creationId xmlns:p14="http://schemas.microsoft.com/office/powerpoint/2010/main" val="29882229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786BDB-001F-3A4A-714A-30C483620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353B2F3-3D71-E8CE-1C47-6E25F071447A}"/>
              </a:ext>
            </a:extLst>
          </p:cNvPr>
          <p:cNvSpPr txBox="1">
            <a:spLocks/>
          </p:cNvSpPr>
          <p:nvPr/>
        </p:nvSpPr>
        <p:spPr>
          <a:xfrm>
            <a:off x="784062" y="911140"/>
            <a:ext cx="5413538" cy="10841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6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Características </a:t>
            </a:r>
            <a:r>
              <a:rPr lang="pt-BR" sz="3600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del</a:t>
            </a:r>
            <a:r>
              <a:rPr lang="pt-BR" sz="36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 </a:t>
            </a:r>
            <a:r>
              <a:rPr lang="pt-BR" sz="3600" dirty="0" err="1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intercesor</a:t>
            </a:r>
            <a:endParaRPr lang="pt-BR" sz="3600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3BD302B-72D3-CE68-7EB1-555ABA3F26BC}"/>
              </a:ext>
            </a:extLst>
          </p:cNvPr>
          <p:cNvSpPr txBox="1">
            <a:spLocks/>
          </p:cNvSpPr>
          <p:nvPr/>
        </p:nvSpPr>
        <p:spPr>
          <a:xfrm>
            <a:off x="784062" y="2373744"/>
            <a:ext cx="8997247" cy="26985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</a:pPr>
            <a:r>
              <a:rPr lang="es-ES" sz="2800" dirty="0">
                <a:solidFill>
                  <a:srgbClr val="494B42"/>
                </a:solidFill>
                <a:highlight>
                  <a:srgbClr val="D2C092"/>
                </a:highlight>
                <a:latin typeface="Montserrat SemiBold" panose="00000700000000000000" pitchFamily="2" charset="0"/>
              </a:rPr>
              <a:t>Se identifica con aquel por quien intercede</a:t>
            </a:r>
            <a:r>
              <a:rPr lang="pt-BR" sz="2800" dirty="0">
                <a:solidFill>
                  <a:srgbClr val="494B42"/>
                </a:solidFill>
                <a:highlight>
                  <a:srgbClr val="D2C092"/>
                </a:highlight>
                <a:latin typeface="Montserrat SemiBold" panose="00000700000000000000" pitchFamily="2" charset="0"/>
              </a:rPr>
              <a:t>.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</a:pP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Ester intercedió por su pueblo: "Ve y reúne a todos los judíos que se hallan en Susa, y ayunad por mí, y no comáis ni bebáis en tres días, noche y día; [...]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  <a:r>
              <a:rPr lang="pt-BR" dirty="0">
                <a:solidFill>
                  <a:srgbClr val="494B42"/>
                </a:solidFill>
                <a:latin typeface="Montserrat SemiBold" panose="00000700000000000000" pitchFamily="2" charset="0"/>
              </a:rPr>
              <a:t>(Ester 4:16).</a:t>
            </a: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36691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FDC2C9-4304-6062-875B-22E2F0B94D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6C95041-4702-D669-AE35-239447128032}"/>
              </a:ext>
            </a:extLst>
          </p:cNvPr>
          <p:cNvSpPr txBox="1">
            <a:spLocks/>
          </p:cNvSpPr>
          <p:nvPr/>
        </p:nvSpPr>
        <p:spPr>
          <a:xfrm>
            <a:off x="784063" y="1028429"/>
            <a:ext cx="6411064" cy="10841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600" dirty="0">
                <a:solidFill>
                  <a:srgbClr val="D2C092"/>
                </a:solidFill>
                <a:latin typeface="Montserrat ExtraBold" panose="00000900000000000000" pitchFamily="2" charset="0"/>
              </a:rPr>
              <a:t>¿</a:t>
            </a:r>
            <a:r>
              <a:rPr lang="pt-BR" sz="3600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Qué</a:t>
            </a:r>
            <a:r>
              <a:rPr lang="pt-BR" sz="3600" dirty="0">
                <a:solidFill>
                  <a:srgbClr val="D2C092"/>
                </a:solidFill>
                <a:latin typeface="Montserrat ExtraBold" panose="00000900000000000000" pitchFamily="2" charset="0"/>
              </a:rPr>
              <a:t> sucede </a:t>
            </a:r>
            <a:r>
              <a:rPr lang="pt-BR" sz="3600" dirty="0" err="1">
                <a:solidFill>
                  <a:srgbClr val="D2C092"/>
                </a:solidFill>
                <a:latin typeface="Montserrat ExtraBold" panose="00000900000000000000" pitchFamily="2" charset="0"/>
              </a:rPr>
              <a:t>cuando</a:t>
            </a:r>
            <a:r>
              <a:rPr lang="pt-BR" sz="3600" dirty="0">
                <a:solidFill>
                  <a:srgbClr val="D2C092"/>
                </a:solidFill>
                <a:latin typeface="Montserrat ExtraBold" panose="00000900000000000000" pitchFamily="2" charset="0"/>
              </a:rPr>
              <a:t> intercedemos?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8008D82-DB04-5228-A6FB-57E13FBCEB79}"/>
              </a:ext>
            </a:extLst>
          </p:cNvPr>
          <p:cNvSpPr txBox="1">
            <a:spLocks/>
          </p:cNvSpPr>
          <p:nvPr/>
        </p:nvSpPr>
        <p:spPr>
          <a:xfrm>
            <a:off x="784062" y="2361924"/>
            <a:ext cx="10576665" cy="3189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600" dirty="0">
                <a:solidFill>
                  <a:schemeClr val="bg1"/>
                </a:solidFill>
                <a:latin typeface="Montserrat SemiBold" panose="00000700000000000000" pitchFamily="2" charset="0"/>
              </a:rPr>
              <a:t>Nos volvemos </a:t>
            </a:r>
            <a:r>
              <a:rPr lang="pt-BR" sz="2600" dirty="0" err="1">
                <a:solidFill>
                  <a:schemeClr val="bg1"/>
                </a:solidFill>
                <a:latin typeface="Montserrat SemiBold" panose="00000700000000000000" pitchFamily="2" charset="0"/>
              </a:rPr>
              <a:t>interdependientes</a:t>
            </a:r>
            <a:r>
              <a:rPr lang="pt-BR" sz="2600" dirty="0">
                <a:solidFill>
                  <a:schemeClr val="bg1"/>
                </a:solidFill>
                <a:latin typeface="Montserrat SemiBold" panose="00000700000000000000" pitchFamily="2" charset="0"/>
              </a:rPr>
              <a:t>;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600" dirty="0">
                <a:solidFill>
                  <a:schemeClr val="bg1"/>
                </a:solidFill>
                <a:latin typeface="Montserrat SemiBold" panose="00000700000000000000" pitchFamily="2" charset="0"/>
              </a:rPr>
              <a:t>Ponemos los recursos de Dios a disposición de los demás</a:t>
            </a:r>
            <a:r>
              <a:rPr lang="pt-BR" sz="2600" dirty="0">
                <a:solidFill>
                  <a:schemeClr val="bg1"/>
                </a:solidFill>
                <a:latin typeface="Montserrat SemiBold" panose="00000700000000000000" pitchFamily="2" charset="0"/>
              </a:rPr>
              <a:t>;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600" dirty="0">
                <a:solidFill>
                  <a:schemeClr val="bg1"/>
                </a:solidFill>
                <a:latin typeface="Montserrat SemiBold" panose="00000700000000000000" pitchFamily="2" charset="0"/>
              </a:rPr>
              <a:t>Entendemos mejor lo que siente el otro</a:t>
            </a:r>
            <a:r>
              <a:rPr lang="pt-BR" sz="2600" dirty="0">
                <a:solidFill>
                  <a:schemeClr val="bg1"/>
                </a:solidFill>
                <a:latin typeface="Montserrat SemiBold" panose="00000700000000000000" pitchFamily="2" charset="0"/>
              </a:rPr>
              <a:t>;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600" dirty="0">
                <a:solidFill>
                  <a:schemeClr val="bg1"/>
                </a:solidFill>
                <a:latin typeface="Montserrat SemiBold" panose="00000700000000000000" pitchFamily="2" charset="0"/>
              </a:rPr>
              <a:t>Desarrollamos un espíritu de optimismo y gratitud</a:t>
            </a:r>
            <a:r>
              <a:rPr lang="pt-BR" sz="2600" dirty="0">
                <a:solidFill>
                  <a:schemeClr val="bg1"/>
                </a:solidFill>
                <a:latin typeface="Montserrat SemiBold" panose="00000700000000000000" pitchFamily="2" charset="0"/>
              </a:rPr>
              <a:t>;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600" dirty="0">
                <a:solidFill>
                  <a:schemeClr val="bg1"/>
                </a:solidFill>
                <a:latin typeface="Montserrat SemiBold" panose="00000700000000000000" pitchFamily="2" charset="0"/>
              </a:rPr>
              <a:t>Desarrollamos un sentido de significado</a:t>
            </a:r>
            <a:r>
              <a:rPr lang="pt-BR" sz="2600" dirty="0">
                <a:solidFill>
                  <a:schemeClr val="bg1"/>
                </a:solidFill>
                <a:latin typeface="Montserrat SemiBold" panose="00000700000000000000" pitchFamily="2" charset="0"/>
              </a:rPr>
              <a:t>;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600" dirty="0">
                <a:solidFill>
                  <a:schemeClr val="bg1"/>
                </a:solidFill>
                <a:latin typeface="Montserrat SemiBold" panose="00000700000000000000" pitchFamily="2" charset="0"/>
              </a:rPr>
              <a:t>Nos volvemos más dependientes y fieles a Dios</a:t>
            </a:r>
            <a:r>
              <a:rPr lang="pt-BR" sz="2600" dirty="0">
                <a:solidFill>
                  <a:schemeClr val="bg1"/>
                </a:solidFill>
                <a:latin typeface="Montserrat SemiBold" panose="000007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099467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03CF08-BC7E-CDE8-4A2D-2FF1C59242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55DB96C-6887-DB5D-AFA4-DDFE7276DE8E}"/>
              </a:ext>
            </a:extLst>
          </p:cNvPr>
          <p:cNvSpPr txBox="1">
            <a:spLocks/>
          </p:cNvSpPr>
          <p:nvPr/>
        </p:nvSpPr>
        <p:spPr>
          <a:xfrm>
            <a:off x="784063" y="1028429"/>
            <a:ext cx="6411064" cy="10841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ES" sz="36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¿Cómo puedo ser un intercesor?</a:t>
            </a:r>
            <a:endParaRPr lang="pt-BR" sz="3600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08CC0E1-F02E-F82F-8F27-C8F9124CCB09}"/>
              </a:ext>
            </a:extLst>
          </p:cNvPr>
          <p:cNvSpPr txBox="1">
            <a:spLocks/>
          </p:cNvSpPr>
          <p:nvPr/>
        </p:nvSpPr>
        <p:spPr>
          <a:xfrm>
            <a:off x="784062" y="2361924"/>
            <a:ext cx="8092083" cy="3189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600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Escoge</a:t>
            </a:r>
            <a:r>
              <a:rPr lang="pt-BR" sz="2600" dirty="0">
                <a:solidFill>
                  <a:srgbClr val="494B42"/>
                </a:solidFill>
                <a:latin typeface="Montserrat SemiBold" panose="00000700000000000000" pitchFamily="2" charset="0"/>
              </a:rPr>
              <a:t> a una persona;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600" dirty="0">
                <a:solidFill>
                  <a:srgbClr val="494B42"/>
                </a:solidFill>
                <a:latin typeface="Montserrat SemiBold" panose="00000700000000000000" pitchFamily="2" charset="0"/>
              </a:rPr>
              <a:t>Reserva un tiempo y un lugar apropiados</a:t>
            </a:r>
            <a:r>
              <a:rPr lang="pt-BR" sz="2600" dirty="0">
                <a:solidFill>
                  <a:srgbClr val="494B42"/>
                </a:solidFill>
                <a:latin typeface="Montserrat SemiBold" panose="00000700000000000000" pitchFamily="2" charset="0"/>
              </a:rPr>
              <a:t>;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600" dirty="0">
                <a:solidFill>
                  <a:srgbClr val="494B42"/>
                </a:solidFill>
                <a:latin typeface="Montserrat SemiBold" panose="00000700000000000000" pitchFamily="2" charset="0"/>
              </a:rPr>
              <a:t>Menciona las necesidades específicas</a:t>
            </a:r>
            <a:r>
              <a:rPr lang="pt-BR" sz="2600" dirty="0">
                <a:solidFill>
                  <a:srgbClr val="494B42"/>
                </a:solidFill>
                <a:latin typeface="Montserrat SemiBold" panose="00000700000000000000" pitchFamily="2" charset="0"/>
              </a:rPr>
              <a:t>;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600" dirty="0">
                <a:solidFill>
                  <a:srgbClr val="494B42"/>
                </a:solidFill>
                <a:latin typeface="Montserrat SemiBold" panose="00000700000000000000" pitchFamily="2" charset="0"/>
              </a:rPr>
              <a:t>Decídete a apartar este tiempo diario para la oración intercesora</a:t>
            </a:r>
            <a:r>
              <a:rPr lang="pt-BR" sz="2600" dirty="0">
                <a:solidFill>
                  <a:srgbClr val="494B42"/>
                </a:solidFill>
                <a:latin typeface="Montserrat SemiBold" panose="00000700000000000000" pitchFamily="2" charset="0"/>
              </a:rPr>
              <a:t>;</a:t>
            </a:r>
          </a:p>
          <a:p>
            <a:pPr marL="457200" indent="-457200"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600" dirty="0">
                <a:solidFill>
                  <a:srgbClr val="494B42"/>
                </a:solidFill>
                <a:latin typeface="Montserrat SemiBold" panose="00000700000000000000" pitchFamily="2" charset="0"/>
              </a:rPr>
              <a:t>Persevera en la oración</a:t>
            </a:r>
            <a:r>
              <a:rPr lang="pt-BR" sz="2600" dirty="0">
                <a:solidFill>
                  <a:srgbClr val="494B42"/>
                </a:solidFill>
                <a:latin typeface="Montserrat SemiBold" panose="000007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201178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9E5682-B8A3-A10B-598E-67CA06F916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6C97CD3-C877-A6DB-7515-BA9A546A399E}"/>
              </a:ext>
            </a:extLst>
          </p:cNvPr>
          <p:cNvSpPr txBox="1">
            <a:spLocks/>
          </p:cNvSpPr>
          <p:nvPr/>
        </p:nvSpPr>
        <p:spPr>
          <a:xfrm>
            <a:off x="1762991" y="1863753"/>
            <a:ext cx="8666018" cy="32650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32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“</a:t>
            </a:r>
            <a:r>
              <a:rPr lang="es-ES" sz="3200" dirty="0">
                <a:solidFill>
                  <a:srgbClr val="D2C092"/>
                </a:solidFill>
                <a:latin typeface="Montserrat SemiBold" panose="00000700000000000000" pitchFamily="2" charset="0"/>
              </a:rPr>
              <a:t>Presentad a Dios vuestras necesidades, tristezas, gozos, cuidados y temores. No podéis agobiarle ni cansarle</a:t>
            </a:r>
            <a:r>
              <a:rPr lang="pt-BR" sz="32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”</a:t>
            </a:r>
            <a:br>
              <a:rPr lang="pt-BR" sz="3200" dirty="0">
                <a:solidFill>
                  <a:srgbClr val="D2C092"/>
                </a:solidFill>
                <a:latin typeface="Montserrat SemiBold" panose="00000700000000000000" pitchFamily="2" charset="0"/>
              </a:rPr>
            </a:br>
            <a:endParaRPr lang="pt-BR" sz="32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  <a:p>
            <a:pPr>
              <a:spcBef>
                <a:spcPts val="0"/>
              </a:spcBef>
            </a:pPr>
            <a:r>
              <a:rPr lang="pt-BR" sz="2000" dirty="0">
                <a:solidFill>
                  <a:srgbClr val="D2C092"/>
                </a:solidFill>
                <a:latin typeface="Montserrat SemiBold" panose="00000700000000000000" pitchFamily="2" charset="0"/>
              </a:rPr>
              <a:t>(</a:t>
            </a:r>
            <a:r>
              <a:rPr lang="pt-BR" sz="2000" i="1" dirty="0">
                <a:solidFill>
                  <a:srgbClr val="D2C092"/>
                </a:solidFill>
                <a:latin typeface="Montserrat SemiBold" panose="00000700000000000000" pitchFamily="2" charset="0"/>
              </a:rPr>
              <a:t>El </a:t>
            </a:r>
            <a:r>
              <a:rPr lang="pt-BR" sz="2000" i="1" dirty="0" err="1">
                <a:solidFill>
                  <a:srgbClr val="D2C092"/>
                </a:solidFill>
                <a:latin typeface="Montserrat SemiBold" panose="00000700000000000000" pitchFamily="2" charset="0"/>
              </a:rPr>
              <a:t>camino</a:t>
            </a:r>
            <a:r>
              <a:rPr lang="pt-BR" sz="2000" i="1" dirty="0">
                <a:solidFill>
                  <a:srgbClr val="D2C092"/>
                </a:solidFill>
                <a:latin typeface="Montserrat SemiBold" panose="00000700000000000000" pitchFamily="2" charset="0"/>
              </a:rPr>
              <a:t> a Cristo</a:t>
            </a:r>
            <a:r>
              <a:rPr lang="pt-BR" sz="2000" dirty="0">
                <a:solidFill>
                  <a:srgbClr val="D2C092"/>
                </a:solidFill>
                <a:latin typeface="Montserrat SemiBold" panose="00000700000000000000" pitchFamily="2" charset="0"/>
              </a:rPr>
              <a:t>, p. </a:t>
            </a:r>
            <a:r>
              <a:rPr lang="pt-BR" sz="2000">
                <a:solidFill>
                  <a:srgbClr val="D2C092"/>
                </a:solidFill>
                <a:latin typeface="Montserrat SemiBold" panose="00000700000000000000" pitchFamily="2" charset="0"/>
              </a:rPr>
              <a:t>100).</a:t>
            </a:r>
            <a:endParaRPr lang="pt-BR" sz="2000" dirty="0">
              <a:solidFill>
                <a:srgbClr val="D2C09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12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685A35-C133-6232-D67D-DD2CBA36C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2D79F-5686-5BAD-6C15-5C71F9AEF662}"/>
              </a:ext>
            </a:extLst>
          </p:cNvPr>
          <p:cNvSpPr txBox="1">
            <a:spLocks/>
          </p:cNvSpPr>
          <p:nvPr/>
        </p:nvSpPr>
        <p:spPr>
          <a:xfrm>
            <a:off x="2791690" y="2292927"/>
            <a:ext cx="6608619" cy="22721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4800" b="1" dirty="0">
                <a:solidFill>
                  <a:srgbClr val="494B42"/>
                </a:solidFill>
                <a:latin typeface="Montserrat ExtraBold" panose="00000900000000000000" pitchFamily="2" charset="0"/>
              </a:rPr>
              <a:t>Las bendiciones de la intercesión</a:t>
            </a:r>
            <a:endParaRPr lang="en-US" sz="4800" dirty="0">
              <a:solidFill>
                <a:srgbClr val="494B42"/>
              </a:solidFill>
              <a:latin typeface="Montserrat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390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664FAA-1654-470A-8C2A-6D4020A0F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2F740A1-3A11-6CE0-8D68-43998C970145}"/>
              </a:ext>
            </a:extLst>
          </p:cNvPr>
          <p:cNvSpPr txBox="1">
            <a:spLocks/>
          </p:cNvSpPr>
          <p:nvPr/>
        </p:nvSpPr>
        <p:spPr>
          <a:xfrm>
            <a:off x="1495639" y="1817735"/>
            <a:ext cx="9363683" cy="29785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pt-BR" sz="32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“</a:t>
            </a:r>
            <a:r>
              <a:rPr lang="es-ES" sz="3200" dirty="0">
                <a:solidFill>
                  <a:srgbClr val="D2C092"/>
                </a:solidFill>
                <a:latin typeface="Montserrat SemiBold" panose="00000700000000000000" pitchFamily="2" charset="0"/>
              </a:rPr>
              <a:t>Exhorto ante todo, a que se hagan rogativas, oraciones, peticiones y acciones de gracias, por todos los hombres</a:t>
            </a:r>
            <a:r>
              <a:rPr lang="pt-BR" sz="3200" dirty="0">
                <a:solidFill>
                  <a:srgbClr val="D2C092"/>
                </a:solidFill>
                <a:latin typeface="Montserrat SemiBold" panose="00000700000000000000" pitchFamily="2" charset="0"/>
              </a:rPr>
              <a:t>” </a:t>
            </a:r>
          </a:p>
          <a:p>
            <a:pPr>
              <a:lnSpc>
                <a:spcPct val="100000"/>
              </a:lnSpc>
            </a:pPr>
            <a:r>
              <a:rPr lang="pt-BR" sz="2000" dirty="0">
                <a:solidFill>
                  <a:srgbClr val="D2C092"/>
                </a:solidFill>
                <a:latin typeface="Montserrat SemiBold" panose="00000700000000000000" pitchFamily="2" charset="0"/>
              </a:rPr>
              <a:t>(1 Timoteo 2:1).</a:t>
            </a:r>
          </a:p>
        </p:txBody>
      </p:sp>
    </p:spTree>
    <p:extLst>
      <p:ext uri="{BB962C8B-B14F-4D97-AF65-F5344CB8AC3E}">
        <p14:creationId xmlns:p14="http://schemas.microsoft.com/office/powerpoint/2010/main" val="4030889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3AB49E-0025-DA74-7BEF-176CE7216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8BDF19F-EDD8-AEC0-DC75-E00C60582D3C}"/>
              </a:ext>
            </a:extLst>
          </p:cNvPr>
          <p:cNvSpPr txBox="1">
            <a:spLocks/>
          </p:cNvSpPr>
          <p:nvPr/>
        </p:nvSpPr>
        <p:spPr>
          <a:xfrm>
            <a:off x="1088003" y="2560511"/>
            <a:ext cx="10015989" cy="343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</a:pPr>
            <a:r>
              <a:rPr lang="es-ES" sz="3000" b="1" dirty="0">
                <a:solidFill>
                  <a:srgbClr val="494B42"/>
                </a:solidFill>
                <a:highlight>
                  <a:srgbClr val="D2C092"/>
                </a:highlight>
                <a:latin typeface="Montserrat SemiBold" panose="00000700000000000000" pitchFamily="2" charset="0"/>
              </a:rPr>
              <a:t>El diccionario de la lengua española (RAE) define "interceder" como "Hablar en favor de alguien </a:t>
            </a:r>
            <a:r>
              <a:rPr lang="pt-BR" sz="3000" b="1" dirty="0">
                <a:solidFill>
                  <a:srgbClr val="494B42"/>
                </a:solidFill>
                <a:highlight>
                  <a:srgbClr val="D2C092"/>
                </a:highlight>
                <a:latin typeface="Montserrat SemiBold" panose="00000700000000000000" pitchFamily="2" charset="0"/>
              </a:rPr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</a:pPr>
            <a:r>
              <a:rPr lang="es-ES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“[...] orad los unos por los otros [...] La oración eficaz del justo puede mucho</a:t>
            </a:r>
            <a:r>
              <a:rPr lang="pt-BR" sz="3200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”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</a:pPr>
            <a:r>
              <a:rPr lang="pt-BR" b="1" dirty="0">
                <a:solidFill>
                  <a:srgbClr val="494B42"/>
                </a:solidFill>
                <a:latin typeface="Montserrat SemiBold" panose="00000700000000000000" pitchFamily="2" charset="0"/>
              </a:rPr>
              <a:t>(Santiago 5:16).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4A83454D-C0AE-C6D7-B1BC-5C984C9C50AF}"/>
              </a:ext>
            </a:extLst>
          </p:cNvPr>
          <p:cNvSpPr txBox="1"/>
          <p:nvPr/>
        </p:nvSpPr>
        <p:spPr>
          <a:xfrm>
            <a:off x="1247189" y="1578277"/>
            <a:ext cx="96976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600" dirty="0">
                <a:solidFill>
                  <a:schemeClr val="accent1">
                    <a:lumMod val="75000"/>
                  </a:schemeClr>
                </a:solidFill>
                <a:latin typeface="Montserrat ExtraBold" panose="00000900000000000000" pitchFamily="2" charset="0"/>
              </a:rPr>
              <a:t>Consejo del apóstol Pablo a Timoteo</a:t>
            </a:r>
            <a:endParaRPr lang="pt-BR" sz="3600" dirty="0">
              <a:solidFill>
                <a:schemeClr val="accent1">
                  <a:lumMod val="75000"/>
                </a:schemeClr>
              </a:solidFill>
              <a:latin typeface="Montserrat ExtraBold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839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F439A5-0635-8067-8CAB-989FE9EC10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BAE7E191-4303-6DF5-0A9B-3114ECBAB6B6}"/>
              </a:ext>
            </a:extLst>
          </p:cNvPr>
          <p:cNvSpPr txBox="1"/>
          <p:nvPr/>
        </p:nvSpPr>
        <p:spPr>
          <a:xfrm>
            <a:off x="874643" y="2613361"/>
            <a:ext cx="4731829" cy="144655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indent="0">
              <a:buNone/>
            </a:pPr>
            <a:r>
              <a:rPr lang="pt-BR" sz="4400" dirty="0" err="1">
                <a:solidFill>
                  <a:srgbClr val="494B42"/>
                </a:solidFill>
                <a:latin typeface="Montserrat ExtraBold" panose="00000900000000000000" pitchFamily="2" charset="0"/>
              </a:rPr>
              <a:t>Ejemplos</a:t>
            </a:r>
            <a:r>
              <a:rPr lang="pt-BR" sz="4400" dirty="0">
                <a:solidFill>
                  <a:srgbClr val="494B42"/>
                </a:solidFill>
                <a:latin typeface="Montserrat ExtraBold" panose="00000900000000000000" pitchFamily="2" charset="0"/>
              </a:rPr>
              <a:t> de </a:t>
            </a:r>
            <a:r>
              <a:rPr lang="pt-BR" sz="4400" dirty="0" err="1">
                <a:solidFill>
                  <a:srgbClr val="494B42"/>
                </a:solidFill>
                <a:latin typeface="Montserrat ExtraBold" panose="00000900000000000000" pitchFamily="2" charset="0"/>
              </a:rPr>
              <a:t>intercesores</a:t>
            </a:r>
            <a:r>
              <a:rPr lang="pt-BR" sz="4400" dirty="0">
                <a:solidFill>
                  <a:srgbClr val="494B42"/>
                </a:solidFill>
                <a:latin typeface="Montserrat ExtraBold" panose="00000900000000000000" pitchFamily="2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431043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EE0F8A-86A9-B47F-C467-95013E568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85836589-0F6B-3446-0FD8-F72D9BEBB967}"/>
              </a:ext>
            </a:extLst>
          </p:cNvPr>
          <p:cNvSpPr txBox="1"/>
          <p:nvPr/>
        </p:nvSpPr>
        <p:spPr>
          <a:xfrm>
            <a:off x="866870" y="830967"/>
            <a:ext cx="783378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s-ES" sz="32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Abraham intercedió por las ciudades de Sodoma y Gomorra</a:t>
            </a:r>
            <a:endParaRPr lang="pt-BR" sz="3200" b="1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9966D50-02AC-24A7-6E28-5BAC5884FE4B}"/>
              </a:ext>
            </a:extLst>
          </p:cNvPr>
          <p:cNvSpPr txBox="1"/>
          <p:nvPr/>
        </p:nvSpPr>
        <p:spPr>
          <a:xfrm>
            <a:off x="1546113" y="3911173"/>
            <a:ext cx="9099773" cy="183106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2400"/>
              </a:spcAft>
            </a:pPr>
            <a:r>
              <a:rPr lang="es-ES" sz="3600" dirty="0">
                <a:solidFill>
                  <a:srgbClr val="494B42"/>
                </a:solidFill>
                <a:latin typeface="Montserrat SemiBold" panose="00000700000000000000" pitchFamily="2" charset="0"/>
              </a:rPr>
              <a:t>"[...] ¿Destruirás también al justo con el impío?</a:t>
            </a:r>
            <a:r>
              <a:rPr lang="pt-BR" sz="36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(Génesis 18:23).</a:t>
            </a:r>
            <a:endParaRPr lang="pt-BR" sz="36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028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22E8A1-921E-0917-1120-415E02BE5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F1FCB2E4-2B87-37B5-59CF-913A4F40621C}"/>
              </a:ext>
            </a:extLst>
          </p:cNvPr>
          <p:cNvSpPr txBox="1"/>
          <p:nvPr/>
        </p:nvSpPr>
        <p:spPr>
          <a:xfrm>
            <a:off x="866871" y="830967"/>
            <a:ext cx="654791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s-ES" sz="36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Moisés intercedió por el pueblo de Israel</a:t>
            </a:r>
            <a:r>
              <a:rPr lang="pt-BR" sz="36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: 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715E5E3-3880-1F71-3386-78FD90F4DA3D}"/>
              </a:ext>
            </a:extLst>
          </p:cNvPr>
          <p:cNvSpPr txBox="1"/>
          <p:nvPr/>
        </p:nvSpPr>
        <p:spPr>
          <a:xfrm>
            <a:off x="1546113" y="3494638"/>
            <a:ext cx="9099773" cy="246488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2400"/>
              </a:spcAft>
            </a:pP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Entonces volvió Moisés a Jehová, y dijo:  'Te ruego, pues este pueblo ha cometido un gran pecado, porque se hicieron dioses de oro, que perdones ahora su pecado, y si no, ráeme ahora de tu libro que has escrito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  <a:r>
              <a:rPr lang="pt-BR" sz="2400" dirty="0">
                <a:solidFill>
                  <a:srgbClr val="494B42"/>
                </a:solidFill>
                <a:latin typeface="Montserrat SemiBold" panose="00000700000000000000" pitchFamily="2" charset="0"/>
              </a:rPr>
              <a:t>(</a:t>
            </a:r>
            <a:r>
              <a:rPr lang="pt-BR" sz="2400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Éxodo</a:t>
            </a:r>
            <a:r>
              <a:rPr lang="pt-BR" sz="2400" dirty="0">
                <a:solidFill>
                  <a:srgbClr val="494B42"/>
                </a:solidFill>
                <a:latin typeface="Montserrat SemiBold" panose="00000700000000000000" pitchFamily="2" charset="0"/>
              </a:rPr>
              <a:t> 32:31, 32).</a:t>
            </a: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246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A76F2D-D2D2-4A70-1BCC-2DA7E037D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136829B2-E9C5-D5FA-E71A-8F05B918882D}"/>
              </a:ext>
            </a:extLst>
          </p:cNvPr>
          <p:cNvSpPr txBox="1"/>
          <p:nvPr/>
        </p:nvSpPr>
        <p:spPr>
          <a:xfrm>
            <a:off x="866871" y="830967"/>
            <a:ext cx="51446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s-ES" sz="36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Job intercedió por sus amigos</a:t>
            </a:r>
            <a:endParaRPr lang="pt-BR" sz="3600" b="1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86068479-1CEB-69F8-31C2-D89B5960A089}"/>
              </a:ext>
            </a:extLst>
          </p:cNvPr>
          <p:cNvSpPr txBox="1"/>
          <p:nvPr/>
        </p:nvSpPr>
        <p:spPr>
          <a:xfrm>
            <a:off x="1546113" y="3793402"/>
            <a:ext cx="9099773" cy="216611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2400"/>
              </a:spcAft>
            </a:pP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Y quitó Jehová la aflicción de Job, cuando él hubo orado por sus amigos; y aumentó al doble todas las cosas que habían sido de Job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  <a:r>
              <a:rPr lang="pt-BR" sz="2000" dirty="0">
                <a:solidFill>
                  <a:srgbClr val="494B42"/>
                </a:solidFill>
                <a:latin typeface="Montserrat SemiBold" panose="00000700000000000000" pitchFamily="2" charset="0"/>
              </a:rPr>
              <a:t>(</a:t>
            </a:r>
            <a:r>
              <a:rPr lang="pt-BR" sz="2000" dirty="0" err="1">
                <a:solidFill>
                  <a:srgbClr val="494B42"/>
                </a:solidFill>
                <a:latin typeface="Montserrat SemiBold" panose="00000700000000000000" pitchFamily="2" charset="0"/>
              </a:rPr>
              <a:t>Job</a:t>
            </a:r>
            <a:r>
              <a:rPr lang="pt-BR" sz="2000" dirty="0">
                <a:solidFill>
                  <a:srgbClr val="494B42"/>
                </a:solidFill>
                <a:latin typeface="Montserrat SemiBold" panose="00000700000000000000" pitchFamily="2" charset="0"/>
              </a:rPr>
              <a:t> 42:10).</a:t>
            </a: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448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7E7577-71A5-8801-F63B-ABEC59B484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B63360CE-13EF-E304-4286-6366B56B0F83}"/>
              </a:ext>
            </a:extLst>
          </p:cNvPr>
          <p:cNvSpPr txBox="1"/>
          <p:nvPr/>
        </p:nvSpPr>
        <p:spPr>
          <a:xfrm>
            <a:off x="866871" y="830967"/>
            <a:ext cx="51446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s-ES" sz="3600" b="1" dirty="0">
                <a:solidFill>
                  <a:srgbClr val="D2C092"/>
                </a:solidFill>
                <a:latin typeface="Montserrat ExtraBold" panose="00000900000000000000" pitchFamily="2" charset="0"/>
              </a:rPr>
              <a:t>Daniel intercedió por el pueblo</a:t>
            </a:r>
            <a:endParaRPr lang="pt-BR" sz="3600" b="1" dirty="0">
              <a:solidFill>
                <a:srgbClr val="D2C092"/>
              </a:solidFill>
              <a:latin typeface="Montserrat ExtraBold" panose="000009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37F02104-2452-B8A4-9CD1-2D9EF30D92AE}"/>
              </a:ext>
            </a:extLst>
          </p:cNvPr>
          <p:cNvSpPr txBox="1"/>
          <p:nvPr/>
        </p:nvSpPr>
        <p:spPr>
          <a:xfrm>
            <a:off x="1546113" y="3567066"/>
            <a:ext cx="9099773" cy="216611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spcAft>
                <a:spcPts val="2400"/>
              </a:spcAft>
            </a:pP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“</a:t>
            </a:r>
            <a:r>
              <a:rPr lang="es-ES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Ahora pues, Dios nuestro, oye la oración de tu siervo, y sus ruegos; [...] Inclina, oh Dios mío, tu oído, y oye;  Abre tus ojos y mira [...] Oye oh, Señor. Oh Señor, perdona; presta oído, Señor, y hazlo [...]</a:t>
            </a:r>
            <a:r>
              <a:rPr lang="pt-BR" sz="2800" dirty="0">
                <a:solidFill>
                  <a:srgbClr val="494B42"/>
                </a:solidFill>
                <a:latin typeface="Montserrat SemiBold" panose="00000700000000000000" pitchFamily="2" charset="0"/>
              </a:rPr>
              <a:t>” </a:t>
            </a:r>
            <a:r>
              <a:rPr lang="pt-BR" sz="2000" dirty="0">
                <a:solidFill>
                  <a:srgbClr val="494B42"/>
                </a:solidFill>
                <a:latin typeface="Montserrat SemiBold" panose="00000700000000000000" pitchFamily="2" charset="0"/>
              </a:rPr>
              <a:t>(Daniel 9:17-19).</a:t>
            </a:r>
            <a:endParaRPr lang="pt-BR" sz="2800" dirty="0">
              <a:solidFill>
                <a:srgbClr val="494B42"/>
              </a:solidFill>
              <a:latin typeface="Montserrat SemiBold" panose="000007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45816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CC5CD579-626D-4770-A1AD-B108F63755B7}"/>
</file>

<file path=customXml/itemProps2.xml><?xml version="1.0" encoding="utf-8"?>
<ds:datastoreItem xmlns:ds="http://schemas.openxmlformats.org/officeDocument/2006/customXml" ds:itemID="{63FB1EB4-93E4-4059-9924-EFC0CD46A7AD}"/>
</file>

<file path=customXml/itemProps3.xml><?xml version="1.0" encoding="utf-8"?>
<ds:datastoreItem xmlns:ds="http://schemas.openxmlformats.org/officeDocument/2006/customXml" ds:itemID="{D75BBAAF-F8AE-478F-A1FD-5EFA3A571A11}"/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634</Words>
  <Application>Microsoft Office PowerPoint</Application>
  <PresentationFormat>Panorámica</PresentationFormat>
  <Paragraphs>43</Paragraphs>
  <Slides>17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3" baseType="lpstr">
      <vt:lpstr>Montserrat ExtraBold</vt:lpstr>
      <vt:lpstr>Aptos Display</vt:lpstr>
      <vt:lpstr>Aptos</vt:lpstr>
      <vt:lpstr>Arial</vt:lpstr>
      <vt:lpstr>Montserrat SemiBold</vt:lpstr>
      <vt:lpstr>Tema do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Claudia Suzana Rossi Lima</dc:creator>
  <cp:lastModifiedBy>DSA - Rocio Viviana Macena</cp:lastModifiedBy>
  <cp:revision>21</cp:revision>
  <dcterms:created xsi:type="dcterms:W3CDTF">2024-11-25T23:42:57Z</dcterms:created>
  <dcterms:modified xsi:type="dcterms:W3CDTF">2024-12-11T17:05:32Z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