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2.xml" ContentType="application/vnd.openxmlformats-officedocument.presentationml.notesSlide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1"/>
  </p:notesMasterIdLst>
  <p:sldIdLst>
    <p:sldId id="256" r:id="rId2"/>
    <p:sldId id="264" r:id="rId3"/>
    <p:sldId id="270" r:id="rId4"/>
    <p:sldId id="257" r:id="rId5"/>
    <p:sldId id="262" r:id="rId6"/>
    <p:sldId id="261" r:id="rId7"/>
    <p:sldId id="267" r:id="rId8"/>
    <p:sldId id="258" r:id="rId9"/>
    <p:sldId id="268" r:id="rId10"/>
    <p:sldId id="273" r:id="rId11"/>
    <p:sldId id="260" r:id="rId12"/>
    <p:sldId id="272" r:id="rId13"/>
    <p:sldId id="275" r:id="rId14"/>
    <p:sldId id="276" r:id="rId15"/>
    <p:sldId id="277" r:id="rId16"/>
    <p:sldId id="278" r:id="rId17"/>
    <p:sldId id="279" r:id="rId18"/>
    <p:sldId id="274" r:id="rId19"/>
    <p:sldId id="266" r:id="rId20"/>
  </p:sldIdLst>
  <p:sldSz cx="12192000" cy="6858000"/>
  <p:notesSz cx="6858000" cy="9144000"/>
  <p:embeddedFontLst>
    <p:embeddedFont>
      <p:font typeface="Aptos" panose="020B0004020202020204" pitchFamily="34" charset="0"/>
      <p:regular r:id="rId22"/>
      <p:bold r:id="rId23"/>
      <p:italic r:id="rId24"/>
      <p:boldItalic r:id="rId25"/>
    </p:embeddedFont>
    <p:embeddedFont>
      <p:font typeface="Aptos Display" panose="020B0004020202020204" pitchFamily="34" charset="0"/>
      <p:regular r:id="rId26"/>
      <p:bold r:id="rId27"/>
      <p:italic r:id="rId28"/>
      <p:boldItalic r:id="rId29"/>
    </p:embeddedFont>
    <p:embeddedFont>
      <p:font typeface="Montserrat ExtraBold" panose="00000900000000000000" pitchFamily="2" charset="0"/>
      <p:bold r:id="rId30"/>
      <p:boldItalic r:id="rId31"/>
    </p:embeddedFont>
    <p:embeddedFont>
      <p:font typeface="Montserrat SemiBold" panose="00000700000000000000" pitchFamily="2" charset="0"/>
      <p:bold r:id="rId32"/>
      <p:boldItalic r:id="rId33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C092"/>
    <a:srgbClr val="494B42"/>
    <a:srgbClr val="575952"/>
    <a:srgbClr val="D1BE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78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customXml" Target="../customXml/item2.xml"/><Relationship Id="rId21" Type="http://schemas.openxmlformats.org/officeDocument/2006/relationships/notesMaster" Target="notesMasters/notesMaster1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tableStyles" Target="tableStyles.xml"/><Relationship Id="rId40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71BEC4-4966-4905-9FBA-4B85F33F05BA}" type="datetimeFigureOut">
              <a:rPr lang="pt-BR" smtClean="0"/>
              <a:t>10/12/2024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F0AE75-71D6-4CFA-BAF2-3698CB12F66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6599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F0AE75-71D6-4CFA-BAF2-3698CB12F668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565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4BC5F4-2BE7-B706-EA2D-019C68E49F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C5628F57-AF8F-475C-9060-CD1E66E233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49C967CC-D000-4AF3-79E6-FD4F5E4CD4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66E21B0-B1AB-9BE6-644E-0DECFED38B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F0AE75-71D6-4CFA-BAF2-3698CB12F668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08068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334690-E3C7-08D3-6744-DFFB89DD8C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2D73249-C837-EBE9-B118-B703C203B5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9FC4E18-9CFA-FB45-A248-957AA618C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10/12/2024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353CCAB-36B9-8034-BB03-C4797D773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A78CA9F-A3F4-25AD-81F5-DE2F365B1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1036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EB64BD-7175-558E-63D9-2D6D8D656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D746573-73CF-49EA-3B5C-2A16969E24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264FBBE-DA38-C863-C909-1EC53EC57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10/12/2024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2FADF5D-0DF8-C29D-CC4C-5D6A67F0D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A5D9C2E-D1C6-9EC5-8467-63B3F6B27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6208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51C06D4-838D-261E-B8C9-50E5551EE7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94BC42E-0DB4-3193-E06D-D3D7E4764D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E15311C-6DEF-E155-354D-4744D5941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10/12/2024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F8EE14A-A5FA-2593-A46C-EE4C34E5F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819600E-3959-F0CC-51BD-4C42BE93E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1234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F87762-5989-2F1D-6B55-F29915B29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A555B32-4C2C-1D2D-CE26-254E0352E9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3BE5B13-3654-69E2-2ECF-80B3DE50F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10/12/2024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C57E042-2884-ED3B-496C-008CC1ECF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71DC68F-2D12-C4E1-7A5A-090A366F9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4901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EE889E-7B2E-5518-92BD-6ED0BEC9A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827B527-F015-387E-4A6D-B872DC98CE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6BDB04D-12BA-BE5A-A1ED-6132748C8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10/12/2024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E490CD1-CE5C-BBEB-8446-CD9A344BE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A41B2DE-0A50-C47B-5596-B021D6DBB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2225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F69E41-2F2D-B390-C387-3AC77515D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03A30B-9A95-E453-AE26-277E25CBA3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F99E84E-CD4A-6E26-238C-A7D2B24DA9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A69FBFA-17ED-28EE-A25C-C9563214C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10/12/2024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29BBF86-9EAF-C9B2-7C1C-7BA1A38D3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0969074-956D-B8CA-7567-938DE586D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6032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34D4AE-D69B-B97A-805C-39CD2F99A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2E88C2C-E4D2-6CF3-6A11-7A8818738B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DDF373B-7AE8-963E-F752-55333BCC53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F7A296C-0347-3A80-A575-7370AEA08D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56736877-B4A6-DDE3-92BA-4A9CEB3D0D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5D3869D-40A6-8101-3BDB-DE43B4013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10/12/2024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5DA704B-FEF0-4799-E569-CD4E7D41B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CBCB15EF-2E16-184F-C022-D66508837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3638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8BD146-D2CD-D1EB-966D-E76E3831B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C79D5F3-530C-4D43-BE26-E8AF76685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10/12/2024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B4819FA-D877-6436-F447-2C3AEBBEC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FC9BBA0-7895-FFBE-581C-031282D37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1805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895C3059-6A08-AC69-862E-8800F5D4F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10/12/2024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D8EB573E-4A06-3743-3CE6-A6690433B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33F4C22-2A3F-AD80-F5B7-0499A1EC3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9343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1E6A57-4BB2-75C5-9F62-700F3565C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D5F382-9A89-87FB-3B1A-0DFB19FC3F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1324691-1C48-1B28-F478-A22E0D821F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249EC6C-CBAD-F552-45C3-92E893B8A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10/12/2024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3FB2AC7-0432-FB51-6B52-A0CEA4D2E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259121C-0907-0A6D-6FB7-7A40F23C1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4809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3520DF-4316-2B16-40A2-C06325B23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1727308F-5F1C-70D6-A592-F35E864E05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A879B1F-813D-2EEB-6612-A50CC66D84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6F92316-67C6-DA6A-C70A-ACB622A75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10/12/2024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AE71F85-381B-0E3D-1371-48F2F49C1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07CAFC1-B33A-5368-616E-FA62D2C2B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0463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CB6A6A5-F6DA-50B0-0529-D83746AF6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7CA1473-FB8D-199A-2C21-F7E16D6006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1616F80-AD03-C5DB-81F5-4E3ED916ED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41DAB40-46B7-470B-BE6E-D7E9EEE35A77}" type="datetimeFigureOut">
              <a:rPr lang="pt-BR" smtClean="0"/>
              <a:t>10/12/2024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B96C216-1C68-C1ED-3F53-5CC011E44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DA83ACB-1F0E-DD91-EAB0-A03E0D0E87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4707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94975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9F414C-A8EA-4D83-2EEC-6A09A1A928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29EC3E7C-DBE1-1D5E-1EDF-80DE6BB96420}"/>
              </a:ext>
            </a:extLst>
          </p:cNvPr>
          <p:cNvSpPr txBox="1"/>
          <p:nvPr/>
        </p:nvSpPr>
        <p:spPr>
          <a:xfrm>
            <a:off x="1020777" y="874590"/>
            <a:ext cx="666387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200" dirty="0">
                <a:solidFill>
                  <a:srgbClr val="D2C092"/>
                </a:solidFill>
                <a:latin typeface="Montserrat ExtraBold" panose="00000900000000000000" pitchFamily="2" charset="0"/>
              </a:rPr>
              <a:t>El desierto en nuestra vida</a:t>
            </a:r>
            <a:endParaRPr lang="pt-BR" sz="3200" dirty="0">
              <a:solidFill>
                <a:srgbClr val="D2C092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3D7A87F7-11AA-32B4-818D-03EE64120D92}"/>
              </a:ext>
            </a:extLst>
          </p:cNvPr>
          <p:cNvSpPr txBox="1"/>
          <p:nvPr/>
        </p:nvSpPr>
        <p:spPr>
          <a:xfrm>
            <a:off x="1020778" y="1801422"/>
            <a:ext cx="8169404" cy="3723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pt-BR" sz="2400" dirty="0">
                <a:solidFill>
                  <a:srgbClr val="D2C092"/>
                </a:solidFill>
                <a:latin typeface="Montserrat SemiBold" panose="00000700000000000000" pitchFamily="2" charset="0"/>
              </a:rPr>
              <a:t>Todo </a:t>
            </a:r>
            <a:r>
              <a:rPr lang="pt-BR" sz="2400" dirty="0" err="1">
                <a:solidFill>
                  <a:srgbClr val="D2C092"/>
                </a:solidFill>
                <a:latin typeface="Montserrat SemiBold" panose="00000700000000000000" pitchFamily="2" charset="0"/>
              </a:rPr>
              <a:t>enfrentan</a:t>
            </a:r>
            <a:r>
              <a:rPr lang="pt-BR" sz="2400" dirty="0">
                <a:solidFill>
                  <a:srgbClr val="D2C092"/>
                </a:solidFill>
                <a:latin typeface="Montserrat SemiBold" panose="00000700000000000000" pitchFamily="2" charset="0"/>
              </a:rPr>
              <a:t> al </a:t>
            </a:r>
            <a:r>
              <a:rPr lang="pt-BR" sz="2400" dirty="0" err="1">
                <a:solidFill>
                  <a:srgbClr val="D2C092"/>
                </a:solidFill>
                <a:latin typeface="Montserrat SemiBold" panose="00000700000000000000" pitchFamily="2" charset="0"/>
              </a:rPr>
              <a:t>desierto</a:t>
            </a:r>
            <a:r>
              <a:rPr lang="pt-BR" sz="2400" dirty="0">
                <a:solidFill>
                  <a:srgbClr val="D2C092"/>
                </a:solidFill>
                <a:latin typeface="Montserrat SemiBold" panose="00000700000000000000" pitchFamily="2" charset="0"/>
              </a:rPr>
              <a:t>: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bg1"/>
                </a:solidFill>
                <a:latin typeface="Montserrat SemiBold" panose="00000700000000000000" pitchFamily="2" charset="0"/>
              </a:rPr>
              <a:t>El camino de Dios es más arduo</a:t>
            </a:r>
            <a:r>
              <a:rPr lang="pt-BR" sz="2400" dirty="0">
                <a:solidFill>
                  <a:schemeClr val="bg1"/>
                </a:solidFill>
                <a:latin typeface="Montserrat SemiBold" panose="00000700000000000000" pitchFamily="2" charset="0"/>
              </a:rPr>
              <a:t>.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BR" sz="2400" dirty="0" err="1">
                <a:solidFill>
                  <a:schemeClr val="bg1"/>
                </a:solidFill>
                <a:latin typeface="Montserrat SemiBold" panose="00000700000000000000" pitchFamily="2" charset="0"/>
              </a:rPr>
              <a:t>Nadie</a:t>
            </a:r>
            <a:r>
              <a:rPr lang="pt-BR" sz="2400" dirty="0">
                <a:solidFill>
                  <a:schemeClr val="bg1"/>
                </a:solidFill>
                <a:latin typeface="Montserrat SemiBold" panose="00000700000000000000" pitchFamily="2" charset="0"/>
              </a:rPr>
              <a:t> elige ir, </a:t>
            </a:r>
            <a:r>
              <a:rPr lang="es-ES" sz="2400" dirty="0">
                <a:solidFill>
                  <a:schemeClr val="bg1"/>
                </a:solidFill>
                <a:latin typeface="Montserrat SemiBold" panose="00000700000000000000" pitchFamily="2" charset="0"/>
              </a:rPr>
              <a:t>pero todos están sujetos a atravesarlo</a:t>
            </a:r>
            <a:r>
              <a:rPr lang="pt-BR" sz="2400" dirty="0">
                <a:solidFill>
                  <a:schemeClr val="bg1"/>
                </a:solidFill>
                <a:latin typeface="Montserrat SemiBold" panose="00000700000000000000" pitchFamily="2" charset="0"/>
              </a:rPr>
              <a:t>.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bg1"/>
                </a:solidFill>
                <a:latin typeface="Montserrat SemiBold" panose="00000700000000000000" pitchFamily="2" charset="0"/>
              </a:rPr>
              <a:t>El trauma puede llevarnos al desierto</a:t>
            </a:r>
            <a:r>
              <a:rPr lang="pt-BR" sz="2400" dirty="0">
                <a:solidFill>
                  <a:schemeClr val="bg1"/>
                </a:solidFill>
                <a:latin typeface="Montserrat SemiBold" panose="00000700000000000000" pitchFamily="2" charset="0"/>
              </a:rPr>
              <a:t>.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pt-BR" sz="2400" dirty="0" err="1">
                <a:solidFill>
                  <a:schemeClr val="bg1"/>
                </a:solidFill>
                <a:latin typeface="Montserrat SemiBold" panose="00000700000000000000" pitchFamily="2" charset="0"/>
              </a:rPr>
              <a:t>Las</a:t>
            </a:r>
            <a:r>
              <a:rPr lang="pt-BR" sz="2400" dirty="0">
                <a:solidFill>
                  <a:schemeClr val="bg1"/>
                </a:solidFill>
                <a:latin typeface="Montserrat SemiBold" panose="00000700000000000000" pitchFamily="2" charset="0"/>
              </a:rPr>
              <a:t> duras realidades de </a:t>
            </a:r>
            <a:r>
              <a:rPr lang="pt-BR" sz="2400" dirty="0" err="1">
                <a:solidFill>
                  <a:schemeClr val="bg1"/>
                </a:solidFill>
                <a:latin typeface="Montserrat SemiBold" panose="00000700000000000000" pitchFamily="2" charset="0"/>
              </a:rPr>
              <a:t>la</a:t>
            </a:r>
            <a:r>
              <a:rPr lang="pt-BR" sz="2400" dirty="0">
                <a:solidFill>
                  <a:schemeClr val="bg1"/>
                </a:solidFill>
                <a:latin typeface="Montserrat SemiBold" panose="00000700000000000000" pitchFamily="2" charset="0"/>
              </a:rPr>
              <a:t> vida </a:t>
            </a:r>
            <a:r>
              <a:rPr lang="pt-BR" sz="2400" dirty="0" err="1">
                <a:solidFill>
                  <a:schemeClr val="bg1"/>
                </a:solidFill>
                <a:latin typeface="Montserrat SemiBold" panose="00000700000000000000" pitchFamily="2" charset="0"/>
              </a:rPr>
              <a:t>pueden</a:t>
            </a:r>
            <a:r>
              <a:rPr lang="pt-BR" sz="2400" dirty="0">
                <a:solidFill>
                  <a:schemeClr val="bg1"/>
                </a:solidFill>
                <a:latin typeface="Montserrat SemiBold" panose="00000700000000000000" pitchFamily="2" charset="0"/>
              </a:rPr>
              <a:t> </a:t>
            </a:r>
            <a:r>
              <a:rPr lang="pt-BR" sz="2400" dirty="0" err="1">
                <a:solidFill>
                  <a:schemeClr val="bg1"/>
                </a:solidFill>
                <a:latin typeface="Montserrat SemiBold" panose="00000700000000000000" pitchFamily="2" charset="0"/>
              </a:rPr>
              <a:t>abatirnos</a:t>
            </a:r>
            <a:r>
              <a:rPr lang="pt-BR" sz="2400" dirty="0">
                <a:solidFill>
                  <a:schemeClr val="bg1"/>
                </a:solidFill>
                <a:latin typeface="Montserrat SemiBold" panose="00000700000000000000" pitchFamily="2" charset="0"/>
              </a:rPr>
              <a:t>.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bg1"/>
                </a:solidFill>
                <a:latin typeface="Montserrat SemiBold" panose="00000700000000000000" pitchFamily="2" charset="0"/>
              </a:rPr>
              <a:t>El espíritu se siente abrumado por la aridez de los hechos</a:t>
            </a:r>
            <a:r>
              <a:rPr lang="pt-BR" sz="2400" dirty="0">
                <a:solidFill>
                  <a:schemeClr val="bg1"/>
                </a:solidFill>
                <a:latin typeface="Montserrat SemiBold" panose="000007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676873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F695DBE-82DA-1988-49CD-A6D8B89E78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FA5BA71-A3A3-56DC-7A74-D59BCAC808AC}"/>
              </a:ext>
            </a:extLst>
          </p:cNvPr>
          <p:cNvSpPr txBox="1"/>
          <p:nvPr/>
        </p:nvSpPr>
        <p:spPr>
          <a:xfrm>
            <a:off x="2146339" y="2154738"/>
            <a:ext cx="7899321" cy="29392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spcAft>
                <a:spcPts val="3000"/>
              </a:spcAft>
              <a:buNone/>
            </a:pPr>
            <a:r>
              <a:rPr lang="es-ES" sz="4000" dirty="0">
                <a:solidFill>
                  <a:srgbClr val="494B42"/>
                </a:solidFill>
                <a:latin typeface="Montserrat SemiBold" panose="00000700000000000000" pitchFamily="2" charset="0"/>
              </a:rPr>
              <a:t>Dios nunca abandona a sus hijos en el desierto</a:t>
            </a:r>
            <a:r>
              <a:rPr lang="pt-BR" sz="4000" dirty="0">
                <a:solidFill>
                  <a:srgbClr val="494B42"/>
                </a:solidFill>
                <a:latin typeface="Montserrat SemiBold" panose="00000700000000000000" pitchFamily="2" charset="0"/>
              </a:rPr>
              <a:t>. </a:t>
            </a:r>
          </a:p>
          <a:p>
            <a:pPr marL="0" indent="0" algn="ctr">
              <a:spcAft>
                <a:spcPts val="3000"/>
              </a:spcAft>
              <a:buNone/>
            </a:pPr>
            <a:r>
              <a:rPr lang="es-ES" sz="4000" dirty="0">
                <a:solidFill>
                  <a:srgbClr val="494B42"/>
                </a:solidFill>
                <a:latin typeface="Montserrat SemiBold" panose="00000700000000000000" pitchFamily="2" charset="0"/>
              </a:rPr>
              <a:t>Los conduce a través de los senderos estériles y secos</a:t>
            </a:r>
            <a:r>
              <a:rPr lang="pt-BR" sz="4000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134200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DA201F-BBB1-18BC-A79A-DADB7CC366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511A6BD9-CE55-5879-3CBB-4F2AF977E367}"/>
              </a:ext>
            </a:extLst>
          </p:cNvPr>
          <p:cNvSpPr txBox="1"/>
          <p:nvPr/>
        </p:nvSpPr>
        <p:spPr>
          <a:xfrm>
            <a:off x="756033" y="757077"/>
            <a:ext cx="654069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Lecciones </a:t>
            </a:r>
            <a:r>
              <a:rPr lang="pt-BR" sz="4000" b="1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del</a:t>
            </a: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 </a:t>
            </a:r>
            <a:r>
              <a:rPr lang="pt-BR" sz="4000" b="1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desierto</a:t>
            </a: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: Vencer </a:t>
            </a:r>
            <a:r>
              <a:rPr lang="pt-BR" sz="4000" b="1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el</a:t>
            </a: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 </a:t>
            </a:r>
            <a:r>
              <a:rPr lang="pt-BR" sz="4000" b="1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miedo</a:t>
            </a:r>
            <a:endParaRPr lang="pt-BR" sz="4000" b="1" dirty="0">
              <a:solidFill>
                <a:srgbClr val="D2C092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D18DDCEF-584D-47BD-9188-CA1EA1614E41}"/>
              </a:ext>
            </a:extLst>
          </p:cNvPr>
          <p:cNvSpPr txBox="1"/>
          <p:nvPr/>
        </p:nvSpPr>
        <p:spPr>
          <a:xfrm>
            <a:off x="1190600" y="3724564"/>
            <a:ext cx="968105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s-ES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¡Cuando estamos en medio del sufrimiento, reconocemos y agradecemos a Dios por su dirección en nuestras vidas!</a:t>
            </a:r>
            <a:endParaRPr lang="pt-BR" sz="24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636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74F15B0-136A-84F2-886A-4835FD1B52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CA3FE108-E4C3-D468-47B8-87D5CE6A475D}"/>
              </a:ext>
            </a:extLst>
          </p:cNvPr>
          <p:cNvSpPr txBox="1"/>
          <p:nvPr/>
        </p:nvSpPr>
        <p:spPr>
          <a:xfrm>
            <a:off x="2210994" y="1656522"/>
            <a:ext cx="7770011" cy="4170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spcAft>
                <a:spcPts val="3000"/>
              </a:spcAft>
              <a:buNone/>
            </a:pPr>
            <a:r>
              <a:rPr lang="es-ES" sz="4000" dirty="0">
                <a:solidFill>
                  <a:srgbClr val="494B42"/>
                </a:solidFill>
                <a:latin typeface="Montserrat SemiBold" panose="00000700000000000000" pitchFamily="2" charset="0"/>
              </a:rPr>
              <a:t>El desierto es el lugar donde Dios quita nuestros miedos y fortalece nuestra fe.</a:t>
            </a:r>
            <a:endParaRPr lang="pt-BR" sz="40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  <a:p>
            <a:pPr marL="0" indent="0" algn="ctr">
              <a:spcAft>
                <a:spcPts val="3000"/>
              </a:spcAft>
              <a:buNone/>
            </a:pPr>
            <a:r>
              <a:rPr lang="es-ES" sz="4000" dirty="0">
                <a:solidFill>
                  <a:srgbClr val="494B42"/>
                </a:solidFill>
                <a:latin typeface="Montserrat SemiBold" panose="00000700000000000000" pitchFamily="2" charset="0"/>
              </a:rPr>
              <a:t>La gratitud en medio de las pruebas deja espacio para que Dios actúe en nosotros</a:t>
            </a:r>
            <a:r>
              <a:rPr lang="pt-BR" sz="4000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435338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139074-41C2-D5A5-0C9B-2A365B6EB3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A6870857-622B-7E08-333E-EEEA05CF9DD3}"/>
              </a:ext>
            </a:extLst>
          </p:cNvPr>
          <p:cNvSpPr txBox="1"/>
          <p:nvPr/>
        </p:nvSpPr>
        <p:spPr>
          <a:xfrm>
            <a:off x="756033" y="757077"/>
            <a:ext cx="689167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t-BR" sz="36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Lecciones </a:t>
            </a:r>
            <a:r>
              <a:rPr lang="pt-BR" sz="3600" b="1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del</a:t>
            </a:r>
            <a:r>
              <a:rPr lang="pt-BR" sz="36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 </a:t>
            </a:r>
            <a:r>
              <a:rPr lang="pt-BR" sz="3600" b="1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desierto</a:t>
            </a:r>
            <a:r>
              <a:rPr lang="pt-BR" sz="36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: </a:t>
            </a:r>
          </a:p>
          <a:p>
            <a:pPr marL="0" indent="0">
              <a:buNone/>
            </a:pPr>
            <a:r>
              <a:rPr lang="es-ES" sz="36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La obediencia y la fidelidad</a:t>
            </a:r>
            <a:endParaRPr lang="pt-BR" sz="3600" b="1" dirty="0">
              <a:solidFill>
                <a:srgbClr val="D2C092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AB2BB1D-C144-C971-4B7C-13785BD597E4}"/>
              </a:ext>
            </a:extLst>
          </p:cNvPr>
          <p:cNvSpPr txBox="1"/>
          <p:nvPr/>
        </p:nvSpPr>
        <p:spPr>
          <a:xfrm>
            <a:off x="756033" y="3438237"/>
            <a:ext cx="9681058" cy="2046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Las tentaciones son más fuertes cuando cruzamos el desierto. </a:t>
            </a:r>
          </a:p>
          <a:p>
            <a:pPr marL="571500" indent="-5715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Jesús las venció porque fue fiel y obediente a lo que dice la Palabra de Dios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07897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368BEE-FEB6-E9DC-8F6D-4BA5928068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BDA63BAD-BE77-2A21-AE84-A55AB71A445E}"/>
              </a:ext>
            </a:extLst>
          </p:cNvPr>
          <p:cNvSpPr txBox="1"/>
          <p:nvPr/>
        </p:nvSpPr>
        <p:spPr>
          <a:xfrm>
            <a:off x="756033" y="757077"/>
            <a:ext cx="67993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Lecciones </a:t>
            </a:r>
            <a:r>
              <a:rPr lang="pt-BR" sz="4000" b="1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del</a:t>
            </a: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 </a:t>
            </a:r>
            <a:r>
              <a:rPr lang="pt-BR" sz="4000" b="1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desierto</a:t>
            </a: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: </a:t>
            </a:r>
          </a:p>
          <a:p>
            <a:pPr marL="0" indent="0">
              <a:buNone/>
            </a:pP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El amor de Dios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5767A859-228D-00A2-E56A-5AF5C29EA4D4}"/>
              </a:ext>
            </a:extLst>
          </p:cNvPr>
          <p:cNvSpPr txBox="1"/>
          <p:nvPr/>
        </p:nvSpPr>
        <p:spPr>
          <a:xfrm>
            <a:off x="756033" y="3438237"/>
            <a:ext cx="9681058" cy="24776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En esta situación es cuando descubrimos si amamos a Dios sinceramente o lo hacemos simplemente porque él nos da leche y miel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  <a:p>
            <a:pPr marL="571500" indent="-5715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Israel experimentó el amor incondicional de Dios en medio de dificultades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05166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19A244A-55E9-F207-3258-C1359F1569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70D976A-DC4C-5F07-8098-BDC5310B20E4}"/>
              </a:ext>
            </a:extLst>
          </p:cNvPr>
          <p:cNvSpPr txBox="1">
            <a:spLocks/>
          </p:cNvSpPr>
          <p:nvPr/>
        </p:nvSpPr>
        <p:spPr>
          <a:xfrm>
            <a:off x="2223077" y="1771534"/>
            <a:ext cx="7745845" cy="36188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sz="4000" dirty="0">
              <a:solidFill>
                <a:srgbClr val="D2C092"/>
              </a:solidFill>
              <a:latin typeface="Montserrat SemiBold" panose="00000700000000000000" pitchFamily="2" charset="0"/>
            </a:endParaRPr>
          </a:p>
          <a:p>
            <a:r>
              <a:rPr lang="pt-BR" sz="36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“</a:t>
            </a:r>
            <a:r>
              <a:rPr lang="es-ES" sz="3600" dirty="0">
                <a:solidFill>
                  <a:srgbClr val="D2C092"/>
                </a:solidFill>
                <a:latin typeface="Montserrat SemiBold" panose="00000700000000000000" pitchFamily="2" charset="0"/>
              </a:rPr>
              <a:t>Cuando no nos queda nada más que Dios, entonces comprendemos que Dios es suficiente</a:t>
            </a:r>
            <a:r>
              <a:rPr lang="pt-BR" sz="36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”</a:t>
            </a:r>
            <a:r>
              <a:rPr lang="pt-BR" sz="3200" dirty="0">
                <a:solidFill>
                  <a:srgbClr val="D2C092"/>
                </a:solidFill>
                <a:latin typeface="Montserrat SemiBold" panose="00000700000000000000" pitchFamily="2" charset="0"/>
              </a:rPr>
              <a:t> </a:t>
            </a:r>
            <a:r>
              <a:rPr lang="pt-BR" dirty="0">
                <a:solidFill>
                  <a:srgbClr val="D2C092"/>
                </a:solidFill>
                <a:latin typeface="Montserrat SemiBold" panose="00000700000000000000" pitchFamily="2" charset="0"/>
              </a:rPr>
              <a:t>(John </a:t>
            </a:r>
            <a:r>
              <a:rPr lang="pt-BR" dirty="0" err="1">
                <a:solidFill>
                  <a:srgbClr val="D2C092"/>
                </a:solidFill>
                <a:latin typeface="Montserrat SemiBold" panose="00000700000000000000" pitchFamily="2" charset="0"/>
              </a:rPr>
              <a:t>Ortberg</a:t>
            </a:r>
            <a:r>
              <a:rPr lang="pt-BR" dirty="0">
                <a:solidFill>
                  <a:srgbClr val="D2C092"/>
                </a:solidFill>
                <a:latin typeface="Montserrat SemiBold" panose="00000700000000000000" pitchFamily="2" charset="0"/>
              </a:rPr>
              <a:t>).</a:t>
            </a:r>
          </a:p>
          <a:p>
            <a:endParaRPr lang="en-US" sz="4000" dirty="0">
              <a:solidFill>
                <a:srgbClr val="D2C09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1530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F6ADA4-FA35-D5BE-B256-8386E10FC2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B2D66727-A119-47F7-1687-F1C386F058C7}"/>
              </a:ext>
            </a:extLst>
          </p:cNvPr>
          <p:cNvSpPr txBox="1"/>
          <p:nvPr/>
        </p:nvSpPr>
        <p:spPr>
          <a:xfrm>
            <a:off x="756033" y="757077"/>
            <a:ext cx="679931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Lecciones </a:t>
            </a:r>
            <a:r>
              <a:rPr lang="pt-BR" sz="4000" b="1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del</a:t>
            </a: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 </a:t>
            </a:r>
            <a:r>
              <a:rPr lang="pt-BR" sz="4000" b="1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desierto</a:t>
            </a: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: </a:t>
            </a:r>
          </a:p>
          <a:p>
            <a:pPr marL="0" indent="0">
              <a:buNone/>
            </a:pP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Esperanza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814E303-86DC-33AA-F23E-78338675B7F5}"/>
              </a:ext>
            </a:extLst>
          </p:cNvPr>
          <p:cNvSpPr txBox="1"/>
          <p:nvPr/>
        </p:nvSpPr>
        <p:spPr>
          <a:xfrm>
            <a:off x="1042360" y="3807989"/>
            <a:ext cx="968105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pt-BR" sz="40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4000" dirty="0">
                <a:solidFill>
                  <a:srgbClr val="494B42"/>
                </a:solidFill>
                <a:latin typeface="Montserrat SemiBold" panose="00000700000000000000" pitchFamily="2" charset="0"/>
              </a:rPr>
              <a:t>En el mundo tendréis aflicción; pero confiad,  yo he vencido al mundo</a:t>
            </a:r>
            <a:r>
              <a:rPr lang="pt-BR" sz="40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”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 (Juan 16:33).</a:t>
            </a:r>
            <a:endParaRPr lang="pt-BR" sz="40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9725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CDAB6B-CACA-2E4B-FA0A-EF62C36886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FBB47146-07D5-D318-3E92-3F5690499456}"/>
              </a:ext>
            </a:extLst>
          </p:cNvPr>
          <p:cNvSpPr txBox="1"/>
          <p:nvPr/>
        </p:nvSpPr>
        <p:spPr>
          <a:xfrm>
            <a:off x="939298" y="1428454"/>
            <a:ext cx="4279247" cy="400109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>
              <a:buNone/>
            </a:pPr>
            <a:r>
              <a:rPr lang="es-ES" sz="4000" dirty="0">
                <a:solidFill>
                  <a:srgbClr val="494B42"/>
                </a:solidFill>
                <a:latin typeface="Montserrat ExtraBold" panose="00000900000000000000" pitchFamily="2" charset="0"/>
              </a:rPr>
              <a:t>El desierto es un lugar de </a:t>
            </a:r>
            <a:r>
              <a:rPr lang="pt-BR" sz="5400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esperanza</a:t>
            </a:r>
            <a:r>
              <a:rPr lang="pt-BR" sz="5400" dirty="0">
                <a:solidFill>
                  <a:srgbClr val="D2C092"/>
                </a:solidFill>
                <a:latin typeface="Montserrat ExtraBold" panose="00000900000000000000" pitchFamily="2" charset="0"/>
              </a:rPr>
              <a:t>,</a:t>
            </a:r>
            <a:r>
              <a:rPr lang="pt-BR" sz="4000" dirty="0">
                <a:solidFill>
                  <a:srgbClr val="494B42"/>
                </a:solidFill>
                <a:latin typeface="Montserrat ExtraBold" panose="00000900000000000000" pitchFamily="2" charset="0"/>
              </a:rPr>
              <a:t> </a:t>
            </a:r>
            <a:r>
              <a:rPr lang="es-ES" sz="4000" dirty="0">
                <a:solidFill>
                  <a:srgbClr val="494B42"/>
                </a:solidFill>
                <a:latin typeface="Montserrat ExtraBold" panose="00000900000000000000" pitchFamily="2" charset="0"/>
              </a:rPr>
              <a:t>porque Dios pasó por eso con nosotros</a:t>
            </a:r>
            <a:r>
              <a:rPr lang="pt-BR" sz="4000" dirty="0">
                <a:solidFill>
                  <a:srgbClr val="494B42"/>
                </a:solidFill>
                <a:latin typeface="Montserrat ExtraBold" panose="000009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559061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20364B-57D4-CFB9-65C5-5C96DE3E8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42FDF30-29D0-22EA-E07F-C56802210BD7}"/>
              </a:ext>
            </a:extLst>
          </p:cNvPr>
          <p:cNvSpPr txBox="1">
            <a:spLocks/>
          </p:cNvSpPr>
          <p:nvPr/>
        </p:nvSpPr>
        <p:spPr>
          <a:xfrm>
            <a:off x="928254" y="2152073"/>
            <a:ext cx="7245928" cy="42581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  <a:spcAft>
                <a:spcPts val="3000"/>
              </a:spcAft>
            </a:pPr>
            <a:r>
              <a:rPr lang="es-ES" sz="3600" b="1" dirty="0">
                <a:solidFill>
                  <a:srgbClr val="D1BE8E"/>
                </a:solidFill>
                <a:latin typeface="Montserrat SemiBold" panose="00000700000000000000" pitchFamily="2" charset="0"/>
              </a:rPr>
              <a:t>Confía en la paciencia de Dios y el camino que tiene para ti</a:t>
            </a:r>
            <a:r>
              <a:rPr lang="pt-BR" sz="3600" b="1" dirty="0">
                <a:solidFill>
                  <a:srgbClr val="D1BE8E"/>
                </a:solidFill>
                <a:latin typeface="Montserrat SemiBold" panose="00000700000000000000" pitchFamily="2" charset="0"/>
              </a:rPr>
              <a:t>.</a:t>
            </a:r>
          </a:p>
          <a:p>
            <a:pPr algn="l">
              <a:lnSpc>
                <a:spcPct val="100000"/>
              </a:lnSpc>
              <a:spcAft>
                <a:spcPts val="3000"/>
              </a:spcAft>
            </a:pPr>
            <a:r>
              <a:rPr lang="es-ES" sz="3600" b="1" dirty="0">
                <a:solidFill>
                  <a:srgbClr val="D1BE8E"/>
                </a:solidFill>
                <a:latin typeface="Montserrat SemiBold" panose="00000700000000000000" pitchFamily="2" charset="0"/>
              </a:rPr>
              <a:t>Él te guiará en cada prueba.</a:t>
            </a:r>
            <a:endParaRPr lang="pt-BR" sz="3600" b="1" dirty="0">
              <a:solidFill>
                <a:srgbClr val="D1BE8E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505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685A35-C133-6232-D67D-DD2CBA36C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2D79F-5686-5BAD-6C15-5C71F9AEF662}"/>
              </a:ext>
            </a:extLst>
          </p:cNvPr>
          <p:cNvSpPr txBox="1">
            <a:spLocks/>
          </p:cNvSpPr>
          <p:nvPr/>
        </p:nvSpPr>
        <p:spPr>
          <a:xfrm>
            <a:off x="2096655" y="1888836"/>
            <a:ext cx="7952509" cy="3265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5400" b="1" dirty="0">
                <a:solidFill>
                  <a:srgbClr val="494B42"/>
                </a:solidFill>
                <a:latin typeface="Montserrat ExtraBold" panose="00000900000000000000" pitchFamily="2" charset="0"/>
              </a:rPr>
              <a:t>Lecciones </a:t>
            </a:r>
            <a:r>
              <a:rPr lang="pt-BR" sz="5400" b="1" dirty="0" err="1">
                <a:solidFill>
                  <a:srgbClr val="494B42"/>
                </a:solidFill>
                <a:latin typeface="Montserrat ExtraBold" panose="00000900000000000000" pitchFamily="2" charset="0"/>
              </a:rPr>
              <a:t>del</a:t>
            </a:r>
            <a:r>
              <a:rPr lang="pt-BR" sz="5400" b="1" dirty="0">
                <a:solidFill>
                  <a:srgbClr val="494B42"/>
                </a:solidFill>
                <a:latin typeface="Montserrat ExtraBold" panose="00000900000000000000" pitchFamily="2" charset="0"/>
              </a:rPr>
              <a:t> </a:t>
            </a:r>
            <a:r>
              <a:rPr lang="pt-BR" sz="5400" b="1" dirty="0" err="1">
                <a:solidFill>
                  <a:srgbClr val="494B42"/>
                </a:solidFill>
                <a:latin typeface="Montserrat ExtraBold" panose="00000900000000000000" pitchFamily="2" charset="0"/>
              </a:rPr>
              <a:t>desierto</a:t>
            </a:r>
            <a:endParaRPr lang="en-US" sz="5400" dirty="0">
              <a:solidFill>
                <a:srgbClr val="494B42"/>
              </a:solidFill>
              <a:latin typeface="Montserrat ExtraBold" panose="000009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390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664FAA-1654-470A-8C2A-6D4020A0F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2F740A1-3A11-6CE0-8D68-43998C970145}"/>
              </a:ext>
            </a:extLst>
          </p:cNvPr>
          <p:cNvSpPr txBox="1">
            <a:spLocks/>
          </p:cNvSpPr>
          <p:nvPr/>
        </p:nvSpPr>
        <p:spPr>
          <a:xfrm>
            <a:off x="2044700" y="1826952"/>
            <a:ext cx="8102599" cy="361885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sz="3200" dirty="0">
              <a:solidFill>
                <a:srgbClr val="D2C092"/>
              </a:solidFill>
              <a:latin typeface="Montserrat SemiBold" panose="00000700000000000000" pitchFamily="2" charset="0"/>
            </a:endParaRPr>
          </a:p>
          <a:p>
            <a:r>
              <a:rPr lang="es-ES" sz="28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“Y luego que Faraón dejó ir al pueblo, Dios no los llevó por el camino de la tierra de los filisteos, que estaba cerca; porque dijo Dios: 'Para que no se arrepienta el pueblo cuando vea la guerra, y se vuelva a Egipto'. Mas hizo Dios que el pueblo rodease por el camino del desierto [...]”</a:t>
            </a:r>
            <a:r>
              <a:rPr lang="pt-BR" sz="2800" dirty="0">
                <a:solidFill>
                  <a:srgbClr val="D2C092"/>
                </a:solidFill>
                <a:latin typeface="Montserrat SemiBold" panose="00000700000000000000" pitchFamily="2" charset="0"/>
              </a:rPr>
              <a:t> </a:t>
            </a:r>
          </a:p>
          <a:p>
            <a:r>
              <a:rPr lang="pt-BR" sz="1800" dirty="0">
                <a:solidFill>
                  <a:srgbClr val="D2C092"/>
                </a:solidFill>
                <a:latin typeface="Montserrat SemiBold" panose="00000700000000000000" pitchFamily="2" charset="0"/>
              </a:rPr>
              <a:t>(</a:t>
            </a:r>
            <a:r>
              <a:rPr lang="pt-BR" sz="1800" dirty="0" err="1">
                <a:solidFill>
                  <a:srgbClr val="D2C092"/>
                </a:solidFill>
                <a:latin typeface="Montserrat SemiBold" panose="00000700000000000000" pitchFamily="2" charset="0"/>
              </a:rPr>
              <a:t>Éxodo</a:t>
            </a:r>
            <a:r>
              <a:rPr lang="pt-BR" sz="1800" dirty="0">
                <a:solidFill>
                  <a:srgbClr val="D2C092"/>
                </a:solidFill>
                <a:latin typeface="Montserrat SemiBold" panose="00000700000000000000" pitchFamily="2" charset="0"/>
              </a:rPr>
              <a:t> 13:17, 18).</a:t>
            </a:r>
          </a:p>
          <a:p>
            <a:endParaRPr lang="en-US" sz="3200" dirty="0">
              <a:solidFill>
                <a:srgbClr val="D2C09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889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A91475-5669-9EF7-6E73-A1E1EB5CCE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7654CD-824D-AEC9-73CC-A0ECA1CB2E78}"/>
              </a:ext>
            </a:extLst>
          </p:cNvPr>
          <p:cNvSpPr txBox="1">
            <a:spLocks/>
          </p:cNvSpPr>
          <p:nvPr/>
        </p:nvSpPr>
        <p:spPr>
          <a:xfrm>
            <a:off x="774826" y="575847"/>
            <a:ext cx="8414441" cy="1084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36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La propuesta original de Dios era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1208DB-2A4A-8982-BD98-BF7F7838CA73}"/>
              </a:ext>
            </a:extLst>
          </p:cNvPr>
          <p:cNvSpPr txBox="1">
            <a:spLocks/>
          </p:cNvSpPr>
          <p:nvPr/>
        </p:nvSpPr>
        <p:spPr>
          <a:xfrm>
            <a:off x="774826" y="1979540"/>
            <a:ext cx="11417174" cy="18812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s-ES" dirty="0">
                <a:solidFill>
                  <a:srgbClr val="494B42"/>
                </a:solidFill>
                <a:latin typeface="Montserrat SemiBold" panose="00000700000000000000" pitchFamily="2" charset="0"/>
              </a:rPr>
              <a:t>“Yo los sacaré de esa tierra”</a:t>
            </a:r>
            <a:r>
              <a:rPr lang="pt-BR" dirty="0">
                <a:solidFill>
                  <a:srgbClr val="494B42"/>
                </a:solidFill>
                <a:latin typeface="Montserrat SemiBold" panose="00000700000000000000" pitchFamily="2" charset="0"/>
              </a:rPr>
              <a:t> – </a:t>
            </a:r>
            <a:r>
              <a:rPr lang="pt-BR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hambre</a:t>
            </a:r>
            <a:r>
              <a:rPr lang="pt-BR" dirty="0">
                <a:solidFill>
                  <a:srgbClr val="494B42"/>
                </a:solidFill>
                <a:latin typeface="Montserrat SemiBold" panose="00000700000000000000" pitchFamily="2" charset="0"/>
              </a:rPr>
              <a:t> y </a:t>
            </a:r>
            <a:r>
              <a:rPr lang="pt-BR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esclavitud</a:t>
            </a:r>
            <a:r>
              <a:rPr lang="pt-BR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pt-BR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dirty="0">
                <a:solidFill>
                  <a:srgbClr val="494B42"/>
                </a:solidFill>
                <a:latin typeface="Montserrat SemiBold" panose="00000700000000000000" pitchFamily="2" charset="0"/>
              </a:rPr>
              <a:t>A una buena tierra que mana leche y miel</a:t>
            </a:r>
            <a:r>
              <a:rPr lang="pt-BR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– </a:t>
            </a:r>
            <a:r>
              <a:rPr lang="pt-BR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la</a:t>
            </a:r>
            <a:r>
              <a:rPr lang="pt-BR" dirty="0">
                <a:solidFill>
                  <a:srgbClr val="494B42"/>
                </a:solidFill>
                <a:latin typeface="Montserrat SemiBold" panose="00000700000000000000" pitchFamily="2" charset="0"/>
              </a:rPr>
              <a:t> </a:t>
            </a:r>
            <a:r>
              <a:rPr lang="pt-BR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tierra</a:t>
            </a:r>
            <a:r>
              <a:rPr lang="pt-BR" dirty="0">
                <a:solidFill>
                  <a:srgbClr val="494B42"/>
                </a:solidFill>
                <a:latin typeface="Montserrat SemiBold" panose="00000700000000000000" pitchFamily="2" charset="0"/>
              </a:rPr>
              <a:t> prometida</a:t>
            </a:r>
            <a:r>
              <a:rPr lang="pt-BR" i="1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51ECF339-4EB7-9843-2EAD-8D6FC7763744}"/>
              </a:ext>
            </a:extLst>
          </p:cNvPr>
          <p:cNvSpPr txBox="1"/>
          <p:nvPr/>
        </p:nvSpPr>
        <p:spPr>
          <a:xfrm>
            <a:off x="774826" y="3552007"/>
            <a:ext cx="7704156" cy="1085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pt-BR" sz="2800" b="1" i="1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Sin</a:t>
            </a:r>
            <a:r>
              <a:rPr lang="pt-BR" sz="2800" b="1" i="1" dirty="0">
                <a:solidFill>
                  <a:srgbClr val="494B42"/>
                </a:solidFill>
                <a:latin typeface="Montserrat SemiBold" panose="00000700000000000000" pitchFamily="2" charset="0"/>
              </a:rPr>
              <a:t> embargo, </a:t>
            </a:r>
            <a:r>
              <a:rPr lang="pt-BR" sz="2800" b="1" i="1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su</a:t>
            </a:r>
            <a:r>
              <a:rPr lang="pt-BR" sz="2800" b="1" i="1" dirty="0">
                <a:solidFill>
                  <a:srgbClr val="494B42"/>
                </a:solidFill>
                <a:latin typeface="Montserrat SemiBold" panose="00000700000000000000" pitchFamily="2" charset="0"/>
              </a:rPr>
              <a:t> </a:t>
            </a:r>
            <a:r>
              <a:rPr lang="pt-BR" sz="2800" b="1" i="1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pueblo</a:t>
            </a:r>
            <a:r>
              <a:rPr lang="pt-BR" sz="2800" b="1" i="1" dirty="0">
                <a:solidFill>
                  <a:srgbClr val="494B42"/>
                </a:solidFill>
                <a:latin typeface="Montserrat SemiBold" panose="00000700000000000000" pitchFamily="2" charset="0"/>
              </a:rPr>
              <a:t> </a:t>
            </a:r>
            <a:r>
              <a:rPr lang="pt-BR" sz="2800" b="1" i="1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enfrentó</a:t>
            </a:r>
            <a:r>
              <a:rPr lang="pt-BR" sz="2800" b="1" i="1" dirty="0">
                <a:solidFill>
                  <a:srgbClr val="494B42"/>
                </a:solidFill>
                <a:latin typeface="Montserrat SemiBold" panose="00000700000000000000" pitchFamily="2" charset="0"/>
              </a:rPr>
              <a:t> </a:t>
            </a:r>
            <a:r>
              <a:rPr lang="pt-BR" sz="2800" b="1" i="1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un</a:t>
            </a:r>
            <a:r>
              <a:rPr lang="pt-BR" sz="2800" b="1" i="1" dirty="0">
                <a:solidFill>
                  <a:srgbClr val="494B42"/>
                </a:solidFill>
                <a:latin typeface="Montserrat SemiBold" panose="00000700000000000000" pitchFamily="2" charset="0"/>
              </a:rPr>
              <a:t> </a:t>
            </a:r>
            <a:r>
              <a:rPr lang="pt-BR" sz="2800" b="1" i="1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camino</a:t>
            </a:r>
            <a:r>
              <a:rPr lang="pt-BR" sz="2800" b="1" i="1" dirty="0">
                <a:solidFill>
                  <a:srgbClr val="494B42"/>
                </a:solidFill>
                <a:latin typeface="Montserrat SemiBold" panose="00000700000000000000" pitchFamily="2" charset="0"/>
              </a:rPr>
              <a:t> más árduo a través </a:t>
            </a:r>
            <a:r>
              <a:rPr lang="pt-BR" sz="2800" b="1" i="1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del</a:t>
            </a:r>
            <a:r>
              <a:rPr lang="pt-BR" sz="2800" b="1" i="1" dirty="0">
                <a:solidFill>
                  <a:srgbClr val="494B42"/>
                </a:solidFill>
                <a:latin typeface="Montserrat SemiBold" panose="00000700000000000000" pitchFamily="2" charset="0"/>
              </a:rPr>
              <a:t> </a:t>
            </a:r>
            <a:r>
              <a:rPr lang="pt-BR" sz="2800" b="1" i="1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desierto</a:t>
            </a:r>
            <a:r>
              <a:rPr lang="pt-BR" sz="2800" b="1" i="1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14080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EE0F8A-86A9-B47F-C467-95013E5683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85836589-0F6B-3446-0FD8-F72D9BEBB967}"/>
              </a:ext>
            </a:extLst>
          </p:cNvPr>
          <p:cNvSpPr txBox="1"/>
          <p:nvPr/>
        </p:nvSpPr>
        <p:spPr>
          <a:xfrm>
            <a:off x="866870" y="877149"/>
            <a:ext cx="715953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s-ES" sz="32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¿Por qué el Señor Dios escogió el camino más arduo </a:t>
            </a:r>
            <a:r>
              <a:rPr lang="pt-BR" sz="32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?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9966D50-02AC-24A7-6E28-5BAC5884FE4B}"/>
              </a:ext>
            </a:extLst>
          </p:cNvPr>
          <p:cNvSpPr txBox="1"/>
          <p:nvPr/>
        </p:nvSpPr>
        <p:spPr>
          <a:xfrm>
            <a:off x="866870" y="3173917"/>
            <a:ext cx="9524039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Dios nunca tiene prisa porque ama a sus hijos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  <a:p>
            <a:pPr marL="457200" indent="-4572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Vivimos al ritmo de la paciencia de Dios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      (</a:t>
            </a:r>
            <a:r>
              <a:rPr lang="pt-BR" sz="2800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un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 </a:t>
            </a:r>
            <a:r>
              <a:rPr lang="pt-BR" sz="2800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dicho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 menonita).</a:t>
            </a:r>
          </a:p>
          <a:p>
            <a:pPr marL="457200" indent="-4572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Dios guía a su pueblo a través del desierto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 para </a:t>
            </a:r>
            <a:r>
              <a:rPr lang="pt-BR" sz="2800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enseñar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 y preparar.</a:t>
            </a:r>
          </a:p>
        </p:txBody>
      </p:sp>
    </p:spTree>
    <p:extLst>
      <p:ext uri="{BB962C8B-B14F-4D97-AF65-F5344CB8AC3E}">
        <p14:creationId xmlns:p14="http://schemas.microsoft.com/office/powerpoint/2010/main" val="2650028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3AB49E-0025-DA74-7BEF-176CE72160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4755771-9151-1A6C-CFAA-80B1ECCE7C04}"/>
              </a:ext>
            </a:extLst>
          </p:cNvPr>
          <p:cNvSpPr txBox="1">
            <a:spLocks/>
          </p:cNvSpPr>
          <p:nvPr/>
        </p:nvSpPr>
        <p:spPr>
          <a:xfrm>
            <a:off x="1725440" y="2055254"/>
            <a:ext cx="6105808" cy="343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“El Señor no tarda su promesa, como algunos la tienen por tardanza; sino que es paciente para con nosotros, no queriendo que ninguno perezca, sino que todos procedan al arrepentimiento”</a:t>
            </a:r>
            <a:r>
              <a:rPr lang="pt-BR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 </a:t>
            </a:r>
          </a:p>
          <a:p>
            <a:r>
              <a:rPr lang="pt-BR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(2 Pedro 3:9).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3DE8787-59FB-D5CD-D2F4-1A2A56370176}"/>
              </a:ext>
            </a:extLst>
          </p:cNvPr>
          <p:cNvSpPr txBox="1"/>
          <p:nvPr/>
        </p:nvSpPr>
        <p:spPr>
          <a:xfrm>
            <a:off x="1725440" y="1700818"/>
            <a:ext cx="60975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200" dirty="0">
                <a:solidFill>
                  <a:srgbClr val="494B42"/>
                </a:solidFill>
                <a:latin typeface="Montserrat ExtraBold" panose="00000900000000000000" pitchFamily="2" charset="0"/>
              </a:rPr>
              <a:t>Dios y el camino arduo</a:t>
            </a:r>
            <a:endParaRPr lang="pt-BR" sz="3200" dirty="0">
              <a:solidFill>
                <a:srgbClr val="494B42"/>
              </a:solidFill>
              <a:latin typeface="Montserrat ExtraBold" panose="000009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8391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F439A5-0635-8067-8CAB-989FE9EC10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BAE7E191-4303-6DF5-0A9B-3114ECBAB6B6}"/>
              </a:ext>
            </a:extLst>
          </p:cNvPr>
          <p:cNvSpPr txBox="1"/>
          <p:nvPr/>
        </p:nvSpPr>
        <p:spPr>
          <a:xfrm>
            <a:off x="939299" y="1536174"/>
            <a:ext cx="3752774" cy="378565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>
              <a:buNone/>
            </a:pPr>
            <a:r>
              <a:rPr lang="pt-BR" sz="4000" dirty="0">
                <a:solidFill>
                  <a:srgbClr val="494B42"/>
                </a:solidFill>
                <a:latin typeface="Montserrat ExtraBold" panose="00000900000000000000" pitchFamily="2" charset="0"/>
              </a:rPr>
              <a:t>El </a:t>
            </a:r>
            <a:r>
              <a:rPr lang="pt-BR" sz="4000" dirty="0" err="1">
                <a:solidFill>
                  <a:srgbClr val="494B42"/>
                </a:solidFill>
                <a:latin typeface="Montserrat ExtraBold" panose="00000900000000000000" pitchFamily="2" charset="0"/>
              </a:rPr>
              <a:t>camino</a:t>
            </a:r>
            <a:r>
              <a:rPr lang="pt-BR" sz="4000" dirty="0">
                <a:solidFill>
                  <a:srgbClr val="494B42"/>
                </a:solidFill>
                <a:latin typeface="Montserrat ExtraBold" panose="00000900000000000000" pitchFamily="2" charset="0"/>
              </a:rPr>
              <a:t> de Dios </a:t>
            </a:r>
            <a:r>
              <a:rPr lang="es-ES" sz="4000" dirty="0">
                <a:solidFill>
                  <a:srgbClr val="494B42"/>
                </a:solidFill>
                <a:latin typeface="Montserrat ExtraBold" panose="00000900000000000000" pitchFamily="2" charset="0"/>
              </a:rPr>
              <a:t>no es el camino más fácil, pero siempre es el mejor.</a:t>
            </a:r>
            <a:endParaRPr lang="pt-BR" sz="4000" dirty="0">
              <a:solidFill>
                <a:srgbClr val="494B42"/>
              </a:solidFill>
              <a:latin typeface="Montserrat ExtraBold" panose="000009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043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CE4315-398F-41A4-67DB-57C939D6A1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EE8E26A4-5657-E464-4B33-11DFC648FEA2}"/>
              </a:ext>
            </a:extLst>
          </p:cNvPr>
          <p:cNvSpPr txBox="1"/>
          <p:nvPr/>
        </p:nvSpPr>
        <p:spPr>
          <a:xfrm>
            <a:off x="1020776" y="874590"/>
            <a:ext cx="80308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dirty="0">
                <a:solidFill>
                  <a:srgbClr val="D2C092"/>
                </a:solidFill>
                <a:latin typeface="Montserrat ExtraBold" panose="00000900000000000000" pitchFamily="2" charset="0"/>
              </a:rPr>
              <a:t>Cuarenta años en lugar de cuarenta días:</a:t>
            </a:r>
            <a:endParaRPr lang="pt-BR" sz="2800" dirty="0">
              <a:solidFill>
                <a:srgbClr val="D2C092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50C14AB1-9089-CBE1-220C-98B40AF549BD}"/>
              </a:ext>
            </a:extLst>
          </p:cNvPr>
          <p:cNvSpPr txBox="1"/>
          <p:nvPr/>
        </p:nvSpPr>
        <p:spPr>
          <a:xfrm>
            <a:off x="1020778" y="1801422"/>
            <a:ext cx="8677404" cy="4129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s-ES" sz="2400" dirty="0">
                <a:solidFill>
                  <a:srgbClr val="D2C092"/>
                </a:solidFill>
                <a:latin typeface="Montserrat SemiBold" panose="00000700000000000000" pitchFamily="2" charset="0"/>
              </a:rPr>
              <a:t>El número 40 en la Biblia simboliza períodos de prueba y transformación</a:t>
            </a:r>
            <a:r>
              <a:rPr lang="pt-BR" sz="2400" dirty="0">
                <a:solidFill>
                  <a:srgbClr val="D2C092"/>
                </a:solidFill>
                <a:latin typeface="Montserrat SemiBold" panose="00000700000000000000" pitchFamily="2" charset="0"/>
              </a:rPr>
              <a:t>: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bg1"/>
                </a:solidFill>
                <a:latin typeface="Montserrat SemiBold" panose="00000700000000000000" pitchFamily="2" charset="0"/>
              </a:rPr>
              <a:t>Cuarenta años fue el tiempo de una generación</a:t>
            </a:r>
            <a:r>
              <a:rPr lang="pt-BR" sz="2400" dirty="0">
                <a:solidFill>
                  <a:schemeClr val="bg1"/>
                </a:solidFill>
                <a:latin typeface="Montserrat SemiBold" panose="00000700000000000000" pitchFamily="2" charset="0"/>
              </a:rPr>
              <a:t>.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bg1"/>
                </a:solidFill>
                <a:latin typeface="Montserrat SemiBold" panose="00000700000000000000" pitchFamily="2" charset="0"/>
              </a:rPr>
              <a:t>Isaac y Esaú se casaron a los cuarenta años</a:t>
            </a:r>
            <a:r>
              <a:rPr lang="pt-BR" sz="2400" dirty="0">
                <a:solidFill>
                  <a:schemeClr val="bg1"/>
                </a:solidFill>
                <a:latin typeface="Montserrat SemiBold" panose="00000700000000000000" pitchFamily="2" charset="0"/>
              </a:rPr>
              <a:t>.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bg1"/>
                </a:solidFill>
                <a:latin typeface="Montserrat SemiBold" panose="00000700000000000000" pitchFamily="2" charset="0"/>
              </a:rPr>
              <a:t>David y Salomón reinaron durante cuarenta años</a:t>
            </a:r>
            <a:r>
              <a:rPr lang="pt-BR" sz="2400" dirty="0">
                <a:solidFill>
                  <a:schemeClr val="bg1"/>
                </a:solidFill>
                <a:latin typeface="Montserrat SemiBold" panose="00000700000000000000" pitchFamily="2" charset="0"/>
              </a:rPr>
              <a:t>.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bg1"/>
                </a:solidFill>
                <a:latin typeface="Montserrat SemiBold" panose="00000700000000000000" pitchFamily="2" charset="0"/>
              </a:rPr>
              <a:t>Cuarenta días y cuarenta noches fue la duración del diluvio</a:t>
            </a:r>
            <a:r>
              <a:rPr lang="pt-BR" sz="2400" dirty="0">
                <a:solidFill>
                  <a:schemeClr val="bg1"/>
                </a:solidFill>
                <a:latin typeface="Montserrat SemiBold" panose="00000700000000000000" pitchFamily="2" charset="0"/>
              </a:rPr>
              <a:t>.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bg1"/>
                </a:solidFill>
                <a:latin typeface="Montserrat SemiBold" panose="00000700000000000000" pitchFamily="2" charset="0"/>
              </a:rPr>
              <a:t>Moisés pasó cuarenta días en el Sinaí</a:t>
            </a:r>
            <a:r>
              <a:rPr lang="pt-BR" sz="2400" dirty="0">
                <a:solidFill>
                  <a:schemeClr val="bg1"/>
                </a:solidFill>
                <a:latin typeface="Montserrat SemiBold" panose="00000700000000000000" pitchFamily="2" charset="0"/>
              </a:rPr>
              <a:t>.</a:t>
            </a:r>
          </a:p>
          <a:p>
            <a:pPr marL="342900" indent="-3429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bg1"/>
                </a:solidFill>
                <a:latin typeface="Montserrat SemiBold" panose="00000700000000000000" pitchFamily="2" charset="0"/>
              </a:rPr>
              <a:t>Cuarenta días fue el tiempo entre la             resurrección y la ascensión de Jesús</a:t>
            </a:r>
            <a:r>
              <a:rPr lang="pt-BR" sz="2400" dirty="0">
                <a:solidFill>
                  <a:schemeClr val="bg1"/>
                </a:solidFill>
                <a:latin typeface="Montserrat SemiBold" panose="000007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706470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A2C33E4-3E7E-6F1D-6D2A-E6579E8226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62372A-D20E-30DE-264F-A044C679ADBF}"/>
              </a:ext>
            </a:extLst>
          </p:cNvPr>
          <p:cNvSpPr txBox="1">
            <a:spLocks/>
          </p:cNvSpPr>
          <p:nvPr/>
        </p:nvSpPr>
        <p:spPr>
          <a:xfrm>
            <a:off x="774826" y="742102"/>
            <a:ext cx="8414441" cy="1084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Cuarenta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años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en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el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 </a:t>
            </a:r>
            <a:r>
              <a:rPr lang="en-US" sz="3600" dirty="0" err="1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desierto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634670-5688-3C78-EA08-506589509A0C}"/>
              </a:ext>
            </a:extLst>
          </p:cNvPr>
          <p:cNvSpPr txBox="1">
            <a:spLocks/>
          </p:cNvSpPr>
          <p:nvPr/>
        </p:nvSpPr>
        <p:spPr>
          <a:xfrm>
            <a:off x="774826" y="1826215"/>
            <a:ext cx="7842701" cy="32574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Moisés huyó y permaneció durante cuarenta años en el desierto de Madián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. 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Elías caminó por el desierto en un viaje de cuarenta días y cuarenta noches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Jesús ayunó durante cuarenta días en el desierto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3314487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B89E2B54-4A49-46AC-8671-3EF10D3EE8A6}"/>
</file>

<file path=customXml/itemProps2.xml><?xml version="1.0" encoding="utf-8"?>
<ds:datastoreItem xmlns:ds="http://schemas.openxmlformats.org/officeDocument/2006/customXml" ds:itemID="{29F388C7-3624-4A6F-9D93-20FC3A8666A3}"/>
</file>

<file path=customXml/itemProps3.xml><?xml version="1.0" encoding="utf-8"?>
<ds:datastoreItem xmlns:ds="http://schemas.openxmlformats.org/officeDocument/2006/customXml" ds:itemID="{ACBD488F-C0AD-4D25-B1E0-7CF7D0A8957D}"/>
</file>

<file path=docProps/app.xml><?xml version="1.0" encoding="utf-8"?>
<Properties xmlns="http://schemas.openxmlformats.org/officeDocument/2006/extended-properties" xmlns:vt="http://schemas.openxmlformats.org/officeDocument/2006/docPropsVTypes">
  <TotalTime>1927</TotalTime>
  <Words>660</Words>
  <Application>Microsoft Office PowerPoint</Application>
  <PresentationFormat>Panorámica</PresentationFormat>
  <Paragraphs>59</Paragraphs>
  <Slides>19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5" baseType="lpstr">
      <vt:lpstr>Aptos Display</vt:lpstr>
      <vt:lpstr>Montserrat SemiBold</vt:lpstr>
      <vt:lpstr>Aptos</vt:lpstr>
      <vt:lpstr>Montserrat ExtraBold</vt:lpstr>
      <vt:lpstr>Arial</vt:lpstr>
      <vt:lpstr>Tema do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Claudia Suzana Rossi Lima</dc:creator>
  <cp:lastModifiedBy>DSA - Rocio Viviana Macena</cp:lastModifiedBy>
  <cp:revision>15</cp:revision>
  <dcterms:created xsi:type="dcterms:W3CDTF">2024-11-25T23:42:57Z</dcterms:created>
  <dcterms:modified xsi:type="dcterms:W3CDTF">2024-12-11T13:08:47Z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