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9" r:id="rId4"/>
    <p:sldId id="261" r:id="rId5"/>
    <p:sldId id="263" r:id="rId6"/>
    <p:sldId id="274" r:id="rId7"/>
    <p:sldId id="260" r:id="rId8"/>
    <p:sldId id="271" r:id="rId9"/>
    <p:sldId id="264" r:id="rId10"/>
    <p:sldId id="272" r:id="rId11"/>
    <p:sldId id="275" r:id="rId12"/>
    <p:sldId id="276" r:id="rId13"/>
    <p:sldId id="257" r:id="rId1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3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6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130557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423644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95632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72530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598966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B24F2767-A9FD-4BEE-AD64-D9EE10FD5EC2}" type="datetimeFigureOut">
              <a:rPr lang="pt-BR" smtClean="0"/>
              <a:t>19/12/2022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005037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B24F2767-A9FD-4BEE-AD64-D9EE10FD5EC2}" type="datetimeFigureOut">
              <a:rPr lang="pt-BR" smtClean="0"/>
              <a:t>19/12/2022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828690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B24F2767-A9FD-4BEE-AD64-D9EE10FD5EC2}" type="datetimeFigureOut">
              <a:rPr lang="pt-BR" smtClean="0"/>
              <a:t>19/12/2022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3466755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B24F2767-A9FD-4BEE-AD64-D9EE10FD5EC2}" type="datetimeFigureOut">
              <a:rPr lang="pt-BR" smtClean="0"/>
              <a:t>19/12/2022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750433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B24F2767-A9FD-4BEE-AD64-D9EE10FD5EC2}" type="datetimeFigureOut">
              <a:rPr lang="pt-BR" smtClean="0"/>
              <a:t>19/12/2022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957916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B24F2767-A9FD-4BEE-AD64-D9EE10FD5EC2}" type="datetimeFigureOut">
              <a:rPr lang="pt-BR" smtClean="0"/>
              <a:t>19/12/2022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5FCBA8FE-0337-4659-91D6-41F2526A8615}" type="slidenum">
              <a:rPr lang="pt-BR" smtClean="0"/>
              <a:t>‹nº›</a:t>
            </a:fld>
            <a:endParaRPr lang="pt-BR"/>
          </a:p>
        </p:txBody>
      </p:sp>
    </p:spTree>
    <p:extLst>
      <p:ext uri="{BB962C8B-B14F-4D97-AF65-F5344CB8AC3E}">
        <p14:creationId xmlns:p14="http://schemas.microsoft.com/office/powerpoint/2010/main" val="286381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4F2767-A9FD-4BEE-AD64-D9EE10FD5EC2}" type="datetimeFigureOut">
              <a:rPr lang="pt-BR" smtClean="0"/>
              <a:t>19/12/2022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CBA8FE-0337-4659-91D6-41F2526A8615}" type="slidenum">
              <a:rPr lang="pt-BR" smtClean="0"/>
              <a:t>‹nº›</a:t>
            </a:fld>
            <a:endParaRPr lang="pt-BR"/>
          </a:p>
        </p:txBody>
      </p:sp>
    </p:spTree>
    <p:extLst>
      <p:ext uri="{BB962C8B-B14F-4D97-AF65-F5344CB8AC3E}">
        <p14:creationId xmlns:p14="http://schemas.microsoft.com/office/powerpoint/2010/main" val="1926960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525348" y="1846652"/>
            <a:ext cx="6895322" cy="4144962"/>
          </a:xfrm>
        </p:spPr>
        <p:txBody>
          <a:bodyPr anchor="ctr">
            <a:normAutofit/>
          </a:bodyPr>
          <a:lstStyle/>
          <a:p>
            <a:r>
              <a:rPr lang="pt-BR" sz="7200" b="1" dirty="0">
                <a:solidFill>
                  <a:srgbClr val="673113"/>
                </a:solidFill>
                <a:latin typeface="Arial" panose="020B0604020202020204" pitchFamily="34" charset="0"/>
                <a:cs typeface="Arial" panose="020B0604020202020204" pitchFamily="34" charset="0"/>
              </a:rPr>
              <a:t>FE PROBADA</a:t>
            </a:r>
            <a:br>
              <a:rPr lang="pt-BR" sz="7200" b="1" dirty="0">
                <a:solidFill>
                  <a:srgbClr val="673113"/>
                </a:solidFill>
                <a:latin typeface="Arial" panose="020B0604020202020204" pitchFamily="34" charset="0"/>
                <a:cs typeface="Arial" panose="020B0604020202020204" pitchFamily="34" charset="0"/>
              </a:rPr>
            </a:br>
            <a:r>
              <a:rPr lang="pt-BR" sz="7200" b="1" dirty="0">
                <a:solidFill>
                  <a:srgbClr val="673113"/>
                </a:solidFill>
                <a:latin typeface="Arial" panose="020B0604020202020204" pitchFamily="34" charset="0"/>
                <a:cs typeface="Arial" panose="020B0604020202020204" pitchFamily="34" charset="0"/>
              </a:rPr>
              <a:t>Y APROBADA</a:t>
            </a: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753" y="4651144"/>
            <a:ext cx="3108030" cy="1888622"/>
          </a:xfrm>
          <a:prstGeom prst="rect">
            <a:avLst/>
          </a:prstGeom>
        </p:spPr>
      </p:pic>
    </p:spTree>
    <p:extLst>
      <p:ext uri="{BB962C8B-B14F-4D97-AF65-F5344CB8AC3E}">
        <p14:creationId xmlns:p14="http://schemas.microsoft.com/office/powerpoint/2010/main" val="862955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957128" y="681135"/>
            <a:ext cx="9267527" cy="161419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4800" b="1" dirty="0">
                <a:solidFill>
                  <a:srgbClr val="673113"/>
                </a:solidFill>
                <a:latin typeface="Arial" panose="020B0604020202020204" pitchFamily="34" charset="0"/>
                <a:cs typeface="Arial" panose="020B0604020202020204" pitchFamily="34" charset="0"/>
              </a:rPr>
              <a:t>Tres cosas sorprendentes de este relato:</a:t>
            </a:r>
            <a:r>
              <a:rPr lang="pt-BR" sz="4800" b="1" dirty="0">
                <a:solidFill>
                  <a:srgbClr val="673113"/>
                </a:solidFill>
                <a:latin typeface="Arial" panose="020B0604020202020204" pitchFamily="34" charset="0"/>
                <a:cs typeface="Arial" panose="020B0604020202020204" pitchFamily="34" charset="0"/>
              </a:rPr>
              <a:t> </a:t>
            </a:r>
            <a:r>
              <a:rPr lang="pt-BR" sz="2400" dirty="0">
                <a:latin typeface="Arial" panose="020B0604020202020204" pitchFamily="34" charset="0"/>
                <a:cs typeface="Arial" panose="020B0604020202020204" pitchFamily="34" charset="0"/>
              </a:rPr>
              <a:t>DANIEL 3:20-27</a:t>
            </a:r>
          </a:p>
        </p:txBody>
      </p:sp>
      <p:sp>
        <p:nvSpPr>
          <p:cNvPr id="6" name="Espaço Reservado para Conteúdo 3"/>
          <p:cNvSpPr txBox="1">
            <a:spLocks/>
          </p:cNvSpPr>
          <p:nvPr/>
        </p:nvSpPr>
        <p:spPr>
          <a:xfrm>
            <a:off x="957128" y="2804141"/>
            <a:ext cx="10016487" cy="32887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s-ES" sz="2400" dirty="0">
                <a:latin typeface="Arial" panose="020B0604020202020204" pitchFamily="34" charset="0"/>
                <a:cs typeface="Arial" panose="020B0604020202020204" pitchFamily="34" charset="0"/>
              </a:rPr>
              <a:t>¡El calor del horno era tan fuerte que mató a los hombres que arrojaron a los hebreos al horno!</a:t>
            </a:r>
          </a:p>
          <a:p>
            <a:pPr>
              <a:lnSpc>
                <a:spcPct val="100000"/>
              </a:lnSpc>
            </a:pPr>
            <a:r>
              <a:rPr lang="es-ES" sz="2400" dirty="0">
                <a:latin typeface="Arial" panose="020B0604020202020204" pitchFamily="34" charset="0"/>
                <a:cs typeface="Arial" panose="020B0604020202020204" pitchFamily="34" charset="0"/>
              </a:rPr>
              <a:t>El rey mira inmediatamente y en lugar de ver a tres hombres totalmente destruidos, ve a cuatro hombres andando en medio del fuego sin ningún daño.</a:t>
            </a:r>
          </a:p>
          <a:p>
            <a:pPr>
              <a:lnSpc>
                <a:spcPct val="100000"/>
              </a:lnSpc>
            </a:pPr>
            <a:r>
              <a:rPr lang="es-ES" sz="2400" dirty="0">
                <a:latin typeface="Arial" panose="020B0604020202020204" pitchFamily="34" charset="0"/>
                <a:cs typeface="Arial" panose="020B0604020202020204" pitchFamily="34" charset="0"/>
              </a:rPr>
              <a:t>Los tres hebreos salen de en medio del fuego (v. 26), son examinados por los gobernantes y se comprobó que ni siquiera olían a fuego.</a:t>
            </a:r>
            <a:endParaRPr lang="pt-BR" sz="2400" dirty="0">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4596" y="5796360"/>
            <a:ext cx="1418660" cy="862061"/>
          </a:xfrm>
          <a:prstGeom prst="rect">
            <a:avLst/>
          </a:prstGeom>
        </p:spPr>
      </p:pic>
    </p:spTree>
    <p:extLst>
      <p:ext uri="{BB962C8B-B14F-4D97-AF65-F5344CB8AC3E}">
        <p14:creationId xmlns:p14="http://schemas.microsoft.com/office/powerpoint/2010/main" val="2147085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842476" y="3545633"/>
            <a:ext cx="10115161" cy="1614196"/>
          </a:xfrm>
        </p:spPr>
        <p:txBody>
          <a:bodyPr>
            <a:noAutofit/>
          </a:bodyPr>
          <a:lstStyle/>
          <a:p>
            <a:pPr algn="ctr">
              <a:lnSpc>
                <a:spcPct val="100000"/>
              </a:lnSpc>
            </a:pPr>
            <a:r>
              <a:rPr lang="es-ES" sz="4800" b="1" dirty="0">
                <a:solidFill>
                  <a:srgbClr val="673113"/>
                </a:solidFill>
                <a:latin typeface="Arial" panose="020B0604020202020204" pitchFamily="34" charset="0"/>
                <a:cs typeface="Arial" panose="020B0604020202020204" pitchFamily="34" charset="0"/>
              </a:rPr>
              <a:t>QUIEN TIENE FE SIEMPRE</a:t>
            </a:r>
            <a:br>
              <a:rPr lang="es-ES" sz="4800" b="1" dirty="0">
                <a:solidFill>
                  <a:srgbClr val="673113"/>
                </a:solidFill>
                <a:latin typeface="Arial" panose="020B0604020202020204" pitchFamily="34" charset="0"/>
                <a:cs typeface="Arial" panose="020B0604020202020204" pitchFamily="34" charset="0"/>
              </a:rPr>
            </a:br>
            <a:r>
              <a:rPr lang="es-ES" sz="4800" b="1" dirty="0">
                <a:solidFill>
                  <a:srgbClr val="673113"/>
                </a:solidFill>
                <a:latin typeface="Arial" panose="020B0604020202020204" pitchFamily="34" charset="0"/>
                <a:cs typeface="Arial" panose="020B0604020202020204" pitchFamily="34" charset="0"/>
              </a:rPr>
              <a:t>GANA AL FINAL</a:t>
            </a:r>
            <a:r>
              <a:rPr lang="pt-BR" sz="4800" b="1" dirty="0">
                <a:solidFill>
                  <a:srgbClr val="673113"/>
                </a:solidFill>
                <a:latin typeface="Arial" panose="020B0604020202020204" pitchFamily="34" charset="0"/>
                <a:cs typeface="Arial" panose="020B0604020202020204" pitchFamily="34" charset="0"/>
              </a:rPr>
              <a:t> </a:t>
            </a:r>
            <a:br>
              <a:rPr lang="pt-BR" sz="4800" b="1" dirty="0">
                <a:solidFill>
                  <a:srgbClr val="673113"/>
                </a:solidFill>
                <a:latin typeface="Arial" panose="020B0604020202020204" pitchFamily="34" charset="0"/>
                <a:cs typeface="Arial" panose="020B0604020202020204" pitchFamily="34" charset="0"/>
              </a:rPr>
            </a:br>
            <a:r>
              <a:rPr lang="pt-BR" sz="2800" dirty="0">
                <a:latin typeface="Arial" panose="020B0604020202020204" pitchFamily="34" charset="0"/>
                <a:cs typeface="Arial" panose="020B0604020202020204" pitchFamily="34" charset="0"/>
              </a:rPr>
              <a:t>Daniel 3:28-30</a:t>
            </a:r>
          </a:p>
        </p:txBody>
      </p:sp>
      <p:sp>
        <p:nvSpPr>
          <p:cNvPr id="5" name="Elipse 4"/>
          <p:cNvSpPr/>
          <p:nvPr/>
        </p:nvSpPr>
        <p:spPr>
          <a:xfrm>
            <a:off x="590204" y="520613"/>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3</a:t>
            </a:r>
          </a:p>
        </p:txBody>
      </p:sp>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1184162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Espaço Reservado para Conteúdo 2"/>
          <p:cNvSpPr txBox="1">
            <a:spLocks/>
          </p:cNvSpPr>
          <p:nvPr/>
        </p:nvSpPr>
        <p:spPr>
          <a:xfrm>
            <a:off x="2361633" y="1827105"/>
            <a:ext cx="7655204" cy="371368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2800" dirty="0">
                <a:latin typeface="Arial" panose="020B0604020202020204" pitchFamily="34" charset="0"/>
                <a:cs typeface="Arial" panose="020B0604020202020204" pitchFamily="34" charset="0"/>
              </a:rPr>
              <a:t>Sin embargo, elegir a Jesús es un acto que nos lleva a muchas renuncias. Aparentemente, cuando elegimos a Jesús, parece que tenemos pérdidas. Es eso lo que Satanás quiere que pienses para intentar que abandones tu camino. Hay una afirmación de Jesús que debe tener sentido en nuestras vidas. “El que halle su vida, la perderá;   y el que pierda su vida por causa de mí, la hallará”</a:t>
            </a:r>
            <a:r>
              <a:rPr lang="pt-BR" sz="2800" dirty="0">
                <a:latin typeface="Arial" panose="020B0604020202020204" pitchFamily="34" charset="0"/>
                <a:cs typeface="Arial" panose="020B0604020202020204" pitchFamily="34" charset="0"/>
              </a:rPr>
              <a:t> </a:t>
            </a:r>
          </a:p>
          <a:p>
            <a:endParaRPr lang="pt-BR" sz="2000" dirty="0">
              <a:latin typeface="Arial" panose="020B0604020202020204" pitchFamily="34" charset="0"/>
              <a:cs typeface="Arial" panose="020B0604020202020204" pitchFamily="34" charset="0"/>
            </a:endParaRPr>
          </a:p>
          <a:p>
            <a:r>
              <a:rPr lang="pt-BR" sz="2000" dirty="0">
                <a:latin typeface="Arial" panose="020B0604020202020204" pitchFamily="34" charset="0"/>
                <a:cs typeface="Arial" panose="020B0604020202020204" pitchFamily="34" charset="0"/>
              </a:rPr>
              <a:t>(</a:t>
            </a:r>
            <a:r>
              <a:rPr lang="pt-BR" sz="2000" i="1" dirty="0" err="1">
                <a:latin typeface="Arial" panose="020B0604020202020204" pitchFamily="34" charset="0"/>
                <a:cs typeface="Arial" panose="020B0604020202020204" pitchFamily="34" charset="0"/>
              </a:rPr>
              <a:t>Mateo</a:t>
            </a:r>
            <a:r>
              <a:rPr lang="pt-BR" sz="2000" i="1" dirty="0">
                <a:latin typeface="Arial" panose="020B0604020202020204" pitchFamily="34" charset="0"/>
                <a:cs typeface="Arial" panose="020B0604020202020204" pitchFamily="34" charset="0"/>
              </a:rPr>
              <a:t> 10:39</a:t>
            </a:r>
            <a:r>
              <a:rPr lang="pt-BR"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79862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299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2"/>
          <p:cNvSpPr txBox="1">
            <a:spLocks/>
          </p:cNvSpPr>
          <p:nvPr/>
        </p:nvSpPr>
        <p:spPr>
          <a:xfrm>
            <a:off x="2301577" y="2452254"/>
            <a:ext cx="7116743" cy="25099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que halle su vida, la perderá; y el que pierda su vida por causa de mí, la hallará”</a:t>
            </a:r>
            <a:r>
              <a:rPr lang="pt-BR" sz="3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r>
              <a:rPr lang="pt-BR"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pt-BR" sz="280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Mateo</a:t>
            </a:r>
            <a:r>
              <a:rPr lang="pt-BR"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10:39)</a:t>
            </a:r>
            <a:endParaRPr lang="pt-BR"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319379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956955" y="975264"/>
            <a:ext cx="8914834" cy="4926772"/>
          </a:xfrm>
        </p:spPr>
        <p:txBody>
          <a:bodyPr>
            <a:normAutofit lnSpcReduction="10000"/>
          </a:bodyPr>
          <a:lstStyle/>
          <a:p>
            <a:pPr marL="0" indent="0">
              <a:lnSpc>
                <a:spcPct val="110000"/>
              </a:lnSpc>
              <a:buNone/>
            </a:pPr>
            <a:r>
              <a:rPr lang="es-ES" sz="3000" b="1" dirty="0">
                <a:solidFill>
                  <a:srgbClr val="673113"/>
                </a:solidFill>
                <a:latin typeface="Arial" panose="020B0604020202020204" pitchFamily="34" charset="0"/>
                <a:cs typeface="Arial" panose="020B0604020202020204" pitchFamily="34" charset="0"/>
              </a:rPr>
              <a:t>¿Qué mensaje quería transmitir Nabucodonosor al pueblo construyendo una estatua que se parecía más a un obelisco?</a:t>
            </a:r>
            <a:r>
              <a:rPr lang="pt-BR" dirty="0">
                <a:latin typeface="Arial" panose="020B0604020202020204" pitchFamily="34" charset="0"/>
                <a:cs typeface="Arial" panose="020B0604020202020204" pitchFamily="34" charset="0"/>
              </a:rPr>
              <a:t> </a:t>
            </a:r>
          </a:p>
          <a:p>
            <a:pPr marL="0" indent="0">
              <a:lnSpc>
                <a:spcPct val="110000"/>
              </a:lnSpc>
              <a:buNone/>
            </a:pPr>
            <a:endParaRPr lang="pt-BR" dirty="0">
              <a:latin typeface="Arial" panose="020B0604020202020204" pitchFamily="34" charset="0"/>
              <a:cs typeface="Arial" panose="020B0604020202020204" pitchFamily="34" charset="0"/>
            </a:endParaRPr>
          </a:p>
          <a:p>
            <a:r>
              <a:rPr lang="es-ES" dirty="0"/>
              <a:t>Que su reino sería eterno (Toda de oro – sin tener en cuenta los demás metales)</a:t>
            </a:r>
          </a:p>
          <a:p>
            <a:r>
              <a:rPr lang="es-ES" dirty="0"/>
              <a:t>Su arrogancia y poder (60 codos - medida perfecta, evidencia la arrogancia y deseo de impresionar)</a:t>
            </a:r>
          </a:p>
          <a:p>
            <a:r>
              <a:rPr lang="es-ES" dirty="0"/>
              <a:t>Su deseo de unificar al reino en torno a una sola religión. (En la numerología babilónica, el 60 representaba el concepto de unidad)</a:t>
            </a:r>
            <a:endParaRPr lang="pt-BR" dirty="0">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4596" y="5796360"/>
            <a:ext cx="1418660" cy="862061"/>
          </a:xfrm>
          <a:prstGeom prst="rect">
            <a:avLst/>
          </a:prstGeom>
        </p:spPr>
      </p:pic>
    </p:spTree>
    <p:extLst>
      <p:ext uri="{BB962C8B-B14F-4D97-AF65-F5344CB8AC3E}">
        <p14:creationId xmlns:p14="http://schemas.microsoft.com/office/powerpoint/2010/main" val="1825227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251149" y="2528596"/>
            <a:ext cx="11353800" cy="1614196"/>
          </a:xfrm>
        </p:spPr>
        <p:txBody>
          <a:bodyPr>
            <a:noAutofit/>
          </a:bodyPr>
          <a:lstStyle/>
          <a:p>
            <a:pPr algn="ctr"/>
            <a:r>
              <a:rPr lang="es-ES" sz="4800" b="1" dirty="0">
                <a:solidFill>
                  <a:srgbClr val="673113"/>
                </a:solidFill>
                <a:latin typeface="Arial" panose="020B0604020202020204" pitchFamily="34" charset="0"/>
                <a:cs typeface="Arial" panose="020B0604020202020204" pitchFamily="34" charset="0"/>
              </a:rPr>
              <a:t>QUIEN TIENE FE VIVE                        POR PRINCIPIOS</a:t>
            </a:r>
            <a:br>
              <a:rPr lang="pt-BR" sz="4800" b="1" dirty="0">
                <a:solidFill>
                  <a:srgbClr val="673113"/>
                </a:solidFill>
                <a:latin typeface="Arial" panose="020B0604020202020204" pitchFamily="34" charset="0"/>
                <a:cs typeface="Arial" panose="020B0604020202020204" pitchFamily="34" charset="0"/>
              </a:rPr>
            </a:br>
            <a:r>
              <a:rPr lang="pt-BR" sz="2800" dirty="0">
                <a:latin typeface="Arial" panose="020B0604020202020204" pitchFamily="34" charset="0"/>
                <a:cs typeface="Arial" panose="020B0604020202020204" pitchFamily="34" charset="0"/>
              </a:rPr>
              <a:t>Daniel 3:7-12</a:t>
            </a:r>
          </a:p>
        </p:txBody>
      </p:sp>
      <p:sp>
        <p:nvSpPr>
          <p:cNvPr id="7" name="Espaço Reservado para Conteúdo 3"/>
          <p:cNvSpPr txBox="1">
            <a:spLocks/>
          </p:cNvSpPr>
          <p:nvPr/>
        </p:nvSpPr>
        <p:spPr>
          <a:xfrm>
            <a:off x="1579206" y="4688925"/>
            <a:ext cx="8697686" cy="15159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dirty="0"/>
              <a:t>“La diferencia entre un verdadero cristiano y un incrédulo no es la presencia de la fe, pues todos viven por la fe en algo. La diferencia es el objeto de esa fe”.</a:t>
            </a:r>
            <a:r>
              <a:rPr lang="pt-BR" dirty="0"/>
              <a:t> </a:t>
            </a:r>
            <a:r>
              <a:rPr lang="pt-BR" sz="2400" i="1" dirty="0" err="1"/>
              <a:t>Wiersbe</a:t>
            </a:r>
            <a:endParaRPr lang="pt-BR" sz="2400" i="1" dirty="0"/>
          </a:p>
          <a:p>
            <a:pPr marL="0" indent="0" algn="ctr">
              <a:buFont typeface="Arial" panose="020B0604020202020204" pitchFamily="34" charset="0"/>
              <a:buNone/>
            </a:pPr>
            <a:endParaRPr lang="pt-BR" dirty="0">
              <a:latin typeface="Arial" panose="020B0604020202020204" pitchFamily="34" charset="0"/>
              <a:cs typeface="Arial" panose="020B0604020202020204" pitchFamily="34" charset="0"/>
            </a:endParaRPr>
          </a:p>
        </p:txBody>
      </p:sp>
      <p:sp>
        <p:nvSpPr>
          <p:cNvPr id="5" name="Elipse 4"/>
          <p:cNvSpPr/>
          <p:nvPr/>
        </p:nvSpPr>
        <p:spPr>
          <a:xfrm>
            <a:off x="590204" y="520613"/>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1</a:t>
            </a:r>
          </a:p>
        </p:txBody>
      </p:sp>
      <p:pic>
        <p:nvPicPr>
          <p:cNvPr id="8" name="Image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3748073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Espaço Reservado para Conteúdo 2"/>
          <p:cNvSpPr txBox="1">
            <a:spLocks/>
          </p:cNvSpPr>
          <p:nvPr/>
        </p:nvSpPr>
        <p:spPr>
          <a:xfrm>
            <a:off x="1960246" y="1633875"/>
            <a:ext cx="8430663" cy="37136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2800" dirty="0">
                <a:latin typeface="Arial" panose="020B0604020202020204" pitchFamily="34" charset="0"/>
                <a:cs typeface="Arial" panose="020B0604020202020204" pitchFamily="34" charset="0"/>
              </a:rPr>
              <a:t>“La mayor necesidad del mundo es la de hombres que no se vendan ni se compren; hombres que sean sinceros y honrados en lo más íntimo de sus almas; hombres que no teman dar al pecado el nombre que le corresponde; hombres cuya conciencia sea tan leal al deber como la brújula al polo; hombres que se mantengan de parte de la justicia aunque se desplomen los cielos”</a:t>
            </a:r>
            <a:r>
              <a:rPr lang="pt-BR" sz="2800" dirty="0">
                <a:latin typeface="Arial" panose="020B0604020202020204" pitchFamily="34" charset="0"/>
                <a:cs typeface="Arial" panose="020B0604020202020204" pitchFamily="34" charset="0"/>
              </a:rPr>
              <a:t>. </a:t>
            </a:r>
          </a:p>
          <a:p>
            <a:r>
              <a:rPr lang="pt-BR" sz="2000" dirty="0">
                <a:latin typeface="Arial" panose="020B0604020202020204" pitchFamily="34" charset="0"/>
                <a:cs typeface="Arial" panose="020B0604020202020204" pitchFamily="34" charset="0"/>
              </a:rPr>
              <a:t>(</a:t>
            </a:r>
            <a:r>
              <a:rPr lang="pt-BR" sz="2000" i="1" dirty="0">
                <a:latin typeface="Arial" panose="020B0604020202020204" pitchFamily="34" charset="0"/>
                <a:cs typeface="Arial" panose="020B0604020202020204" pitchFamily="34" charset="0"/>
              </a:rPr>
              <a:t>La </a:t>
            </a:r>
            <a:r>
              <a:rPr lang="pt-BR" sz="2000" i="1" dirty="0" err="1">
                <a:latin typeface="Arial" panose="020B0604020202020204" pitchFamily="34" charset="0"/>
                <a:cs typeface="Arial" panose="020B0604020202020204" pitchFamily="34" charset="0"/>
              </a:rPr>
              <a:t>educación</a:t>
            </a:r>
            <a:r>
              <a:rPr lang="pt-BR" sz="2000" i="1" dirty="0">
                <a:latin typeface="Arial" panose="020B0604020202020204" pitchFamily="34" charset="0"/>
                <a:cs typeface="Arial" panose="020B0604020202020204" pitchFamily="34" charset="0"/>
              </a:rPr>
              <a:t>, </a:t>
            </a:r>
            <a:r>
              <a:rPr lang="pt-BR" sz="2000" dirty="0">
                <a:latin typeface="Arial" panose="020B0604020202020204" pitchFamily="34" charset="0"/>
                <a:cs typeface="Arial" panose="020B0604020202020204" pitchFamily="34" charset="0"/>
              </a:rPr>
              <a:t>p. 57)</a:t>
            </a:r>
          </a:p>
        </p:txBody>
      </p:sp>
    </p:spTree>
    <p:extLst>
      <p:ext uri="{BB962C8B-B14F-4D97-AF65-F5344CB8AC3E}">
        <p14:creationId xmlns:p14="http://schemas.microsoft.com/office/powerpoint/2010/main" val="3769409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title"/>
          </p:nvPr>
        </p:nvSpPr>
        <p:spPr>
          <a:xfrm>
            <a:off x="842476" y="3545633"/>
            <a:ext cx="10115161" cy="1614196"/>
          </a:xfrm>
        </p:spPr>
        <p:txBody>
          <a:bodyPr>
            <a:noAutofit/>
          </a:bodyPr>
          <a:lstStyle/>
          <a:p>
            <a:pPr algn="ctr">
              <a:lnSpc>
                <a:spcPct val="100000"/>
              </a:lnSpc>
            </a:pPr>
            <a:r>
              <a:rPr lang="es-ES" b="1" dirty="0">
                <a:solidFill>
                  <a:srgbClr val="673113"/>
                </a:solidFill>
                <a:latin typeface="Arial" panose="020B0604020202020204" pitchFamily="34" charset="0"/>
                <a:cs typeface="Arial" panose="020B0604020202020204" pitchFamily="34" charset="0"/>
              </a:rPr>
              <a:t>QUIEN TIENE FE NO TEME EL HORNO DE FUEGO, TEME PERDER LA ETERNIDAD</a:t>
            </a:r>
            <a:br>
              <a:rPr lang="pt-BR" b="1" dirty="0">
                <a:solidFill>
                  <a:srgbClr val="673113"/>
                </a:solidFill>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Daniel 3:13-18</a:t>
            </a:r>
          </a:p>
        </p:txBody>
      </p:sp>
      <p:sp>
        <p:nvSpPr>
          <p:cNvPr id="5" name="Elipse 4"/>
          <p:cNvSpPr/>
          <p:nvPr/>
        </p:nvSpPr>
        <p:spPr>
          <a:xfrm>
            <a:off x="590204" y="520613"/>
            <a:ext cx="1113906" cy="1106856"/>
          </a:xfrm>
          <a:prstGeom prst="ellipse">
            <a:avLst/>
          </a:prstGeom>
          <a:solidFill>
            <a:schemeClr val="accent3">
              <a:lumMod val="50000"/>
            </a:schemeClr>
          </a:solidFill>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r>
              <a:rPr lang="pt-BR" sz="4400" b="1" dirty="0">
                <a:latin typeface="Arial" panose="020B0604020202020204" pitchFamily="34" charset="0"/>
                <a:cs typeface="Arial" panose="020B0604020202020204" pitchFamily="34" charset="0"/>
              </a:rPr>
              <a:t>2</a:t>
            </a:r>
          </a:p>
        </p:txBody>
      </p:sp>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4843" y="309960"/>
            <a:ext cx="1418660" cy="862061"/>
          </a:xfrm>
          <a:prstGeom prst="rect">
            <a:avLst/>
          </a:prstGeom>
        </p:spPr>
      </p:pic>
    </p:spTree>
    <p:extLst>
      <p:ext uri="{BB962C8B-B14F-4D97-AF65-F5344CB8AC3E}">
        <p14:creationId xmlns:p14="http://schemas.microsoft.com/office/powerpoint/2010/main" val="1880061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ço Reservado para Conteúdo 3"/>
          <p:cNvSpPr txBox="1">
            <a:spLocks/>
          </p:cNvSpPr>
          <p:nvPr/>
        </p:nvSpPr>
        <p:spPr>
          <a:xfrm>
            <a:off x="1748343" y="1071929"/>
            <a:ext cx="8900261" cy="5416130"/>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s-ES" sz="4000" b="1" dirty="0">
                <a:solidFill>
                  <a:srgbClr val="673113"/>
                </a:solidFill>
                <a:latin typeface="Arial" panose="020B0604020202020204" pitchFamily="34" charset="0"/>
                <a:cs typeface="Arial" panose="020B0604020202020204" pitchFamily="34" charset="0"/>
              </a:rPr>
              <a:t>Es interesante que el rey repite palabra por palabra el mandato sobre el acto de adoración:</a:t>
            </a:r>
            <a:r>
              <a:rPr lang="pt-BR" sz="4000" b="1" dirty="0">
                <a:solidFill>
                  <a:srgbClr val="673113"/>
                </a:solidFill>
                <a:latin typeface="Arial" panose="020B0604020202020204" pitchFamily="34" charset="0"/>
                <a:cs typeface="Arial" panose="020B0604020202020204" pitchFamily="34" charset="0"/>
              </a:rPr>
              <a:t> </a:t>
            </a:r>
          </a:p>
          <a:p>
            <a:pPr marL="0" indent="0" algn="ctr">
              <a:buNone/>
            </a:pPr>
            <a:endParaRPr lang="pt-BR" sz="4000" b="1" dirty="0">
              <a:latin typeface="Arial" panose="020B0604020202020204" pitchFamily="34" charset="0"/>
              <a:cs typeface="Arial" panose="020B0604020202020204" pitchFamily="34" charset="0"/>
            </a:endParaRPr>
          </a:p>
          <a:p>
            <a:pPr marL="0" indent="0" algn="ctr">
              <a:lnSpc>
                <a:spcPct val="120000"/>
              </a:lnSpc>
              <a:buNone/>
            </a:pPr>
            <a:r>
              <a:rPr lang="es-ES" sz="3600" dirty="0">
                <a:latin typeface="Arial" panose="020B0604020202020204" pitchFamily="34" charset="0"/>
                <a:cs typeface="Arial" panose="020B0604020202020204" pitchFamily="34" charset="0"/>
              </a:rPr>
              <a:t>“Ahora, pues, ¿estáis dispuestos para que, al oír el son de la bocina, la flauta, la cítara, el arpa, el salterio, la zampoña y todo instrumento de música, os postréis y adoréis la estatua que he hecho? Porque si no la adoráis, en la misma hora seréis echados en medio de un horno de fuego ardiente” </a:t>
            </a:r>
            <a:r>
              <a:rPr lang="pt-BR" sz="2600" dirty="0">
                <a:latin typeface="Arial" panose="020B0604020202020204" pitchFamily="34" charset="0"/>
                <a:cs typeface="Arial" panose="020B0604020202020204" pitchFamily="34" charset="0"/>
              </a:rPr>
              <a:t>(v.15).</a:t>
            </a:r>
          </a:p>
          <a:p>
            <a:pPr marL="0" indent="0">
              <a:buNone/>
            </a:pPr>
            <a:endParaRPr lang="pt-BR" sz="3600" dirty="0">
              <a:latin typeface="Arial" panose="020B0604020202020204" pitchFamily="34" charset="0"/>
              <a:cs typeface="Arial" panose="020B0604020202020204" pitchFamily="34" charset="0"/>
            </a:endParaRPr>
          </a:p>
          <a:p>
            <a:pPr marL="0" indent="0" algn="ctr">
              <a:lnSpc>
                <a:spcPct val="170000"/>
              </a:lnSpc>
              <a:buNone/>
            </a:pPr>
            <a:r>
              <a:rPr lang="pt-BR" sz="3600" dirty="0" err="1">
                <a:latin typeface="Arial" panose="020B0604020202020204" pitchFamily="34" charset="0"/>
                <a:cs typeface="Arial" panose="020B0604020202020204" pitchFamily="34" charset="0"/>
              </a:rPr>
              <a:t>Sin</a:t>
            </a:r>
            <a:r>
              <a:rPr lang="pt-BR" sz="3600" dirty="0">
                <a:latin typeface="Arial" panose="020B0604020202020204" pitchFamily="34" charset="0"/>
                <a:cs typeface="Arial" panose="020B0604020202020204" pitchFamily="34" charset="0"/>
              </a:rPr>
              <a:t> embargo, </a:t>
            </a:r>
            <a:r>
              <a:rPr lang="pt-BR" sz="3600" dirty="0" err="1">
                <a:latin typeface="Arial" panose="020B0604020202020204" pitchFamily="34" charset="0"/>
                <a:cs typeface="Arial" panose="020B0604020202020204" pitchFamily="34" charset="0"/>
              </a:rPr>
              <a:t>ahora</a:t>
            </a:r>
            <a:r>
              <a:rPr lang="pt-BR" sz="3600" dirty="0">
                <a:latin typeface="Arial" panose="020B0604020202020204" pitchFamily="34" charset="0"/>
                <a:cs typeface="Arial" panose="020B0604020202020204" pitchFamily="34" charset="0"/>
              </a:rPr>
              <a:t> </a:t>
            </a:r>
            <a:r>
              <a:rPr lang="pt-BR" sz="3600" dirty="0" err="1">
                <a:latin typeface="Arial" panose="020B0604020202020204" pitchFamily="34" charset="0"/>
                <a:cs typeface="Arial" panose="020B0604020202020204" pitchFamily="34" charset="0"/>
              </a:rPr>
              <a:t>añade</a:t>
            </a:r>
            <a:r>
              <a:rPr lang="pt-BR" sz="3600" dirty="0">
                <a:latin typeface="Arial" panose="020B0604020202020204" pitchFamily="34" charset="0"/>
                <a:cs typeface="Arial" panose="020B0604020202020204" pitchFamily="34" charset="0"/>
              </a:rPr>
              <a:t>:</a:t>
            </a:r>
          </a:p>
          <a:p>
            <a:pPr marL="0" indent="0" algn="ctr">
              <a:lnSpc>
                <a:spcPct val="120000"/>
              </a:lnSpc>
              <a:spcBef>
                <a:spcPts val="0"/>
              </a:spcBef>
              <a:buNone/>
            </a:pPr>
            <a:r>
              <a:rPr lang="es-ES" sz="4600" b="1" dirty="0">
                <a:solidFill>
                  <a:srgbClr val="673113"/>
                </a:solidFill>
                <a:latin typeface="Arial" panose="020B0604020202020204" pitchFamily="34" charset="0"/>
                <a:cs typeface="Arial" panose="020B0604020202020204" pitchFamily="34" charset="0"/>
              </a:rPr>
              <a:t>“¿Y QUÉ DIOS SERÁ EL QUE OS LIBRE             DE MIS MANOS?”.</a:t>
            </a: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4596" y="5796360"/>
            <a:ext cx="1418660" cy="862061"/>
          </a:xfrm>
          <a:prstGeom prst="rect">
            <a:avLst/>
          </a:prstGeom>
        </p:spPr>
      </p:pic>
    </p:spTree>
    <p:extLst>
      <p:ext uri="{BB962C8B-B14F-4D97-AF65-F5344CB8AC3E}">
        <p14:creationId xmlns:p14="http://schemas.microsoft.com/office/powerpoint/2010/main" val="1280819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Espaço Reservado para Conteúdo 2"/>
          <p:cNvSpPr txBox="1">
            <a:spLocks/>
          </p:cNvSpPr>
          <p:nvPr/>
        </p:nvSpPr>
        <p:spPr>
          <a:xfrm>
            <a:off x="2156189" y="957321"/>
            <a:ext cx="7935461" cy="413851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pPr>
            <a:r>
              <a:rPr lang="es-ES" sz="4000" b="1" dirty="0">
                <a:solidFill>
                  <a:srgbClr val="673113"/>
                </a:solidFill>
                <a:latin typeface="Arial" panose="020B0604020202020204" pitchFamily="34" charset="0"/>
                <a:cs typeface="Arial" panose="020B0604020202020204" pitchFamily="34" charset="0"/>
              </a:rPr>
              <a:t>¡La religión de Nabucodonosor es la de lo </a:t>
            </a:r>
            <a:r>
              <a:rPr lang="es-ES" sz="4000" b="1" dirty="0">
                <a:solidFill>
                  <a:srgbClr val="C00000"/>
                </a:solidFill>
                <a:latin typeface="Arial" panose="020B0604020202020204" pitchFamily="34" charset="0"/>
                <a:cs typeface="Arial" panose="020B0604020202020204" pitchFamily="34" charset="0"/>
              </a:rPr>
              <a:t>INMEDIATO</a:t>
            </a:r>
            <a:r>
              <a:rPr lang="es-ES" sz="4000" b="1" dirty="0">
                <a:solidFill>
                  <a:srgbClr val="673113"/>
                </a:solidFill>
                <a:latin typeface="Arial" panose="020B0604020202020204" pitchFamily="34" charset="0"/>
                <a:cs typeface="Arial" panose="020B0604020202020204" pitchFamily="34" charset="0"/>
              </a:rPr>
              <a:t>!</a:t>
            </a:r>
          </a:p>
          <a:p>
            <a:pPr>
              <a:lnSpc>
                <a:spcPct val="110000"/>
              </a:lnSpc>
            </a:pPr>
            <a:r>
              <a:rPr lang="es-ES" sz="4000" b="1" dirty="0">
                <a:solidFill>
                  <a:srgbClr val="673113"/>
                </a:solidFill>
                <a:latin typeface="Arial" panose="020B0604020202020204" pitchFamily="34" charset="0"/>
                <a:cs typeface="Arial" panose="020B0604020202020204" pitchFamily="34" charset="0"/>
              </a:rPr>
              <a:t>Sin embargo, la religión de los tres hebreos se centra </a:t>
            </a:r>
            <a:r>
              <a:rPr lang="es-ES" sz="4000" b="1" dirty="0">
                <a:solidFill>
                  <a:srgbClr val="C00000"/>
                </a:solidFill>
                <a:latin typeface="Arial" panose="020B0604020202020204" pitchFamily="34" charset="0"/>
                <a:cs typeface="Arial" panose="020B0604020202020204" pitchFamily="34" charset="0"/>
              </a:rPr>
              <a:t>ESENCIALMENTE EN LA FE</a:t>
            </a:r>
            <a:r>
              <a:rPr lang="pt-BR" sz="4000" b="1" dirty="0">
                <a:solidFill>
                  <a:srgbClr val="C00000"/>
                </a:solidFill>
                <a:latin typeface="Arial" panose="020B0604020202020204" pitchFamily="34" charset="0"/>
                <a:cs typeface="Arial" panose="020B0604020202020204" pitchFamily="34" charset="0"/>
              </a:rPr>
              <a:t>.</a:t>
            </a:r>
          </a:p>
        </p:txBody>
      </p:sp>
      <p:pic>
        <p:nvPicPr>
          <p:cNvPr id="4" name="Image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4596" y="5796360"/>
            <a:ext cx="1418660" cy="862061"/>
          </a:xfrm>
          <a:prstGeom prst="rect">
            <a:avLst/>
          </a:prstGeom>
        </p:spPr>
      </p:pic>
    </p:spTree>
    <p:extLst>
      <p:ext uri="{BB962C8B-B14F-4D97-AF65-F5344CB8AC3E}">
        <p14:creationId xmlns:p14="http://schemas.microsoft.com/office/powerpoint/2010/main" val="549958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Espaço Reservado para Conteúdo 2"/>
          <p:cNvSpPr txBox="1">
            <a:spLocks/>
          </p:cNvSpPr>
          <p:nvPr/>
        </p:nvSpPr>
        <p:spPr>
          <a:xfrm>
            <a:off x="5798214" y="1515461"/>
            <a:ext cx="5116398" cy="48834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es-ES" sz="3200" dirty="0">
                <a:solidFill>
                  <a:schemeClr val="bg1"/>
                </a:solidFill>
                <a:latin typeface="Arial" panose="020B0604020202020204" pitchFamily="34" charset="0"/>
                <a:cs typeface="Arial" panose="020B0604020202020204" pitchFamily="34" charset="0"/>
              </a:rPr>
              <a:t>“Nuestro Dios, a quien servimos, puede librarnos del horno de fuego ardiente; y de tus manos, rey, nos librará. Y si no, has de saber...” </a:t>
            </a:r>
            <a:r>
              <a:rPr lang="pt-BR" dirty="0">
                <a:solidFill>
                  <a:schemeClr val="bg1"/>
                </a:solidFill>
                <a:latin typeface="Arial" panose="020B0604020202020204" pitchFamily="34" charset="0"/>
                <a:cs typeface="Arial" panose="020B0604020202020204" pitchFamily="34" charset="0"/>
              </a:rPr>
              <a:t>(v.17)</a:t>
            </a:r>
            <a:endParaRPr lang="pt-BR" sz="1800" dirty="0">
              <a:solidFill>
                <a:schemeClr val="bg1"/>
              </a:solidFill>
              <a:latin typeface="Arial" panose="020B0604020202020204" pitchFamily="34" charset="0"/>
              <a:cs typeface="Arial" panose="020B0604020202020204" pitchFamily="34" charset="0"/>
            </a:endParaRP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192" y="5796360"/>
            <a:ext cx="1418660" cy="862061"/>
          </a:xfrm>
          <a:prstGeom prst="rect">
            <a:avLst/>
          </a:prstGeom>
        </p:spPr>
      </p:pic>
    </p:spTree>
    <p:extLst>
      <p:ext uri="{BB962C8B-B14F-4D97-AF65-F5344CB8AC3E}">
        <p14:creationId xmlns:p14="http://schemas.microsoft.com/office/powerpoint/2010/main" val="1934483099"/>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TotalTime>
  <Words>626</Words>
  <Application>Microsoft Office PowerPoint</Application>
  <PresentationFormat>Widescreen</PresentationFormat>
  <Paragraphs>33</Paragraphs>
  <Slides>13</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13</vt:i4>
      </vt:variant>
    </vt:vector>
  </HeadingPairs>
  <TitlesOfParts>
    <vt:vector size="17" baseType="lpstr">
      <vt:lpstr>Arial</vt:lpstr>
      <vt:lpstr>Calibri</vt:lpstr>
      <vt:lpstr>Calibri Light</vt:lpstr>
      <vt:lpstr>Tema do Office</vt:lpstr>
      <vt:lpstr>FE PROBADA Y APROBADA</vt:lpstr>
      <vt:lpstr>Apresentação do PowerPoint</vt:lpstr>
      <vt:lpstr>Apresentação do PowerPoint</vt:lpstr>
      <vt:lpstr>QUIEN TIENE FE VIVE                        POR PRINCIPIOS Daniel 3:7-12</vt:lpstr>
      <vt:lpstr>Apresentação do PowerPoint</vt:lpstr>
      <vt:lpstr>QUIEN TIENE FE NO TEME EL HORNO DE FUEGO, TEME PERDER LA ETERNIDAD Daniel 3:13-18</vt:lpstr>
      <vt:lpstr>Apresentação do PowerPoint</vt:lpstr>
      <vt:lpstr>Apresentação do PowerPoint</vt:lpstr>
      <vt:lpstr>Apresentação do PowerPoint</vt:lpstr>
      <vt:lpstr>Apresentação do PowerPoint</vt:lpstr>
      <vt:lpstr>QUIEN TIENE FE SIEMPRE GANA AL FINAL  Daniel 3:28-30</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Diana Steffen</cp:lastModifiedBy>
  <cp:revision>24</cp:revision>
  <dcterms:created xsi:type="dcterms:W3CDTF">2022-12-16T03:23:41Z</dcterms:created>
  <dcterms:modified xsi:type="dcterms:W3CDTF">2022-12-19T20:16:34Z</dcterms:modified>
</cp:coreProperties>
</file>