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1" r:id="rId4"/>
    <p:sldId id="260" r:id="rId5"/>
    <p:sldId id="264" r:id="rId6"/>
    <p:sldId id="259" r:id="rId7"/>
    <p:sldId id="262" r:id="rId8"/>
    <p:sldId id="266" r:id="rId9"/>
    <p:sldId id="258" r:id="rId10"/>
    <p:sldId id="268" r:id="rId11"/>
    <p:sldId id="269" r:id="rId12"/>
    <p:sldId id="267" r:id="rId13"/>
    <p:sldId id="257" r:id="rId1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3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6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130557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423644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95632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72530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598966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B24F2767-A9FD-4BEE-AD64-D9EE10FD5EC2}" type="datetimeFigureOut">
              <a:rPr lang="pt-BR" smtClean="0"/>
              <a:t>20/12/2022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005037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B24F2767-A9FD-4BEE-AD64-D9EE10FD5EC2}" type="datetimeFigureOut">
              <a:rPr lang="pt-BR" smtClean="0"/>
              <a:t>20/12/2022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828690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B24F2767-A9FD-4BEE-AD64-D9EE10FD5EC2}" type="datetimeFigureOut">
              <a:rPr lang="pt-BR" smtClean="0"/>
              <a:t>20/12/2022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3466755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B24F2767-A9FD-4BEE-AD64-D9EE10FD5EC2}" type="datetimeFigureOut">
              <a:rPr lang="pt-BR" smtClean="0"/>
              <a:t>20/12/2022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750433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B24F2767-A9FD-4BEE-AD64-D9EE10FD5EC2}" type="datetimeFigureOut">
              <a:rPr lang="pt-BR" smtClean="0"/>
              <a:t>20/12/2022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957916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B24F2767-A9FD-4BEE-AD64-D9EE10FD5EC2}" type="datetimeFigureOut">
              <a:rPr lang="pt-BR" smtClean="0"/>
              <a:t>20/12/2022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86381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4F2767-A9FD-4BEE-AD64-D9EE10FD5EC2}" type="datetimeFigureOut">
              <a:rPr lang="pt-BR" smtClean="0"/>
              <a:t>20/12/2022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CBA8FE-0337-4659-91D6-41F2526A8615}" type="slidenum">
              <a:rPr lang="pt-BR" smtClean="0"/>
              <a:t>‹nº›</a:t>
            </a:fld>
            <a:endParaRPr lang="pt-BR"/>
          </a:p>
        </p:txBody>
      </p:sp>
    </p:spTree>
    <p:extLst>
      <p:ext uri="{BB962C8B-B14F-4D97-AF65-F5344CB8AC3E}">
        <p14:creationId xmlns:p14="http://schemas.microsoft.com/office/powerpoint/2010/main" val="1926960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467417" y="1874644"/>
            <a:ext cx="6738647" cy="4144962"/>
          </a:xfrm>
        </p:spPr>
        <p:txBody>
          <a:bodyPr anchor="ctr">
            <a:normAutofit/>
          </a:bodyPr>
          <a:lstStyle/>
          <a:p>
            <a:r>
              <a:rPr lang="pt-BR" sz="7200" b="1" dirty="0">
                <a:solidFill>
                  <a:srgbClr val="673113"/>
                </a:solidFill>
                <a:latin typeface="Arial" panose="020B0604020202020204" pitchFamily="34" charset="0"/>
                <a:cs typeface="Arial" panose="020B0604020202020204" pitchFamily="34" charset="0"/>
              </a:rPr>
              <a:t>AVANZANDO</a:t>
            </a:r>
            <a:br>
              <a:rPr lang="pt-BR" sz="7200" b="1" dirty="0">
                <a:solidFill>
                  <a:srgbClr val="673113"/>
                </a:solidFill>
                <a:latin typeface="Arial" panose="020B0604020202020204" pitchFamily="34" charset="0"/>
                <a:cs typeface="Arial" panose="020B0604020202020204" pitchFamily="34" charset="0"/>
              </a:rPr>
            </a:br>
            <a:r>
              <a:rPr lang="pt-BR" sz="7200" b="1" dirty="0">
                <a:solidFill>
                  <a:srgbClr val="673113"/>
                </a:solidFill>
                <a:latin typeface="Arial" panose="020B0604020202020204" pitchFamily="34" charset="0"/>
                <a:cs typeface="Arial" panose="020B0604020202020204" pitchFamily="34" charset="0"/>
              </a:rPr>
              <a:t>POR LA FE</a:t>
            </a:r>
          </a:p>
        </p:txBody>
      </p:sp>
      <p:pic>
        <p:nvPicPr>
          <p:cNvPr id="3" name="Image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753" y="4651144"/>
            <a:ext cx="3108030" cy="1888622"/>
          </a:xfrm>
          <a:prstGeom prst="rect">
            <a:avLst/>
          </a:prstGeom>
        </p:spPr>
      </p:pic>
    </p:spTree>
    <p:extLst>
      <p:ext uri="{BB962C8B-B14F-4D97-AF65-F5344CB8AC3E}">
        <p14:creationId xmlns:p14="http://schemas.microsoft.com/office/powerpoint/2010/main" val="862955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298" y="5678066"/>
            <a:ext cx="1084485" cy="950216"/>
          </a:xfrm>
          <a:prstGeom prst="rect">
            <a:avLst/>
          </a:prstGeom>
        </p:spPr>
      </p:pic>
      <p:sp>
        <p:nvSpPr>
          <p:cNvPr id="4" name="Espaço Reservado para Conteúdo 2"/>
          <p:cNvSpPr txBox="1">
            <a:spLocks/>
          </p:cNvSpPr>
          <p:nvPr/>
        </p:nvSpPr>
        <p:spPr>
          <a:xfrm>
            <a:off x="5766319" y="1147665"/>
            <a:ext cx="5019869" cy="48834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es-ES" sz="3200" dirty="0">
                <a:solidFill>
                  <a:schemeClr val="bg1"/>
                </a:solidFill>
                <a:latin typeface="Arial" panose="020B0604020202020204" pitchFamily="34" charset="0"/>
                <a:cs typeface="Arial" panose="020B0604020202020204" pitchFamily="34" charset="0"/>
              </a:rPr>
              <a:t>Tenemos que “mojarnos los pies”. Si no nos “mojamos los pies” es poco probable que avancemos mucho en nuestra vida y en nuestro servicio para Cristo</a:t>
            </a:r>
            <a:r>
              <a:rPr lang="pt-BR" sz="3200" dirty="0">
                <a:solidFill>
                  <a:schemeClr val="bg1"/>
                </a:solidFill>
                <a:latin typeface="Arial" panose="020B0604020202020204" pitchFamily="34" charset="0"/>
                <a:cs typeface="Arial" panose="020B0604020202020204" pitchFamily="34" charset="0"/>
              </a:rPr>
              <a:t>.</a:t>
            </a:r>
          </a:p>
        </p:txBody>
      </p:sp>
      <p:sp>
        <p:nvSpPr>
          <p:cNvPr id="3" name="CaixaDeTexto 2"/>
          <p:cNvSpPr txBox="1"/>
          <p:nvPr/>
        </p:nvSpPr>
        <p:spPr>
          <a:xfrm>
            <a:off x="565931" y="863505"/>
            <a:ext cx="3590433" cy="1754326"/>
          </a:xfrm>
          <a:prstGeom prst="rect">
            <a:avLst/>
          </a:prstGeom>
          <a:noFill/>
        </p:spPr>
        <p:txBody>
          <a:bodyPr wrap="square" rtlCol="0">
            <a:spAutoFit/>
          </a:bodyPr>
          <a:lstStyle/>
          <a:p>
            <a:pPr algn="ctr"/>
            <a:r>
              <a:rPr lang="es-ES" sz="3600" b="1" dirty="0">
                <a:solidFill>
                  <a:srgbClr val="673113"/>
                </a:solidFill>
                <a:latin typeface="Arial" panose="020B0604020202020204" pitchFamily="34" charset="0"/>
                <a:cs typeface="Arial" panose="020B0604020202020204" pitchFamily="34" charset="0"/>
              </a:rPr>
              <a:t>¡TENEMOS QUE DAR UN PASO DE FE! </a:t>
            </a:r>
            <a:endParaRPr lang="pt-BR" sz="3600" b="1" dirty="0">
              <a:solidFill>
                <a:srgbClr val="67311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311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838200" y="2087513"/>
            <a:ext cx="10515600" cy="1614196"/>
          </a:xfrm>
        </p:spPr>
        <p:txBody>
          <a:bodyPr/>
          <a:lstStyle/>
          <a:p>
            <a:pPr algn="ctr"/>
            <a:r>
              <a:rPr lang="pt-BR" sz="5400" b="1" dirty="0">
                <a:solidFill>
                  <a:srgbClr val="673113"/>
                </a:solidFill>
                <a:latin typeface="Arial" panose="020B0604020202020204" pitchFamily="34" charset="0"/>
                <a:cs typeface="Arial" panose="020B0604020202020204" pitchFamily="34" charset="0"/>
              </a:rPr>
              <a:t>EL TESTIMONIO DE FE</a:t>
            </a:r>
            <a:br>
              <a:rPr lang="pt-BR" sz="6000" b="1" dirty="0">
                <a:solidFill>
                  <a:srgbClr val="673113"/>
                </a:solidFill>
                <a:latin typeface="Arial" panose="020B0604020202020204" pitchFamily="34" charset="0"/>
                <a:cs typeface="Arial" panose="020B0604020202020204" pitchFamily="34" charset="0"/>
              </a:rPr>
            </a:br>
            <a:r>
              <a:rPr lang="pt-BR" sz="3200" dirty="0">
                <a:latin typeface="Arial" panose="020B0604020202020204" pitchFamily="34" charset="0"/>
                <a:cs typeface="Arial" panose="020B0604020202020204" pitchFamily="34" charset="0"/>
              </a:rPr>
              <a:t>Josué 4: 21-24</a:t>
            </a:r>
          </a:p>
        </p:txBody>
      </p:sp>
      <p:sp>
        <p:nvSpPr>
          <p:cNvPr id="7" name="Espaço Reservado para Conteúdo 3"/>
          <p:cNvSpPr txBox="1">
            <a:spLocks/>
          </p:cNvSpPr>
          <p:nvPr/>
        </p:nvSpPr>
        <p:spPr>
          <a:xfrm>
            <a:off x="1087756" y="3998422"/>
            <a:ext cx="10016487" cy="22301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s-ES" sz="2400" dirty="0">
                <a:latin typeface="Arial" panose="020B0604020202020204" pitchFamily="34" charset="0"/>
                <a:cs typeface="Arial" panose="020B0604020202020204" pitchFamily="34" charset="0"/>
              </a:rPr>
              <a:t>“Tomad del pueblo doce hombres, uno por cada tribu, y dadles esta orden: ‘Tomad de aquí, de en medio del Jordán, del lugar donde han puesto sus pies los sacerdotes, doce piedras, las cuales llevaréis con vosotros, y las depositaréis en el lugar donde habéis de pasar la noche’”</a:t>
            </a:r>
            <a:endParaRPr lang="pt-BR" sz="2400" dirty="0">
              <a:latin typeface="Arial" panose="020B0604020202020204" pitchFamily="34" charset="0"/>
              <a:cs typeface="Arial" panose="020B0604020202020204" pitchFamily="34" charset="0"/>
            </a:endParaRPr>
          </a:p>
        </p:txBody>
      </p:sp>
      <p:sp>
        <p:nvSpPr>
          <p:cNvPr id="5" name="Elipse 4"/>
          <p:cNvSpPr/>
          <p:nvPr/>
        </p:nvSpPr>
        <p:spPr>
          <a:xfrm>
            <a:off x="590204" y="520613"/>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3</a:t>
            </a:r>
          </a:p>
        </p:txBody>
      </p:sp>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2010361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2"/>
          <p:cNvSpPr txBox="1">
            <a:spLocks/>
          </p:cNvSpPr>
          <p:nvPr/>
        </p:nvSpPr>
        <p:spPr>
          <a:xfrm>
            <a:off x="2508378" y="2235275"/>
            <a:ext cx="6785252" cy="25099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pPr>
            <a:r>
              <a:rPr lang="es-ES" sz="3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Dios no nos ha salvado para convertirnos en monumentos para exhibición. Fuimos salvados para ser monumentos de fe.</a:t>
            </a:r>
            <a:endParaRPr lang="pt-BR"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395030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299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Espaço Reservado para Conteúdo 2"/>
          <p:cNvSpPr txBox="1">
            <a:spLocks/>
          </p:cNvSpPr>
          <p:nvPr/>
        </p:nvSpPr>
        <p:spPr>
          <a:xfrm>
            <a:off x="1751410" y="1811326"/>
            <a:ext cx="8722626" cy="334045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3200">
                <a:latin typeface="Arial" panose="020B0604020202020204" pitchFamily="34" charset="0"/>
                <a:cs typeface="Arial" panose="020B0604020202020204" pitchFamily="34" charset="0"/>
              </a:rPr>
              <a:t>“Morar en fe es desechar los sentimientos y deseos egoístas, andar humildemente con el Señor, apropiarnos de sus promesas y aplicarlas en todas las ocasiones creyendo que Dios cumplirá sus propios planes y propósitos en vuestro corazón y en vuestra vida”</a:t>
            </a:r>
            <a:r>
              <a:rPr lang="pt-BR" sz="3200" dirty="0">
                <a:latin typeface="Arial" panose="020B0604020202020204" pitchFamily="34" charset="0"/>
                <a:cs typeface="Arial" panose="020B0604020202020204" pitchFamily="34" charset="0"/>
              </a:rPr>
              <a:t>. </a:t>
            </a:r>
          </a:p>
          <a:p>
            <a:r>
              <a:rPr lang="pt-BR" dirty="0">
                <a:latin typeface="Arial" panose="020B0604020202020204" pitchFamily="34" charset="0"/>
                <a:cs typeface="Arial" panose="020B0604020202020204" pitchFamily="34" charset="0"/>
              </a:rPr>
              <a:t>(</a:t>
            </a:r>
            <a:r>
              <a:rPr lang="es-ES" i="1" dirty="0">
                <a:latin typeface="Arial" panose="020B0604020202020204" pitchFamily="34" charset="0"/>
                <a:cs typeface="Arial" panose="020B0604020202020204" pitchFamily="34" charset="0"/>
              </a:rPr>
              <a:t>La fe por la cual vivo, p. 124</a:t>
            </a:r>
            <a:r>
              <a:rPr lang="pt-BR"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769409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838200" y="2052735"/>
            <a:ext cx="10515600" cy="1614196"/>
          </a:xfrm>
        </p:spPr>
        <p:txBody>
          <a:bodyPr/>
          <a:lstStyle/>
          <a:p>
            <a:pPr algn="ctr"/>
            <a:r>
              <a:rPr lang="es-ES" sz="6000" b="1" dirty="0">
                <a:solidFill>
                  <a:srgbClr val="673113"/>
                </a:solidFill>
                <a:latin typeface="Arial" panose="020B0604020202020204" pitchFamily="34" charset="0"/>
                <a:cs typeface="Arial" panose="020B0604020202020204" pitchFamily="34" charset="0"/>
              </a:rPr>
              <a:t>EL DESAFÍO DE LA FE</a:t>
            </a:r>
            <a:br>
              <a:rPr lang="pt-BR" sz="6600" b="1" dirty="0">
                <a:solidFill>
                  <a:srgbClr val="673113"/>
                </a:solidFill>
                <a:latin typeface="Arial" panose="020B0604020202020204" pitchFamily="34" charset="0"/>
                <a:cs typeface="Arial" panose="020B0604020202020204" pitchFamily="34" charset="0"/>
              </a:rPr>
            </a:br>
            <a:r>
              <a:rPr lang="pt-BR" sz="3200" dirty="0">
                <a:latin typeface="Arial" panose="020B0604020202020204" pitchFamily="34" charset="0"/>
                <a:cs typeface="Arial" panose="020B0604020202020204" pitchFamily="34" charset="0"/>
              </a:rPr>
              <a:t>Josué 3:1-13</a:t>
            </a:r>
          </a:p>
        </p:txBody>
      </p:sp>
      <p:sp>
        <p:nvSpPr>
          <p:cNvPr id="7" name="Espaço Reservado para Conteúdo 3"/>
          <p:cNvSpPr txBox="1">
            <a:spLocks/>
          </p:cNvSpPr>
          <p:nvPr/>
        </p:nvSpPr>
        <p:spPr>
          <a:xfrm>
            <a:off x="1747157" y="3839838"/>
            <a:ext cx="8697686" cy="2603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dirty="0">
                <a:latin typeface="Arial" panose="020B0604020202020204" pitchFamily="34" charset="0"/>
                <a:cs typeface="Arial" panose="020B0604020202020204" pitchFamily="34" charset="0"/>
              </a:rPr>
              <a:t>“Y cuando las plantas de los pies de los sacerdotes que llevan el Arca de Jehová, Señor de toda la tierra, se mojen en las aguas del Jordán, las aguas del Jordán se dividirán, porque las aguas que vienen de arriba se detendrán formando un muro”.</a:t>
            </a:r>
            <a:endParaRPr lang="pt-BR" dirty="0">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pt-BR" dirty="0">
              <a:latin typeface="Arial" panose="020B0604020202020204" pitchFamily="34" charset="0"/>
              <a:cs typeface="Arial" panose="020B0604020202020204" pitchFamily="34" charset="0"/>
            </a:endParaRPr>
          </a:p>
        </p:txBody>
      </p:sp>
      <p:sp>
        <p:nvSpPr>
          <p:cNvPr id="5" name="Elipse 4"/>
          <p:cNvSpPr/>
          <p:nvPr/>
        </p:nvSpPr>
        <p:spPr>
          <a:xfrm>
            <a:off x="997528" y="847899"/>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1</a:t>
            </a:r>
          </a:p>
        </p:txBody>
      </p:sp>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3748073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3"/>
          <p:cNvSpPr txBox="1">
            <a:spLocks/>
          </p:cNvSpPr>
          <p:nvPr/>
        </p:nvSpPr>
        <p:spPr>
          <a:xfrm>
            <a:off x="2455265" y="1359930"/>
            <a:ext cx="7201919" cy="453326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4000" b="1" dirty="0">
                <a:solidFill>
                  <a:srgbClr val="673113"/>
                </a:solidFill>
                <a:latin typeface="Arial" panose="020B0604020202020204" pitchFamily="34" charset="0"/>
                <a:cs typeface="Arial" panose="020B0604020202020204" pitchFamily="34" charset="0"/>
              </a:rPr>
              <a:t>EL DESAFÍO DE LA FE FUE</a:t>
            </a:r>
            <a:r>
              <a:rPr lang="pt-BR" sz="4000" b="1" dirty="0">
                <a:solidFill>
                  <a:srgbClr val="673113"/>
                </a:solidFill>
                <a:latin typeface="Arial" panose="020B0604020202020204" pitchFamily="34" charset="0"/>
                <a:cs typeface="Arial" panose="020B0604020202020204" pitchFamily="34" charset="0"/>
              </a:rPr>
              <a:t>: </a:t>
            </a:r>
          </a:p>
          <a:p>
            <a:pPr marL="0" indent="0" algn="ctr">
              <a:buNone/>
            </a:pPr>
            <a:endParaRPr lang="pt-BR" sz="4000" b="1" dirty="0">
              <a:latin typeface="Arial" panose="020B0604020202020204" pitchFamily="34" charset="0"/>
              <a:cs typeface="Arial" panose="020B0604020202020204" pitchFamily="34" charset="0"/>
            </a:endParaRPr>
          </a:p>
          <a:p>
            <a:pPr marL="0" indent="0" algn="ctr">
              <a:buNone/>
            </a:pPr>
            <a:r>
              <a:rPr lang="es-ES" sz="3600" dirty="0">
                <a:latin typeface="Arial" panose="020B0604020202020204" pitchFamily="34" charset="0"/>
                <a:cs typeface="Arial" panose="020B0604020202020204" pitchFamily="34" charset="0"/>
              </a:rPr>
              <a:t>¡Pon tus pies en las aguas, y éstas serán cortadas!</a:t>
            </a:r>
            <a:r>
              <a:rPr lang="pt-BR" sz="3600" dirty="0">
                <a:latin typeface="Arial" panose="020B0604020202020204" pitchFamily="34" charset="0"/>
                <a:cs typeface="Arial" panose="020B0604020202020204" pitchFamily="34" charset="0"/>
              </a:rPr>
              <a:t> </a:t>
            </a:r>
            <a:r>
              <a:rPr lang="pt-BR" sz="3600" i="1" dirty="0">
                <a:latin typeface="Arial" panose="020B0604020202020204" pitchFamily="34" charset="0"/>
                <a:cs typeface="Arial" panose="020B0604020202020204" pitchFamily="34" charset="0"/>
              </a:rPr>
              <a:t>Humanamente </a:t>
            </a:r>
            <a:r>
              <a:rPr lang="pt-BR" sz="3600" i="1" dirty="0" err="1">
                <a:latin typeface="Arial" panose="020B0604020202020204" pitchFamily="34" charset="0"/>
                <a:cs typeface="Arial" panose="020B0604020202020204" pitchFamily="34" charset="0"/>
              </a:rPr>
              <a:t>hablando</a:t>
            </a:r>
            <a:r>
              <a:rPr lang="pt-BR" sz="3600" i="1" dirty="0">
                <a:latin typeface="Arial" panose="020B0604020202020204" pitchFamily="34" charset="0"/>
                <a:cs typeface="Arial" panose="020B0604020202020204" pitchFamily="34" charset="0"/>
              </a:rPr>
              <a:t>, una </a:t>
            </a:r>
            <a:r>
              <a:rPr lang="pt-BR" sz="3600" i="1" dirty="0" err="1">
                <a:latin typeface="Arial" panose="020B0604020202020204" pitchFamily="34" charset="0"/>
                <a:cs typeface="Arial" panose="020B0604020202020204" pitchFamily="34" charset="0"/>
              </a:rPr>
              <a:t>imposibilidad</a:t>
            </a:r>
            <a:r>
              <a:rPr lang="pt-BR" sz="3600" i="1" dirty="0">
                <a:latin typeface="Arial" panose="020B0604020202020204" pitchFamily="34" charset="0"/>
                <a:cs typeface="Arial" panose="020B0604020202020204" pitchFamily="34" charset="0"/>
              </a:rPr>
              <a:t>.</a:t>
            </a:r>
          </a:p>
          <a:p>
            <a:pPr marL="0" indent="0" algn="ctr">
              <a:buNone/>
            </a:pPr>
            <a:endParaRPr lang="pt-BR" sz="3600" dirty="0">
              <a:latin typeface="Arial" panose="020B0604020202020204" pitchFamily="34" charset="0"/>
              <a:cs typeface="Arial" panose="020B0604020202020204" pitchFamily="34" charset="0"/>
            </a:endParaRPr>
          </a:p>
          <a:p>
            <a:pPr marL="0" indent="0" algn="ctr">
              <a:buNone/>
            </a:pPr>
            <a:r>
              <a:rPr lang="es-ES" sz="3600" dirty="0">
                <a:latin typeface="Arial" panose="020B0604020202020204" pitchFamily="34" charset="0"/>
                <a:cs typeface="Arial" panose="020B0604020202020204" pitchFamily="34" charset="0"/>
              </a:rPr>
              <a:t>Pero, no dudar de las Palabras del Señor es una elección que debo hacer cada día.</a:t>
            </a:r>
            <a:endParaRPr lang="pt-BR" sz="3600" dirty="0">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4596" y="5796360"/>
            <a:ext cx="1418660" cy="862061"/>
          </a:xfrm>
          <a:prstGeom prst="rect">
            <a:avLst/>
          </a:prstGeom>
        </p:spPr>
      </p:pic>
    </p:spTree>
    <p:extLst>
      <p:ext uri="{BB962C8B-B14F-4D97-AF65-F5344CB8AC3E}">
        <p14:creationId xmlns:p14="http://schemas.microsoft.com/office/powerpoint/2010/main" val="128081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Conteúdo 2"/>
          <p:cNvSpPr txBox="1">
            <a:spLocks/>
          </p:cNvSpPr>
          <p:nvPr/>
        </p:nvSpPr>
        <p:spPr>
          <a:xfrm>
            <a:off x="5746132" y="1183291"/>
            <a:ext cx="5168480" cy="4883458"/>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es-ES" sz="3200" dirty="0">
                <a:solidFill>
                  <a:schemeClr val="bg1"/>
                </a:solidFill>
                <a:latin typeface="Arial" panose="020B0604020202020204" pitchFamily="34" charset="0"/>
                <a:cs typeface="Arial" panose="020B0604020202020204" pitchFamily="34" charset="0"/>
              </a:rPr>
              <a:t>“La desconfianza hacia Dios es producto natural del </a:t>
            </a:r>
            <a:r>
              <a:rPr lang="es-419" sz="3200" dirty="0">
                <a:solidFill>
                  <a:schemeClr val="bg1"/>
                </a:solidFill>
                <a:latin typeface="Arial" panose="020B0604020202020204" pitchFamily="34" charset="0"/>
                <a:cs typeface="Arial" panose="020B0604020202020204" pitchFamily="34" charset="0"/>
              </a:rPr>
              <a:t>corazón </a:t>
            </a:r>
            <a:r>
              <a:rPr lang="es-419" sz="3200" dirty="0" err="1">
                <a:solidFill>
                  <a:schemeClr val="bg1"/>
                </a:solidFill>
                <a:latin typeface="Arial" panose="020B0604020202020204" pitchFamily="34" charset="0"/>
                <a:cs typeface="Arial" panose="020B0604020202020204" pitchFamily="34" charset="0"/>
              </a:rPr>
              <a:t>irregenerado</a:t>
            </a:r>
            <a:r>
              <a:rPr lang="es-419" sz="3200" dirty="0">
                <a:solidFill>
                  <a:schemeClr val="bg1"/>
                </a:solidFill>
                <a:latin typeface="Arial" panose="020B0604020202020204" pitchFamily="34" charset="0"/>
                <a:cs typeface="Arial" panose="020B0604020202020204" pitchFamily="34" charset="0"/>
              </a:rPr>
              <a:t>, </a:t>
            </a:r>
            <a:r>
              <a:rPr lang="es-ES" sz="3200" dirty="0">
                <a:solidFill>
                  <a:schemeClr val="bg1"/>
                </a:solidFill>
                <a:latin typeface="Arial" panose="020B0604020202020204" pitchFamily="34" charset="0"/>
                <a:cs typeface="Arial" panose="020B0604020202020204" pitchFamily="34" charset="0"/>
              </a:rPr>
              <a:t>que está en enemistad con él. Pero la fe es inspirada por el Espíritu Santo y no florecerá más que a medida que se la fomente. Nadie puede robustecer su fe sin un esfuerzo determinado. La incredulidad también se robustece a medida que se la estimula; y si los hombres, en lugar de meditar en las evidencias que Dios les ha dado para sostener su fe, se permiten ponerlo todo en tela de juicio y entregarse a cavilaciones, verán confirmarse más y más sus dudas”.</a:t>
            </a:r>
            <a:r>
              <a:rPr lang="pt-BR" sz="3200" dirty="0">
                <a:solidFill>
                  <a:schemeClr val="bg1"/>
                </a:solidFill>
                <a:latin typeface="Arial" panose="020B0604020202020204" pitchFamily="34" charset="0"/>
                <a:cs typeface="Arial" panose="020B0604020202020204" pitchFamily="34" charset="0"/>
              </a:rPr>
              <a:t> </a:t>
            </a:r>
          </a:p>
          <a:p>
            <a:pPr>
              <a:lnSpc>
                <a:spcPct val="120000"/>
              </a:lnSpc>
            </a:pPr>
            <a:r>
              <a:rPr lang="pt-BR" dirty="0">
                <a:solidFill>
                  <a:schemeClr val="bg1"/>
                </a:solidFill>
                <a:latin typeface="Arial" panose="020B0604020202020204" pitchFamily="34" charset="0"/>
                <a:cs typeface="Arial" panose="020B0604020202020204" pitchFamily="34" charset="0"/>
              </a:rPr>
              <a:t>(</a:t>
            </a:r>
            <a:r>
              <a:rPr lang="es-ES" i="1" dirty="0">
                <a:solidFill>
                  <a:schemeClr val="bg1"/>
                </a:solidFill>
                <a:latin typeface="Arial" panose="020B0604020202020204" pitchFamily="34" charset="0"/>
                <a:cs typeface="Arial" panose="020B0604020202020204" pitchFamily="34" charset="0"/>
              </a:rPr>
              <a:t>El conflicto de los siglos, p. 518</a:t>
            </a:r>
            <a:r>
              <a:rPr lang="pt-BR" dirty="0">
                <a:solidFill>
                  <a:schemeClr val="bg1"/>
                </a:solidFill>
                <a:latin typeface="Arial" panose="020B0604020202020204" pitchFamily="34" charset="0"/>
                <a:cs typeface="Arial" panose="020B0604020202020204" pitchFamily="34" charset="0"/>
              </a:rPr>
              <a:t>)</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192" y="5804673"/>
            <a:ext cx="1418660" cy="862061"/>
          </a:xfrm>
          <a:prstGeom prst="rect">
            <a:avLst/>
          </a:prstGeom>
        </p:spPr>
      </p:pic>
    </p:spTree>
    <p:extLst>
      <p:ext uri="{BB962C8B-B14F-4D97-AF65-F5344CB8AC3E}">
        <p14:creationId xmlns:p14="http://schemas.microsoft.com/office/powerpoint/2010/main" val="1934483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707572" y="676006"/>
            <a:ext cx="9284326" cy="5678140"/>
          </a:xfrm>
        </p:spPr>
        <p:txBody>
          <a:bodyPr>
            <a:normAutofit/>
          </a:bodyPr>
          <a:lstStyle/>
          <a:p>
            <a:pPr marL="0" indent="0">
              <a:lnSpc>
                <a:spcPct val="110000"/>
              </a:lnSpc>
              <a:buNone/>
            </a:pPr>
            <a:r>
              <a:rPr lang="es-ES" sz="3000" b="1" dirty="0">
                <a:solidFill>
                  <a:srgbClr val="673113"/>
                </a:solidFill>
                <a:latin typeface="Arial" panose="020B0604020202020204" pitchFamily="34" charset="0"/>
                <a:cs typeface="Arial" panose="020B0604020202020204" pitchFamily="34" charset="0"/>
              </a:rPr>
              <a:t>Hay algo muy importante que Josué hace antes de enfrentarse a ese tremendo desafío</a:t>
            </a:r>
            <a:r>
              <a:rPr lang="pt-BR" sz="3000" b="1" dirty="0">
                <a:solidFill>
                  <a:srgbClr val="673113"/>
                </a:solidFill>
                <a:latin typeface="Arial" panose="020B0604020202020204" pitchFamily="34" charset="0"/>
                <a:cs typeface="Arial" panose="020B0604020202020204" pitchFamily="34" charset="0"/>
              </a:rPr>
              <a:t>.</a:t>
            </a:r>
          </a:p>
          <a:p>
            <a:pPr marL="0" indent="0">
              <a:buNone/>
            </a:pPr>
            <a:r>
              <a:rPr lang="pt-BR" dirty="0">
                <a:latin typeface="Arial" panose="020B0604020202020204" pitchFamily="34" charset="0"/>
                <a:cs typeface="Arial" panose="020B0604020202020204" pitchFamily="34" charset="0"/>
              </a:rPr>
              <a:t> </a:t>
            </a:r>
          </a:p>
          <a:p>
            <a:pPr marL="0" indent="0">
              <a:lnSpc>
                <a:spcPct val="110000"/>
              </a:lnSpc>
              <a:buNone/>
            </a:pPr>
            <a:r>
              <a:rPr lang="es-ES" dirty="0">
                <a:latin typeface="Arial" panose="020B0604020202020204" pitchFamily="34" charset="0"/>
                <a:cs typeface="Arial" panose="020B0604020202020204" pitchFamily="34" charset="0"/>
              </a:rPr>
              <a:t>Le dice al pueblo: “Santificaos, porque Jehová hará mañana maravillas entre vosotros” (v.5).</a:t>
            </a:r>
          </a:p>
          <a:p>
            <a:pPr marL="0" indent="0">
              <a:buNone/>
            </a:pPr>
            <a:endParaRPr lang="es-ES" sz="2400" dirty="0">
              <a:latin typeface="Arial" panose="020B0604020202020204" pitchFamily="34" charset="0"/>
              <a:cs typeface="Arial" panose="020B0604020202020204" pitchFamily="34" charset="0"/>
            </a:endParaRPr>
          </a:p>
          <a:p>
            <a:pPr marL="0" indent="0">
              <a:buNone/>
            </a:pPr>
            <a:r>
              <a:rPr lang="es-ES" sz="2400" dirty="0">
                <a:latin typeface="Arial" panose="020B0604020202020204" pitchFamily="34" charset="0"/>
                <a:cs typeface="Arial" panose="020B0604020202020204" pitchFamily="34" charset="0"/>
              </a:rPr>
              <a:t>Por desgracia muchos:</a:t>
            </a:r>
          </a:p>
          <a:p>
            <a:r>
              <a:rPr lang="es-ES" sz="2400" dirty="0">
                <a:latin typeface="Arial" panose="020B0604020202020204" pitchFamily="34" charset="0"/>
                <a:cs typeface="Arial" panose="020B0604020202020204" pitchFamily="34" charset="0"/>
              </a:rPr>
              <a:t>Quieren la bendición, pero no quieren un cambio de vida.</a:t>
            </a:r>
          </a:p>
          <a:p>
            <a:r>
              <a:rPr lang="es-ES" sz="2400" dirty="0">
                <a:latin typeface="Arial" panose="020B0604020202020204" pitchFamily="34" charset="0"/>
                <a:cs typeface="Arial" panose="020B0604020202020204" pitchFamily="34" charset="0"/>
              </a:rPr>
              <a:t>Quieren los milagros, pero no el deseo de reorganizar sus objetivos espirituales.</a:t>
            </a:r>
          </a:p>
          <a:p>
            <a:r>
              <a:rPr lang="es-ES" sz="2400" dirty="0">
                <a:latin typeface="Arial" panose="020B0604020202020204" pitchFamily="34" charset="0"/>
                <a:cs typeface="Arial" panose="020B0604020202020204" pitchFamily="34" charset="0"/>
              </a:rPr>
              <a:t>Quieren ver la gran manifestación del poder de Dios en sus vidas, pero no quieren vivir una vida de santificación.</a:t>
            </a:r>
            <a:endParaRPr lang="pt-BR" sz="2400" dirty="0">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6237" y="5720698"/>
            <a:ext cx="1418660" cy="862061"/>
          </a:xfrm>
          <a:prstGeom prst="rect">
            <a:avLst/>
          </a:prstGeom>
        </p:spPr>
      </p:pic>
    </p:spTree>
    <p:extLst>
      <p:ext uri="{BB962C8B-B14F-4D97-AF65-F5344CB8AC3E}">
        <p14:creationId xmlns:p14="http://schemas.microsoft.com/office/powerpoint/2010/main" val="1825227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2"/>
          <p:cNvSpPr txBox="1">
            <a:spLocks/>
          </p:cNvSpPr>
          <p:nvPr/>
        </p:nvSpPr>
        <p:spPr>
          <a:xfrm>
            <a:off x="2517708" y="2286000"/>
            <a:ext cx="6943533" cy="25099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Una vida santificada es la mejor manera de demostrar la soberanía de Dios y recibir sus milagros en nuestras vidas.</a:t>
            </a:r>
            <a:endParaRPr lang="pt-BR"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3193794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838200" y="1838131"/>
            <a:ext cx="10515600" cy="1614196"/>
          </a:xfrm>
        </p:spPr>
        <p:txBody>
          <a:bodyPr/>
          <a:lstStyle/>
          <a:p>
            <a:pPr algn="ctr"/>
            <a:r>
              <a:rPr lang="pt-BR" sz="6000" b="1" dirty="0">
                <a:solidFill>
                  <a:srgbClr val="673113"/>
                </a:solidFill>
                <a:latin typeface="Arial" panose="020B0604020202020204" pitchFamily="34" charset="0"/>
                <a:cs typeface="Arial" panose="020B0604020202020204" pitchFamily="34" charset="0"/>
              </a:rPr>
              <a:t>LA MARCHA DE LA FE</a:t>
            </a:r>
            <a:br>
              <a:rPr lang="pt-BR" sz="6600" b="1" dirty="0">
                <a:solidFill>
                  <a:srgbClr val="673113"/>
                </a:solidFill>
                <a:latin typeface="Arial" panose="020B0604020202020204" pitchFamily="34" charset="0"/>
                <a:cs typeface="Arial" panose="020B0604020202020204" pitchFamily="34" charset="0"/>
              </a:rPr>
            </a:br>
            <a:r>
              <a:rPr lang="pt-BR" sz="3200" dirty="0">
                <a:latin typeface="Arial" panose="020B0604020202020204" pitchFamily="34" charset="0"/>
                <a:cs typeface="Arial" panose="020B0604020202020204" pitchFamily="34" charset="0"/>
              </a:rPr>
              <a:t>Josué 3:15-17</a:t>
            </a:r>
          </a:p>
        </p:txBody>
      </p:sp>
      <p:sp>
        <p:nvSpPr>
          <p:cNvPr id="7" name="Espaço Reservado para Conteúdo 3"/>
          <p:cNvSpPr txBox="1">
            <a:spLocks/>
          </p:cNvSpPr>
          <p:nvPr/>
        </p:nvSpPr>
        <p:spPr>
          <a:xfrm>
            <a:off x="1481830" y="3600296"/>
            <a:ext cx="9228339" cy="2603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2000" dirty="0">
                <a:latin typeface="Arial" panose="020B0604020202020204" pitchFamily="34" charset="0"/>
                <a:cs typeface="Arial" panose="020B0604020202020204" pitchFamily="34" charset="0"/>
              </a:rPr>
              <a:t>“Y cuando los que llevaban el Arca entraron en el Jordán y los pies de los sacerdotes que llevaban el Arca se mojaron a la orilla del agua (porque el Jordán suele desbordarse por todas sus orillas todo el tiempo de la siega), las aguas que venían de arriba se amontonaron bien lejos de la ciudad de Adam, que está al lado de </a:t>
            </a:r>
            <a:r>
              <a:rPr lang="es-ES" sz="2000" dirty="0" err="1">
                <a:latin typeface="Arial" panose="020B0604020202020204" pitchFamily="34" charset="0"/>
                <a:cs typeface="Arial" panose="020B0604020202020204" pitchFamily="34" charset="0"/>
              </a:rPr>
              <a:t>Saretán</a:t>
            </a:r>
            <a:r>
              <a:rPr lang="es-ES" sz="2000" dirty="0">
                <a:latin typeface="Arial" panose="020B0604020202020204" pitchFamily="34" charset="0"/>
                <a:cs typeface="Arial" panose="020B0604020202020204" pitchFamily="34" charset="0"/>
              </a:rPr>
              <a:t>, y las que descendían al mar del </a:t>
            </a:r>
            <a:r>
              <a:rPr lang="es-ES" sz="2000" dirty="0" err="1">
                <a:latin typeface="Arial" panose="020B0604020202020204" pitchFamily="34" charset="0"/>
                <a:cs typeface="Arial" panose="020B0604020202020204" pitchFamily="34" charset="0"/>
              </a:rPr>
              <a:t>Arabá</a:t>
            </a:r>
            <a:r>
              <a:rPr lang="es-ES" sz="2000" dirty="0">
                <a:latin typeface="Arial" panose="020B0604020202020204" pitchFamily="34" charset="0"/>
                <a:cs typeface="Arial" panose="020B0604020202020204" pitchFamily="34" charset="0"/>
              </a:rPr>
              <a:t>, al Mar Salado, quedaron separadas por completo, mientras el pueblo pasaba en dirección a Jericó. Pero los sacerdotes que llevaban el Arca del pacto de Jehová, permanecieron firmes sobre suelo seco en medio del Jordán, hasta que todo el pueblo acabó de pasar el Jordán. Y todo Israel pasó por el cauce seco”.</a:t>
            </a:r>
            <a:endParaRPr lang="pt-BR" sz="2400" dirty="0">
              <a:latin typeface="Arial" panose="020B0604020202020204" pitchFamily="34" charset="0"/>
              <a:cs typeface="Arial" panose="020B0604020202020204" pitchFamily="34" charset="0"/>
            </a:endParaRPr>
          </a:p>
        </p:txBody>
      </p:sp>
      <p:sp>
        <p:nvSpPr>
          <p:cNvPr id="8" name="Elipse 7"/>
          <p:cNvSpPr/>
          <p:nvPr/>
        </p:nvSpPr>
        <p:spPr>
          <a:xfrm>
            <a:off x="590204" y="520613"/>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2</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2816757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Espaço Reservado para Conteúdo 2"/>
          <p:cNvSpPr txBox="1">
            <a:spLocks/>
          </p:cNvSpPr>
          <p:nvPr/>
        </p:nvSpPr>
        <p:spPr>
          <a:xfrm>
            <a:off x="1748866" y="1554989"/>
            <a:ext cx="8351098" cy="334045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4400" b="1">
                <a:solidFill>
                  <a:srgbClr val="673113"/>
                </a:solidFill>
                <a:latin typeface="Arial" panose="020B0604020202020204" pitchFamily="34" charset="0"/>
                <a:cs typeface="Arial" panose="020B0604020202020204" pitchFamily="34" charset="0"/>
              </a:rPr>
              <a:t>“Es imposible detenerse en la vida cristiana: o avanzamos por fe, o retrocedemos en incredulidad”.</a:t>
            </a:r>
            <a:endParaRPr lang="pt-BR" sz="4400" b="1" dirty="0">
              <a:solidFill>
                <a:srgbClr val="673113"/>
              </a:solidFill>
              <a:latin typeface="Arial" panose="020B0604020202020204" pitchFamily="34" charset="0"/>
              <a:cs typeface="Arial" panose="020B0604020202020204" pitchFamily="34" charset="0"/>
            </a:endParaRPr>
          </a:p>
        </p:txBody>
      </p:sp>
      <p:pic>
        <p:nvPicPr>
          <p:cNvPr id="4" name="Image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6237" y="5720698"/>
            <a:ext cx="1418660" cy="862061"/>
          </a:xfrm>
          <a:prstGeom prst="rect">
            <a:avLst/>
          </a:prstGeom>
        </p:spPr>
      </p:pic>
    </p:spTree>
    <p:extLst>
      <p:ext uri="{BB962C8B-B14F-4D97-AF65-F5344CB8AC3E}">
        <p14:creationId xmlns:p14="http://schemas.microsoft.com/office/powerpoint/2010/main" val="52526932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TotalTime>
  <Words>690</Words>
  <Application>Microsoft Office PowerPoint</Application>
  <PresentationFormat>Widescreen</PresentationFormat>
  <Paragraphs>32</Paragraphs>
  <Slides>13</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13</vt:i4>
      </vt:variant>
    </vt:vector>
  </HeadingPairs>
  <TitlesOfParts>
    <vt:vector size="17" baseType="lpstr">
      <vt:lpstr>Arial</vt:lpstr>
      <vt:lpstr>Calibri</vt:lpstr>
      <vt:lpstr>Calibri Light</vt:lpstr>
      <vt:lpstr>Tema do Office</vt:lpstr>
      <vt:lpstr>AVANZANDO POR LA FE</vt:lpstr>
      <vt:lpstr>Apresentação do PowerPoint</vt:lpstr>
      <vt:lpstr>EL DESAFÍO DE LA FE Josué 3:1-13</vt:lpstr>
      <vt:lpstr>Apresentação do PowerPoint</vt:lpstr>
      <vt:lpstr>Apresentação do PowerPoint</vt:lpstr>
      <vt:lpstr>Apresentação do PowerPoint</vt:lpstr>
      <vt:lpstr>Apresentação do PowerPoint</vt:lpstr>
      <vt:lpstr>LA MARCHA DE LA FE Josué 3:15-17</vt:lpstr>
      <vt:lpstr>Apresentação do PowerPoint</vt:lpstr>
      <vt:lpstr>Apresentação do PowerPoint</vt:lpstr>
      <vt:lpstr>EL TESTIMONIO DE FE Josué 4: 21-24</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Diana Steffen</cp:lastModifiedBy>
  <cp:revision>17</cp:revision>
  <dcterms:created xsi:type="dcterms:W3CDTF">2022-12-16T03:23:41Z</dcterms:created>
  <dcterms:modified xsi:type="dcterms:W3CDTF">2022-12-20T07:40:52Z</dcterms:modified>
</cp:coreProperties>
</file>