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67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68" r:id="rId32"/>
    <p:sldId id="369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70" r:id="rId45"/>
    <p:sldId id="371" r:id="rId46"/>
    <p:sldId id="299" r:id="rId47"/>
    <p:sldId id="300" r:id="rId48"/>
    <p:sldId id="302" r:id="rId49"/>
    <p:sldId id="301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72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7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75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76" r:id="rId1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FD6"/>
    <a:srgbClr val="011B1F"/>
    <a:srgbClr val="2A3433"/>
    <a:srgbClr val="4F5F5D"/>
    <a:srgbClr val="99AEDB"/>
    <a:srgbClr val="EFDC02"/>
    <a:srgbClr val="F7AF1B"/>
    <a:srgbClr val="000000"/>
    <a:srgbClr val="16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011B3-4B06-8642-B127-0B84E0D42494}" v="2" dt="2024-05-27T20:13:00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84762" autoAdjust="0"/>
  </p:normalViewPr>
  <p:slideViewPr>
    <p:cSldViewPr snapToGrid="0">
      <p:cViewPr varScale="1">
        <p:scale>
          <a:sx n="107" d="100"/>
          <a:sy n="107" d="100"/>
        </p:scale>
        <p:origin x="1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06D011B3-4B06-8642-B127-0B84E0D42494}"/>
    <pc:docChg chg="undo custSel modSld modMainMaster">
      <pc:chgData name="marcos aurelio gularte de castro" userId="67f50566e2aee3b4" providerId="LiveId" clId="{06D011B3-4B06-8642-B127-0B84E0D42494}" dt="2024-05-27T20:13:19.397" v="6" actId="1076"/>
      <pc:docMkLst>
        <pc:docMk/>
      </pc:docMkLst>
      <pc:sldChg chg="addSp delSp modSp mod">
        <pc:chgData name="marcos aurelio gularte de castro" userId="67f50566e2aee3b4" providerId="LiveId" clId="{06D011B3-4B06-8642-B127-0B84E0D42494}" dt="2024-05-27T20:13:00.023" v="4" actId="14826"/>
        <pc:sldMkLst>
          <pc:docMk/>
          <pc:sldMk cId="1740009935" sldId="259"/>
        </pc:sldMkLst>
        <pc:picChg chg="add del mod">
          <ac:chgData name="marcos aurelio gularte de castro" userId="67f50566e2aee3b4" providerId="LiveId" clId="{06D011B3-4B06-8642-B127-0B84E0D42494}" dt="2024-05-27T20:13:00.023" v="4" actId="14826"/>
          <ac:picMkLst>
            <pc:docMk/>
            <pc:sldMk cId="1740009935" sldId="259"/>
            <ac:picMk id="5" creationId="{7207D1B8-5FE4-FB3C-E7F7-118292819068}"/>
          </ac:picMkLst>
        </pc:picChg>
      </pc:sldChg>
      <pc:sldChg chg="modSp mod">
        <pc:chgData name="marcos aurelio gularte de castro" userId="67f50566e2aee3b4" providerId="LiveId" clId="{06D011B3-4B06-8642-B127-0B84E0D42494}" dt="2024-05-27T20:13:19.397" v="6" actId="1076"/>
        <pc:sldMkLst>
          <pc:docMk/>
          <pc:sldMk cId="2642689776" sldId="260"/>
        </pc:sldMkLst>
        <pc:spChg chg="mod">
          <ac:chgData name="marcos aurelio gularte de castro" userId="67f50566e2aee3b4" providerId="LiveId" clId="{06D011B3-4B06-8642-B127-0B84E0D42494}" dt="2024-05-27T20:13:19.397" v="6" actId="1076"/>
          <ac:spMkLst>
            <pc:docMk/>
            <pc:sldMk cId="2642689776" sldId="260"/>
            <ac:spMk id="4" creationId="{67C33F3E-C99D-0170-2814-F09470068081}"/>
          </ac:spMkLst>
        </pc:spChg>
      </pc:sldChg>
      <pc:sldMasterChg chg="modSldLayout">
        <pc:chgData name="marcos aurelio gularte de castro" userId="67f50566e2aee3b4" providerId="LiveId" clId="{06D011B3-4B06-8642-B127-0B84E0D42494}" dt="2024-05-27T20:00:18.089" v="1" actId="14826"/>
        <pc:sldMasterMkLst>
          <pc:docMk/>
          <pc:sldMasterMk cId="1546132099" sldId="2147483648"/>
        </pc:sldMasterMkLst>
        <pc:sldLayoutChg chg="modSp">
          <pc:chgData name="marcos aurelio gularte de castro" userId="67f50566e2aee3b4" providerId="LiveId" clId="{06D011B3-4B06-8642-B127-0B84E0D42494}" dt="2024-05-27T20:00:18.089" v="1" actId="14826"/>
          <pc:sldLayoutMkLst>
            <pc:docMk/>
            <pc:sldMasterMk cId="1546132099" sldId="2147483648"/>
            <pc:sldLayoutMk cId="2136809262" sldId="2147483649"/>
          </pc:sldLayoutMkLst>
          <pc:picChg chg="mod">
            <ac:chgData name="marcos aurelio gularte de castro" userId="67f50566e2aee3b4" providerId="LiveId" clId="{06D011B3-4B06-8642-B127-0B84E0D42494}" dt="2024-05-27T20:00:18.089" v="1" actId="14826"/>
            <ac:picMkLst>
              <pc:docMk/>
              <pc:sldMasterMk cId="1546132099" sldId="2147483648"/>
              <pc:sldLayoutMk cId="2136809262" sldId="2147483649"/>
              <ac:picMk id="8" creationId="{E3406865-82F5-5093-4306-332D23402FCA}"/>
            </ac:picMkLst>
          </pc:picChg>
        </pc:sldLayoutChg>
      </pc:sldMasterChg>
    </pc:docChg>
  </pc:docChgLst>
  <pc:docChgLst>
    <pc:chgData name="DSA - Diana Steffen" userId="S::diana.steffen@adventistas.org::e3c5a4f6-7d96-44ef-b6ef-d61b28c0836d" providerId="AD" clId="Web-{D55E6A06-6FDC-6570-2509-0BC53D2B365D}"/>
    <pc:docChg chg="modSld">
      <pc:chgData name="DSA - Diana Steffen" userId="S::diana.steffen@adventistas.org::e3c5a4f6-7d96-44ef-b6ef-d61b28c0836d" providerId="AD" clId="Web-{D55E6A06-6FDC-6570-2509-0BC53D2B365D}" dt="2024-05-24T14:56:47.744" v="18"/>
      <pc:docMkLst>
        <pc:docMk/>
      </pc:docMkLst>
      <pc:sldChg chg="modNotes">
        <pc:chgData name="DSA - Diana Steffen" userId="S::diana.steffen@adventistas.org::e3c5a4f6-7d96-44ef-b6ef-d61b28c0836d" providerId="AD" clId="Web-{D55E6A06-6FDC-6570-2509-0BC53D2B365D}" dt="2024-05-24T14:56:47.744" v="18"/>
        <pc:sldMkLst>
          <pc:docMk/>
          <pc:sldMk cId="683492684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B6FD7-0BDC-9D49-9FDA-7ECBB00AC360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975A8-3BF6-394D-B327-EB7D0C6DDD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86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600" b="1" dirty="0"/>
              <a:t>Basta de silencio </a:t>
            </a:r>
            <a:r>
              <a:rPr lang="pt-BR" sz="1600" b="1" dirty="0" err="1"/>
              <a:t>teen</a:t>
            </a:r>
            <a:endParaRPr lang="pt-BR" sz="1600" b="1" dirty="0"/>
          </a:p>
          <a:p>
            <a:r>
              <a:rPr lang="pt-BR" sz="1600" b="1" dirty="0"/>
              <a:t>SOMBRA QUE AMENAZA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170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898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377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286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693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042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4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184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858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646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89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742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077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954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190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022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02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219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7861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133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318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012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ME OCURRIÓ A MÍ</a:t>
            </a:r>
            <a:endParaRPr lang="es-ES_tradnl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197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687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125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724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585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9926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6688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800" b="1" noProof="0" dirty="0"/>
              <a:t>Basta de silencio </a:t>
            </a:r>
            <a:r>
              <a:rPr lang="es-ES_tradnl" sz="1800" b="1" noProof="0" dirty="0" err="1"/>
              <a:t>Teen</a:t>
            </a:r>
            <a:endParaRPr lang="es-ES_tradnl" sz="1800" b="1" noProof="0" dirty="0"/>
          </a:p>
          <a:p>
            <a:endParaRPr lang="es-ES_tradnl" noProof="0" dirty="0"/>
          </a:p>
          <a:p>
            <a:r>
              <a:rPr lang="es-ES_tradnl" b="1" noProof="0" dirty="0"/>
              <a:t>UNA SOMBRA QUE AMENAZA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48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noProof="0" dirty="0"/>
              <a:t>SUPERAR ES ACEPTAR QUE LA HISTORIA PUEDE CAMBIAR</a:t>
            </a:r>
            <a:endParaRPr lang="es-ES_tradnl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866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891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23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778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448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975A8-3BF6-394D-B327-EB7D0C6DDD4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89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3406865-82F5-5093-4306-332D23402F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0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4FD47-C719-E6CC-6ECF-63831ADE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D8AEB18-1155-5313-17DF-7643CDA5C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268E88-E482-4413-FD11-5A6930C85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C03F25-66AB-8FBC-E900-32BE3ACB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FA2DFD-805A-7785-1F8A-534E80295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BFF164-4237-D4EF-BA4E-09C96E4E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46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54FE4-70A1-22BA-01D9-F0C971AD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B2740C-83C3-BB57-4F6F-CDC2887A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8FA131-A557-A054-DFBA-99226122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58D05F-3BFE-164B-7F5B-E2846BCB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56EAB9-42A0-26B6-012A-0EC2FF04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94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539BCC-4A1D-E456-21B8-FBE6B53CE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27F8174-62F3-A8D7-CCF1-5672D36D4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13D1EB-9A3E-9121-2F30-1A07B7122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8CD6ED-04C8-8B6E-7810-7F18B9ED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A572F9-D6EF-863F-12B6-45B58EF8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48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19E12-EF62-206E-9DB3-C500A04A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4D435-D0BA-35DE-8F96-4A928EC7C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965A25-1DC3-67E4-5AF1-E0B21DA1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CE03A9-89D2-D19B-5F3A-EB072F42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823435-E052-19C1-44A8-BA00EFF5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5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4D435-D0BA-35DE-8F96-4A928EC7C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30400" indent="-228600">
              <a:spcBef>
                <a:spcPts val="2000"/>
              </a:spcBef>
              <a:buFont typeface="Fonte do Sistema Regular"/>
              <a:buChar char="–"/>
              <a:defRPr sz="1800"/>
            </a:lvl2pPr>
            <a:lvl3pPr marL="0" indent="0">
              <a:spcAft>
                <a:spcPts val="600"/>
              </a:spcAft>
              <a:buNone/>
              <a:defRPr sz="2800" b="1" cap="all" baseline="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1763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2F8BB-C042-7D8B-8E07-88C50775B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8000"/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1961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DE6BD-77D1-FD47-AEEE-7457C5BC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A65B17-370D-C204-1621-A61833AD6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B55E50-5ED4-C672-6A64-BEC42D4A9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775B0A-AED3-E4A2-9426-A25A8B8B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07DD92-529A-59D9-E430-2F1975EB5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6C7343-B546-6FA7-7391-D2072410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86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6B28E-733E-262E-35B8-73453315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33C748-452E-1035-529C-017704EF2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B57244-2DCB-ACD2-D58F-665DB6E19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29B868B-E2FA-8F95-9C1E-3356F8080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C43135D-B948-91D1-993E-E04EB1610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FE72FEA-A132-302A-9EF5-AF636758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312E04-F31E-14BB-A3AA-639CEBDD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72A62DF-7C43-EF8C-71E0-E01205CD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78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D5B95-A5C9-FF13-BCE9-C9D9A297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1761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F937D80-4F29-A59E-C71C-6F3817FF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6A0A49-DF9E-DDCD-E1D5-DC67DC8A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AD1233-4103-646B-3D55-C60D2C899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7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680CB-3362-4043-FA91-A1D79DEF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80EAB8-E7AE-CD91-ACF6-D7FF4D5B9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E0B191F-BBA6-3537-6E95-1725DE4ED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A5EBF0-D6D2-802B-BD21-F544C750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3D6018-20D4-4A16-FB38-FFA65832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048437-2938-4FA8-BB6A-4A96D212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78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13913A-8BD7-26D3-3940-E2715C2D6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E8B60D-F108-B561-51A9-FC44352ED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88154-B122-78E6-0954-58AE81BBC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9F9C0-0D6E-8947-A292-D78837C0D29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04D166-211F-76BA-88BF-8957872E7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DE3A58-22C2-988B-E5BE-554E7EF23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8DD48-10FC-F740-BCD9-E4EA2160AD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13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F83FE-B2B0-797F-5C94-B457A4C2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618" y="365125"/>
            <a:ext cx="5587182" cy="1325563"/>
          </a:xfrm>
        </p:spPr>
        <p:txBody>
          <a:bodyPr/>
          <a:lstStyle/>
          <a:p>
            <a:r>
              <a:rPr lang="pt-BR" b="0" dirty="0">
                <a:solidFill>
                  <a:schemeClr val="bg1"/>
                </a:solidFill>
                <a:latin typeface="Aptos" panose="020B0004020202020204" pitchFamily="34" charset="0"/>
              </a:rPr>
              <a:t>E</a:t>
            </a:r>
            <a:r>
              <a:rPr lang="es-ES_tradnl" b="0" dirty="0">
                <a:solidFill>
                  <a:schemeClr val="bg1"/>
                </a:solidFill>
                <a:latin typeface="Aptos" panose="020B0004020202020204" pitchFamily="34" charset="0"/>
              </a:rPr>
              <a:t>NTONCES: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DD841E-8734-C9BB-8A03-93166A44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618" y="1690688"/>
            <a:ext cx="5587182" cy="4486275"/>
          </a:xfrm>
        </p:spPr>
        <p:txBody>
          <a:bodyPr>
            <a:normAutofit lnSpcReduction="10000"/>
          </a:bodyPr>
          <a:lstStyle/>
          <a:p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Edúcate: la educación es  una actitud de amor.</a:t>
            </a:r>
          </a:p>
          <a:p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Respétate: el respeto es una prueba de amor. </a:t>
            </a: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Cuídate: el autocuidado es un acto de amor.</a:t>
            </a: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Ámate: ese es el camino para encontrar valor y felicidad. 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16F42-40E8-9500-788F-2E2319A4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67" y="308680"/>
            <a:ext cx="5686778" cy="194909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6. </a:t>
            </a:r>
            <a:r>
              <a:rPr lang="es-ES_tradnl" dirty="0">
                <a:solidFill>
                  <a:schemeClr val="bg1"/>
                </a:solidFill>
              </a:rPr>
              <a:t>LA NOCHE Y LOS LUGARES DESOLADOS: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98EE80-EA1D-79EC-F5F6-3FB9FFB8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067" y="2144889"/>
            <a:ext cx="5415844" cy="3648252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Evita andar solo de noche o por lugares desolados. Siempre que sea posible, debes andar en grupo.</a:t>
            </a:r>
          </a:p>
          <a:p>
            <a:r>
              <a:rPr lang="es-ES_tradnl" dirty="0">
                <a:solidFill>
                  <a:schemeClr val="bg1"/>
                </a:solidFill>
              </a:rPr>
              <a:t>Y no olvides contarle a alguien de confianza a dónde estás yendo. </a:t>
            </a:r>
          </a:p>
        </p:txBody>
      </p:sp>
    </p:spTree>
    <p:extLst>
      <p:ext uri="{BB962C8B-B14F-4D97-AF65-F5344CB8AC3E}">
        <p14:creationId xmlns:p14="http://schemas.microsoft.com/office/powerpoint/2010/main" val="6299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16F42-40E8-9500-788F-2E2319A46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89" y="274813"/>
            <a:ext cx="7368822" cy="2197453"/>
          </a:xfrm>
        </p:spPr>
        <p:txBody>
          <a:bodyPr>
            <a:normAutofit/>
          </a:bodyPr>
          <a:lstStyle/>
          <a:p>
            <a:r>
              <a:rPr lang="pt-BR" dirty="0"/>
              <a:t>7. </a:t>
            </a:r>
            <a:r>
              <a:rPr lang="es-ES_tradnl" dirty="0"/>
              <a:t>DENUNCIA CASOS DE ABUSO, AUNQUE OCURRAN DENTRO DE LA CASA: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98EE80-EA1D-79EC-F5F6-3FB9FFB8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89" y="2776891"/>
            <a:ext cx="5788378" cy="3896607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Esa triste realidad nos obliga a enfrentar una verdad.</a:t>
            </a:r>
          </a:p>
          <a:p>
            <a:r>
              <a:rPr lang="es-ES_tradnl" dirty="0"/>
              <a:t>Es incómoda pero necesaria para proteger a los que amamos y crear ambientes seguros. En ese contexto delicado, la denuncia es un paso crucial en el camino para romper un ciclo de abuso.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84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B7C373-F848-B634-56E0-91BAFE96A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154" y="1718733"/>
            <a:ext cx="4933245" cy="3420533"/>
          </a:xfrm>
        </p:spPr>
        <p:txBody>
          <a:bodyPr anchor="ctr">
            <a:normAutofit/>
          </a:bodyPr>
          <a:lstStyle/>
          <a:p>
            <a:pPr lvl="2" algn="ctr">
              <a:lnSpc>
                <a:spcPct val="100000"/>
              </a:lnSpc>
            </a:pPr>
            <a:r>
              <a:rPr lang="es-ES_tradnl" sz="3200" dirty="0">
                <a:effectLst/>
                <a:latin typeface="Aptos" panose="020B0004020202020204" pitchFamily="34" charset="0"/>
              </a:rPr>
              <a:t>tú </a:t>
            </a:r>
            <a:r>
              <a:rPr lang="es-ES_tradnl" sz="3200" dirty="0" err="1">
                <a:effectLst/>
                <a:latin typeface="Aptos" panose="020B0004020202020204" pitchFamily="34" charset="0"/>
              </a:rPr>
              <a:t>MERECEs</a:t>
            </a:r>
            <a:r>
              <a:rPr lang="es-ES_tradnl" sz="3200" dirty="0">
                <a:effectLst/>
                <a:latin typeface="Aptos" panose="020B0004020202020204" pitchFamily="34" charset="0"/>
              </a:rPr>
              <a:t> SER TRATADO/A CON DIGNIDAD Y RESPETO, PORQUE ESA ES LA VOLUNTAD DE DIOS PARA ti.</a:t>
            </a:r>
          </a:p>
        </p:txBody>
      </p:sp>
    </p:spTree>
    <p:extLst>
      <p:ext uri="{BB962C8B-B14F-4D97-AF65-F5344CB8AC3E}">
        <p14:creationId xmlns:p14="http://schemas.microsoft.com/office/powerpoint/2010/main" val="8613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9C5A0-73D0-6E83-60AB-75CC8625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373622" cy="356217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Y AHORA ¿QUIÉN PODRÁ DEFENDERME?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91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8454C9-B5DE-8802-0CCD-49DAE6880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78" y="1580444"/>
            <a:ext cx="4794956" cy="4382030"/>
          </a:xfrm>
        </p:spPr>
        <p:txBody>
          <a:bodyPr>
            <a:normAutofit fontScale="92500"/>
          </a:bodyPr>
          <a:lstStyle/>
          <a:p>
            <a:r>
              <a:rPr lang="es-ES_tradnl" dirty="0"/>
              <a:t>Tú tienes un Dios.</a:t>
            </a:r>
          </a:p>
          <a:p>
            <a:r>
              <a:rPr lang="es-ES_tradnl" dirty="0"/>
              <a:t>Él existe y no ignora tu sufrimiento o tu situación.</a:t>
            </a:r>
          </a:p>
          <a:p>
            <a:r>
              <a:rPr lang="es-ES_tradnl" dirty="0"/>
              <a:t>No eres la única persona que se pregunta si a Dios le importa su vida.</a:t>
            </a:r>
          </a:p>
          <a:p>
            <a:r>
              <a:rPr lang="es-ES_tradnl" dirty="0"/>
              <a:t>Puedes ir a Dios con la seguridad de que él entiende.</a:t>
            </a:r>
          </a:p>
        </p:txBody>
      </p:sp>
    </p:spTree>
    <p:extLst>
      <p:ext uri="{BB962C8B-B14F-4D97-AF65-F5344CB8AC3E}">
        <p14:creationId xmlns:p14="http://schemas.microsoft.com/office/powerpoint/2010/main" val="32170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5D6BACA-9301-0C5C-E729-118B804A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066" y="1045103"/>
            <a:ext cx="6070600" cy="1325563"/>
          </a:xfrm>
        </p:spPr>
        <p:txBody>
          <a:bodyPr/>
          <a:lstStyle/>
          <a:p>
            <a:r>
              <a:rPr lang="es-ES_tradnl" i="0" dirty="0">
                <a:solidFill>
                  <a:srgbClr val="000000"/>
                </a:solidFill>
                <a:effectLst/>
              </a:rPr>
              <a:t>¿por qué?</a:t>
            </a:r>
            <a:r>
              <a:rPr lang="pt-BR" dirty="0"/>
              <a:t> 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8454C9-B5DE-8802-0CCD-49DAE6880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066" y="2370667"/>
            <a:ext cx="5971823" cy="3239912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Cuando Dios se hizo carne y habitó entre nosotros, se sintió:</a:t>
            </a:r>
          </a:p>
          <a:p>
            <a:r>
              <a:rPr lang="es-ES_tradnl" dirty="0"/>
              <a:t>Abandonado</a:t>
            </a:r>
          </a:p>
          <a:p>
            <a:r>
              <a:rPr lang="es-ES_tradnl" dirty="0"/>
              <a:t>Triste</a:t>
            </a:r>
          </a:p>
          <a:p>
            <a:r>
              <a:rPr lang="es-ES_tradnl" dirty="0"/>
              <a:t>Víctima de abusos.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4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1C1B63-F477-25D8-F976-DA90329F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466" y="2404533"/>
            <a:ext cx="5122333" cy="377243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En ese contexto Jesús clamó: “Dios mío, Dios mío </a:t>
            </a:r>
            <a:r>
              <a:rPr lang="es-ES_tradnl" b="0" i="0" dirty="0">
                <a:solidFill>
                  <a:srgbClr val="000000"/>
                </a:solidFill>
                <a:effectLst/>
                <a:latin typeface="system-ui"/>
              </a:rPr>
              <a:t>¿por qué me has abandonado?”</a:t>
            </a:r>
          </a:p>
          <a:p>
            <a:r>
              <a:rPr lang="es-ES_tradnl" dirty="0">
                <a:solidFill>
                  <a:srgbClr val="000000"/>
                </a:solidFill>
                <a:latin typeface="system-ui"/>
              </a:rPr>
              <a:t>Definitivamente, Dios entiende tu dolor y tu sentimiento de abandono.</a:t>
            </a:r>
            <a:endParaRPr lang="es-ES_tradnl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3FE80E-D2DA-C7ED-FFA6-B642A37C8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09423"/>
            <a:ext cx="5461001" cy="3115732"/>
          </a:xfrm>
        </p:spPr>
        <p:txBody>
          <a:bodyPr>
            <a:normAutofit/>
          </a:bodyPr>
          <a:lstStyle/>
          <a:p>
            <a:pPr lvl="2"/>
            <a:r>
              <a:rPr lang="es-ES_tradnl" sz="3600" i="0" dirty="0">
                <a:solidFill>
                  <a:schemeClr val="bg1"/>
                </a:solidFill>
                <a:effectLst/>
              </a:rPr>
              <a:t>¿</a:t>
            </a:r>
            <a:r>
              <a:rPr lang="es-ES_tradnl" sz="3600" dirty="0">
                <a:solidFill>
                  <a:schemeClr val="bg1"/>
                </a:solidFill>
              </a:rPr>
              <a:t>DÓNDE ESTABA DIOS?</a:t>
            </a:r>
          </a:p>
          <a:p>
            <a:r>
              <a:rPr lang="es-ES_tradnl" sz="3600" dirty="0">
                <a:solidFill>
                  <a:schemeClr val="bg1"/>
                </a:solidFill>
              </a:rPr>
              <a:t>La respuesta de Dios no vino en la cruz, en aquel trágico viernes, vino tres días después.</a:t>
            </a:r>
          </a:p>
        </p:txBody>
      </p:sp>
    </p:spTree>
    <p:extLst>
      <p:ext uri="{BB962C8B-B14F-4D97-AF65-F5344CB8AC3E}">
        <p14:creationId xmlns:p14="http://schemas.microsoft.com/office/powerpoint/2010/main" val="8499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8CCAAA-E47A-290C-158F-A2613FCE6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443" y="1332090"/>
            <a:ext cx="6894689" cy="4731985"/>
          </a:xfrm>
        </p:spPr>
        <p:txBody>
          <a:bodyPr>
            <a:normAutofit/>
          </a:bodyPr>
          <a:lstStyle/>
          <a:p>
            <a:r>
              <a:rPr lang="es-ES_tradnl" dirty="0"/>
              <a:t>La cruz fue el lugar del dolor, del abuso, del sufrimiento, de las preguntas y del silencio… pero no fue el fin.</a:t>
            </a:r>
          </a:p>
          <a:p>
            <a:r>
              <a:rPr lang="es-ES_tradnl" dirty="0"/>
              <a:t>Dios respondió, no con palabras, sino con una vida nueva, en lo que conocemos como la mañana de la resurrección. </a:t>
            </a:r>
          </a:p>
        </p:txBody>
      </p:sp>
    </p:spTree>
    <p:extLst>
      <p:ext uri="{BB962C8B-B14F-4D97-AF65-F5344CB8AC3E}">
        <p14:creationId xmlns:p14="http://schemas.microsoft.com/office/powerpoint/2010/main" val="6413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B7F2F-E1B6-681D-9462-0B54FAF8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r>
              <a:rPr lang="es-ES_tradnl" i="0" dirty="0">
                <a:solidFill>
                  <a:srgbClr val="000000"/>
                </a:solidFill>
                <a:effectLst/>
              </a:rPr>
              <a:t>¿</a:t>
            </a:r>
            <a:r>
              <a:rPr lang="pt-BR" dirty="0"/>
              <a:t>QUÉ </a:t>
            </a:r>
            <a:r>
              <a:rPr lang="pt-BR" dirty="0" err="1"/>
              <a:t>VEs</a:t>
            </a:r>
            <a:r>
              <a:rPr lang="pt-BR" dirty="0"/>
              <a:t> EN este CUADRO?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B0EAA08-61D6-6030-1077-D066AE0FBC6B}"/>
              </a:ext>
            </a:extLst>
          </p:cNvPr>
          <p:cNvSpPr/>
          <p:nvPr/>
        </p:nvSpPr>
        <p:spPr>
          <a:xfrm>
            <a:off x="3364089" y="1422400"/>
            <a:ext cx="4967111" cy="4967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291404-1A93-F438-21E5-61076025511E}"/>
              </a:ext>
            </a:extLst>
          </p:cNvPr>
          <p:cNvSpPr/>
          <p:nvPr/>
        </p:nvSpPr>
        <p:spPr>
          <a:xfrm>
            <a:off x="5757333" y="3815644"/>
            <a:ext cx="180622" cy="1806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8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C8D8A-DF7C-3440-180F-987FB8B3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249" y="2306670"/>
            <a:ext cx="6996676" cy="3319462"/>
          </a:xfrm>
        </p:spPr>
        <p:txBody>
          <a:bodyPr>
            <a:normAutofit fontScale="90000"/>
          </a:bodyPr>
          <a:lstStyle/>
          <a:p>
            <a:r>
              <a:rPr lang="es-ES_tradnl" sz="9600" b="0" i="0" dirty="0">
                <a:solidFill>
                  <a:schemeClr val="bg1"/>
                </a:solidFill>
                <a:effectLst/>
                <a:latin typeface="+mn-lt"/>
              </a:rPr>
              <a:t>¡</a:t>
            </a:r>
            <a:r>
              <a:rPr lang="pt-BR" sz="9600" dirty="0">
                <a:solidFill>
                  <a:schemeClr val="bg1"/>
                </a:solidFill>
              </a:rPr>
              <a:t>ES Un ASUNTO SERIO!</a:t>
            </a:r>
          </a:p>
        </p:txBody>
      </p:sp>
    </p:spTree>
    <p:extLst>
      <p:ext uri="{BB962C8B-B14F-4D97-AF65-F5344CB8AC3E}">
        <p14:creationId xmlns:p14="http://schemas.microsoft.com/office/powerpoint/2010/main" val="27911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8B2BD6-9AB5-9E40-F6F1-300AA7B5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5867"/>
            <a:ext cx="6296378" cy="2280355"/>
          </a:xfrm>
        </p:spPr>
        <p:txBody>
          <a:bodyPr>
            <a:normAutofit/>
          </a:bodyPr>
          <a:lstStyle/>
          <a:p>
            <a:pPr lvl="2"/>
            <a:r>
              <a:rPr lang="es-ES_tradnl" dirty="0"/>
              <a:t>LO QUE OCURRIÓ EN tu VIDA NO PUEDE (y NO DEBE) SER IGNORADO, PERO NO DEFINE TODA SU EXISTENCIA, MUCHO MENOS QUIÉN eres. </a:t>
            </a:r>
          </a:p>
        </p:txBody>
      </p:sp>
    </p:spTree>
    <p:extLst>
      <p:ext uri="{BB962C8B-B14F-4D97-AF65-F5344CB8AC3E}">
        <p14:creationId xmlns:p14="http://schemas.microsoft.com/office/powerpoint/2010/main" val="33571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5BE273-2842-D475-79B1-06A304F84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244" y="1636889"/>
            <a:ext cx="6194778" cy="3806296"/>
          </a:xfrm>
        </p:spPr>
        <p:txBody>
          <a:bodyPr>
            <a:normAutofit/>
          </a:bodyPr>
          <a:lstStyle/>
          <a:p>
            <a:pPr lvl="2"/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ES U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N PUNTO ROJO, EXTREMAMENTE DOLOROSO, PERO, AUN ASÍ, UN PUNTO.</a:t>
            </a:r>
            <a:endParaRPr lang="es-ES_tradnl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El Jardín de Getsemaní y la cruz del Calvario fueron un punto rojo en la historia de Cristo, pero no fueron su fin. Dios le dio un nuevo comienzo. </a:t>
            </a: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95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418A1-567B-73CF-F9AD-32C966EB8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043"/>
            <a:ext cx="5946422" cy="2427113"/>
          </a:xfrm>
        </p:spPr>
        <p:txBody>
          <a:bodyPr anchor="ctr">
            <a:normAutofit/>
          </a:bodyPr>
          <a:lstStyle/>
          <a:p>
            <a:pPr lvl="2"/>
            <a:r>
              <a:rPr lang="es-ES_tradnl" dirty="0"/>
              <a:t>LO QUE DEFINIRÁ tu VIDA NO ES LO QUE te SUCEDIÓ, SINO LO QUE </a:t>
            </a:r>
            <a:r>
              <a:rPr lang="es-ES_tradnl" dirty="0" err="1"/>
              <a:t>ELIJAs</a:t>
            </a:r>
            <a:r>
              <a:rPr lang="es-ES_tradnl" dirty="0"/>
              <a:t> HACER A PARTIR DE TODO LO QUE te OCURRIÓ. </a:t>
            </a:r>
          </a:p>
        </p:txBody>
      </p:sp>
    </p:spTree>
    <p:extLst>
      <p:ext uri="{BB962C8B-B14F-4D97-AF65-F5344CB8AC3E}">
        <p14:creationId xmlns:p14="http://schemas.microsoft.com/office/powerpoint/2010/main" val="24871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9BF2D6-4807-E43D-629A-71D0F4E51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688" y="1998133"/>
            <a:ext cx="5348111" cy="4178830"/>
          </a:xfrm>
        </p:spPr>
        <p:txBody>
          <a:bodyPr>
            <a:normAutofit/>
          </a:bodyPr>
          <a:lstStyle/>
          <a:p>
            <a:pPr lvl="2"/>
            <a:r>
              <a:rPr lang="es-ES_tradnl" dirty="0"/>
              <a:t>EL SILENCIO Y LA NEGACIÓN DEL DOLOR NO PRODUCEN CURA.</a:t>
            </a:r>
          </a:p>
          <a:p>
            <a:r>
              <a:rPr lang="es-ES_tradnl" dirty="0"/>
              <a:t>Tu vida no termina por días y momentos que llenan de sombras tu recuerdos…</a:t>
            </a:r>
          </a:p>
          <a:p>
            <a:r>
              <a:rPr lang="es-ES_tradnl" dirty="0"/>
              <a:t>Existe una vida nueva en Dios.</a:t>
            </a:r>
          </a:p>
        </p:txBody>
      </p:sp>
    </p:spTree>
    <p:extLst>
      <p:ext uri="{BB962C8B-B14F-4D97-AF65-F5344CB8AC3E}">
        <p14:creationId xmlns:p14="http://schemas.microsoft.com/office/powerpoint/2010/main" val="29452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65CF4-B4A5-B0AE-0482-6C2E13D5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9614"/>
            <a:ext cx="5404556" cy="1325563"/>
          </a:xfrm>
        </p:spPr>
        <p:txBody>
          <a:bodyPr>
            <a:normAutofit fontScale="90000"/>
          </a:bodyPr>
          <a:lstStyle/>
          <a:p>
            <a:br>
              <a:rPr lang="es-ES_tradnl" dirty="0">
                <a:solidFill>
                  <a:schemeClr val="bg1"/>
                </a:solidFill>
              </a:rPr>
            </a:br>
            <a:r>
              <a:rPr lang="es-ES_tradnl" dirty="0">
                <a:solidFill>
                  <a:schemeClr val="bg1"/>
                </a:solidFill>
              </a:rPr>
              <a:t>Dónde encontrar ayuda en BRASIL</a:t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7D7590-8737-2F52-2C2F-8FFC39243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0114"/>
            <a:ext cx="5404556" cy="4351338"/>
          </a:xfrm>
        </p:spPr>
        <p:txBody>
          <a:bodyPr>
            <a:normAutofit fontScale="550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Marca a Denuncia 100</a:t>
            </a:r>
          </a:p>
          <a:p>
            <a:r>
              <a:rPr lang="es-ES_tradnl" dirty="0">
                <a:solidFill>
                  <a:schemeClr val="bg1"/>
                </a:solidFill>
              </a:rPr>
              <a:t>Consejo </a:t>
            </a:r>
            <a:r>
              <a:rPr lang="pt-BR" dirty="0">
                <a:solidFill>
                  <a:schemeClr val="bg1"/>
                </a:solidFill>
              </a:rPr>
              <a:t>tutelar</a:t>
            </a:r>
          </a:p>
          <a:p>
            <a:r>
              <a:rPr lang="pt-BR" dirty="0">
                <a:solidFill>
                  <a:schemeClr val="bg1"/>
                </a:solidFill>
              </a:rPr>
              <a:t>Polícia Federal - (</a:t>
            </a:r>
            <a:r>
              <a:rPr lang="pt-BR" dirty="0" err="1">
                <a:solidFill>
                  <a:schemeClr val="bg1"/>
                </a:solidFill>
              </a:rPr>
              <a:t>nightangel.dpf.gov.br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  <a:p>
            <a:r>
              <a:rPr lang="es-ES_tradnl" dirty="0">
                <a:solidFill>
                  <a:schemeClr val="bg1"/>
                </a:solidFill>
              </a:rPr>
              <a:t>Por  el e-mail </a:t>
            </a:r>
            <a:r>
              <a:rPr lang="pt-BR" dirty="0">
                <a:solidFill>
                  <a:schemeClr val="bg1"/>
                </a:solidFill>
              </a:rPr>
              <a:t>- disquedenuncia@sedh.gov.br</a:t>
            </a:r>
          </a:p>
          <a:p>
            <a:r>
              <a:rPr lang="es-ES_tradnl" dirty="0">
                <a:solidFill>
                  <a:schemeClr val="bg1"/>
                </a:solidFill>
              </a:rPr>
              <a:t>Marca 190 - casos en que la acción deba ser inmediata</a:t>
            </a:r>
          </a:p>
          <a:p>
            <a:r>
              <a:rPr lang="es-ES_tradnl" dirty="0">
                <a:solidFill>
                  <a:schemeClr val="bg1"/>
                </a:solidFill>
              </a:rPr>
              <a:t>Comisarías virtuales </a:t>
            </a:r>
          </a:p>
          <a:p>
            <a:r>
              <a:rPr lang="pt-BR" dirty="0">
                <a:solidFill>
                  <a:schemeClr val="bg1"/>
                </a:solidFill>
              </a:rPr>
              <a:t>www.safernet.org.br – </a:t>
            </a:r>
            <a:r>
              <a:rPr lang="es-ES_tradnl" dirty="0">
                <a:solidFill>
                  <a:schemeClr val="bg1"/>
                </a:solidFill>
              </a:rPr>
              <a:t>En el caso de que se haya practicado el crimen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ambiente virtual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1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19DCF-DF9A-339C-1DD6-C6A0D78F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2" y="527357"/>
            <a:ext cx="6285272" cy="1325563"/>
          </a:xfrm>
        </p:spPr>
        <p:txBody>
          <a:bodyPr>
            <a:normAutofit/>
          </a:bodyPr>
          <a:lstStyle/>
          <a:p>
            <a:r>
              <a:rPr lang="es-ES_tradnl" b="0" i="0" dirty="0">
                <a:solidFill>
                  <a:schemeClr val="bg1"/>
                </a:solidFill>
                <a:effectLst/>
                <a:latin typeface="system-ui"/>
              </a:rPr>
              <a:t>¿</a:t>
            </a:r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QUÉ ES VIOLENCIA SEXUAL?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857DEC-B3D9-B969-B223-FC0406323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2" y="2381864"/>
            <a:ext cx="5326626" cy="3104536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La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violencia y el abuso sexual contra niños y adolescentes ocurre cuando ellos son usados para satisfacción sexual de personas que generalmente son m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ayores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0C4DE-4579-B7C2-DBCE-AA76B572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22" y="473462"/>
            <a:ext cx="4323735" cy="1994617"/>
          </a:xfrm>
        </p:spPr>
        <p:txBody>
          <a:bodyPr/>
          <a:lstStyle/>
          <a:p>
            <a:r>
              <a:rPr lang="es-ES_tradnl" b="0" dirty="0">
                <a:solidFill>
                  <a:schemeClr val="bg1"/>
                </a:solidFill>
                <a:latin typeface="Aptos" panose="020B0004020202020204" pitchFamily="34" charset="0"/>
              </a:rPr>
              <a:t>La</a:t>
            </a:r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 VIOLENCIA sexual ABARCA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E78DBD-AAE1-8DE6-9B2B-D16B2BF16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806" y="0"/>
            <a:ext cx="5850194" cy="6857999"/>
          </a:xfrm>
          <a:gradFill>
            <a:gsLst>
              <a:gs pos="11000">
                <a:srgbClr val="4F5F5D">
                  <a:alpha val="0"/>
                </a:srgbClr>
              </a:gs>
              <a:gs pos="30000">
                <a:srgbClr val="4F5F5D">
                  <a:alpha val="72000"/>
                </a:srgbClr>
              </a:gs>
            </a:gsLst>
            <a:lin ang="0" scaled="0"/>
          </a:gradFill>
        </p:spPr>
        <p:txBody>
          <a:bodyPr lIns="1116000" tIns="180000" rIns="180000" bIns="180000" anchor="ctr"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T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odo a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ct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o, explotación, juego, relación 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he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tero u homosexual 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y la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victimización de niños y adolescentes por medio del uso del poder, la diferencia de edad y del conocimiento sobre el comportamiento sexual.</a:t>
            </a:r>
          </a:p>
        </p:txBody>
      </p:sp>
    </p:spTree>
    <p:extLst>
      <p:ext uri="{BB962C8B-B14F-4D97-AF65-F5344CB8AC3E}">
        <p14:creationId xmlns:p14="http://schemas.microsoft.com/office/powerpoint/2010/main" val="23551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940FA-C64A-210C-F94A-94814150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13" y="468364"/>
            <a:ext cx="6506497" cy="1325563"/>
          </a:xfrm>
        </p:spPr>
        <p:txBody>
          <a:bodyPr>
            <a:normAutofit fontScale="90000"/>
          </a:bodyPr>
          <a:lstStyle/>
          <a:p>
            <a:r>
              <a:rPr lang="pt-BR" b="0" dirty="0">
                <a:solidFill>
                  <a:schemeClr val="bg1"/>
                </a:solidFill>
                <a:latin typeface="Aptos" panose="020B0004020202020204" pitchFamily="34" charset="0"/>
              </a:rPr>
              <a:t>El</a:t>
            </a:r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ABUSO Y LA VIOLENCIA SEXUAL PUEDEN SER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A4768E-4A5B-E664-851A-5B95E5100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985656"/>
            <a:ext cx="6506497" cy="45604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Extrafamiliares. Ocurren fuera del medio familiar. Ej.: Por personas desconocidas o por alguien que se conoce: amigos, vecinos, profesionales (profesores, médicos, líderes religiosos, etc.).</a:t>
            </a:r>
          </a:p>
          <a:p>
            <a:pPr>
              <a:lnSpc>
                <a:spcPct val="120000"/>
              </a:lnSpc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Interfamiliares. Suceden en el contexto doméstico. Los practican personas con quienes  se mantiene una conexión cercana y emocional. (padres, hermanos, abuelos, tíos, padrastro, madrastra, cuñado/a, y de responsabilidad (cuidador, tutelar, adopción, etc.). </a:t>
            </a:r>
          </a:p>
          <a:p>
            <a:pPr>
              <a:lnSpc>
                <a:spcPct val="120000"/>
              </a:lnSpc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533AA-C653-4085-9982-DBE9A7CF7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51" y="247138"/>
            <a:ext cx="5734665" cy="1776412"/>
          </a:xfrm>
        </p:spPr>
        <p:txBody>
          <a:bodyPr>
            <a:normAutofit/>
          </a:bodyPr>
          <a:lstStyle/>
          <a:p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EN EL abuso sexual </a:t>
            </a:r>
            <a:r>
              <a:rPr lang="es-ES_tradnl" b="0" dirty="0">
                <a:solidFill>
                  <a:schemeClr val="bg1"/>
                </a:solidFill>
                <a:latin typeface="Aptos" panose="020B0004020202020204" pitchFamily="34" charset="0"/>
              </a:rPr>
              <a:t>PUEDE</a:t>
            </a:r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HABER 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DFDC55-6F51-0168-C75A-AF426ADBF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51" y="2023550"/>
            <a:ext cx="584036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VIOLENCIA FÍSICA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AMENAZAS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COACCIÓN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MANIPULACIÓN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ESTIMULACIÓN SEXUAL POR MEDIO DE PALABRAS Y ARGUMENTOS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SOBORNO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Forma Livre 8">
            <a:extLst>
              <a:ext uri="{FF2B5EF4-FFF2-40B4-BE49-F238E27FC236}">
                <a16:creationId xmlns:a16="http://schemas.microsoft.com/office/drawing/2014/main" id="{1823BA30-2420-4AE1-9DCC-77379D60A226}"/>
              </a:ext>
            </a:extLst>
          </p:cNvPr>
          <p:cNvSpPr/>
          <p:nvPr/>
        </p:nvSpPr>
        <p:spPr>
          <a:xfrm>
            <a:off x="4072115" y="5702513"/>
            <a:ext cx="42944" cy="5052"/>
          </a:xfrm>
          <a:custGeom>
            <a:avLst/>
            <a:gdLst>
              <a:gd name="connsiteX0" fmla="*/ 0 w 42944"/>
              <a:gd name="connsiteY0" fmla="*/ 0 h 5052"/>
              <a:gd name="connsiteX1" fmla="*/ 12631 w 42944"/>
              <a:gd name="connsiteY1" fmla="*/ 5052 h 5052"/>
              <a:gd name="connsiteX2" fmla="*/ 42944 w 42944"/>
              <a:gd name="connsiteY2" fmla="*/ 0 h 5052"/>
              <a:gd name="connsiteX3" fmla="*/ 0 w 42944"/>
              <a:gd name="connsiteY3" fmla="*/ 0 h 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44" h="5052">
                <a:moveTo>
                  <a:pt x="0" y="0"/>
                </a:moveTo>
                <a:cubicBezTo>
                  <a:pt x="0" y="0"/>
                  <a:pt x="5052" y="2526"/>
                  <a:pt x="12631" y="5052"/>
                </a:cubicBezTo>
                <a:cubicBezTo>
                  <a:pt x="30313" y="2526"/>
                  <a:pt x="42944" y="0"/>
                  <a:pt x="429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2523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" name="Forma Livre 9">
            <a:extLst>
              <a:ext uri="{FF2B5EF4-FFF2-40B4-BE49-F238E27FC236}">
                <a16:creationId xmlns:a16="http://schemas.microsoft.com/office/drawing/2014/main" id="{8848D2F2-0D1A-9A14-F2B7-ABF3B217DB1F}"/>
              </a:ext>
            </a:extLst>
          </p:cNvPr>
          <p:cNvSpPr/>
          <p:nvPr/>
        </p:nvSpPr>
        <p:spPr>
          <a:xfrm>
            <a:off x="-3157657" y="-10495008"/>
            <a:ext cx="12173402" cy="17902657"/>
          </a:xfrm>
          <a:custGeom>
            <a:avLst/>
            <a:gdLst>
              <a:gd name="connsiteX0" fmla="*/ 0 w 12173402"/>
              <a:gd name="connsiteY0" fmla="*/ 0 h 17902657"/>
              <a:gd name="connsiteX1" fmla="*/ 12173402 w 12173402"/>
              <a:gd name="connsiteY1" fmla="*/ 0 h 17902657"/>
              <a:gd name="connsiteX2" fmla="*/ 12173402 w 12173402"/>
              <a:gd name="connsiteY2" fmla="*/ 17902658 h 17902657"/>
              <a:gd name="connsiteX3" fmla="*/ 0 w 12173402"/>
              <a:gd name="connsiteY3" fmla="*/ 17902658 h 179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3402" h="17902657">
                <a:moveTo>
                  <a:pt x="0" y="0"/>
                </a:moveTo>
                <a:lnTo>
                  <a:pt x="12173402" y="0"/>
                </a:lnTo>
                <a:lnTo>
                  <a:pt x="12173402" y="17902658"/>
                </a:lnTo>
                <a:lnTo>
                  <a:pt x="0" y="17902658"/>
                </a:lnTo>
                <a:close/>
              </a:path>
            </a:pathLst>
          </a:custGeom>
          <a:noFill/>
          <a:ln w="2523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Forma Livre 10">
            <a:extLst>
              <a:ext uri="{FF2B5EF4-FFF2-40B4-BE49-F238E27FC236}">
                <a16:creationId xmlns:a16="http://schemas.microsoft.com/office/drawing/2014/main" id="{C061B99B-0392-2C83-2BE5-41A71DEF041D}"/>
              </a:ext>
            </a:extLst>
          </p:cNvPr>
          <p:cNvSpPr/>
          <p:nvPr/>
        </p:nvSpPr>
        <p:spPr>
          <a:xfrm>
            <a:off x="-3157657" y="-10495008"/>
            <a:ext cx="12173402" cy="17902657"/>
          </a:xfrm>
          <a:custGeom>
            <a:avLst/>
            <a:gdLst>
              <a:gd name="connsiteX0" fmla="*/ 0 w 12173402"/>
              <a:gd name="connsiteY0" fmla="*/ 0 h 17902657"/>
              <a:gd name="connsiteX1" fmla="*/ 12173402 w 12173402"/>
              <a:gd name="connsiteY1" fmla="*/ 0 h 17902657"/>
              <a:gd name="connsiteX2" fmla="*/ 12173402 w 12173402"/>
              <a:gd name="connsiteY2" fmla="*/ 17902658 h 17902657"/>
              <a:gd name="connsiteX3" fmla="*/ 0 w 12173402"/>
              <a:gd name="connsiteY3" fmla="*/ 17902658 h 1790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3402" h="17902657">
                <a:moveTo>
                  <a:pt x="0" y="0"/>
                </a:moveTo>
                <a:lnTo>
                  <a:pt x="12173402" y="0"/>
                </a:lnTo>
                <a:lnTo>
                  <a:pt x="12173402" y="17902658"/>
                </a:lnTo>
                <a:lnTo>
                  <a:pt x="0" y="17902658"/>
                </a:lnTo>
                <a:close/>
              </a:path>
            </a:pathLst>
          </a:custGeom>
          <a:noFill/>
          <a:ln w="2523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7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35017-3E40-3503-DF57-08183FF7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6489"/>
            <a:ext cx="6642715" cy="3068739"/>
          </a:xfrm>
        </p:spPr>
        <p:txBody>
          <a:bodyPr>
            <a:normAutofit fontScale="90000"/>
          </a:bodyPr>
          <a:lstStyle/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TIPOS DE VIOLENCIA SEXUAL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670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83" y="1843548"/>
            <a:ext cx="4367981" cy="4141686"/>
          </a:xfrm>
        </p:spPr>
        <p:txBody>
          <a:bodyPr/>
          <a:lstStyle/>
          <a:p>
            <a:pPr lvl="2"/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CONTACTO FÍSICO</a:t>
            </a:r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Toques, caricias, besos forzados o en los órganos genitales. 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In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tentos de relaciones sexuales, masturbación, sexo oral o penetración.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716" y="1456915"/>
            <a:ext cx="4677697" cy="4589924"/>
          </a:xfrm>
        </p:spPr>
        <p:txBody>
          <a:bodyPr>
            <a:normAutofit/>
          </a:bodyPr>
          <a:lstStyle/>
          <a:p>
            <a:pPr lvl="2" algn="ctr"/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EXPOSICIÓN DEL CUERPO</a:t>
            </a:r>
            <a:endParaRPr lang="es-ES_tradnl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C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uando alguien es forzado a 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desvestirse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o exhibir partes del cuerpo</a:t>
            </a:r>
          </a:p>
          <a:p>
            <a:pPr marL="0" indent="0" algn="ctr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lvl="2" algn="ctr"/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ACTIVIDADES SEXUALES VERBALES</a:t>
            </a:r>
          </a:p>
          <a:p>
            <a:pPr marL="0" indent="0" algn="ctr">
              <a:buNone/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Conversaciones e intercambios de mensajes con contenido erótico</a:t>
            </a:r>
          </a:p>
          <a:p>
            <a:pPr marL="0" indent="0" algn="ctr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994" y="0"/>
            <a:ext cx="5275005" cy="6857999"/>
          </a:xfrm>
          <a:gradFill>
            <a:gsLst>
              <a:gs pos="11000">
                <a:srgbClr val="4F5F5D">
                  <a:alpha val="0"/>
                </a:srgbClr>
              </a:gs>
              <a:gs pos="30000">
                <a:srgbClr val="4F5F5D">
                  <a:alpha val="72000"/>
                </a:srgbClr>
              </a:gs>
            </a:gsLst>
            <a:lin ang="0" scaled="0"/>
          </a:gradFill>
        </p:spPr>
        <p:txBody>
          <a:bodyPr lIns="972000" rIns="612000" anchor="ctr">
            <a:normAutofit/>
          </a:bodyPr>
          <a:lstStyle/>
          <a:p>
            <a:pPr lvl="2"/>
            <a:r>
              <a:rPr lang="es-ES_tradnl" b="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EXhIBICIONISMO</a:t>
            </a:r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Acto de mostrar los órganos genita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le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 o masturbarse en presencia de niños o adolescentes, o dentro del campo de visión de ellos.</a:t>
            </a:r>
          </a:p>
        </p:txBody>
      </p:sp>
    </p:spTree>
    <p:extLst>
      <p:ext uri="{BB962C8B-B14F-4D97-AF65-F5344CB8AC3E}">
        <p14:creationId xmlns:p14="http://schemas.microsoft.com/office/powerpoint/2010/main" val="27267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F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28AFD551-631C-061F-AC18-4EC170E7628D}"/>
              </a:ext>
            </a:extLst>
          </p:cNvPr>
          <p:cNvSpPr/>
          <p:nvPr/>
        </p:nvSpPr>
        <p:spPr>
          <a:xfrm flipH="1">
            <a:off x="6489290" y="1"/>
            <a:ext cx="5702710" cy="6858000"/>
          </a:xfrm>
          <a:prstGeom prst="rt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C46369-0895-377F-597E-11A637156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2" y="1446647"/>
            <a:ext cx="6034548" cy="3964705"/>
          </a:xfrm>
        </p:spPr>
        <p:txBody>
          <a:bodyPr>
            <a:normAutofit/>
          </a:bodyPr>
          <a:lstStyle/>
          <a:p>
            <a:pPr lvl="2"/>
            <a:r>
              <a:rPr lang="es-ES_tradnl" b="0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Es triste cuando alguien</a:t>
            </a:r>
            <a:r>
              <a:rPr lang="es-ES_tradnl" b="0" dirty="0">
                <a:solidFill>
                  <a:srgbClr val="141413"/>
                </a:solidFill>
                <a:latin typeface="Aptos" panose="020B0004020202020204" pitchFamily="34" charset="0"/>
              </a:rPr>
              <a:t> entiende que La violencia no tiene solución.</a:t>
            </a:r>
            <a:endParaRPr lang="es-ES_tradnl" b="0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endParaRPr lang="es-ES_tradnl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Peor es cuando la persona sufre por no conocer cómo se presentan el abuso y la violencia, y continúa sin que la respeten como una persona normal.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43C6C39-A4EA-400A-E436-7AD27126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8765" y="1103269"/>
            <a:ext cx="4803468" cy="46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61599"/>
            <a:ext cx="4677697" cy="3292065"/>
          </a:xfrm>
        </p:spPr>
        <p:txBody>
          <a:bodyPr>
            <a:normAutofit/>
          </a:bodyPr>
          <a:lstStyle/>
          <a:p>
            <a:pPr lvl="2"/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EXPLOTACIÓN SEXUAL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C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uando alguien es forzado u obligado a involucrarse en actividades sexuales a cambio de dinero, bienes, favores o cualquier otra forma de beneficio.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961" y="1619148"/>
            <a:ext cx="5739581" cy="4044234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ACOSO SEXUAL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Puede ser expresado de forma verbal, no verbal o física. Está relacionado a todo comportamiento indeseado de naturaleza sexual: comentarios, avances, propuestas o gestos ofensivos, que crean un ambiente hostil, intimidador o incómodo para la víctima.</a:t>
            </a:r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2605"/>
            <a:ext cx="5503606" cy="3778762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latin typeface="Aptos" panose="020B0004020202020204" pitchFamily="34" charset="0"/>
              </a:rPr>
              <a:t>VIOLACIÓN</a:t>
            </a:r>
            <a:endParaRPr lang="pt-BR" b="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La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violación o estupro es el tipo más grave de abuso sexual. Está caracterizado por el uso de violencia física o psicológica, en la cual el agresor amenaza a la víctima para satisfacer su placer.</a:t>
            </a:r>
          </a:p>
          <a:p>
            <a:pPr marL="0" indent="0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6096000" cy="6858000"/>
          </a:xfrm>
          <a:gradFill>
            <a:gsLst>
              <a:gs pos="11000">
                <a:srgbClr val="011B1F">
                  <a:alpha val="0"/>
                </a:srgbClr>
              </a:gs>
              <a:gs pos="30000">
                <a:srgbClr val="011B1F">
                  <a:alpha val="51000"/>
                </a:srgbClr>
              </a:gs>
            </a:gsLst>
            <a:lin ang="10800000" scaled="0"/>
          </a:gradFill>
        </p:spPr>
        <p:txBody>
          <a:bodyPr lIns="432000" rIns="972000" anchor="ctr"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VOYEURISMO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Es el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acto de observar fijamente actos sexuales u órganos genitales de otras personas 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c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uando ellas no desean ser vistas, obteniendo satisfacción sexual con esa práctica.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690" y="0"/>
            <a:ext cx="7074311" cy="6858000"/>
          </a:xfrm>
          <a:gradFill>
            <a:gsLst>
              <a:gs pos="11000">
                <a:srgbClr val="011B1F">
                  <a:alpha val="0"/>
                </a:srgbClr>
              </a:gs>
              <a:gs pos="30000">
                <a:srgbClr val="2A3433">
                  <a:alpha val="56000"/>
                </a:srgbClr>
              </a:gs>
            </a:gsLst>
            <a:lin ang="0" scaled="0"/>
          </a:gradFill>
        </p:spPr>
        <p:txBody>
          <a:bodyPr lIns="1332000" rIns="540000" anchor="ctr"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INCESTO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C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ualquier relación de carácter sexual entre un adulto y u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n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niño o adolescente, entre un adolescente y un niño, o entre adolescentes. Exista un lazo familiar, directo o no, o una relación de responsabilidad.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357294-8600-1BD7-AC0F-1D5F12AA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48" y="1106129"/>
            <a:ext cx="4441723" cy="4645741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effectLst/>
                <a:latin typeface="Aptos" panose="020B0004020202020204" pitchFamily="34" charset="0"/>
              </a:rPr>
              <a:t>EXHIBICIÓN DE MATERIAL PORNOGRÁFICO</a:t>
            </a:r>
          </a:p>
          <a:p>
            <a:pPr marL="0" indent="0">
              <a:buNone/>
            </a:pPr>
            <a:endParaRPr lang="pt-BR" sz="3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Forzar a alguien a mirar, producir o participar de material pornográfico. Eso incluye fotos, videos o 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c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ualquier tipo de contenido sexual.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7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25E0B-FD9C-3853-EFF4-84B4B1B3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6" y="365125"/>
            <a:ext cx="5749413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DEGRACIADAMENTE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9B8CD6-F5FE-8B11-B9D0-9E7B78688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147" y="1533833"/>
            <a:ext cx="5852652" cy="4959042"/>
          </a:xfrm>
        </p:spPr>
        <p:txBody>
          <a:bodyPr>
            <a:normAutofit lnSpcReduction="10000"/>
          </a:bodyPr>
          <a:lstStyle/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Unos</a:t>
            </a:r>
            <a:r>
              <a:rPr lang="es-ES_tradnl" sz="36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400 millones 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 niños y adolescentes son víctimas de violencia sexual todos los años.</a:t>
            </a:r>
            <a:endParaRPr lang="es-ES_tradnl" dirty="0">
              <a:solidFill>
                <a:schemeClr val="bg1"/>
              </a:solidFill>
            </a:endParaRP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Entre el </a:t>
            </a:r>
            <a:r>
              <a:rPr lang="es-ES_tradnl" sz="36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85 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al</a:t>
            </a:r>
            <a:r>
              <a:rPr lang="es-ES_tradnl" sz="36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90% 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 esos casos son practicados por  personas desconocidas. </a:t>
            </a:r>
            <a:endParaRPr lang="es-ES_tradnl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El</a:t>
            </a:r>
            <a:r>
              <a:rPr lang="es-ES_tradnl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ES_tradnl" sz="36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72,2%</a:t>
            </a:r>
            <a:r>
              <a:rPr lang="es-ES_tradnl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 esos casos 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ocurren e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 la casa de la víctima o del abusador.</a:t>
            </a:r>
          </a:p>
          <a:p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16072A3-B1CD-6C42-2676-02BC1D262222}"/>
              </a:ext>
            </a:extLst>
          </p:cNvPr>
          <p:cNvSpPr/>
          <p:nvPr/>
        </p:nvSpPr>
        <p:spPr>
          <a:xfrm>
            <a:off x="-1" y="0"/>
            <a:ext cx="12300155" cy="6858000"/>
          </a:xfrm>
          <a:prstGeom prst="rect">
            <a:avLst/>
          </a:prstGeom>
          <a:gradFill>
            <a:gsLst>
              <a:gs pos="0">
                <a:srgbClr val="011B1F">
                  <a:alpha val="0"/>
                </a:srgbClr>
              </a:gs>
              <a:gs pos="67000">
                <a:srgbClr val="011B1F">
                  <a:alpha val="48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25E0B-FD9C-3853-EFF4-84B4B1B3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94" y="365125"/>
            <a:ext cx="6339348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DEGRACIADAMENTE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9B8CD6-F5FE-8B11-B9D0-9E7B78688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4" y="1799302"/>
            <a:ext cx="5088193" cy="4011563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El </a:t>
            </a:r>
            <a:r>
              <a:rPr lang="es-ES_tradnl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ESTUPRO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, la peor de todas las viole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ncias, también presenta el crimen más registrado contra niños y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adolescentes.</a:t>
            </a:r>
          </a:p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El 71,5% de esos estupros son cometidos por un familiar.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DE449-8574-370D-0DC9-AEBD7574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789"/>
            <a:ext cx="5257800" cy="1460500"/>
          </a:xfrm>
        </p:spPr>
        <p:txBody>
          <a:bodyPr>
            <a:normAutofit/>
          </a:bodyPr>
          <a:lstStyle/>
          <a:p>
            <a:r>
              <a:rPr lang="es-ES_tradnl" i="0" dirty="0">
                <a:solidFill>
                  <a:schemeClr val="bg1"/>
                </a:solidFill>
                <a:effectLst/>
                <a:latin typeface="+mn-lt"/>
              </a:rPr>
              <a:t>¿</a:t>
            </a:r>
            <a:r>
              <a:rPr lang="pt-BR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QUIÉNES SON LOS ABUSADORES?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11699-70A2-4464-723A-4ADF09A72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1594"/>
            <a:ext cx="4249993" cy="3141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82,5% </a:t>
            </a:r>
            <a:br>
              <a:rPr lang="pt-BR" sz="48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 los casos vienen de CONOCIDOS de la víctima.</a:t>
            </a:r>
          </a:p>
          <a:p>
            <a:pPr marL="0" indent="0">
              <a:buNone/>
            </a:pPr>
            <a:r>
              <a:rPr lang="es-ES_tradnl" sz="40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17,5% </a:t>
            </a:r>
            <a:br>
              <a:rPr lang="es-ES_tradnl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son DESCONOCIDOS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8EB9E-542B-86C9-D2A0-6EBF3B79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013" y="1176287"/>
            <a:ext cx="6889955" cy="109496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TIPOS DE ABUSADORES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DB1AED-5CB1-1C5F-6DAC-E6B96A9E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013" y="2271252"/>
            <a:ext cx="5975555" cy="259571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b="1" dirty="0">
                <a:solidFill>
                  <a:schemeClr val="bg1"/>
                </a:solidFill>
              </a:rPr>
              <a:t>ABUSADORES CONTUMACES: </a:t>
            </a:r>
            <a:r>
              <a:rPr lang="es-ES_tradnl" dirty="0">
                <a:solidFill>
                  <a:schemeClr val="bg1"/>
                </a:solidFill>
              </a:rPr>
              <a:t>Los que practican vez tras vez sus actitudes abusivas.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b="1" dirty="0">
                <a:solidFill>
                  <a:schemeClr val="bg1"/>
                </a:solidFill>
              </a:rPr>
              <a:t>ABUSADORES SITUACIONALES: </a:t>
            </a:r>
            <a:r>
              <a:rPr lang="es-ES_tradnl" dirty="0">
                <a:solidFill>
                  <a:schemeClr val="bg1"/>
                </a:solidFill>
              </a:rPr>
              <a:t>Los que se aprovechan de situaciones favorables puntuales. </a:t>
            </a:r>
          </a:p>
          <a:p>
            <a:pPr marL="514350" indent="-514350">
              <a:buFont typeface="+mj-lt"/>
              <a:buAutoNum type="arabicPeriod"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E0E890-6AE0-C65D-F87A-4C2E29A9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87" y="2004646"/>
            <a:ext cx="4806459" cy="3071446"/>
          </a:xfrm>
        </p:spPr>
        <p:txBody>
          <a:bodyPr anchor="ctr">
            <a:normAutofit/>
          </a:bodyPr>
          <a:lstStyle/>
          <a:p>
            <a:pPr lvl="2"/>
            <a:r>
              <a:rPr lang="es-ES_tradnl" sz="3200" dirty="0">
                <a:solidFill>
                  <a:srgbClr val="FFC000"/>
                </a:solidFill>
                <a:latin typeface="Aptos" panose="020B0004020202020204" pitchFamily="34" charset="0"/>
              </a:rPr>
              <a:t>ES POSIBLE decir </a:t>
            </a:r>
            <a:r>
              <a:rPr lang="es-ES_tradnl" sz="3200" dirty="0">
                <a:solidFill>
                  <a:srgbClr val="FFC000"/>
                </a:solidFill>
                <a:effectLst/>
                <a:latin typeface="Aptos" panose="020B0004020202020204" pitchFamily="34" charset="0"/>
              </a:rPr>
              <a:t>basta, ROMPER EL SILENCIO Y BUSCAR AYUDA </a:t>
            </a:r>
            <a:r>
              <a:rPr lang="es-ES_tradnl" sz="3200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para TRAZAR UNA RUTA NUEVA para TU vida.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6969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3EFDB4-A847-ECC2-266F-1D7237A22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060" y="4144296"/>
            <a:ext cx="3025878" cy="2064775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b="1" dirty="0">
                <a:solidFill>
                  <a:schemeClr val="bg1"/>
                </a:solidFill>
                <a:latin typeface="Aptos" panose="020B0004020202020204" pitchFamily="34" charset="0"/>
              </a:rPr>
              <a:t>RECUERDE</a:t>
            </a:r>
            <a:r>
              <a:rPr lang="es-ES_tradnl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: HAY PARTES DE </a:t>
            </a:r>
            <a:r>
              <a:rPr lang="es-ES_tradnl" b="1" dirty="0">
                <a:solidFill>
                  <a:schemeClr val="bg1"/>
                </a:solidFill>
                <a:latin typeface="Aptos" panose="020B0004020202020204" pitchFamily="34" charset="0"/>
              </a:rPr>
              <a:t>TU</a:t>
            </a:r>
            <a:r>
              <a:rPr lang="es-ES_tradnl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CUERPO QUE SON SOLAMENTE TUYAS</a:t>
            </a:r>
          </a:p>
        </p:txBody>
      </p:sp>
    </p:spTree>
    <p:extLst>
      <p:ext uri="{BB962C8B-B14F-4D97-AF65-F5344CB8AC3E}">
        <p14:creationId xmlns:p14="http://schemas.microsoft.com/office/powerpoint/2010/main" val="37189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9F03C1B-B06E-93BB-A70E-2BC89A048896}"/>
              </a:ext>
            </a:extLst>
          </p:cNvPr>
          <p:cNvSpPr txBox="1"/>
          <p:nvPr/>
        </p:nvSpPr>
        <p:spPr>
          <a:xfrm>
            <a:off x="5159477" y="1032387"/>
            <a:ext cx="1873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ptos" panose="020B0004020202020204" pitchFamily="34" charset="0"/>
              </a:rPr>
              <a:t>SEÑALES DE ALERTA</a:t>
            </a:r>
            <a:endParaRPr lang="es-ES_tradnl" sz="2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2063FD-DA1E-2776-FE91-E07EB97E57F1}"/>
              </a:ext>
            </a:extLst>
          </p:cNvPr>
          <p:cNvSpPr txBox="1"/>
          <p:nvPr/>
        </p:nvSpPr>
        <p:spPr>
          <a:xfrm>
            <a:off x="497146" y="2055698"/>
            <a:ext cx="3816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</a:t>
            </a:r>
            <a:r>
              <a:rPr lang="pt-BR" sz="3200" b="1" dirty="0">
                <a:solidFill>
                  <a:schemeClr val="bg1"/>
                </a:solidFill>
                <a:latin typeface="Aptos" panose="020B0004020202020204" pitchFamily="34" charset="0"/>
              </a:rPr>
              <a:t>O</a:t>
            </a:r>
            <a:r>
              <a:rPr lang="pt-BR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DO OK</a:t>
            </a:r>
          </a:p>
          <a:p>
            <a:pPr algn="ctr"/>
            <a:r>
              <a:rPr lang="es-ES_tradnl" sz="2400" dirty="0">
                <a:effectLst/>
                <a:latin typeface="Aptos" panose="020B0004020202020204" pitchFamily="34" charset="0"/>
              </a:rPr>
              <a:t>Padres y familiares sean cariñosos con abrazos y besos, siempre que no te presionen.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1F0801-4AAA-6EAD-F318-C95B982039B6}"/>
              </a:ext>
            </a:extLst>
          </p:cNvPr>
          <p:cNvSpPr txBox="1"/>
          <p:nvPr/>
        </p:nvSpPr>
        <p:spPr>
          <a:xfrm>
            <a:off x="7728156" y="2191178"/>
            <a:ext cx="41178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NADA OK</a:t>
            </a:r>
          </a:p>
          <a:p>
            <a:pPr algn="ctr"/>
            <a:r>
              <a:rPr lang="es-ES_tradnl" sz="2400" dirty="0">
                <a:latin typeface="Aptos" panose="020B0004020202020204" pitchFamily="34" charset="0"/>
              </a:rPr>
              <a:t>Si el toque te hace sentirte incómoda, invadida, con miedo o triste</a:t>
            </a:r>
            <a:r>
              <a:rPr lang="es-ES_tradnl" sz="2400" dirty="0">
                <a:effectLst/>
                <a:latin typeface="Aptos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56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1244F-51D7-2D5E-42DB-83FD9287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MANUAL Del FABRICANTE</a:t>
            </a:r>
          </a:p>
        </p:txBody>
      </p:sp>
    </p:spTree>
    <p:extLst>
      <p:ext uri="{BB962C8B-B14F-4D97-AF65-F5344CB8AC3E}">
        <p14:creationId xmlns:p14="http://schemas.microsoft.com/office/powerpoint/2010/main" val="20972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C4012D-2287-2A84-A3FA-26F713BDB584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49519">
            <a:off x="2197510" y="2470355"/>
            <a:ext cx="6518788" cy="1917290"/>
          </a:xfrm>
        </p:spPr>
        <p:txBody>
          <a:bodyPr/>
          <a:lstStyle/>
          <a:p>
            <a:r>
              <a:rPr lang="es-ES_tradnl" dirty="0"/>
              <a:t>Los cambios ocurren en el cuerpo.</a:t>
            </a:r>
          </a:p>
          <a:p>
            <a:r>
              <a:rPr lang="es-ES_tradnl" dirty="0"/>
              <a:t>Las emociones en montaña rusa.</a:t>
            </a:r>
          </a:p>
          <a:p>
            <a:r>
              <a:rPr lang="es-ES_tradnl" dirty="0"/>
              <a:t>El cerebro madura más tarde - 25 años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3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F469F4-707A-08B4-6FD2-54E7105056A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94881">
            <a:off x="2405134" y="2004785"/>
            <a:ext cx="5965164" cy="3483696"/>
          </a:xfrm>
        </p:spPr>
        <p:txBody>
          <a:bodyPr>
            <a:normAutofit/>
          </a:bodyPr>
          <a:lstStyle/>
          <a:p>
            <a:pPr algn="ctr"/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Tú fuiste planeado por el Creador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, entonces sigue las orientaciones del fabricante. </a:t>
            </a:r>
            <a:endParaRPr lang="es-ES_tradnl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algn="ctr"/>
            <a:r>
              <a:rPr lang="es-ES_tradnl" dirty="0">
                <a:solidFill>
                  <a:srgbClr val="AD1221"/>
                </a:solidFill>
                <a:effectLst/>
                <a:latin typeface="Aptos" panose="020B0004020202020204" pitchFamily="34" charset="0"/>
              </a:rPr>
              <a:t>No permitas que vean, toquen o manipulen tus partes íntimas y, mucho menos, que jueguen</a:t>
            </a:r>
            <a:r>
              <a:rPr lang="es-ES_tradnl" dirty="0">
                <a:solidFill>
                  <a:srgbClr val="AD1221"/>
                </a:solidFill>
                <a:latin typeface="Aptos" panose="020B0004020202020204" pitchFamily="34" charset="0"/>
              </a:rPr>
              <a:t> </a:t>
            </a:r>
            <a:r>
              <a:rPr lang="es-ES_tradnl" dirty="0">
                <a:solidFill>
                  <a:srgbClr val="AD1221"/>
                </a:solidFill>
                <a:effectLst/>
                <a:latin typeface="Aptos" panose="020B0004020202020204" pitchFamily="34" charset="0"/>
              </a:rPr>
              <a:t>con </a:t>
            </a:r>
            <a:r>
              <a:rPr lang="es-ES_tradnl" dirty="0">
                <a:solidFill>
                  <a:srgbClr val="AD1221"/>
                </a:solidFill>
                <a:latin typeface="Aptos" panose="020B0004020202020204" pitchFamily="34" charset="0"/>
              </a:rPr>
              <a:t>el</a:t>
            </a:r>
            <a:r>
              <a:rPr lang="es-ES_tradnl" dirty="0">
                <a:solidFill>
                  <a:srgbClr val="AD1221"/>
                </a:solidFill>
                <a:effectLst/>
                <a:latin typeface="Aptos" panose="020B0004020202020204" pitchFamily="34" charset="0"/>
              </a:rPr>
              <a:t> acto sexual.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ED4301-4EE7-04A8-83F4-F6A33A4CFD9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33909">
            <a:off x="2268795" y="1952574"/>
            <a:ext cx="6683477" cy="29528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S_tradnl" b="0" i="0" dirty="0">
                <a:solidFill>
                  <a:srgbClr val="000000"/>
                </a:solidFill>
                <a:effectLst/>
              </a:rPr>
              <a:t>¿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Y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si alguien insiste, quiere terminar con  tu privacidad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 y te dice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: “Por favor, solo una vez y nunca más”? </a:t>
            </a:r>
            <a:endParaRPr lang="es-ES_tradnl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s-ES_tradnl" sz="3600" b="0" i="0" dirty="0">
                <a:solidFill>
                  <a:srgbClr val="C00000"/>
                </a:solidFill>
                <a:effectLst/>
              </a:rPr>
              <a:t>¡</a:t>
            </a:r>
            <a:r>
              <a:rPr lang="es-ES_tradnl" sz="3600" b="1" dirty="0">
                <a:solidFill>
                  <a:srgbClr val="C00000"/>
                </a:solidFill>
                <a:latin typeface="Aptos" panose="020B0004020202020204" pitchFamily="34" charset="0"/>
              </a:rPr>
              <a:t>Trampa</a:t>
            </a:r>
            <a:r>
              <a:rPr lang="es-ES_tradnl" sz="3600" b="1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! </a:t>
            </a:r>
            <a:r>
              <a:rPr lang="es-ES_tradnl" sz="3600" b="0" i="0" dirty="0">
                <a:solidFill>
                  <a:srgbClr val="C00000"/>
                </a:solidFill>
                <a:effectLst/>
              </a:rPr>
              <a:t>¡</a:t>
            </a:r>
            <a:r>
              <a:rPr lang="es-ES_tradnl" sz="3600" b="1" dirty="0">
                <a:solidFill>
                  <a:srgbClr val="C00000"/>
                </a:solidFill>
                <a:effectLst/>
                <a:latin typeface="Aptos" panose="020B0004020202020204" pitchFamily="34" charset="0"/>
              </a:rPr>
              <a:t>Peligro!</a:t>
            </a:r>
          </a:p>
        </p:txBody>
      </p:sp>
    </p:spTree>
    <p:extLst>
      <p:ext uri="{BB962C8B-B14F-4D97-AF65-F5344CB8AC3E}">
        <p14:creationId xmlns:p14="http://schemas.microsoft.com/office/powerpoint/2010/main" val="31439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EA806A-A88A-B5ED-94ED-A42B4E9E03A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190081">
            <a:off x="1971396" y="1860549"/>
            <a:ext cx="6945490" cy="33869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Y si algu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ien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te dice cosas que gustan e intenta invadirte, o viene con toques suaves o una propuesta indecente... </a:t>
            </a:r>
          </a:p>
          <a:p>
            <a:pPr marL="0" indent="0" algn="ctr">
              <a:buNone/>
            </a:pP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Aunque el corazón se acelere... </a:t>
            </a:r>
          </a:p>
          <a:p>
            <a:pPr marL="0" indent="0" algn="ctr">
              <a:buNone/>
            </a:pP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Huye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,</a:t>
            </a: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ES_tradnl" sz="2800" b="0" i="0" dirty="0">
                <a:effectLst/>
              </a:rPr>
              <a:t>¡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no caigas en esa trampa! </a:t>
            </a:r>
            <a:endParaRPr lang="es-ES_tradnl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Lo que intenta hacer tiene nombre: </a:t>
            </a:r>
            <a:b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</a:br>
            <a:r>
              <a:rPr lang="es-ES_tradnl" b="1" dirty="0">
                <a:solidFill>
                  <a:srgbClr val="AD1221"/>
                </a:solidFill>
                <a:effectLst/>
                <a:latin typeface="Aptos" panose="020B0004020202020204" pitchFamily="34" charset="0"/>
              </a:rPr>
              <a:t>ABUSO SEXUAL</a:t>
            </a:r>
            <a:r>
              <a:rPr lang="es-ES_tradnl" b="1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. 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19244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B9D170-7CB1-36C1-9415-387D2F024A41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72481">
            <a:off x="1973825" y="2387651"/>
            <a:ext cx="7022690" cy="2082698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Busca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ayuda, cuéntalo en tu red de apoyo, a alguien de tu confianza y recuerda que el Fabricante, tu 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Creador, te ayudará a salir de esa situación. </a:t>
            </a:r>
            <a:endParaRPr lang="es-ES_tradnl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1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415CF-A7E9-06C9-8959-9B364658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213" y="1450104"/>
            <a:ext cx="5251449" cy="3957792"/>
          </a:xfrm>
        </p:spPr>
        <p:txBody>
          <a:bodyPr>
            <a:normAutofit fontScale="90000"/>
          </a:bodyPr>
          <a:lstStyle/>
          <a:p>
            <a:r>
              <a:rPr lang="pt-BR" dirty="0"/>
              <a:t>EL PELIGRO PUEDE ESTAR AL LADO</a:t>
            </a:r>
          </a:p>
        </p:txBody>
      </p:sp>
    </p:spTree>
    <p:extLst>
      <p:ext uri="{BB962C8B-B14F-4D97-AF65-F5344CB8AC3E}">
        <p14:creationId xmlns:p14="http://schemas.microsoft.com/office/powerpoint/2010/main" val="32986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E0E4D6-85AA-4324-1780-AD53B0369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586" y="1264207"/>
            <a:ext cx="5144729" cy="5203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La violencia sexual, ya sea 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presencialmente o por Internet, ocurre en diversos lugares: escuelas, ómnibus, shoppings, transporte por aplicaciones, residencias de amigos y </a:t>
            </a:r>
            <a:r>
              <a:rPr lang="es-ES_tradnl" dirty="0">
                <a:effectLst/>
                <a:latin typeface="Aptos" panose="020B0004020202020204" pitchFamily="34" charset="0"/>
              </a:rPr>
              <a:t>principalmente en la casa de la propia víctima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46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07D1B8-5FE4-FB3C-E7F7-11829281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5462"/>
            <a:ext cx="12192000" cy="60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F73878-8B6E-2B73-2CA1-1DEEF5E35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1174" y="1887795"/>
            <a:ext cx="3876368" cy="2595716"/>
          </a:xfrm>
        </p:spPr>
        <p:txBody>
          <a:bodyPr/>
          <a:lstStyle/>
          <a:p>
            <a:pPr lvl="2"/>
            <a:r>
              <a:rPr lang="es-ES_tradnl" dirty="0">
                <a:effectLst/>
                <a:latin typeface="Aptos" panose="020B0004020202020204" pitchFamily="34" charset="0"/>
              </a:rPr>
              <a:t>El agresor 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puede estar muy cerca de 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l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a víctima.</a:t>
            </a:r>
            <a:endParaRPr lang="es-ES_tradnl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s-ES_tradnl" b="0" i="0" dirty="0">
                <a:solidFill>
                  <a:srgbClr val="000000"/>
                </a:solidFill>
                <a:effectLst/>
              </a:rPr>
              <a:t>¿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Se lo puede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identificar?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15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2A35B-8ABE-C251-AC18-ADA9791B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26" y="394623"/>
            <a:ext cx="5257800" cy="1212952"/>
          </a:xfrm>
        </p:spPr>
        <p:txBody>
          <a:bodyPr>
            <a:normAutofit fontScale="90000"/>
          </a:bodyPr>
          <a:lstStyle/>
          <a:p>
            <a:r>
              <a:rPr lang="es-ES_tradnl" i="0" dirty="0">
                <a:solidFill>
                  <a:srgbClr val="000000"/>
                </a:solidFill>
                <a:effectLst/>
              </a:rPr>
              <a:t>¿</a:t>
            </a:r>
            <a:r>
              <a:rPr lang="es-ES_tradnl" dirty="0"/>
              <a:t>Por QUÉ ES difícil </a:t>
            </a:r>
            <a:r>
              <a:rPr lang="es-ES_tradnl" dirty="0" err="1"/>
              <a:t>identificarLO</a:t>
            </a:r>
            <a:r>
              <a:rPr lang="es-ES_tradnl" dirty="0"/>
              <a:t>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88EF97-1739-0B5C-9EE4-F0EF01283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032" y="1734933"/>
            <a:ext cx="5011994" cy="44862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Porque ...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 Poseen apariencia normal.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Generalmente son amables.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Se presentan como personas fuera de 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c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ualquier sospecha.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Son aparentemente confiables, educados y dispuestos a ayudar (pero con intensiones egoístas y perversas).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Normalmente explotan la generosidad, la confianza y las creencias, así como un golpista.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0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26620-3FD9-71F7-6D6E-36EB1570D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387" y="2492477"/>
            <a:ext cx="4682613" cy="2330245"/>
          </a:xfrm>
        </p:spPr>
        <p:txBody>
          <a:bodyPr/>
          <a:lstStyle/>
          <a:p>
            <a:pPr lvl="2" algn="ctr"/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ES crucial estar atento para no SER </a:t>
            </a:r>
            <a:r>
              <a:rPr lang="es-ES_tradnl" dirty="0" err="1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ENGAÑADo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Y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 descubrir CON TRISTEZA que EL PELIGRO ESTABA AL lado.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14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890EB-9113-4EA3-D4D6-9A205B54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032" y="365126"/>
            <a:ext cx="5395560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DEBES prestar </a:t>
            </a:r>
            <a:r>
              <a:rPr lang="pt-BR" dirty="0" err="1">
                <a:solidFill>
                  <a:schemeClr val="bg1"/>
                </a:solidFill>
              </a:rPr>
              <a:t>atención</a:t>
            </a:r>
            <a:r>
              <a:rPr lang="pt-BR" dirty="0">
                <a:solidFill>
                  <a:schemeClr val="bg1"/>
                </a:solidFill>
              </a:rPr>
              <a:t> SI HAY: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E0E3A-8F72-5BF0-D0AC-C7712BA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316" y="1690689"/>
            <a:ext cx="5100483" cy="372197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Algún intento de manipulación para convencerte, aun sin su consentimiento.</a:t>
            </a:r>
          </a:p>
          <a:p>
            <a:r>
              <a:rPr lang="es-ES_tradnl" dirty="0">
                <a:solidFill>
                  <a:schemeClr val="bg1"/>
                </a:solidFill>
              </a:rPr>
              <a:t>Monitoreo de tus acciones e impedimento de su libertad.</a:t>
            </a:r>
          </a:p>
          <a:p>
            <a:r>
              <a:rPr lang="es-ES_tradnl" dirty="0">
                <a:solidFill>
                  <a:schemeClr val="bg1"/>
                </a:solidFill>
              </a:rPr>
              <a:t>Consumo de drogas o alcohol.</a:t>
            </a:r>
          </a:p>
        </p:txBody>
      </p:sp>
    </p:spTree>
    <p:extLst>
      <p:ext uri="{BB962C8B-B14F-4D97-AF65-F5344CB8AC3E}">
        <p14:creationId xmlns:p14="http://schemas.microsoft.com/office/powerpoint/2010/main" val="28407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890EB-9113-4EA3-D4D6-9A205B54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462" y="365126"/>
            <a:ext cx="5341401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DEBES prestar </a:t>
            </a:r>
            <a:r>
              <a:rPr lang="pt-BR" dirty="0" err="1">
                <a:solidFill>
                  <a:schemeClr val="bg1"/>
                </a:solidFill>
              </a:rPr>
              <a:t>atención</a:t>
            </a:r>
            <a:r>
              <a:rPr lang="pt-BR" dirty="0">
                <a:solidFill>
                  <a:schemeClr val="bg1"/>
                </a:solidFill>
              </a:rPr>
              <a:t> SI HAY: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E0E3A-8F72-5BF0-D0AC-C7712BA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316" y="1690689"/>
            <a:ext cx="5100483" cy="372197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Explotación de la bondad, buena voluntad y comportamiento natural.</a:t>
            </a:r>
          </a:p>
          <a:p>
            <a:r>
              <a:rPr lang="es-ES_tradnl" dirty="0">
                <a:solidFill>
                  <a:schemeClr val="bg1"/>
                </a:solidFill>
              </a:rPr>
              <a:t>Deseo de estar con usted lejos de la vigilancia de otros adultos y amigos.</a:t>
            </a:r>
          </a:p>
        </p:txBody>
      </p:sp>
    </p:spTree>
    <p:extLst>
      <p:ext uri="{BB962C8B-B14F-4D97-AF65-F5344CB8AC3E}">
        <p14:creationId xmlns:p14="http://schemas.microsoft.com/office/powerpoint/2010/main" val="106141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890EB-9113-4EA3-D4D6-9A205B54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463" y="365126"/>
            <a:ext cx="5823155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DEBES prestar </a:t>
            </a:r>
            <a:r>
              <a:rPr lang="pt-BR" dirty="0" err="1">
                <a:solidFill>
                  <a:schemeClr val="bg1"/>
                </a:solidFill>
              </a:rPr>
              <a:t>atención</a:t>
            </a:r>
            <a:r>
              <a:rPr lang="pt-BR" dirty="0">
                <a:solidFill>
                  <a:schemeClr val="bg1"/>
                </a:solidFill>
              </a:rPr>
              <a:t> SI HAY: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E0E3A-8F72-5BF0-D0AC-C7712BA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316" y="1690689"/>
            <a:ext cx="5100483" cy="372197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Demostración de celos y posesividad como forma de ganar tu confianza.</a:t>
            </a:r>
          </a:p>
          <a:p>
            <a:r>
              <a:rPr lang="es-ES_tradnl" dirty="0">
                <a:solidFill>
                  <a:schemeClr val="bg1"/>
                </a:solidFill>
              </a:rPr>
              <a:t>Secretos que te pide que se los cuentes a nadie, porque los demás “no entenderán”.</a:t>
            </a:r>
          </a:p>
        </p:txBody>
      </p:sp>
    </p:spTree>
    <p:extLst>
      <p:ext uri="{BB962C8B-B14F-4D97-AF65-F5344CB8AC3E}">
        <p14:creationId xmlns:p14="http://schemas.microsoft.com/office/powerpoint/2010/main" val="2371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27700-0F80-9AB6-4122-D8148E89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_tradnl" dirty="0"/>
              <a:t>LOS agresores...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0DE6BE-CC01-F562-631B-8C75F5886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0303" cy="4351338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Niegan o minimizan sus actos cuando se les pregunta, generalmente alegando que ha sido un “mal entendido”. </a:t>
            </a:r>
          </a:p>
          <a:p>
            <a:r>
              <a:rPr lang="es-ES_tradnl" dirty="0"/>
              <a:t>Culpan a la víctima de ser promiscua y seductora.</a:t>
            </a:r>
          </a:p>
          <a:p>
            <a:r>
              <a:rPr lang="es-ES_tradnl" dirty="0"/>
              <a:t>Atacan solamente cuando tienen la seguridad de que conseguirán lo que desean.</a:t>
            </a:r>
          </a:p>
          <a:p>
            <a:endParaRPr lang="es-ES_tradnl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85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87B44-C513-1995-DD97-F850CDAB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45" y="1047135"/>
            <a:ext cx="4766187" cy="991727"/>
          </a:xfrm>
        </p:spPr>
        <p:txBody>
          <a:bodyPr>
            <a:normAutofit fontScale="90000"/>
          </a:bodyPr>
          <a:lstStyle/>
          <a:p>
            <a:r>
              <a:rPr lang="pt-BR" dirty="0"/>
              <a:t>Es TRISTE porque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2B61A7-1682-D5D8-73EF-C2074C8F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4" y="2061600"/>
            <a:ext cx="4766188" cy="3542787"/>
          </a:xfrm>
        </p:spPr>
        <p:txBody>
          <a:bodyPr/>
          <a:lstStyle/>
          <a:p>
            <a:r>
              <a:rPr lang="es-ES_tradnl" dirty="0">
                <a:effectLst/>
                <a:latin typeface="Aptos" panose="020B0004020202020204" pitchFamily="34" charset="0"/>
              </a:rPr>
              <a:t>La violencia sexual contra adolescentes de </a:t>
            </a:r>
            <a:r>
              <a:rPr lang="es-ES_tradnl" b="1" dirty="0">
                <a:effectLst/>
                <a:latin typeface="Aptos" panose="020B0004020202020204" pitchFamily="34" charset="0"/>
              </a:rPr>
              <a:t>10 a 19 años</a:t>
            </a:r>
            <a:r>
              <a:rPr lang="es-ES_tradnl" dirty="0">
                <a:effectLst/>
                <a:latin typeface="Aptos" panose="020B0004020202020204" pitchFamily="34" charset="0"/>
              </a:rPr>
              <a:t>, </a:t>
            </a:r>
            <a:r>
              <a:rPr lang="es-ES_tradnl" dirty="0"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más del 90% </a:t>
            </a:r>
            <a:r>
              <a:rPr lang="es-ES_tradnl" dirty="0">
                <a:effectLst/>
                <a:latin typeface="Aptos" panose="020B0004020202020204" pitchFamily="34" charset="0"/>
              </a:rPr>
              <a:t> son del sexo femenino.</a:t>
            </a:r>
            <a:endParaRPr lang="es-ES_tradnl" dirty="0">
              <a:latin typeface="Aptos" panose="020B0004020202020204" pitchFamily="34" charset="0"/>
            </a:endParaRPr>
          </a:p>
          <a:p>
            <a:r>
              <a:rPr lang="es-ES_tradnl" dirty="0">
                <a:effectLst/>
                <a:latin typeface="Aptos" panose="020B0004020202020204" pitchFamily="34" charset="0"/>
              </a:rPr>
              <a:t>La mayoría de los abusos ocurre en la franja etaria entre </a:t>
            </a:r>
            <a:r>
              <a:rPr lang="es-ES_tradnl" b="1" dirty="0">
                <a:effectLst/>
                <a:latin typeface="Aptos" panose="020B0004020202020204" pitchFamily="34" charset="0"/>
              </a:rPr>
              <a:t>10 a 14 </a:t>
            </a:r>
            <a:r>
              <a:rPr lang="es-ES_tradnl" b="1" dirty="0">
                <a:latin typeface="Aptos" panose="020B0004020202020204" pitchFamily="34" charset="0"/>
              </a:rPr>
              <a:t>año</a:t>
            </a:r>
            <a:r>
              <a:rPr lang="es-ES_tradnl" b="1" dirty="0">
                <a:effectLst/>
                <a:latin typeface="Aptos" panose="020B0004020202020204" pitchFamily="34" charset="0"/>
              </a:rPr>
              <a:t>s.</a:t>
            </a:r>
          </a:p>
          <a:p>
            <a:endParaRPr lang="pt-BR" dirty="0">
              <a:effectLst/>
              <a:latin typeface="Aptos" panose="020B00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82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87B44-C513-1995-DD97-F850CDAB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46" y="1527073"/>
            <a:ext cx="4721942" cy="1242449"/>
          </a:xfrm>
        </p:spPr>
        <p:txBody>
          <a:bodyPr>
            <a:normAutofit fontScale="90000"/>
          </a:bodyPr>
          <a:lstStyle/>
          <a:p>
            <a:r>
              <a:rPr lang="pt-BR" dirty="0"/>
              <a:t>Es TRISTE porque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2B61A7-1682-D5D8-73EF-C2074C8F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445" y="2692196"/>
            <a:ext cx="4884509" cy="2716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effectLst/>
                <a:latin typeface="Aptos" panose="020B0004020202020204" pitchFamily="34" charset="0"/>
              </a:rPr>
              <a:t>Una de cada </a:t>
            </a:r>
            <a:r>
              <a:rPr lang="es-ES_tradnl" b="1" dirty="0"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3 a 4 ni</a:t>
            </a:r>
            <a:r>
              <a:rPr lang="es-ES_tradnl" b="1" dirty="0">
                <a:highlight>
                  <a:srgbClr val="FFFF00"/>
                </a:highlight>
                <a:latin typeface="Aptos" panose="020B0004020202020204" pitchFamily="34" charset="0"/>
              </a:rPr>
              <a:t>ñ</a:t>
            </a:r>
            <a:r>
              <a:rPr lang="es-ES_tradnl" b="1" dirty="0"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as </a:t>
            </a:r>
            <a:r>
              <a:rPr lang="es-ES_tradnl" dirty="0">
                <a:effectLst/>
                <a:latin typeface="Aptos" panose="020B0004020202020204" pitchFamily="34" charset="0"/>
              </a:rPr>
              <a:t> y uno de cada </a:t>
            </a:r>
            <a:r>
              <a:rPr lang="es-ES_tradnl" b="1" dirty="0">
                <a:effectLst/>
                <a:highlight>
                  <a:srgbClr val="00FFFF"/>
                </a:highlight>
                <a:latin typeface="Aptos" panose="020B0004020202020204" pitchFamily="34" charset="0"/>
              </a:rPr>
              <a:t>6 a 10 niños </a:t>
            </a:r>
            <a:r>
              <a:rPr lang="es-ES_tradnl" dirty="0">
                <a:effectLst/>
                <a:latin typeface="Aptos" panose="020B0004020202020204" pitchFamily="34" charset="0"/>
              </a:rPr>
              <a:t>ser</a:t>
            </a:r>
            <a:r>
              <a:rPr lang="es-ES_tradnl" dirty="0">
                <a:latin typeface="Aptos" panose="020B0004020202020204" pitchFamily="34" charset="0"/>
              </a:rPr>
              <a:t>án</a:t>
            </a:r>
            <a:r>
              <a:rPr lang="es-ES_tradnl" dirty="0">
                <a:effectLst/>
                <a:latin typeface="Aptos" panose="020B0004020202020204" pitchFamily="34" charset="0"/>
              </a:rPr>
              <a:t> ví</a:t>
            </a:r>
            <a:r>
              <a:rPr lang="es-ES_tradnl" dirty="0">
                <a:latin typeface="Aptos" panose="020B0004020202020204" pitchFamily="34" charset="0"/>
              </a:rPr>
              <a:t>c</a:t>
            </a:r>
            <a:r>
              <a:rPr lang="es-ES_tradnl" dirty="0">
                <a:effectLst/>
                <a:latin typeface="Aptos" panose="020B0004020202020204" pitchFamily="34" charset="0"/>
              </a:rPr>
              <a:t>timas de alguna modalidad de abuso sexual </a:t>
            </a:r>
            <a:r>
              <a:rPr lang="es-ES_tradnl" dirty="0">
                <a:latin typeface="Aptos" panose="020B0004020202020204" pitchFamily="34" charset="0"/>
              </a:rPr>
              <a:t>hasta</a:t>
            </a:r>
            <a:r>
              <a:rPr lang="es-ES_tradnl" dirty="0">
                <a:effectLst/>
                <a:latin typeface="Aptos" panose="020B0004020202020204" pitchFamily="34" charset="0"/>
              </a:rPr>
              <a:t> cumplir </a:t>
            </a:r>
            <a:r>
              <a:rPr lang="es-ES_tradnl" b="1" dirty="0">
                <a:effectLst/>
                <a:highlight>
                  <a:srgbClr val="FFFF00"/>
                </a:highlight>
                <a:latin typeface="Aptos" panose="020B0004020202020204" pitchFamily="34" charset="0"/>
              </a:rPr>
              <a:t>18 años.</a:t>
            </a:r>
          </a:p>
        </p:txBody>
      </p:sp>
    </p:spTree>
    <p:extLst>
      <p:ext uri="{BB962C8B-B14F-4D97-AF65-F5344CB8AC3E}">
        <p14:creationId xmlns:p14="http://schemas.microsoft.com/office/powerpoint/2010/main" val="1496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6BC21D-8F3C-B63D-DFD7-069F4901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36" y="2240850"/>
            <a:ext cx="5783827" cy="2952852"/>
          </a:xfrm>
        </p:spPr>
        <p:txBody>
          <a:bodyPr>
            <a:normAutofit/>
          </a:bodyPr>
          <a:lstStyle/>
          <a:p>
            <a:pPr lvl="2" algn="ctr"/>
            <a:r>
              <a:rPr lang="es-ES_tradnl" dirty="0"/>
              <a:t>ES FUNDAMENTAL ENTENDER QUE </a:t>
            </a:r>
            <a:r>
              <a:rPr lang="es-ES_tradnl" dirty="0">
                <a:solidFill>
                  <a:schemeClr val="bg1"/>
                </a:solidFill>
                <a:highlight>
                  <a:srgbClr val="FF0000"/>
                </a:highlight>
              </a:rPr>
              <a:t>NADA JUSTIFICA EL ABUSO</a:t>
            </a:r>
            <a:r>
              <a:rPr lang="es-ES_tradnl" dirty="0"/>
              <a:t>.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/>
              <a:t>NINGÚN COMPORTAMIENTO, LUGAR, ROPA O ESTILO DAN AUTORIZACIÓN AL ABUSADOR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03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7C33F3E-C99D-0170-2814-F09470068081}"/>
              </a:ext>
            </a:extLst>
          </p:cNvPr>
          <p:cNvSpPr/>
          <p:nvPr/>
        </p:nvSpPr>
        <p:spPr>
          <a:xfrm>
            <a:off x="5989645" y="1955068"/>
            <a:ext cx="5443470" cy="1150374"/>
          </a:xfrm>
          <a:prstGeom prst="rect">
            <a:avLst/>
          </a:prstGeom>
          <a:solidFill>
            <a:srgbClr val="EFDC0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pt-BR" sz="2400" b="1" noProof="0" dirty="0">
                <a:solidFill>
                  <a:schemeClr val="tx1"/>
                </a:solidFill>
              </a:rPr>
              <a:t>SUPERAR ES ACEPTAR QUE LA HISTORIA PUEDE CAMBIAR</a:t>
            </a:r>
            <a:endParaRPr lang="es-ES_tradnl" sz="2400" b="1" noProof="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5D53F4-9775-FCEE-8CFC-6565DEE50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93961"/>
            <a:ext cx="5230761" cy="3090929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 </a:t>
            </a:r>
          </a:p>
          <a:p>
            <a:pPr marL="0" indent="0">
              <a:buNone/>
            </a:pPr>
            <a:r>
              <a:rPr lang="es-ES_tradnl" dirty="0"/>
              <a:t> Es necesario buscar ayuda y tratar de derribar los muros de protección que pueden haberse levantado inconscientemente.</a:t>
            </a:r>
          </a:p>
        </p:txBody>
      </p:sp>
    </p:spTree>
    <p:extLst>
      <p:ext uri="{BB962C8B-B14F-4D97-AF65-F5344CB8AC3E}">
        <p14:creationId xmlns:p14="http://schemas.microsoft.com/office/powerpoint/2010/main" val="26426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97E974-AD5F-B10A-BD3D-B46332C1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461" y="1431118"/>
            <a:ext cx="5081460" cy="3995763"/>
          </a:xfrm>
        </p:spPr>
        <p:txBody>
          <a:bodyPr>
            <a:normAutofit lnSpcReduction="10000"/>
          </a:bodyPr>
          <a:lstStyle/>
          <a:p>
            <a:pPr lvl="2"/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Si algo parece que está mal, busca ayuda.</a:t>
            </a:r>
          </a:p>
          <a:p>
            <a:pPr lvl="2"/>
            <a:endParaRPr lang="es-ES_tradnl" dirty="0">
              <a:solidFill>
                <a:srgbClr val="141413"/>
              </a:solidFill>
              <a:latin typeface="Aptos" panose="020B0004020202020204" pitchFamily="34" charset="0"/>
            </a:endParaRPr>
          </a:p>
          <a:p>
            <a:pPr lvl="2"/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Ante la 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duda, pregúntales a personas en quiénes confías.</a:t>
            </a:r>
          </a:p>
          <a:p>
            <a:pPr lvl="2"/>
            <a:endParaRPr lang="es-ES_tradnl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lvl="2"/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recuerda: el conocimiento es poder.</a:t>
            </a:r>
          </a:p>
        </p:txBody>
      </p:sp>
    </p:spTree>
    <p:extLst>
      <p:ext uri="{BB962C8B-B14F-4D97-AF65-F5344CB8AC3E}">
        <p14:creationId xmlns:p14="http://schemas.microsoft.com/office/powerpoint/2010/main" val="13406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4CA85-9FF6-11FD-CE4C-B51BAEF55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40" y="1724486"/>
            <a:ext cx="5996653" cy="3112985"/>
          </a:xfrm>
        </p:spPr>
        <p:txBody>
          <a:bodyPr>
            <a:normAutofit/>
          </a:bodyPr>
          <a:lstStyle/>
          <a:p>
            <a:r>
              <a:rPr lang="es-ES_tradnl" dirty="0"/>
              <a:t>Señales DE ALERTA</a:t>
            </a:r>
          </a:p>
        </p:txBody>
      </p:sp>
    </p:spTree>
    <p:extLst>
      <p:ext uri="{BB962C8B-B14F-4D97-AF65-F5344CB8AC3E}">
        <p14:creationId xmlns:p14="http://schemas.microsoft.com/office/powerpoint/2010/main" val="42040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6B29B7-0F62-EEB8-8DD0-59484441F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929" y="2669457"/>
            <a:ext cx="5825614" cy="1740311"/>
          </a:xfrm>
        </p:spPr>
        <p:txBody>
          <a:bodyPr>
            <a:normAutofit fontScale="92500" lnSpcReduction="20000"/>
          </a:bodyPr>
          <a:lstStyle/>
          <a:p>
            <a:pPr lvl="2"/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P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ara QUE alguien sea considerado víctima, ES necesario que presente varias señales y no solo dos, tres o 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c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uatro.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86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1B7B0-3DA2-5975-0A0D-4C3640D8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24119"/>
            <a:ext cx="4441723" cy="962229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Señales</a:t>
            </a:r>
            <a:r>
              <a:rPr lang="pt-BR" dirty="0"/>
              <a:t> físicas</a:t>
            </a:r>
            <a:endParaRPr lang="es-ES_tradnl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3DA39-43A4-66AC-63FC-188103255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45" y="1489589"/>
            <a:ext cx="4955458" cy="481155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Ropa rasgada o con manchas de sangre.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Hemorragia o secreción vaginal o peniana.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Infección urinaria y dolor pélvico.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Dificultad para caminar.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Quejas constantes de gastritis.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Hematomas, dolores e hinchazón en las áreas genitales y mamarias.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Enfermedades de trasmisión sexual.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Dificultad de controlar la vejiga y el intestino.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Embarazo precoz.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54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33EEF-780B-8CA6-89BC-2CB7838C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0" y="527357"/>
            <a:ext cx="6560574" cy="1325563"/>
          </a:xfrm>
        </p:spPr>
        <p:txBody>
          <a:bodyPr/>
          <a:lstStyle/>
          <a:p>
            <a:r>
              <a:rPr lang="pt-BR" dirty="0"/>
              <a:t>SEÑALES COMPORTAMENTALES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8E0615-5BA5-AD15-FB8B-AEF58B237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0" y="1987857"/>
            <a:ext cx="6560574" cy="4351338"/>
          </a:xfrm>
        </p:spPr>
        <p:txBody>
          <a:bodyPr>
            <a:normAutofit fontScale="70000" lnSpcReduction="20000"/>
          </a:bodyPr>
          <a:lstStyle/>
          <a:p>
            <a:r>
              <a:rPr lang="es-ES_tradnl" dirty="0"/>
              <a:t>Miedo de quedarse solo con alguien o en algún lugar. </a:t>
            </a:r>
          </a:p>
          <a:p>
            <a:r>
              <a:rPr lang="es-ES_tradnl" dirty="0"/>
              <a:t>Cambios frecuentes de humor.</a:t>
            </a:r>
          </a:p>
          <a:p>
            <a:r>
              <a:rPr lang="es-ES_tradnl" dirty="0"/>
              <a:t>Llanto sin causa aparente.</a:t>
            </a:r>
          </a:p>
          <a:p>
            <a:r>
              <a:rPr lang="es-ES_tradnl" dirty="0"/>
              <a:t>Tristeza y apatía, puede llegar a la depresión crónica.</a:t>
            </a:r>
          </a:p>
          <a:p>
            <a:r>
              <a:rPr lang="es-ES_tradnl" dirty="0"/>
              <a:t>Baja autoestima.</a:t>
            </a:r>
          </a:p>
          <a:p>
            <a:r>
              <a:rPr lang="es-ES_tradnl" dirty="0"/>
              <a:t>Ansiedad generalizada.</a:t>
            </a:r>
          </a:p>
          <a:p>
            <a:r>
              <a:rPr lang="es-ES_tradnl" dirty="0"/>
              <a:t> Pérdida o exceso de apetito.</a:t>
            </a:r>
          </a:p>
          <a:p>
            <a:r>
              <a:rPr lang="es-ES_tradnl" dirty="0"/>
              <a:t>Amenaza con huir de la casa.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11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33EEF-780B-8CA6-89BC-2CB7838C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520"/>
            <a:ext cx="6300019" cy="1460500"/>
          </a:xfrm>
        </p:spPr>
        <p:txBody>
          <a:bodyPr>
            <a:normAutofit/>
          </a:bodyPr>
          <a:lstStyle/>
          <a:p>
            <a:r>
              <a:rPr lang="pt-BR" dirty="0"/>
              <a:t>SEÑALES COMPORTAMENTALES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8E0615-5BA5-AD15-FB8B-AEF58B237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0019" cy="4667250"/>
          </a:xfrm>
        </p:spPr>
        <p:txBody>
          <a:bodyPr>
            <a:normAutofit fontScale="77500" lnSpcReduction="20000"/>
          </a:bodyPr>
          <a:lstStyle/>
          <a:p>
            <a:r>
              <a:rPr lang="es-ES_tradnl" dirty="0"/>
              <a:t>Falta de deseos de estar con la familia.</a:t>
            </a:r>
          </a:p>
          <a:p>
            <a:r>
              <a:rPr lang="es-ES_tradnl" dirty="0"/>
              <a:t>Uso de drogas.</a:t>
            </a:r>
          </a:p>
          <a:p>
            <a:r>
              <a:rPr lang="es-ES_tradnl" dirty="0"/>
              <a:t>Pesadillas frecuentes, puede tener sudoración durante la noche.</a:t>
            </a:r>
          </a:p>
          <a:p>
            <a:r>
              <a:rPr lang="es-ES_tradnl" dirty="0"/>
              <a:t>Intento de suicidio.</a:t>
            </a:r>
          </a:p>
          <a:p>
            <a:r>
              <a:rPr lang="es-ES_tradnl" dirty="0"/>
              <a:t>Automutilación</a:t>
            </a:r>
          </a:p>
          <a:p>
            <a:r>
              <a:rPr lang="es-ES_tradnl" dirty="0"/>
              <a:t>Dificultad de concentración, estado de alerta constante, fatiga.</a:t>
            </a:r>
          </a:p>
          <a:p>
            <a:r>
              <a:rPr lang="es-ES_tradnl" dirty="0"/>
              <a:t>Aversión al toque de otra persona.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39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DBFB3-1F70-B351-A1EB-3E4A9DFB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347" y="365126"/>
            <a:ext cx="5751871" cy="1050720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SEÑALES EN EL DESEMPEÑO ESCOLAR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30FB5B-CF8A-30E1-CFCA-E855095EB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347" y="1675939"/>
            <a:ext cx="5751871" cy="4665867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/>
              <a:t>Faltas en la escuela y baja en el rendimiento escolar.</a:t>
            </a:r>
          </a:p>
          <a:p>
            <a:r>
              <a:rPr lang="es-ES_tradnl" dirty="0"/>
              <a:t>Dificultad de concentración y aprendizaje.</a:t>
            </a:r>
          </a:p>
          <a:p>
            <a:r>
              <a:rPr lang="es-ES_tradnl" dirty="0"/>
              <a:t>Poca o ninguna participación en las actividades escolares.</a:t>
            </a:r>
          </a:p>
          <a:p>
            <a:r>
              <a:rPr lang="es-ES_tradnl" dirty="0"/>
              <a:t>Presencia o permanencia exagerada en la escuela, con fijación por la puntualidad.</a:t>
            </a:r>
          </a:p>
          <a:p>
            <a:r>
              <a:rPr lang="es-ES_tradnl" dirty="0"/>
              <a:t>Apego exagerado al profesor.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24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41168-CDEA-394E-D5D4-7DC0664E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22690" cy="1460500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Señales en el COMPORTAMIENTO SEXUAL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3C76B1-29EE-CA70-4346-D1AA06655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46406" cy="487014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Interés precoz por juegos sexuales o erotizados.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Masturbación compulsiva.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Relatos de agresiones sexuales.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Dibujo de órganos genitales con detalles y características.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Conducta seductora.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 Bromas, historias, músicas erotizadas.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 Aversión a compañeros del mismo sexo que su agresor.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Promiscuidad.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/>
              <a:t>Vergüenza excesiva</a:t>
            </a:r>
          </a:p>
        </p:txBody>
      </p:sp>
    </p:spTree>
    <p:extLst>
      <p:ext uri="{BB962C8B-B14F-4D97-AF65-F5344CB8AC3E}">
        <p14:creationId xmlns:p14="http://schemas.microsoft.com/office/powerpoint/2010/main" val="15889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CE223-C0F7-A500-AD1B-D415403A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085" y="476518"/>
            <a:ext cx="5331437" cy="1691495"/>
          </a:xfrm>
        </p:spPr>
        <p:txBody>
          <a:bodyPr>
            <a:normAutofit fontScale="90000"/>
          </a:bodyPr>
          <a:lstStyle/>
          <a:p>
            <a:r>
              <a:rPr lang="pt-BR" dirty="0"/>
              <a:t>POSIBLES CONSECUENCIAS FUTURAS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437A79-0E06-6544-FE6F-DF8D3A1A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878" y="2168013"/>
            <a:ext cx="5911644" cy="4023697"/>
          </a:xfrm>
        </p:spPr>
        <p:txBody>
          <a:bodyPr>
            <a:normAutofit fontScale="70000" lnSpcReduction="20000"/>
          </a:bodyPr>
          <a:lstStyle/>
          <a:p>
            <a:r>
              <a:rPr lang="es-ES_tradnl" dirty="0"/>
              <a:t>Desconfianza de todo y de todos.</a:t>
            </a:r>
          </a:p>
          <a:p>
            <a:r>
              <a:rPr lang="es-ES_tradnl" dirty="0"/>
              <a:t>Problemas con las relaciones sexuales y sociales.</a:t>
            </a:r>
          </a:p>
          <a:p>
            <a:r>
              <a:rPr lang="es-ES_tradnl" dirty="0"/>
              <a:t>Dificultades en las conquistas profesionales.</a:t>
            </a:r>
          </a:p>
          <a:p>
            <a:r>
              <a:rPr lang="es-ES_tradnl" dirty="0"/>
              <a:t>Disfunciones sexuales.</a:t>
            </a:r>
          </a:p>
          <a:p>
            <a:r>
              <a:rPr lang="es-ES_tradnl" dirty="0"/>
              <a:t>Depresión y suicidio.</a:t>
            </a:r>
          </a:p>
          <a:p>
            <a:r>
              <a:rPr lang="es-ES_tradnl" dirty="0"/>
              <a:t>Atracción  por el dolor y el sufrimiento.</a:t>
            </a:r>
          </a:p>
          <a:p>
            <a:r>
              <a:rPr lang="es-ES_tradnl" dirty="0"/>
              <a:t>Ataques de pánico y pesadillas bastante vívidos.</a:t>
            </a:r>
          </a:p>
        </p:txBody>
      </p:sp>
    </p:spTree>
    <p:extLst>
      <p:ext uri="{BB962C8B-B14F-4D97-AF65-F5344CB8AC3E}">
        <p14:creationId xmlns:p14="http://schemas.microsoft.com/office/powerpoint/2010/main" val="142893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CE223-C0F7-A500-AD1B-D415403A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41394" cy="132556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POSIBLES CONSECUENCIAS FUTURAS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437A79-0E06-6544-FE6F-DF8D3A1A7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77" y="1908329"/>
            <a:ext cx="6328477" cy="4584546"/>
          </a:xfrm>
        </p:spPr>
        <p:txBody>
          <a:bodyPr>
            <a:normAutofit/>
          </a:bodyPr>
          <a:lstStyle/>
          <a:p>
            <a:r>
              <a:rPr lang="es-ES_tradnl" dirty="0"/>
              <a:t>Ataques de pánico y pesadillas bastante vívidos.</a:t>
            </a:r>
          </a:p>
          <a:p>
            <a:r>
              <a:rPr lang="es-ES_tradnl" dirty="0"/>
              <a:t>Tendencia al uso excesivo de tranquilizantes o estupefacientes.</a:t>
            </a:r>
          </a:p>
          <a:p>
            <a:r>
              <a:rPr lang="es-ES_tradnl" dirty="0"/>
              <a:t>Dificultad para mantener el peso en la franja deseada.</a:t>
            </a:r>
          </a:p>
          <a:p>
            <a:r>
              <a:rPr lang="es-ES_tradnl" dirty="0"/>
              <a:t>Dificultad de mantener fidelidad en la relación sexual.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03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6B059-017A-E9FF-CFDD-AE634C45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180" y="2477729"/>
            <a:ext cx="6598469" cy="2409210"/>
          </a:xfrm>
        </p:spPr>
        <p:txBody>
          <a:bodyPr>
            <a:normAutofit fontScale="90000"/>
          </a:bodyPr>
          <a:lstStyle/>
          <a:p>
            <a:r>
              <a:rPr lang="es-ES_tradnl" b="0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VÍCTIMAS DE ABUSO SEXUAL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29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381C7-A1F2-25D4-9EC6-7D6F88D9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60" y="2322333"/>
            <a:ext cx="4846279" cy="221333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YO, VÍCTIMA</a:t>
            </a:r>
          </a:p>
        </p:txBody>
      </p:sp>
    </p:spTree>
    <p:extLst>
      <p:ext uri="{BB962C8B-B14F-4D97-AF65-F5344CB8AC3E}">
        <p14:creationId xmlns:p14="http://schemas.microsoft.com/office/powerpoint/2010/main" val="3233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B6B48-27B3-010D-B2B5-DA3FC9730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387" y="1828799"/>
            <a:ext cx="5000292" cy="3920460"/>
          </a:xfrm>
        </p:spPr>
        <p:txBody>
          <a:bodyPr/>
          <a:lstStyle/>
          <a:p>
            <a:pPr lvl="2"/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Toda pe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rson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 QUE HA SUFRIDO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abuso o no, DEBE COMBATIR ESE CRIMEN</a:t>
            </a: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</a:t>
            </a:r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i 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estás sufriendo abuso, dentro o fuera del contexto familiar, </a:t>
            </a:r>
            <a:r>
              <a:rPr lang="es-ES_tradnl" sz="3200" b="1" i="0" dirty="0">
                <a:solidFill>
                  <a:srgbClr val="C00000"/>
                </a:solidFill>
                <a:effectLst/>
              </a:rPr>
              <a:t>¡</a:t>
            </a:r>
            <a:r>
              <a:rPr lang="es-ES_tradnl" sz="3200" b="1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DENÚNCIALO!</a:t>
            </a:r>
            <a:endParaRPr lang="es-ES_tradnl" b="1" dirty="0">
              <a:solidFill>
                <a:srgbClr val="FF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BDE543-222D-2F27-9DAD-DF9D3B248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533833"/>
            <a:ext cx="5257800" cy="4318666"/>
          </a:xfrm>
        </p:spPr>
        <p:txBody>
          <a:bodyPr/>
          <a:lstStyle/>
          <a:p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Los a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busos practicados fuera de un contexto familiar son denunciados con más facilidad. </a:t>
            </a:r>
          </a:p>
          <a:p>
            <a:pPr lvl="2"/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SI OCURRIÓ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dentro de casa, PUEDE SER MÁS difícil, Por el doble vínculo con el abusador.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1F491-965A-858D-04F4-CB3430ADA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38" y="483112"/>
            <a:ext cx="6221361" cy="1325563"/>
          </a:xfrm>
        </p:spPr>
        <p:txBody>
          <a:bodyPr>
            <a:normAutofit/>
          </a:bodyPr>
          <a:lstStyle/>
          <a:p>
            <a:r>
              <a:rPr lang="es-ES_tradnl" i="0" dirty="0">
                <a:solidFill>
                  <a:schemeClr val="bg1"/>
                </a:solidFill>
                <a:effectLst/>
                <a:latin typeface="+mn-lt"/>
              </a:rPr>
              <a:t>¿</a:t>
            </a:r>
            <a:r>
              <a:rPr lang="pt-BR" dirty="0">
                <a:solidFill>
                  <a:schemeClr val="bg1"/>
                </a:solidFill>
              </a:rPr>
              <a:t>QUE ES DOBLE VÍNCULO?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F000CB-5D4D-CAAE-7273-F564931AF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923" y="2005781"/>
            <a:ext cx="6073876" cy="4171182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Una forma de comunicación o relación repleta de ambigüedades que confunden y desorientan.</a:t>
            </a:r>
          </a:p>
          <a:p>
            <a:r>
              <a:rPr lang="es-ES_tradnl" dirty="0">
                <a:solidFill>
                  <a:schemeClr val="bg1"/>
                </a:solidFill>
              </a:rPr>
              <a:t>El abusador actúa de manera cariñosa con usted, se presenta agresivo y abusivo.</a:t>
            </a:r>
          </a:p>
        </p:txBody>
      </p:sp>
    </p:spTree>
    <p:extLst>
      <p:ext uri="{BB962C8B-B14F-4D97-AF65-F5344CB8AC3E}">
        <p14:creationId xmlns:p14="http://schemas.microsoft.com/office/powerpoint/2010/main" val="18946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FA4293-3666-8440-8776-ABB1FD1E6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6" y="763530"/>
            <a:ext cx="5653787" cy="2227007"/>
          </a:xfrm>
        </p:spPr>
        <p:txBody>
          <a:bodyPr>
            <a:normAutofit lnSpcReduction="10000"/>
          </a:bodyPr>
          <a:lstStyle/>
          <a:p>
            <a:pPr lvl="2"/>
            <a:r>
              <a:rPr lang="es-ES_tradnl" dirty="0"/>
              <a:t>Agua POTABLE MEZCLADA con suciedad</a:t>
            </a:r>
          </a:p>
          <a:p>
            <a:r>
              <a:rPr lang="es-ES_tradnl" sz="2400" dirty="0"/>
              <a:t>NO ACEPTE AGUA SUCIA. AGUA LIMPIA CON SUCIEDAD ES AGUA SUCIA. UNA PERSONA BUENA ABUSADORA ES UNA PERSONA MALA.</a:t>
            </a:r>
          </a:p>
          <a:p>
            <a:endParaRPr lang="pt-BR" sz="2400" dirty="0"/>
          </a:p>
        </p:txBody>
      </p:sp>
      <p:pic>
        <p:nvPicPr>
          <p:cNvPr id="7" name="Imagem 6" descr="Copo de plástico&#10;&#10;Descrição gerada automaticamente">
            <a:extLst>
              <a:ext uri="{FF2B5EF4-FFF2-40B4-BE49-F238E27FC236}">
                <a16:creationId xmlns:a16="http://schemas.microsoft.com/office/drawing/2014/main" id="{AC7ACB13-432C-5EC6-9150-50EE9A436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37" y="2821414"/>
            <a:ext cx="3893696" cy="38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BB9E0A-9B11-1088-D16A-02DDFA0A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2825260"/>
            <a:ext cx="5843954" cy="3528647"/>
          </a:xfrm>
        </p:spPr>
        <p:txBody>
          <a:bodyPr>
            <a:normAutofit/>
          </a:bodyPr>
          <a:lstStyle/>
          <a:p>
            <a:pPr lvl="2"/>
            <a:r>
              <a:rPr lang="es-ES_tradnl" sz="3200" i="0" dirty="0">
                <a:solidFill>
                  <a:srgbClr val="000000"/>
                </a:solidFill>
                <a:effectLst/>
                <a:latin typeface="+mn-lt"/>
              </a:rPr>
              <a:t>¿</a:t>
            </a:r>
            <a:r>
              <a:rPr lang="pt-BR" sz="3200" dirty="0"/>
              <a:t>QUÉ AYUDA BUSCAR?</a:t>
            </a:r>
          </a:p>
          <a:p>
            <a:r>
              <a:rPr lang="es-ES_tradnl" dirty="0"/>
              <a:t>Hay profesionales bien preparados. para tratar esa situación.</a:t>
            </a:r>
          </a:p>
          <a:p>
            <a:r>
              <a:rPr lang="es-ES_tradnl" dirty="0"/>
              <a:t>Alguien te recibirá.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9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303FD18-9B7B-685A-B372-9E2C86A4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17" y="1909721"/>
            <a:ext cx="11651365" cy="49482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3BF7D8-D2D5-3DEF-2950-50F8C85B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PÍDELE A DIOS QUE TE MUESTRE A ALGUIEN QUE PUEDA: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2840ED5-B80E-1260-A1C5-43923B697B71}"/>
              </a:ext>
            </a:extLst>
          </p:cNvPr>
          <p:cNvSpPr txBox="1"/>
          <p:nvPr/>
        </p:nvSpPr>
        <p:spPr>
          <a:xfrm>
            <a:off x="505467" y="2086708"/>
            <a:ext cx="234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ESCUCHAR</a:t>
            </a:r>
            <a:endParaRPr lang="es-ES_tradnl" sz="3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9389A9-5489-D9FD-6ED4-FAF244FFDD5A}"/>
              </a:ext>
            </a:extLst>
          </p:cNvPr>
          <p:cNvSpPr txBox="1"/>
          <p:nvPr/>
        </p:nvSpPr>
        <p:spPr>
          <a:xfrm>
            <a:off x="3516923" y="2086708"/>
            <a:ext cx="21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ACOGER</a:t>
            </a:r>
            <a:endParaRPr lang="es-ES_tradnl" sz="32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AAF5BB-025D-E975-AE14-E4646A62E89D}"/>
              </a:ext>
            </a:extLst>
          </p:cNvPr>
          <p:cNvSpPr txBox="1"/>
          <p:nvPr/>
        </p:nvSpPr>
        <p:spPr>
          <a:xfrm>
            <a:off x="6096000" y="2086708"/>
            <a:ext cx="294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ENCAMINAR</a:t>
            </a:r>
            <a:endParaRPr lang="es-ES_tradnl" sz="3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940FDA-BCCB-2641-4C4F-4D84DA633778}"/>
              </a:ext>
            </a:extLst>
          </p:cNvPr>
          <p:cNvSpPr txBox="1"/>
          <p:nvPr/>
        </p:nvSpPr>
        <p:spPr>
          <a:xfrm>
            <a:off x="9471559" y="2086708"/>
            <a:ext cx="2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PROTEGER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7514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C5D4D-B815-3F3A-0226-FEB62898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571" y="341678"/>
            <a:ext cx="6066692" cy="1592629"/>
          </a:xfrm>
        </p:spPr>
        <p:txBody>
          <a:bodyPr>
            <a:normAutofit/>
          </a:bodyPr>
          <a:lstStyle/>
          <a:p>
            <a:r>
              <a:rPr lang="es-ES_tradnl" i="0" dirty="0">
                <a:solidFill>
                  <a:srgbClr val="000000"/>
                </a:solidFill>
                <a:effectLst/>
                <a:latin typeface="+mn-lt"/>
              </a:rPr>
              <a:t>¿</a:t>
            </a:r>
            <a:r>
              <a:rPr lang="pt-BR" dirty="0"/>
              <a:t>POR QUÉ ES IMPORTANTE HABLAR?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FD5896-CEBC-A0DF-EDC8-578E35815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2" y="2145323"/>
            <a:ext cx="5521568" cy="410197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dirty="0"/>
              <a:t>Para evitar que continúes siendo la víctima. Es necesario detener esa violencia.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Para disminuir las consecuencias y los sufrimientos futuros.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Para restaurar tu valor y su dignidad. Nadie fue hecho para sufrir abuso, pero sí creado por Dios para ser lo más feliz posible.</a:t>
            </a:r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  <a:p>
            <a:pPr marL="514350" indent="-51435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05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8B66F-E1C8-7670-40FE-5A0160820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17123" cy="1346444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r>
              <a:rPr lang="es-ES_tradnl" i="0" dirty="0">
                <a:solidFill>
                  <a:srgbClr val="000000"/>
                </a:solidFill>
                <a:effectLst/>
                <a:latin typeface="+mn-lt"/>
              </a:rPr>
              <a:t>¿</a:t>
            </a:r>
            <a:r>
              <a:rPr lang="es-ES_tradnl" dirty="0"/>
              <a:t>POR QUÉ ES DIFÍCIL HABLAR?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A714B-A4C1-5C80-9402-F246BB322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5984631" cy="4664075"/>
          </a:xfrm>
        </p:spPr>
        <p:txBody>
          <a:bodyPr>
            <a:normAutofit fontScale="70000" lnSpcReduction="20000"/>
          </a:bodyPr>
          <a:lstStyle/>
          <a:p>
            <a:r>
              <a:rPr lang="es-ES_tradnl" dirty="0"/>
              <a:t>Porque es complejo identificar las actitudes de otro como abuso y usted se siente inferior por eso.</a:t>
            </a:r>
          </a:p>
          <a:p>
            <a:r>
              <a:rPr lang="es-ES_tradnl" dirty="0"/>
              <a:t>Porque hay dificultad en aceptar el hecho.</a:t>
            </a:r>
          </a:p>
          <a:p>
            <a:r>
              <a:rPr lang="es-ES_tradnl" dirty="0"/>
              <a:t>Porque hay amenazas del abusador.</a:t>
            </a:r>
          </a:p>
          <a:p>
            <a:r>
              <a:rPr lang="es-ES_tradnl" dirty="0"/>
              <a:t>Porque puede haber cuestiones culturales y familiares y usted tiene miedo de ser rechazado o excluido. </a:t>
            </a:r>
          </a:p>
          <a:p>
            <a:r>
              <a:rPr lang="es-ES_tradnl" dirty="0"/>
              <a:t>Porque tiene miedo de que no le crean.</a:t>
            </a:r>
          </a:p>
          <a:p>
            <a:r>
              <a:rPr lang="es-ES_tradnl" dirty="0"/>
              <a:t>Porque no logra expresarse, no sabe cómo decirlo. </a:t>
            </a:r>
          </a:p>
          <a:p>
            <a:r>
              <a:rPr lang="es-ES_tradnl" dirty="0"/>
              <a:t>Porque piensa que la culpa es suya. </a:t>
            </a:r>
          </a:p>
        </p:txBody>
      </p:sp>
    </p:spTree>
    <p:extLst>
      <p:ext uri="{BB962C8B-B14F-4D97-AF65-F5344CB8AC3E}">
        <p14:creationId xmlns:p14="http://schemas.microsoft.com/office/powerpoint/2010/main" val="6988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57F2CC-9E83-CE14-981B-111BFD5E7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378" y="1682044"/>
            <a:ext cx="4185355" cy="3851450"/>
          </a:xfrm>
        </p:spPr>
        <p:txBody>
          <a:bodyPr>
            <a:normAutofit/>
          </a:bodyPr>
          <a:lstStyle/>
          <a:p>
            <a:pPr lvl="2" algn="ctr"/>
            <a:r>
              <a:rPr lang="es-ES_tradnl" sz="3600" dirty="0">
                <a:solidFill>
                  <a:schemeClr val="bg1"/>
                </a:solidFill>
              </a:rPr>
              <a:t>NADA DEBE SILENCIAR TU VOZ</a:t>
            </a:r>
            <a:r>
              <a:rPr lang="pt-BR" sz="3600" dirty="0">
                <a:solidFill>
                  <a:schemeClr val="bg1"/>
                </a:solidFill>
              </a:rPr>
              <a:t>.</a:t>
            </a:r>
          </a:p>
          <a:p>
            <a:pPr lvl="2" algn="ctr"/>
            <a:r>
              <a:rPr lang="pt-BR" sz="3600" dirty="0">
                <a:solidFill>
                  <a:schemeClr val="bg1"/>
                </a:solidFill>
              </a:rPr>
              <a:t>HABLAR ES POSIBLE Y NECESARIO.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D142E5-71CB-0956-70C0-BC54453C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0" y="1194619"/>
            <a:ext cx="4881716" cy="4468761"/>
          </a:xfrm>
        </p:spPr>
        <p:txBody>
          <a:bodyPr>
            <a:normAutofit/>
          </a:bodyPr>
          <a:lstStyle/>
          <a:p>
            <a:pPr lvl="2"/>
            <a:r>
              <a:rPr lang="pt-BR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EL PROBLEMA DEL ABUSO SEXUAL OCURRE EN TODOS LOS LUGARES DEL MUNDO, INCLUSIVE EN EL AMBIENTE FAMILIAR.</a:t>
            </a:r>
            <a:endParaRPr lang="pt-BR" b="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 una realidad dolorosa para la víctima, con consecuencias graves.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85E5A0-1765-AC1F-9842-15EEA911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23" y="410281"/>
            <a:ext cx="6838244" cy="170074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PASARÁs</a:t>
            </a:r>
            <a:r>
              <a:rPr lang="es-ES_tradnl" dirty="0"/>
              <a:t> por UN TORBELLINO de </a:t>
            </a:r>
            <a:r>
              <a:rPr lang="es-ES_tradnl" dirty="0" err="1"/>
              <a:t>EMOCIOnES</a:t>
            </a:r>
            <a:endParaRPr lang="es-ES_tradnl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0845F0-4D32-57DB-25D8-4DA94663D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23" y="2111023"/>
            <a:ext cx="6699954" cy="4199468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Sentimientos de culpa y vergüenza.</a:t>
            </a:r>
          </a:p>
          <a:p>
            <a:r>
              <a:rPr lang="es-ES_tradnl" dirty="0"/>
              <a:t>Pensamientos de que eres malo, sucio y de  poco valor.</a:t>
            </a:r>
          </a:p>
          <a:p>
            <a:r>
              <a:rPr lang="es-ES_tradnl" dirty="0"/>
              <a:t>Pérdida de confianza en las personas. </a:t>
            </a:r>
          </a:p>
          <a:p>
            <a:r>
              <a:rPr lang="es-ES_tradnl" dirty="0"/>
              <a:t>Miedo.</a:t>
            </a:r>
          </a:p>
          <a:p>
            <a:r>
              <a:rPr lang="es-ES_tradnl" dirty="0"/>
              <a:t>Permiso para que la tristeza y el “déjalo atrás” se apoderen de usted.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45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E2A41A-EE99-FF58-B103-C30F85B13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7" y="1690688"/>
            <a:ext cx="3635020" cy="3097565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LA INICIATIVA DE EXPONER LA VERDAD ES SIEMPRE EL MEJOR CAMINO.</a:t>
            </a:r>
          </a:p>
          <a:p>
            <a:r>
              <a:rPr lang="es-ES_tradnl" dirty="0">
                <a:solidFill>
                  <a:schemeClr val="bg1"/>
                </a:solidFill>
              </a:rPr>
              <a:t>POR LO TANTO, HABLA, NO TE CALLES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632BD8-C1B6-BF1D-1D48-A6B04ABCE7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br>
              <a:rPr lang="pt-BR" b="0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8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B88DF-F78B-1DA6-5C45-2BF57F2C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89" y="940859"/>
            <a:ext cx="6668911" cy="1034697"/>
          </a:xfrm>
        </p:spPr>
        <p:txBody>
          <a:bodyPr>
            <a:normAutofit/>
          </a:bodyPr>
          <a:lstStyle/>
          <a:p>
            <a:r>
              <a:rPr lang="es-ES_tradnl" dirty="0"/>
              <a:t>SI YA SUFRISTE ABUSO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F4CD01-EAFD-4C63-A769-DDCE9AC64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12" y="2040467"/>
            <a:ext cx="5991578" cy="2777066"/>
          </a:xfrm>
        </p:spPr>
        <p:txBody>
          <a:bodyPr>
            <a:normAutofit/>
          </a:bodyPr>
          <a:lstStyle/>
          <a:p>
            <a:r>
              <a:rPr lang="es-ES_tradnl" dirty="0"/>
              <a:t>Busca ayuda profesional.</a:t>
            </a:r>
          </a:p>
          <a:p>
            <a:r>
              <a:rPr lang="es-ES_tradnl" dirty="0"/>
              <a:t>Contacta a los organismos competentes que están habilitados para esos casos.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4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9A3A6-40A0-414E-292C-BDDEC3D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244" y="365125"/>
            <a:ext cx="6420556" cy="1325563"/>
          </a:xfrm>
        </p:spPr>
        <p:txBody>
          <a:bodyPr/>
          <a:lstStyle/>
          <a:p>
            <a:r>
              <a:rPr lang="pt-BR" dirty="0"/>
              <a:t>IMPORTANTE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6DB1F1-4502-12AD-A432-91E56605F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756" y="1828799"/>
            <a:ext cx="6635044" cy="4348163"/>
          </a:xfrm>
          <a:noFill/>
        </p:spPr>
        <p:txBody>
          <a:bodyPr>
            <a:normAutofit/>
          </a:bodyPr>
          <a:lstStyle/>
          <a:p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Debes perdonar para seguir la vida, libre de la carga emocional que te produce tanto sufrimiento.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No permitas que la tristeza y el “déjalo atrás” se apoderen de ti.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El proceso de perdón puede ser desafiante, pero es posible.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05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AB06DD-0188-DEEE-A211-8ABBD0B0D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911" y="1444978"/>
            <a:ext cx="4964289" cy="3612444"/>
          </a:xfrm>
        </p:spPr>
        <p:txBody>
          <a:bodyPr>
            <a:normAutofit/>
          </a:bodyPr>
          <a:lstStyle/>
          <a:p>
            <a:r>
              <a:rPr lang="es-ES_tradnl" dirty="0"/>
              <a:t>Perdonar al abusador por su comportamiento no significa impedir que sufra las consecuencias de sus actos. Al perdonar, alcanzarás algo más importante: </a:t>
            </a:r>
          </a:p>
          <a:p>
            <a:r>
              <a:rPr lang="es-ES_tradnl" b="1" dirty="0"/>
              <a:t>LA PAZ DE ESPÍRITU.</a:t>
            </a:r>
          </a:p>
        </p:txBody>
      </p:sp>
    </p:spTree>
    <p:extLst>
      <p:ext uri="{BB962C8B-B14F-4D97-AF65-F5344CB8AC3E}">
        <p14:creationId xmlns:p14="http://schemas.microsoft.com/office/powerpoint/2010/main" val="25728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D3EF3-817B-3E40-3443-35583ABB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824" y="660401"/>
            <a:ext cx="6118465" cy="1325563"/>
          </a:xfrm>
        </p:spPr>
        <p:txBody>
          <a:bodyPr/>
          <a:lstStyle/>
          <a:p>
            <a:r>
              <a:rPr lang="pt-BR" dirty="0"/>
              <a:t>SI eres ABUSADOR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D6F130-833E-FFD6-7A42-A3ED0BAA1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623" y="2334154"/>
            <a:ext cx="5672666" cy="3863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/>
              <a:t>ENFRENTARÁS GRANDES PROBLEMAS CON LA LEY.</a:t>
            </a:r>
          </a:p>
          <a:p>
            <a:r>
              <a:rPr lang="es-ES_tradnl" dirty="0"/>
              <a:t>Busca ayuda profesional y fuerza en Dios.</a:t>
            </a:r>
          </a:p>
          <a:p>
            <a:r>
              <a:rPr lang="es-ES_tradnl" dirty="0"/>
              <a:t>Deja de perjudicar y lastimar a las personas y a ti mismo. </a:t>
            </a:r>
          </a:p>
        </p:txBody>
      </p:sp>
    </p:spTree>
    <p:extLst>
      <p:ext uri="{BB962C8B-B14F-4D97-AF65-F5344CB8AC3E}">
        <p14:creationId xmlns:p14="http://schemas.microsoft.com/office/powerpoint/2010/main" val="15531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F2C81-6A95-A075-13CB-2306F4DD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1349023"/>
            <a:ext cx="4840111" cy="1802342"/>
          </a:xfrm>
        </p:spPr>
        <p:txBody>
          <a:bodyPr>
            <a:normAutofit/>
          </a:bodyPr>
          <a:lstStyle/>
          <a:p>
            <a:r>
              <a:rPr lang="es-ES_tradnl" dirty="0"/>
              <a:t>SI NUNCA </a:t>
            </a:r>
            <a:r>
              <a:rPr lang="es-ES_tradnl" dirty="0" err="1"/>
              <a:t>SUFRIste</a:t>
            </a:r>
            <a:r>
              <a:rPr lang="es-ES_tradnl" dirty="0"/>
              <a:t> ABUSO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6FC548-536D-FD8A-3826-17615F5C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732" y="3169354"/>
            <a:ext cx="4840111" cy="2339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/>
              <a:t>“Levante la voz en favor de los que no pueden defenderse, sea el defensor de todos los desamparados”.</a:t>
            </a:r>
          </a:p>
          <a:p>
            <a:pPr marL="0" indent="0">
              <a:buNone/>
            </a:pPr>
            <a:r>
              <a:rPr lang="pt-BR" sz="1400" dirty="0"/>
              <a:t>— </a:t>
            </a:r>
            <a:r>
              <a:rPr lang="es-ES_tradnl" sz="1400" dirty="0"/>
              <a:t>Proverbios 31:8</a:t>
            </a:r>
          </a:p>
        </p:txBody>
      </p:sp>
    </p:spTree>
    <p:extLst>
      <p:ext uri="{BB962C8B-B14F-4D97-AF65-F5344CB8AC3E}">
        <p14:creationId xmlns:p14="http://schemas.microsoft.com/office/powerpoint/2010/main" val="10657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BD1FEE-450E-D90C-36F2-044222F2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83" y="1941424"/>
            <a:ext cx="5907617" cy="2771951"/>
          </a:xfrm>
        </p:spPr>
        <p:txBody>
          <a:bodyPr>
            <a:normAutofit fontScale="90000"/>
          </a:bodyPr>
          <a:lstStyle/>
          <a:p>
            <a:r>
              <a:rPr lang="pt-BR" dirty="0"/>
              <a:t>CURA PARA LAS HERIDAS</a:t>
            </a:r>
          </a:p>
        </p:txBody>
      </p:sp>
    </p:spTree>
    <p:extLst>
      <p:ext uri="{BB962C8B-B14F-4D97-AF65-F5344CB8AC3E}">
        <p14:creationId xmlns:p14="http://schemas.microsoft.com/office/powerpoint/2010/main" val="17384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2CCB86-944E-E08A-6B5D-984A7B8C9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3911" y="993423"/>
            <a:ext cx="4301065" cy="4641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No siempre las heridas son superficiales, así como las cicatrices no siempre son visibles. PERO PRODUCEN DOLOR.</a:t>
            </a:r>
          </a:p>
          <a:p>
            <a:pPr marL="0" indent="0">
              <a:buNone/>
            </a:pP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s-ES_tradnl" b="1" dirty="0">
                <a:solidFill>
                  <a:srgbClr val="141413"/>
                </a:solidFill>
                <a:latin typeface="Aptos" panose="020B0004020202020204" pitchFamily="34" charset="0"/>
              </a:rPr>
              <a:t>NO DEBES ENFRENTAR EL SUFRIMIENTO SOLO.</a:t>
            </a:r>
            <a:endParaRPr lang="es-ES_tradnl" b="1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2CCB86-944E-E08A-6B5D-984A7B8C9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555"/>
            <a:ext cx="4659489" cy="1806223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s-ES_tradnl" dirty="0"/>
              <a:t>EN CASOS DE ABUSO, LA HERIDA PSICOLÓGICA PUEDE PERSEGUIR A LA VÍCTIMA POR MUCHO TIEMPO. </a:t>
            </a:r>
          </a:p>
        </p:txBody>
      </p:sp>
    </p:spTree>
    <p:extLst>
      <p:ext uri="{BB962C8B-B14F-4D97-AF65-F5344CB8AC3E}">
        <p14:creationId xmlns:p14="http://schemas.microsoft.com/office/powerpoint/2010/main" val="7516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D9D6B8-29C8-85CF-D45F-7696C7EB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633" y="807577"/>
            <a:ext cx="5621594" cy="1325563"/>
          </a:xfrm>
          <a:noFill/>
        </p:spPr>
        <p:txBody>
          <a:bodyPr>
            <a:normAutofit fontScale="90000"/>
          </a:bodyPr>
          <a:lstStyle/>
          <a:p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ALG</a:t>
            </a:r>
            <a:r>
              <a:rPr lang="es-ES_tradnl" b="0" dirty="0">
                <a:solidFill>
                  <a:schemeClr val="bg1"/>
                </a:solidFill>
                <a:latin typeface="Aptos" panose="020B0004020202020204" pitchFamily="34" charset="0"/>
              </a:rPr>
              <a:t>UNAS ACTITUDES AYUDAN </a:t>
            </a:r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 prevenir EL abuso sexual: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0A6475-B2DE-EE98-BA58-245715251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633" y="2669457"/>
            <a:ext cx="5882148" cy="3507505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Entender ampliamente lo que es abuso sexual.</a:t>
            </a:r>
          </a:p>
          <a:p>
            <a:r>
              <a:rPr lang="es-ES_tradnl" dirty="0">
                <a:solidFill>
                  <a:schemeClr val="bg1"/>
                </a:solidFill>
                <a:latin typeface="Aptos" panose="020B0004020202020204" pitchFamily="34" charset="0"/>
              </a:rPr>
              <a:t>Poner límites a los toques en tu cuerpo.</a:t>
            </a: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Evitar lugares desolados o andar sin compañía de noche.</a:t>
            </a: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Identificar las señales comportamentales de un abusador.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08F8BB-BFC0-5280-8432-DC42A35E7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11" y="1174045"/>
            <a:ext cx="3982156" cy="4054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Todos los que sufren son víctimas, nunca culpables.</a:t>
            </a:r>
          </a:p>
          <a:p>
            <a:pPr marL="0" indent="0">
              <a:buNone/>
            </a:pPr>
            <a:r>
              <a:rPr lang="es-ES_tradnl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¿</a:t>
            </a:r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La culpa golpeó?</a:t>
            </a:r>
          </a:p>
          <a:p>
            <a:pPr marL="0" indent="0">
              <a:buNone/>
            </a:pP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Ora para que Dios te ayude a librarte de este sentimiento que te causa más dolor.</a:t>
            </a:r>
          </a:p>
        </p:txBody>
      </p:sp>
    </p:spTree>
    <p:extLst>
      <p:ext uri="{BB962C8B-B14F-4D97-AF65-F5344CB8AC3E}">
        <p14:creationId xmlns:p14="http://schemas.microsoft.com/office/powerpoint/2010/main" val="41796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A19C16-4191-E988-BF37-C2093AB6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9643"/>
            <a:ext cx="5336822" cy="3377319"/>
          </a:xfrm>
        </p:spPr>
        <p:txBody>
          <a:bodyPr>
            <a:normAutofit/>
          </a:bodyPr>
          <a:lstStyle/>
          <a:p>
            <a:pPr lvl="2"/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CERCANO </a:t>
            </a:r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ESTÁ EL SEÑOR DE LOS QUE TIENEN EL CORAZÓN QUEBRANTADO Y SALVA A LOS DE ESPÍRITU OPRIMIDO. </a:t>
            </a:r>
            <a:endParaRPr lang="pt-BR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  <a:p>
            <a:pPr lvl="2"/>
            <a:endParaRPr lang="es-ES_tradnl" dirty="0">
              <a:solidFill>
                <a:srgbClr val="141413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D3D217-8488-C238-DB06-126021D1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466" y="1196622"/>
            <a:ext cx="5528733" cy="4675541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NO LO OLVIDES</a:t>
            </a:r>
          </a:p>
          <a:p>
            <a:r>
              <a:rPr lang="es-ES_tradnl" dirty="0"/>
              <a:t>Dios te ama incondicionalmente y está siempre a tu lado, independientemente de las circunstancias. </a:t>
            </a:r>
          </a:p>
          <a:p>
            <a:endParaRPr lang="pt-BR" dirty="0"/>
          </a:p>
          <a:p>
            <a:pPr lvl="2"/>
            <a:r>
              <a:rPr lang="es-ES_tradnl" dirty="0"/>
              <a:t>DIOS ES EL MAYOR CICATRIZADOR DE SUFRIMIENTOS DEL UNIVERSO. </a:t>
            </a:r>
          </a:p>
          <a:p>
            <a:pPr lvl="2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33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251FB-6C9D-69B1-DD4B-08D14020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532" y="2054578"/>
            <a:ext cx="4878917" cy="2507897"/>
          </a:xfrm>
        </p:spPr>
        <p:txBody>
          <a:bodyPr>
            <a:normAutofit fontScale="90000"/>
          </a:bodyPr>
          <a:lstStyle/>
          <a:p>
            <a:r>
              <a:rPr lang="es-ES_tradnl" i="0" dirty="0">
                <a:solidFill>
                  <a:srgbClr val="000000"/>
                </a:solidFill>
                <a:effectLst/>
                <a:latin typeface="+mn-lt"/>
              </a:rPr>
              <a:t>¿QUÉ DICE LA LEY?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120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402C8-AF55-9B6E-BD3E-AAEB62065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57" y="883355"/>
            <a:ext cx="5370688" cy="5091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effectLst/>
                <a:latin typeface="Aptos" panose="020B0004020202020204" pitchFamily="34" charset="0"/>
              </a:rPr>
              <a:t>E</a:t>
            </a:r>
            <a:r>
              <a:rPr lang="es-ES_tradnl" dirty="0">
                <a:latin typeface="Aptos" panose="020B0004020202020204" pitchFamily="34" charset="0"/>
              </a:rPr>
              <a:t>n</a:t>
            </a:r>
            <a:r>
              <a:rPr lang="es-ES_tradnl" dirty="0">
                <a:effectLst/>
                <a:latin typeface="Aptos" panose="020B0004020202020204" pitchFamily="34" charset="0"/>
              </a:rPr>
              <a:t> 1959, la Organización de las Naciones Unidas (ONU) aprobó la Declaración de los Derechos de los Niños, que prevé la protección total para ellos en todo el mundo. </a:t>
            </a:r>
          </a:p>
          <a:p>
            <a:pPr marL="0" indent="0">
              <a:buNone/>
            </a:pPr>
            <a:r>
              <a:rPr lang="es-ES_tradnl" dirty="0">
                <a:effectLst/>
                <a:latin typeface="Aptos" panose="020B0004020202020204" pitchFamily="34" charset="0"/>
              </a:rPr>
              <a:t>En Brasil, existe un documento llamado Estatuto del Niño y del Adolescente (ECA),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09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7106E-C998-2988-5AF0-924ABF2EC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151467"/>
            <a:ext cx="6431845" cy="4867452"/>
          </a:xfrm>
        </p:spPr>
        <p:txBody>
          <a:bodyPr>
            <a:normAutofit/>
          </a:bodyPr>
          <a:lstStyle/>
          <a:p>
            <a:pPr lvl="2"/>
            <a:r>
              <a:rPr lang="es-ES_tradnl" dirty="0"/>
              <a:t>EL ARTÍCULO 4 del </a:t>
            </a:r>
            <a:r>
              <a:rPr lang="es-ES_tradnl" dirty="0" err="1"/>
              <a:t>eca</a:t>
            </a:r>
            <a:r>
              <a:rPr lang="es-ES_tradnl" dirty="0"/>
              <a:t>:</a:t>
            </a:r>
          </a:p>
          <a:p>
            <a:r>
              <a:rPr lang="es-ES_tradnl" dirty="0"/>
              <a:t>“Es un deber de la familia, de la comunidad, de la sociedad en general y del poder público asegurar, con absoluta prioridad, el cumplimiento de los derechos referentes a la vida, la salud, la alimentación, la educación, el deporte, el esparcimiento, la profesionalización, la cultura, el respeto, la libertad y la convivencia familiar y comunitaria”.</a:t>
            </a:r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850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D5CC01-CB31-F199-5137-31C1A6DB1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0" y="493889"/>
            <a:ext cx="6039555" cy="3536244"/>
          </a:xfrm>
        </p:spPr>
        <p:txBody>
          <a:bodyPr>
            <a:normAutofit lnSpcReduction="10000"/>
          </a:bodyPr>
          <a:lstStyle/>
          <a:p>
            <a:pPr lvl="2"/>
            <a:r>
              <a:rPr lang="es-ES_tradnl" dirty="0"/>
              <a:t>EL ARTÍCULO 70 del </a:t>
            </a:r>
            <a:r>
              <a:rPr lang="es-ES_tradnl" dirty="0" err="1"/>
              <a:t>eca</a:t>
            </a:r>
            <a:r>
              <a:rPr lang="es-ES_tradnl" dirty="0"/>
              <a:t> DETERMINA:</a:t>
            </a:r>
          </a:p>
          <a:p>
            <a:r>
              <a:rPr lang="es-ES_tradnl" dirty="0"/>
              <a:t>“Es deber de todos prevenir el incidente de amenaza o violación de los derechos del niño y del adolescente. Nadie puede eximirse del deber de prevenir la amenaza o violación de los derechos del niño y del adolescente”.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66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868FC-513A-1427-BB4D-E700C9CB3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555" y="1324680"/>
            <a:ext cx="5020733" cy="1824919"/>
          </a:xfrm>
        </p:spPr>
        <p:txBody>
          <a:bodyPr>
            <a:normAutofit/>
          </a:bodyPr>
          <a:lstStyle/>
          <a:p>
            <a:r>
              <a:rPr lang="pt-BR" dirty="0"/>
              <a:t>CADA PAÍS TIENE SU LEGISLACIÓN.</a:t>
            </a:r>
          </a:p>
        </p:txBody>
      </p:sp>
    </p:spTree>
    <p:extLst>
      <p:ext uri="{BB962C8B-B14F-4D97-AF65-F5344CB8AC3E}">
        <p14:creationId xmlns:p14="http://schemas.microsoft.com/office/powerpoint/2010/main" val="306200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390ED-526E-7BD3-DE4A-92AD00CA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11" y="342549"/>
            <a:ext cx="3620911" cy="763764"/>
          </a:xfrm>
        </p:spPr>
        <p:txBody>
          <a:bodyPr/>
          <a:lstStyle/>
          <a:p>
            <a:r>
              <a:rPr lang="es-ES_tradnl" dirty="0"/>
              <a:t>EN</a:t>
            </a:r>
            <a:r>
              <a:rPr lang="pt-BR" dirty="0"/>
              <a:t> </a:t>
            </a:r>
            <a:r>
              <a:rPr lang="es-ES_tradnl" dirty="0"/>
              <a:t>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26DA9D-C9F6-DB43-FB2F-AD568827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7" y="1365956"/>
            <a:ext cx="5630333" cy="4856163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/>
              <a:t>El crimen de estupro a un vulnerable es de ocho a quince años de reclusión. </a:t>
            </a:r>
          </a:p>
          <a:p>
            <a:r>
              <a:rPr lang="es-ES_tradnl" dirty="0"/>
              <a:t>Dejar que la víctima presencie relaciones sexuales o actos libidinosos es de dos a cuatro años de reclusión. </a:t>
            </a:r>
          </a:p>
          <a:p>
            <a:r>
              <a:rPr lang="es-ES_tradnl" dirty="0"/>
              <a:t>Por el estupro simple es de seis a diez años de reclusión.</a:t>
            </a:r>
          </a:p>
          <a:p>
            <a:r>
              <a:rPr lang="es-ES_tradnl" dirty="0"/>
              <a:t>En caso de lesión corporal grave de la víctima es ocho a doce años. </a:t>
            </a:r>
          </a:p>
          <a:p>
            <a:r>
              <a:rPr lang="es-ES_tradnl" dirty="0"/>
              <a:t>Si resulta en muerte es de doce a treinta años. </a:t>
            </a:r>
          </a:p>
        </p:txBody>
      </p:sp>
    </p:spTree>
    <p:extLst>
      <p:ext uri="{BB962C8B-B14F-4D97-AF65-F5344CB8AC3E}">
        <p14:creationId xmlns:p14="http://schemas.microsoft.com/office/powerpoint/2010/main" val="5272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77066-26E6-5EAD-0775-15EFBF1B0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844" y="1388533"/>
            <a:ext cx="6318955" cy="4788429"/>
          </a:xfrm>
          <a:noFill/>
        </p:spPr>
        <p:txBody>
          <a:bodyPr>
            <a:normAutofit/>
          </a:bodyPr>
          <a:lstStyle/>
          <a:p>
            <a:r>
              <a:rPr lang="es-ES_tradnl" dirty="0">
                <a:solidFill>
                  <a:srgbClr val="141413"/>
                </a:solidFill>
                <a:latin typeface="Aptos" panose="020B0004020202020204" pitchFamily="34" charset="0"/>
              </a:rPr>
              <a:t>La violencia sexual contra menores de edad, en todas las instancias y países es CRIMEN, y el agresor puede ser puesto en prisión.</a:t>
            </a:r>
          </a:p>
          <a:p>
            <a:r>
              <a:rPr lang="es-ES_tradnl" dirty="0">
                <a:solidFill>
                  <a:srgbClr val="141413"/>
                </a:solidFill>
                <a:effectLst/>
                <a:latin typeface="Aptos" panose="020B0004020202020204" pitchFamily="34" charset="0"/>
              </a:rPr>
              <a:t>La impunidad del agresor puede hacer con que otros niños y adolescentes sean víctimas y estén expuestos al peligro. </a:t>
            </a:r>
          </a:p>
        </p:txBody>
      </p:sp>
    </p:spTree>
    <p:extLst>
      <p:ext uri="{BB962C8B-B14F-4D97-AF65-F5344CB8AC3E}">
        <p14:creationId xmlns:p14="http://schemas.microsoft.com/office/powerpoint/2010/main" val="28887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5CB86-14EE-5246-44D3-FB216B71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560" y="409370"/>
            <a:ext cx="5056240" cy="1325563"/>
          </a:xfrm>
        </p:spPr>
        <p:txBody>
          <a:bodyPr>
            <a:normAutofit/>
          </a:bodyPr>
          <a:lstStyle/>
          <a:p>
            <a:r>
              <a:rPr lang="es-ES_tradnl" b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es importante saber: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CF779B-3FC7-7DEF-80E6-E597185E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561" y="2212258"/>
            <a:ext cx="5619136" cy="3964704"/>
          </a:xfrm>
        </p:spPr>
        <p:txBody>
          <a:bodyPr/>
          <a:lstStyle/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Cómo las leyes protegen a la víctima.</a:t>
            </a:r>
          </a:p>
          <a:p>
            <a:r>
              <a:rPr lang="es-ES_tradnl" b="0" i="0" dirty="0">
                <a:solidFill>
                  <a:schemeClr val="bg1"/>
                </a:solidFill>
                <a:effectLst/>
                <a:latin typeface="system-ui"/>
              </a:rPr>
              <a:t>C</a:t>
            </a:r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uáles son las consecuencias del abuso sufrido.</a:t>
            </a:r>
          </a:p>
          <a:p>
            <a:r>
              <a:rPr lang="es-ES_tradnl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Dónde encontrar ayuda</a:t>
            </a:r>
            <a:r>
              <a:rPr lang="pt-BR" dirty="0">
                <a:solidFill>
                  <a:schemeClr val="bg1"/>
                </a:solidFill>
                <a:latin typeface="Aptos" panose="020B0004020202020204" pitchFamily="34" charset="0"/>
              </a:rPr>
              <a:t>.</a:t>
            </a:r>
            <a:endParaRPr lang="pt-BR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901963-4A6C-60FC-BD36-DA1022C81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22" y="2540000"/>
            <a:ext cx="4862689" cy="1614311"/>
          </a:xfrm>
        </p:spPr>
        <p:txBody>
          <a:bodyPr>
            <a:normAutofit fontScale="92500"/>
          </a:bodyPr>
          <a:lstStyle/>
          <a:p>
            <a:pPr lvl="2"/>
            <a:r>
              <a:rPr lang="pt-BR" sz="3600" dirty="0"/>
              <a:t>LA DENUNCIA ES IMPORTANTE EN TODOS LOS SENTIDOS. </a:t>
            </a:r>
          </a:p>
          <a:p>
            <a:pPr lvl="2"/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0945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20EDF-22D2-583D-0C9C-E66DF5FF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679" y="274815"/>
            <a:ext cx="8768642" cy="470251"/>
          </a:xfrm>
        </p:spPr>
        <p:txBody>
          <a:bodyPr>
            <a:normAutofit fontScale="90000"/>
          </a:bodyPr>
          <a:lstStyle/>
          <a:p>
            <a:r>
              <a:rPr lang="es-ES_tradnl" sz="3200" dirty="0"/>
              <a:t>RECORRIDO DE LA </a:t>
            </a:r>
            <a:r>
              <a:rPr lang="es-ES_tradnl" sz="3200" dirty="0">
                <a:solidFill>
                  <a:srgbClr val="C00000"/>
                </a:solidFill>
              </a:rPr>
              <a:t>NOTIFICACIÓN</a:t>
            </a:r>
            <a:r>
              <a:rPr lang="es-ES_tradnl" sz="3200" dirty="0"/>
              <a:t> En BRASIL</a:t>
            </a:r>
          </a:p>
        </p:txBody>
      </p:sp>
    </p:spTree>
    <p:extLst>
      <p:ext uri="{BB962C8B-B14F-4D97-AF65-F5344CB8AC3E}">
        <p14:creationId xmlns:p14="http://schemas.microsoft.com/office/powerpoint/2010/main" val="37425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20EDF-22D2-583D-0C9C-E66DF5FF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679" y="94193"/>
            <a:ext cx="8768642" cy="470251"/>
          </a:xfrm>
        </p:spPr>
        <p:txBody>
          <a:bodyPr>
            <a:normAutofit fontScale="90000"/>
          </a:bodyPr>
          <a:lstStyle/>
          <a:p>
            <a:r>
              <a:rPr lang="es-ES_tradnl" sz="3200" dirty="0"/>
              <a:t>RECORRIDO DE LA </a:t>
            </a:r>
            <a:r>
              <a:rPr lang="es-ES_tradnl" sz="3200" dirty="0">
                <a:solidFill>
                  <a:srgbClr val="C00000"/>
                </a:solidFill>
              </a:rPr>
              <a:t>DENUNCIA</a:t>
            </a:r>
            <a:r>
              <a:rPr lang="es-ES_tradnl" sz="3200" dirty="0"/>
              <a:t> En BRASIL</a:t>
            </a:r>
          </a:p>
        </p:txBody>
      </p:sp>
    </p:spTree>
    <p:extLst>
      <p:ext uri="{BB962C8B-B14F-4D97-AF65-F5344CB8AC3E}">
        <p14:creationId xmlns:p14="http://schemas.microsoft.com/office/powerpoint/2010/main" val="15388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6A88E-DBEA-9B47-44AE-B2EE2BCE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644" y="545747"/>
            <a:ext cx="6048021" cy="1325563"/>
          </a:xfrm>
        </p:spPr>
        <p:txBody>
          <a:bodyPr/>
          <a:lstStyle/>
          <a:p>
            <a:r>
              <a:rPr lang="es-ES_tradnl" dirty="0"/>
              <a:t>ME OCURRIÓ A MÍ...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AA51CB-5773-A14B-881B-4023DD7C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644" y="2088444"/>
            <a:ext cx="5506156" cy="4088519"/>
          </a:xfrm>
        </p:spPr>
        <p:txBody>
          <a:bodyPr>
            <a:normAutofit/>
          </a:bodyPr>
          <a:lstStyle/>
          <a:p>
            <a:r>
              <a:rPr lang="es-ES_tradnl" dirty="0"/>
              <a:t>Leí los artículos sobre el abuso sexual en la revista Basta de Silencio.</a:t>
            </a:r>
          </a:p>
          <a:p>
            <a:r>
              <a:rPr lang="es-ES_tradnl" dirty="0"/>
              <a:t>Las historias de superación impulsaban mi deseo de liberación, pero me resistía.</a:t>
            </a:r>
          </a:p>
          <a:p>
            <a:r>
              <a:rPr lang="es-ES_tradnl" b="1" i="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es-ES_tradnl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¡</a:t>
            </a:r>
            <a:r>
              <a:rPr lang="es-ES_tradnl" b="1" dirty="0"/>
              <a:t>PERO LO LOGRÉ!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6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89363-36D1-CCEC-2C43-1B0E93C8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3872"/>
            <a:ext cx="6864096" cy="3155773"/>
          </a:xfrm>
        </p:spPr>
        <p:txBody>
          <a:bodyPr>
            <a:normAutofit fontScale="90000"/>
          </a:bodyPr>
          <a:lstStyle/>
          <a:p>
            <a:br>
              <a:rPr lang="es-ES_tradnl" dirty="0"/>
            </a:br>
            <a:r>
              <a:rPr lang="es-ES_tradnl" dirty="0"/>
              <a:t>CUIDADOS QUE hacen la diferencia</a:t>
            </a:r>
            <a:br>
              <a:rPr lang="es-ES_tradnl" dirty="0"/>
            </a:b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203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1. </a:t>
            </a:r>
            <a:r>
              <a:rPr lang="es-ES_tradnl" dirty="0" err="1"/>
              <a:t>ConoCE</a:t>
            </a:r>
            <a:r>
              <a:rPr lang="es-ES_tradnl" dirty="0"/>
              <a:t> Tus límites: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043"/>
            <a:ext cx="5698067" cy="3986919"/>
          </a:xfrm>
        </p:spPr>
        <p:txBody>
          <a:bodyPr>
            <a:normAutofit/>
          </a:bodyPr>
          <a:lstStyle/>
          <a:p>
            <a:r>
              <a:rPr lang="es-ES_tradnl" dirty="0"/>
              <a:t>Cada uno de nosotros tiene derecho de definir sus propios límites y decir  “no” cuando no estamos incómodos con alguna situación. </a:t>
            </a:r>
          </a:p>
          <a:p>
            <a:r>
              <a:rPr lang="es-ES_tradnl" dirty="0"/>
              <a:t>Respeta tus sentimientos y no te sientas presionado a hacer algo que no quieres. </a:t>
            </a:r>
          </a:p>
        </p:txBody>
      </p:sp>
    </p:spTree>
    <p:extLst>
      <p:ext uri="{BB962C8B-B14F-4D97-AF65-F5344CB8AC3E}">
        <p14:creationId xmlns:p14="http://schemas.microsoft.com/office/powerpoint/2010/main" val="7455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778" y="365125"/>
            <a:ext cx="5184196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2. LA </a:t>
            </a:r>
            <a:r>
              <a:rPr lang="es-ES_tradnl" dirty="0"/>
              <a:t>Comunicación es la clave: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778" y="1986843"/>
            <a:ext cx="5032022" cy="4190119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Conversa siempre. Mantén diálogos abiertos con amigos, familiares o personas de confianza sobre cualquier situación incómoda que hayas vivido o presenciado. </a:t>
            </a:r>
          </a:p>
          <a:p>
            <a:r>
              <a:rPr lang="es-ES_tradnl" dirty="0"/>
              <a:t>Hablar sobre lo que te molesta ayuda a encontrar apoyo y soluciones.</a:t>
            </a:r>
          </a:p>
        </p:txBody>
      </p:sp>
    </p:spTree>
    <p:extLst>
      <p:ext uri="{BB962C8B-B14F-4D97-AF65-F5344CB8AC3E}">
        <p14:creationId xmlns:p14="http://schemas.microsoft.com/office/powerpoint/2010/main" val="33070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55" y="421570"/>
            <a:ext cx="5935133" cy="1325563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3. </a:t>
            </a:r>
            <a:r>
              <a:rPr lang="es-ES_tradnl" dirty="0">
                <a:solidFill>
                  <a:schemeClr val="bg1"/>
                </a:solidFill>
              </a:rPr>
              <a:t>REDES SOCIALES CON RESPONSABILIDAD: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55" y="1882070"/>
            <a:ext cx="5935133" cy="4351338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Las redes sociales son increíbles, pero es necesario tener cautela. </a:t>
            </a:r>
          </a:p>
          <a:p>
            <a:r>
              <a:rPr lang="es-ES_tradnl" dirty="0">
                <a:solidFill>
                  <a:schemeClr val="bg1"/>
                </a:solidFill>
              </a:rPr>
              <a:t>Evita compartir informaciones personales en línea, especialmente con personas que no conoces personalmente. </a:t>
            </a:r>
          </a:p>
          <a:p>
            <a:r>
              <a:rPr lang="es-ES_tradnl" dirty="0">
                <a:solidFill>
                  <a:schemeClr val="bg1"/>
                </a:solidFill>
              </a:rPr>
              <a:t>Por desgracia, no todos en Internet tienen buenas intenciones. </a:t>
            </a:r>
          </a:p>
          <a:p>
            <a:r>
              <a:rPr lang="es-ES_tradnl" dirty="0">
                <a:solidFill>
                  <a:schemeClr val="bg1"/>
                </a:solidFill>
              </a:rPr>
              <a:t>La privacidad es importante para evitar situaciones peligrosas.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444" y="1456266"/>
            <a:ext cx="5263446" cy="1546579"/>
          </a:xfrm>
        </p:spPr>
        <p:txBody>
          <a:bodyPr>
            <a:normAutofit/>
          </a:bodyPr>
          <a:lstStyle/>
          <a:p>
            <a:r>
              <a:rPr lang="pt-BR" dirty="0"/>
              <a:t>4. </a:t>
            </a:r>
            <a:r>
              <a:rPr lang="es-ES_tradnl" dirty="0"/>
              <a:t>ATENCIÓN A LAS AMISTADES: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444" y="3160890"/>
            <a:ext cx="5263446" cy="2903185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/>
              <a:t>Otra cosa importante es conocer bien las amistades. No todo el mundo es lo que aparenta ser, entonces, debes estar atento a las nuevas personas que entran en tu vida. </a:t>
            </a:r>
          </a:p>
          <a:p>
            <a:r>
              <a:rPr lang="es-ES_tradnl" dirty="0"/>
              <a:t>Si algo parece extraño,  no tengas miedo de apartarte.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8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1ECA6-A7D5-57E9-DAFD-1D1F82FB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955" y="835378"/>
            <a:ext cx="5452533" cy="1182688"/>
          </a:xfrm>
        </p:spPr>
        <p:txBody>
          <a:bodyPr>
            <a:normAutofit fontScale="90000"/>
          </a:bodyPr>
          <a:lstStyle/>
          <a:p>
            <a:r>
              <a:rPr lang="pt-BR" dirty="0"/>
              <a:t>5. FIESTAS Y EVENTOS: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3D987-C220-2904-8BF7-180AAE52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266" y="2190043"/>
            <a:ext cx="4817533" cy="3986919"/>
          </a:xfrm>
        </p:spPr>
        <p:txBody>
          <a:bodyPr>
            <a:normAutofit/>
          </a:bodyPr>
          <a:lstStyle/>
          <a:p>
            <a:r>
              <a:rPr lang="es-ES_tradnl" dirty="0"/>
              <a:t>Al participar de encuentros sociales o eventos, ten cuidado con lo que ingieres.</a:t>
            </a:r>
          </a:p>
          <a:p>
            <a:r>
              <a:rPr lang="es-ES_tradnl" dirty="0"/>
              <a:t>No aceptes bebidas de extraños y, si sientes cualquier síntoma extraño, pide ayuda inmediatamente.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21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3723</Words>
  <Application>Microsoft Macintosh PowerPoint</Application>
  <PresentationFormat>Widescreen</PresentationFormat>
  <Paragraphs>395</Paragraphs>
  <Slides>115</Slides>
  <Notes>36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115</vt:i4>
      </vt:variant>
    </vt:vector>
  </HeadingPairs>
  <TitlesOfParts>
    <vt:vector size="121" baseType="lpstr">
      <vt:lpstr>Aptos</vt:lpstr>
      <vt:lpstr>Aptos Display</vt:lpstr>
      <vt:lpstr>Arial</vt:lpstr>
      <vt:lpstr>Fonte do Sistema Regular</vt:lpstr>
      <vt:lpstr>system-ui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VÍCTIMAS DE ABUSO SEXUAL</vt:lpstr>
      <vt:lpstr>Apresentação do PowerPoint</vt:lpstr>
      <vt:lpstr>ALGUNAS ACTITUDES AYUDAN a prevenir EL abuso sexual:</vt:lpstr>
      <vt:lpstr>es importante saber:</vt:lpstr>
      <vt:lpstr>ENTONCES:</vt:lpstr>
      <vt:lpstr>¡ES Un ASUNTO SERIO!</vt:lpstr>
      <vt:lpstr>¿QUÉ ES VIOLENCIA SEXUAL?</vt:lpstr>
      <vt:lpstr>La  VIOLENCIA sexual ABARCA</vt:lpstr>
      <vt:lpstr>El ABUSO Y LA VIOLENCIA SEXUAL PUEDEN SER</vt:lpstr>
      <vt:lpstr>EN EL abuso sexual PUEDE HABER </vt:lpstr>
      <vt:lpstr>TIPOS DE VIOLENCIA SEXUAL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DEGRACIADAMENTE </vt:lpstr>
      <vt:lpstr>DEGRACIADAMENTE </vt:lpstr>
      <vt:lpstr>¿QUIÉNES SON LOS ABUSADORES?</vt:lpstr>
      <vt:lpstr>TIPOS DE ABUSADORES</vt:lpstr>
      <vt:lpstr>Apresentação do PowerPoint</vt:lpstr>
      <vt:lpstr>Apresentação do PowerPoint</vt:lpstr>
      <vt:lpstr>MANUAL Del FABRICANTE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 PELIGRO PUEDE ESTAR AL LADO</vt:lpstr>
      <vt:lpstr>Apresentação do PowerPoint</vt:lpstr>
      <vt:lpstr>Apresentação do PowerPoint</vt:lpstr>
      <vt:lpstr>¿Por QUÉ ES difícil identificarLO? </vt:lpstr>
      <vt:lpstr>Apresentação do PowerPoint</vt:lpstr>
      <vt:lpstr>DEBES prestar atención SI HAY:</vt:lpstr>
      <vt:lpstr>DEBES prestar atención SI HAY:</vt:lpstr>
      <vt:lpstr>DEBES prestar atención SI HAY:</vt:lpstr>
      <vt:lpstr>LOS agresores... </vt:lpstr>
      <vt:lpstr>Es TRISTE porque</vt:lpstr>
      <vt:lpstr>Es TRISTE porque</vt:lpstr>
      <vt:lpstr>Apresentação do PowerPoint</vt:lpstr>
      <vt:lpstr>Apresentação do PowerPoint</vt:lpstr>
      <vt:lpstr>Señales DE ALERTA</vt:lpstr>
      <vt:lpstr>Apresentação do PowerPoint</vt:lpstr>
      <vt:lpstr>Señales físicas</vt:lpstr>
      <vt:lpstr>SEÑALES COMPORTAMENTALES</vt:lpstr>
      <vt:lpstr>SEÑALES COMPORTAMENTALES</vt:lpstr>
      <vt:lpstr>SEÑALES EN EL DESEMPEÑO ESCOLAR</vt:lpstr>
      <vt:lpstr>Señales en el COMPORTAMIENTO SEXUAL</vt:lpstr>
      <vt:lpstr>POSIBLES CONSECUENCIAS FUTURAS</vt:lpstr>
      <vt:lpstr>POSIBLES CONSECUENCIAS FUTURAS</vt:lpstr>
      <vt:lpstr>YO, VÍCTIMA</vt:lpstr>
      <vt:lpstr>Apresentação do PowerPoint</vt:lpstr>
      <vt:lpstr>Apresentação do PowerPoint</vt:lpstr>
      <vt:lpstr>¿QUE ES DOBLE VÍNCULO?</vt:lpstr>
      <vt:lpstr>Apresentação do PowerPoint</vt:lpstr>
      <vt:lpstr>Apresentação do PowerPoint</vt:lpstr>
      <vt:lpstr>PÍDELE A DIOS QUE TE MUESTRE A ALGUIEN QUE PUEDA:</vt:lpstr>
      <vt:lpstr>¿POR QUÉ ES IMPORTANTE HABLAR?</vt:lpstr>
      <vt:lpstr> ¿POR QUÉ ES DIFÍCIL HABLAR? </vt:lpstr>
      <vt:lpstr>Apresentação do PowerPoint</vt:lpstr>
      <vt:lpstr>PASARÁs por UN TORBELLINO de EMOCIOnES</vt:lpstr>
      <vt:lpstr> </vt:lpstr>
      <vt:lpstr>SI YA SUFRISTE ABUSO</vt:lpstr>
      <vt:lpstr>IMPORTANTE</vt:lpstr>
      <vt:lpstr>Apresentação do PowerPoint</vt:lpstr>
      <vt:lpstr>SI eres ABUSADOR</vt:lpstr>
      <vt:lpstr>SI NUNCA SUFRIste ABUSO</vt:lpstr>
      <vt:lpstr>CURA PARA LAS HERIDAS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¿QUÉ DICE LA LEY? </vt:lpstr>
      <vt:lpstr>Apresentação do PowerPoint</vt:lpstr>
      <vt:lpstr>Apresentação do PowerPoint</vt:lpstr>
      <vt:lpstr>Apresentação do PowerPoint</vt:lpstr>
      <vt:lpstr>CADA PAÍS TIENE SU LEGISLACIÓN.</vt:lpstr>
      <vt:lpstr>EN Brasil</vt:lpstr>
      <vt:lpstr>Apresentação do PowerPoint</vt:lpstr>
      <vt:lpstr>Apresentação do PowerPoint</vt:lpstr>
      <vt:lpstr>RECORRIDO DE LA NOTIFICACIÓN En BRASIL</vt:lpstr>
      <vt:lpstr>RECORRIDO DE LA DENUNCIA En BRASIL</vt:lpstr>
      <vt:lpstr>ME OCURRIÓ A MÍ...</vt:lpstr>
      <vt:lpstr> CUIDADOS QUE hacen la diferencia </vt:lpstr>
      <vt:lpstr>1. ConoCE Tus límites:</vt:lpstr>
      <vt:lpstr>2. LA Comunicación es la clave:</vt:lpstr>
      <vt:lpstr>3. REDES SOCIALES CON RESPONSABILIDAD:</vt:lpstr>
      <vt:lpstr>4. ATENCIÓN A LAS AMISTADES: </vt:lpstr>
      <vt:lpstr>5. FIESTAS Y EVENTOS:</vt:lpstr>
      <vt:lpstr>6. LA NOCHE Y LOS LUGARES DESOLADOS:</vt:lpstr>
      <vt:lpstr>7. DENUNCIA CASOS DE ABUSO, AUNQUE OCURRAN DENTRO DE LA CASA: </vt:lpstr>
      <vt:lpstr>Apresentação do PowerPoint</vt:lpstr>
      <vt:lpstr>Y AHORA ¿QUIÉN PODRÁ DEFENDERME? </vt:lpstr>
      <vt:lpstr>Apresentação do PowerPoint</vt:lpstr>
      <vt:lpstr>¿por qué?  </vt:lpstr>
      <vt:lpstr>Apresentação do PowerPoint</vt:lpstr>
      <vt:lpstr>Apresentação do PowerPoint</vt:lpstr>
      <vt:lpstr>Apresentação do PowerPoint</vt:lpstr>
      <vt:lpstr>¿QUÉ VEs EN este CUADRO?</vt:lpstr>
      <vt:lpstr>Apresentação do PowerPoint</vt:lpstr>
      <vt:lpstr>Apresentação do PowerPoint</vt:lpstr>
      <vt:lpstr>Apresentação do PowerPoint</vt:lpstr>
      <vt:lpstr>Apresentação do PowerPoint</vt:lpstr>
      <vt:lpstr> Dónde encontrar ayuda en BRASIL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USB - Denise Lopes</dc:creator>
  <cp:lastModifiedBy>marcos aurelio gularte de castro</cp:lastModifiedBy>
  <cp:revision>17</cp:revision>
  <dcterms:created xsi:type="dcterms:W3CDTF">2024-03-21T17:43:57Z</dcterms:created>
  <dcterms:modified xsi:type="dcterms:W3CDTF">2024-05-27T20:13:28Z</dcterms:modified>
</cp:coreProperties>
</file>