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64" r:id="rId3"/>
    <p:sldId id="344" r:id="rId4"/>
    <p:sldId id="348" r:id="rId5"/>
    <p:sldId id="362" r:id="rId6"/>
    <p:sldId id="346" r:id="rId7"/>
    <p:sldId id="359" r:id="rId8"/>
    <p:sldId id="357" r:id="rId9"/>
    <p:sldId id="350" r:id="rId10"/>
    <p:sldId id="345" r:id="rId11"/>
    <p:sldId id="365" r:id="rId12"/>
    <p:sldId id="363" r:id="rId13"/>
    <p:sldId id="368" r:id="rId14"/>
    <p:sldId id="369" r:id="rId15"/>
  </p:sldIdLst>
  <p:sldSz cx="12192000" cy="6858000"/>
  <p:notesSz cx="6858000" cy="9144000"/>
  <p:embeddedFontLst>
    <p:embeddedFont>
      <p:font typeface="Inter" panose="020B0604020202020204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6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C4CBD-B1FF-5A22-73EF-250D00E2B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05A55F-2895-2364-0237-5F0709846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20AFF4-14FD-1670-A1A1-261CA498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C206B7-1F53-A7D8-F6D6-9394CBF2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122781-528D-1F5C-A3C6-BBE00533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37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91635-0608-C490-6372-4A7C3CA1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C1A78C-4E8A-7B46-579E-7ACF2770B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68FA6E-4C41-261C-F885-127BCD7F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F16597-6A1F-661D-9BF4-F8637E70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7C7845-374F-259A-54B3-DC0B102F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17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6C115C-3C4D-3BD2-05DF-25007AEB1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33B467D-6642-1A49-BBAE-2952B443F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DBFA8-F88C-3C4F-88C9-DA714E4A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D20CF6-1476-13D2-3C48-E2DEC783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BF9946-F7B7-4445-F418-130DCDEE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41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0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658ED-E7B7-AACD-C250-1938B360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2455FC-E873-638F-7517-2671C5406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AF3C48-5CE6-33A7-0E19-FD5305C1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ACF50A-F861-B634-76C4-5FC0A5BE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39DF47-F206-257E-3CE1-15022DFE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29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78AEA-ECED-1354-02EA-4C99D8F9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D0A3C6-D9E9-66C8-1901-01DA9AAC7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499A5-55DB-029A-D885-E3753424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D2101E-CD2B-BF54-10DF-29E196FE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8EE199-CB1A-EA40-A32B-FD32135C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54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45AD1-0B64-A4CE-E5AC-88DF6659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D748B0-D039-1F6E-2707-3EEEB458F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603651-0096-EB3D-DC59-F26AA1B9A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CED07A-71D7-FCFD-3C10-43D7B8C0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44526D-34A1-9961-73AD-A5EB9B6A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272AE-8552-DE89-64C3-AD6158C7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9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E6B4E5-A366-6714-9F3D-A3DFD457E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7F4388-E01A-9949-2206-E00695CF7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C15325-56A8-3A08-125B-169D9711D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6F2723-E233-782E-6EE4-61A28D0C8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785DE5-4599-809A-C81E-69D5DA004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7635EDA-5C05-2CA6-1B53-81D3EB62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26F393-B6AF-225F-BBAA-04AC5619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C08E57-AABB-8D56-5B0F-9A2FD3DC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5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F051E-7289-9C6E-DFE8-5ADD152E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00B4605-8F63-B5FA-4D6F-E26021B0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4B26DA-05A9-8F58-0578-23AAC8C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E772F55-8566-5AE6-6DB5-23D94098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30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74D1337-E0D2-8D4B-AD60-B6A965BD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E84BDE-F52F-AB6B-1953-3D77CB72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B623A0-5A96-3796-9C51-D2DDB0EA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56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E691E-E495-F765-D8C3-81BD1B1A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30782E-A8FE-6690-15AD-4A25E1AB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BAB987-40A6-A564-6357-12E089EE1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F6C44E-EF0B-ECE1-4067-248695CE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B4675E-D530-F510-08A7-2BB1B172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889C31-B487-3969-DC90-639BBED3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33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0D234-EAD8-2FF8-F05B-7057F44C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21DDB6-2307-363E-9E3D-76782A669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57821F-2081-2C15-6F82-42D1054F1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6B06E1-9420-1F9E-4D04-9093B55C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F0BE38-0E0F-D5AB-2DF7-0FB8F247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1E8E98-1A8D-63BB-142C-BDAA6776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48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B695E87-7BE5-CE94-A3E8-A54575BB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2F4D5C-1383-628B-CF84-C3F3C037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863668-3E96-16B8-F11D-24AD43E5D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34ED05-3734-4919-8986-CB4E3EBC1DA4}" type="datetimeFigureOut">
              <a:rPr lang="pt-BR" smtClean="0"/>
              <a:t>09/07/2025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4F0766-CB9C-0677-B9E0-05440C02B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97265-DC70-2EDF-9243-9E5261607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13F204-5365-4E72-8223-89CBEAF9D0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58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de camisa branca&#10;&#10;O conteúdo gerado por IA pode estar incorreto.">
            <a:extLst>
              <a:ext uri="{FF2B5EF4-FFF2-40B4-BE49-F238E27FC236}">
                <a16:creationId xmlns:a16="http://schemas.microsoft.com/office/drawing/2014/main" id="{7AF5688B-F9A9-5609-5E68-3AF4A6EEF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31D4A4C-D17A-AB1B-F50A-167CE0028EFF}"/>
              </a:ext>
            </a:extLst>
          </p:cNvPr>
          <p:cNvSpPr txBox="1">
            <a:spLocks/>
          </p:cNvSpPr>
          <p:nvPr/>
        </p:nvSpPr>
        <p:spPr>
          <a:xfrm>
            <a:off x="419293" y="4735090"/>
            <a:ext cx="11353403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noProof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BENEFICÊNCIA SISTEMÁTICA:</a:t>
            </a:r>
          </a:p>
          <a:p>
            <a:pPr algn="ctr"/>
            <a:r>
              <a:rPr lang="pt-BR" sz="4800" b="1" noProof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Missão e santificação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12C244CC-5DA9-4113-51D4-F0080879E3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5" y="2880549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1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essoas sentadas no sofá&#10;&#10;O conteúdo gerado por IA pode estar incorreto.">
            <a:extLst>
              <a:ext uri="{FF2B5EF4-FFF2-40B4-BE49-F238E27FC236}">
                <a16:creationId xmlns:a16="http://schemas.microsoft.com/office/drawing/2014/main" id="{4A65E517-4C80-A35D-304E-131E93234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0" y="-79517"/>
            <a:ext cx="10461065" cy="6985402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25467D4-7972-F1A8-0780-8CE5F57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59"/>
            <a:ext cx="12191998" cy="6858000"/>
          </a:xfrm>
          <a:prstGeom prst="rect">
            <a:avLst/>
          </a:prstGeom>
        </p:spPr>
      </p:pic>
      <p:pic>
        <p:nvPicPr>
          <p:cNvPr id="9" name="Imagem 8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9E2E2AF1-0436-D3DE-F99C-1D7F3A368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1" y="-39756"/>
            <a:ext cx="12297797" cy="6917512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F0ED60B5-B1CE-3AE1-7C9B-2B81836B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60"/>
            <a:ext cx="12262680" cy="689775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801B1A1-74F0-419E-9015-F37B8818ABC0}"/>
              </a:ext>
            </a:extLst>
          </p:cNvPr>
          <p:cNvSpPr/>
          <p:nvPr/>
        </p:nvSpPr>
        <p:spPr>
          <a:xfrm>
            <a:off x="-52921" y="-39757"/>
            <a:ext cx="12297799" cy="69175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21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2439165" y="2955992"/>
            <a:ext cx="72078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objetivo, portanto, é salvar os outros sem nos perdermos.</a:t>
            </a:r>
          </a:p>
        </p:txBody>
      </p:sp>
    </p:spTree>
    <p:extLst>
      <p:ext uri="{BB962C8B-B14F-4D97-AF65-F5344CB8AC3E}">
        <p14:creationId xmlns:p14="http://schemas.microsoft.com/office/powerpoint/2010/main" val="28014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152BF-9D16-72F3-5D04-6748756B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com as mãos&#10;&#10;O conteúdo gerado por IA pode estar incorreto.">
            <a:extLst>
              <a:ext uri="{FF2B5EF4-FFF2-40B4-BE49-F238E27FC236}">
                <a16:creationId xmlns:a16="http://schemas.microsoft.com/office/drawing/2014/main" id="{EB77E1CC-DE67-7204-2460-E0558FE18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197" y="-757460"/>
            <a:ext cx="5791200" cy="869359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0803C6A-6220-78AC-C19B-8BB5D35C8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ACE87B7-B221-A127-1B5E-C16F6EF2E5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50DDAD-58EF-2932-A288-D18084A1C7C7}"/>
              </a:ext>
            </a:extLst>
          </p:cNvPr>
          <p:cNvSpPr txBox="1"/>
          <p:nvPr/>
        </p:nvSpPr>
        <p:spPr>
          <a:xfrm>
            <a:off x="1105198" y="2035065"/>
            <a:ext cx="49908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“Eu sou o Senhor, que os tirei da terra do Egito para ser o Deus de vocês; sejam santos, porque eu sou santo” </a:t>
            </a:r>
          </a:p>
          <a:p>
            <a:endParaRPr lang="pt-BR" sz="28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4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Levítico 11:45</a:t>
            </a:r>
          </a:p>
        </p:txBody>
      </p:sp>
    </p:spTree>
    <p:extLst>
      <p:ext uri="{BB962C8B-B14F-4D97-AF65-F5344CB8AC3E}">
        <p14:creationId xmlns:p14="http://schemas.microsoft.com/office/powerpoint/2010/main" val="132068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3BF4-A33E-8A77-6FA4-AA68C34C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E800872-AAD8-2E3C-A396-6A80BF109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11FF829-0535-710A-16AA-9F77B98189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3197F97-BC5F-AE9F-1046-E4397238AEB5}"/>
              </a:ext>
            </a:extLst>
          </p:cNvPr>
          <p:cNvSpPr txBox="1"/>
          <p:nvPr/>
        </p:nvSpPr>
        <p:spPr>
          <a:xfrm>
            <a:off x="1216457" y="1893427"/>
            <a:ext cx="975908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Colocar todo esse plano em prática transformaria a vida dos israelitas, e eles passariam a pensar como Deus, querer como Deus, decidir como Deus e colocar em prática o plano de Deus.</a:t>
            </a:r>
          </a:p>
          <a:p>
            <a:endParaRPr lang="pt-BR" sz="28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pt-BR" sz="44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02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4DB9-A78E-A4B9-5140-10FD1C843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3DCE17AD-3FE2-851B-7289-EE78407F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4517CA2-F309-C60A-721F-E67C545E60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0476F31-F6EC-43F7-3E88-EB643C5C0967}"/>
              </a:ext>
            </a:extLst>
          </p:cNvPr>
          <p:cNvSpPr txBox="1"/>
          <p:nvPr/>
        </p:nvSpPr>
        <p:spPr>
          <a:xfrm>
            <a:off x="982904" y="1873700"/>
            <a:ext cx="1022619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“Portanto, Eu lhes digo que o Reino de Deus será tirado de vocês e entregue a um povo que lhe produza os respectivos frutos”</a:t>
            </a:r>
          </a:p>
          <a:p>
            <a:endParaRPr lang="pt-BR" sz="40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Mateus 21:43</a:t>
            </a:r>
          </a:p>
        </p:txBody>
      </p:sp>
    </p:spTree>
    <p:extLst>
      <p:ext uri="{BB962C8B-B14F-4D97-AF65-F5344CB8AC3E}">
        <p14:creationId xmlns:p14="http://schemas.microsoft.com/office/powerpoint/2010/main" val="133217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744EB-7739-7605-FECB-C30453B38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ao ar livre, grama, segurando, pequeno&#10;&#10;O conteúdo gerado por IA pode estar incorreto.">
            <a:extLst>
              <a:ext uri="{FF2B5EF4-FFF2-40B4-BE49-F238E27FC236}">
                <a16:creationId xmlns:a16="http://schemas.microsoft.com/office/drawing/2014/main" id="{1D1EADC6-8E70-DD88-1882-EFF6E50CC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60" y="-134697"/>
            <a:ext cx="10679988" cy="712739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C4B6F07-03F2-B45D-14B6-3FE9E9931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5D3A045-431A-685F-138F-7890575034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81AA39C-BF8E-20AB-59E6-606D7517EF29}"/>
              </a:ext>
            </a:extLst>
          </p:cNvPr>
          <p:cNvSpPr txBox="1"/>
          <p:nvPr/>
        </p:nvSpPr>
        <p:spPr>
          <a:xfrm>
            <a:off x="1105196" y="1604177"/>
            <a:ext cx="47170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cumprimento do </a:t>
            </a:r>
            <a:r>
              <a:rPr lang="pt-BR" sz="2800" b="1" noProof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propósito</a:t>
            </a:r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original de reconhecer a soberania de Deus e proclamar o evangelho a todas as </a:t>
            </a:r>
            <a:r>
              <a:rPr lang="pt-BR" sz="2800" b="1" noProof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nações</a:t>
            </a:r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é sustentado pela </a:t>
            </a:r>
            <a:r>
              <a:rPr lang="pt-BR" sz="2800" b="1" noProof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prática</a:t>
            </a:r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do plano de </a:t>
            </a:r>
            <a:r>
              <a:rPr lang="pt-BR" sz="2800" b="1" noProof="0" dirty="0" err="1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Beneficência</a:t>
            </a:r>
            <a:r>
              <a:rPr lang="pt-BR" sz="2800" b="1" noProof="0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pt-BR" sz="2800" b="1" noProof="0" dirty="0" err="1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Sistemática</a:t>
            </a:r>
            <a:r>
              <a:rPr lang="pt-BR" sz="2800" b="1" noProof="0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  <a:p>
            <a:endParaRPr lang="pt-BR" sz="28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7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nha comunidade">
            <a:extLst>
              <a:ext uri="{FF2B5EF4-FFF2-40B4-BE49-F238E27FC236}">
                <a16:creationId xmlns:a16="http://schemas.microsoft.com/office/drawing/2014/main" id="{6FCE9FCB-44CF-3E5D-EC9E-EB884A97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13743"/>
            <a:ext cx="17198558" cy="70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E57C93E-4257-0F1A-8753-EB1867E21EBA}"/>
              </a:ext>
            </a:extLst>
          </p:cNvPr>
          <p:cNvSpPr txBox="1">
            <a:spLocks/>
          </p:cNvSpPr>
          <p:nvPr/>
        </p:nvSpPr>
        <p:spPr>
          <a:xfrm>
            <a:off x="1044659" y="4593423"/>
            <a:ext cx="11353403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noProof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movimento profético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B3BB16-BA43-59BA-E3C7-307A29659A8D}"/>
              </a:ext>
            </a:extLst>
          </p:cNvPr>
          <p:cNvSpPr txBox="1"/>
          <p:nvPr/>
        </p:nvSpPr>
        <p:spPr>
          <a:xfrm>
            <a:off x="6426558" y="-5280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noProof="0" dirty="0"/>
          </a:p>
        </p:txBody>
      </p:sp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BDF6DC7-4374-B97E-185C-FE51E3DC8F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-1"/>
            <a:ext cx="12191998" cy="6858000"/>
          </a:xfrm>
          <a:prstGeom prst="rect">
            <a:avLst/>
          </a:prstGeom>
        </p:spPr>
      </p:pic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4332F0C5-6282-7BA8-A211-D9BD21DFD5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ao lado de nuvens em céu escuro&#10;&#10;O conteúdo gerado por IA pode estar incorreto.">
            <a:extLst>
              <a:ext uri="{FF2B5EF4-FFF2-40B4-BE49-F238E27FC236}">
                <a16:creationId xmlns:a16="http://schemas.microsoft.com/office/drawing/2014/main" id="{4432FA92-CA3C-39DE-1722-A73BF6780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963" y="-48297"/>
            <a:ext cx="11074195" cy="695459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98A27B5-4696-861C-8D89-952269BDC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43576FE1-37FC-439E-5E47-60C113A1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971301" y="2127893"/>
            <a:ext cx="53376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noProof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Além</a:t>
            </a:r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de apoiar</a:t>
            </a:r>
          </a:p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 </a:t>
            </a:r>
            <a:r>
              <a:rPr lang="pt-BR" sz="3600" b="1" noProof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missão</a:t>
            </a:r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a igreja adotou um plano de</a:t>
            </a:r>
          </a:p>
          <a:p>
            <a:r>
              <a:rPr lang="pt-BR" sz="3600" b="1" noProof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doação</a:t>
            </a:r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que enfatiza a</a:t>
            </a:r>
          </a:p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soberania de Deus.</a:t>
            </a:r>
          </a:p>
        </p:txBody>
      </p:sp>
    </p:spTree>
    <p:extLst>
      <p:ext uri="{BB962C8B-B14F-4D97-AF65-F5344CB8AC3E}">
        <p14:creationId xmlns:p14="http://schemas.microsoft.com/office/powerpoint/2010/main" val="275614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criada">
            <a:extLst>
              <a:ext uri="{FF2B5EF4-FFF2-40B4-BE49-F238E27FC236}">
                <a16:creationId xmlns:a16="http://schemas.microsoft.com/office/drawing/2014/main" id="{733A71AC-BF0A-7CBE-22CB-7DE69047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40" y="-488515"/>
            <a:ext cx="6658368" cy="9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EBE37581-07C6-10E9-F428-CB48F230FB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753644" y="-325677"/>
            <a:ext cx="17755644" cy="718367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F44BB41-9781-7287-3EA6-E0D4E133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B006B56-7C63-BFE1-03EB-D30B08A166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4647156" y="-1064711"/>
            <a:ext cx="17755644" cy="792271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595077" y="1997838"/>
            <a:ext cx="53798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“Tenho uma mensagem para você. Você deve começar a imprimir um pequeno jornal e enviá-lo ao povo”.</a:t>
            </a:r>
          </a:p>
          <a:p>
            <a:endParaRPr lang="pt-BR" sz="32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0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Ellen G. White</a:t>
            </a:r>
          </a:p>
        </p:txBody>
      </p:sp>
    </p:spTree>
    <p:extLst>
      <p:ext uri="{BB962C8B-B14F-4D97-AF65-F5344CB8AC3E}">
        <p14:creationId xmlns:p14="http://schemas.microsoft.com/office/powerpoint/2010/main" val="200223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700C8-8A85-6CB6-E6DF-4D1D5C415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de uma pessoa&#10;&#10;O conteúdo gerado por IA pode estar incorreto.">
            <a:extLst>
              <a:ext uri="{FF2B5EF4-FFF2-40B4-BE49-F238E27FC236}">
                <a16:creationId xmlns:a16="http://schemas.microsoft.com/office/drawing/2014/main" id="{64A3C651-217A-1DCF-1247-6759F403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0" y="-763779"/>
            <a:ext cx="11462301" cy="7641534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3AB4ADA-B282-DCD4-E086-682F15F7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59"/>
            <a:ext cx="12191998" cy="6858000"/>
          </a:xfrm>
          <a:prstGeom prst="rect">
            <a:avLst/>
          </a:prstGeom>
        </p:spPr>
      </p:pic>
      <p:pic>
        <p:nvPicPr>
          <p:cNvPr id="9" name="Imagem 8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2BCF4509-54EC-A5CD-62C9-8BB74DEB7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1" y="-39756"/>
            <a:ext cx="12297797" cy="6917512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70449D5A-D13C-CECE-C850-73150E7FEB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52919" y="-39760"/>
            <a:ext cx="12262680" cy="689775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8F19917-5110-7B45-2B0F-793824E4019A}"/>
              </a:ext>
            </a:extLst>
          </p:cNvPr>
          <p:cNvSpPr/>
          <p:nvPr/>
        </p:nvSpPr>
        <p:spPr>
          <a:xfrm>
            <a:off x="-52921" y="-39757"/>
            <a:ext cx="12297799" cy="69175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21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332A03-1574-AF99-1305-F1A18BD0D6F3}"/>
              </a:ext>
            </a:extLst>
          </p:cNvPr>
          <p:cNvSpPr txBox="1"/>
          <p:nvPr/>
        </p:nvSpPr>
        <p:spPr>
          <a:xfrm>
            <a:off x="1934793" y="3389241"/>
            <a:ext cx="82165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“Deus requer que seja dado um dízimo, ou um décimo, de toda a renda de Seu povo”.</a:t>
            </a:r>
          </a:p>
          <a:p>
            <a:pPr algn="ctr"/>
            <a:endParaRPr lang="pt-BR" sz="2800" b="1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/>
            <a:r>
              <a:rPr lang="pt-BR" sz="20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D. M. </a:t>
            </a:r>
            <a:r>
              <a:rPr lang="pt-BR" sz="2000" b="1" noProof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Canright</a:t>
            </a:r>
            <a:r>
              <a:rPr lang="pt-BR" sz="20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endParaRPr lang="pt-BR" sz="2800" b="1" noProof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2E71C3B-5874-6281-E6EC-6CA34A24A058}"/>
              </a:ext>
            </a:extLst>
          </p:cNvPr>
          <p:cNvSpPr txBox="1"/>
          <p:nvPr/>
        </p:nvSpPr>
        <p:spPr>
          <a:xfrm>
            <a:off x="573393" y="605696"/>
            <a:ext cx="30985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600" b="1" noProof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1876</a:t>
            </a:r>
          </a:p>
        </p:txBody>
      </p:sp>
    </p:spTree>
    <p:extLst>
      <p:ext uri="{BB962C8B-B14F-4D97-AF65-F5344CB8AC3E}">
        <p14:creationId xmlns:p14="http://schemas.microsoft.com/office/powerpoint/2010/main" val="193534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9391345-38C6-8936-08DE-698B77DE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25467D4-7972-F1A8-0780-8CE5F57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865336" y="1659285"/>
            <a:ext cx="104613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noProof="0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</a:rPr>
              <a:t>O termo Beneficência Sistemática </a:t>
            </a:r>
            <a:r>
              <a:rPr lang="pt-BR" sz="32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era utilizado para fazer referência a um plano sistemático de ofertas semanais.</a:t>
            </a:r>
          </a:p>
          <a:p>
            <a:endParaRPr lang="pt-BR" sz="32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32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Desde 1890, a Beneficência Sistemática faz referência ao plano de doação que apoiava o ministério sacerdotal levítico.</a:t>
            </a:r>
          </a:p>
        </p:txBody>
      </p:sp>
    </p:spTree>
    <p:extLst>
      <p:ext uri="{BB962C8B-B14F-4D97-AF65-F5344CB8AC3E}">
        <p14:creationId xmlns:p14="http://schemas.microsoft.com/office/powerpoint/2010/main" val="263078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9602A42A-A643-FD92-BB81-C9284354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C85BA0F9-BAA2-7FE7-D9D8-5249FA4C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969BB29-30ED-68E5-E490-3C444BBF93D6}"/>
              </a:ext>
            </a:extLst>
          </p:cNvPr>
          <p:cNvSpPr txBox="1">
            <a:spLocks/>
          </p:cNvSpPr>
          <p:nvPr/>
        </p:nvSpPr>
        <p:spPr>
          <a:xfrm>
            <a:off x="1555048" y="2806860"/>
            <a:ext cx="8879134" cy="1336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noProof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LIVRO PATRIARCAS E PROFETAS</a:t>
            </a:r>
            <a:endParaRPr lang="pt-BR" sz="6600" noProof="0" dirty="0">
              <a:solidFill>
                <a:srgbClr val="F7F3E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6D3F0-4AD0-73E4-ECE8-C49BA4617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0BE944E-6509-7F08-C155-8295CDE374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73562" y="-914400"/>
            <a:ext cx="15917331" cy="8953500"/>
          </a:xfrm>
          <a:prstGeom prst="rect">
            <a:avLst/>
          </a:prstGeom>
        </p:spPr>
      </p:pic>
      <p:pic>
        <p:nvPicPr>
          <p:cNvPr id="3074" name="Picture 2" descr="Imagem criada">
            <a:extLst>
              <a:ext uri="{FF2B5EF4-FFF2-40B4-BE49-F238E27FC236}">
                <a16:creationId xmlns:a16="http://schemas.microsoft.com/office/drawing/2014/main" id="{404CED39-561F-BA62-7312-6F4B4E5E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17" y="-1994249"/>
            <a:ext cx="7668134" cy="115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B8B748A-03B7-3646-6F6D-7D9BC68CF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A5BECB8-75F0-BD83-9B30-B0CD86BA25CE}"/>
              </a:ext>
            </a:extLst>
          </p:cNvPr>
          <p:cNvSpPr txBox="1"/>
          <p:nvPr/>
        </p:nvSpPr>
        <p:spPr>
          <a:xfrm>
            <a:off x="900517" y="1659284"/>
            <a:ext cx="4990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Em Sua sabedoria, Deus separou a tribo de Levi e a família de Arão para exercerem o ministério de receber, estudar, aplicar e ensinar a revelação escrita de Deus por intermédio dos profetas.</a:t>
            </a:r>
          </a:p>
        </p:txBody>
      </p:sp>
    </p:spTree>
    <p:extLst>
      <p:ext uri="{BB962C8B-B14F-4D97-AF65-F5344CB8AC3E}">
        <p14:creationId xmlns:p14="http://schemas.microsoft.com/office/powerpoint/2010/main" val="202909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A7E4-B1B6-0134-8FBF-F2B3D859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9391345-38C6-8936-08DE-698B77DE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25467D4-7972-F1A8-0780-8CE5F57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A232F73-9B59-A46E-60D2-74462BC807CC}"/>
              </a:ext>
            </a:extLst>
          </p:cNvPr>
          <p:cNvSpPr txBox="1"/>
          <p:nvPr/>
        </p:nvSpPr>
        <p:spPr>
          <a:xfrm>
            <a:off x="1216457" y="1649536"/>
            <a:ext cx="97590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“Era propósito de Deus, porém, que, pela revelação de Seu caráter por meio de Israel, os homens fossem atraídos a Ele. [...] Israel, porém, não cumpriu o propósito de Deus”.</a:t>
            </a:r>
            <a:endParaRPr lang="pt-BR" sz="44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endParaRPr lang="pt-BR" sz="3600" b="1" noProof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pt-BR" sz="2400" b="1" noProof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Ellen G. White, Parábolas de Jesus, p. 168.</a:t>
            </a:r>
          </a:p>
        </p:txBody>
      </p:sp>
    </p:spTree>
    <p:extLst>
      <p:ext uri="{BB962C8B-B14F-4D97-AF65-F5344CB8AC3E}">
        <p14:creationId xmlns:p14="http://schemas.microsoft.com/office/powerpoint/2010/main" val="26497320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230DCBC0-A0C7-455C-84AE-99F1DEA9A97D}"/>
</file>

<file path=customXml/itemProps2.xml><?xml version="1.0" encoding="utf-8"?>
<ds:datastoreItem xmlns:ds="http://schemas.openxmlformats.org/officeDocument/2006/customXml" ds:itemID="{195E80EF-5C0F-40DE-A197-EEE4F0E2B896}"/>
</file>

<file path=customXml/itemProps3.xml><?xml version="1.0" encoding="utf-8"?>
<ds:datastoreItem xmlns:ds="http://schemas.openxmlformats.org/officeDocument/2006/customXml" ds:itemID="{5F116B51-0E3A-4989-B15D-2BFF8C5200DA}"/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353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Roboto</vt:lpstr>
      <vt:lpstr>Aptos</vt:lpstr>
      <vt:lpstr>Inter</vt:lpstr>
      <vt:lpstr>Arial</vt:lpstr>
      <vt:lpstr>Aptos Display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UCB - APV - Lourival Goncales</dc:creator>
  <cp:lastModifiedBy>DSA - Daiana Belén Escobar</cp:lastModifiedBy>
  <cp:revision>14</cp:revision>
  <dcterms:created xsi:type="dcterms:W3CDTF">2024-12-26T19:01:53Z</dcterms:created>
  <dcterms:modified xsi:type="dcterms:W3CDTF">2025-07-09T12:51:56Z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