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44" r:id="rId3"/>
    <p:sldId id="365" r:id="rId4"/>
    <p:sldId id="364" r:id="rId5"/>
    <p:sldId id="366" r:id="rId6"/>
    <p:sldId id="367" r:id="rId7"/>
    <p:sldId id="362" r:id="rId8"/>
    <p:sldId id="359" r:id="rId9"/>
    <p:sldId id="346" r:id="rId10"/>
    <p:sldId id="348" r:id="rId11"/>
    <p:sldId id="360" r:id="rId12"/>
    <p:sldId id="350" r:id="rId13"/>
  </p:sldIdLst>
  <p:sldSz cx="12192000" cy="6858000"/>
  <p:notesSz cx="6858000" cy="9144000"/>
  <p:embeddedFontLst>
    <p:embeddedFont>
      <p:font typeface="Inter" panose="020B0604020202020204" charset="0"/>
      <p:regular r:id="rId14"/>
      <p:bold r:id="rId15"/>
      <p:italic r:id="rId16"/>
      <p:boldItalic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C4CBD-B1FF-5A22-73EF-250D00E2B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05A55F-2895-2364-0237-5F0709846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20AFF4-14FD-1670-A1A1-261CA498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C206B7-1F53-A7D8-F6D6-9394CBF2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122781-528D-1F5C-A3C6-BBE00533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37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91635-0608-C490-6372-4A7C3CA1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C1A78C-4E8A-7B46-579E-7ACF2770B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68FA6E-4C41-261C-F885-127BCD7F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F16597-6A1F-661D-9BF4-F8637E70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7C7845-374F-259A-54B3-DC0B102F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17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6C115C-3C4D-3BD2-05DF-25007AEB1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33B467D-6642-1A49-BBAE-2952B443F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DBFA8-F88C-3C4F-88C9-DA714E4A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D20CF6-1476-13D2-3C48-E2DEC783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BF9946-F7B7-4445-F418-130DCDEE9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41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0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658ED-E7B7-AACD-C250-1938B360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2455FC-E873-638F-7517-2671C5406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AF3C48-5CE6-33A7-0E19-FD5305C1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ACF50A-F861-B634-76C4-5FC0A5BE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39DF47-F206-257E-3CE1-15022DFE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29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78AEA-ECED-1354-02EA-4C99D8F9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D0A3C6-D9E9-66C8-1901-01DA9AAC7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7499A5-55DB-029A-D885-E3753424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D2101E-CD2B-BF54-10DF-29E196FE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8EE199-CB1A-EA40-A32B-FD32135CF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54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45AD1-0B64-A4CE-E5AC-88DF6659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D748B0-D039-1F6E-2707-3EEEB458F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603651-0096-EB3D-DC59-F26AA1B9A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CED07A-71D7-FCFD-3C10-43D7B8C0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944526D-34A1-9961-73AD-A5EB9B6A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9272AE-8552-DE89-64C3-AD6158C7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9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6B4E5-A366-6714-9F3D-A3DFD45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7F4388-E01A-9949-2206-E00695CF7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C15325-56A8-3A08-125B-169D9711D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6F2723-E233-782E-6EE4-61A28D0C8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9785DE5-4599-809A-C81E-69D5DA004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7635EDA-5C05-2CA6-1B53-81D3EB62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26F393-B6AF-225F-BBAA-04AC5619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C08E57-AABB-8D56-5B0F-9A2FD3DC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5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F051E-7289-9C6E-DFE8-5ADD152E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00B4605-8F63-B5FA-4D6F-E26021B0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44B26DA-05A9-8F58-0578-23AAC8CA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E772F55-8566-5AE6-6DB5-23D94098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30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74D1337-E0D2-8D4B-AD60-B6A965BD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E84BDE-F52F-AB6B-1953-3D77CB72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B623A0-5A96-3796-9C51-D2DDB0EA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56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E691E-E495-F765-D8C3-81BD1B1A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30782E-A8FE-6690-15AD-4A25E1AB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BAB987-40A6-A564-6357-12E089EE1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F6C44E-EF0B-ECE1-4067-248695CE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B4675E-D530-F510-08A7-2BB1B172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889C31-B487-3969-DC90-639BBED3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33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0D234-EAD8-2FF8-F05B-7057F44C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21DDB6-2307-363E-9E3D-76782A669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57821F-2081-2C15-6F82-42D1054F1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6B06E1-9420-1F9E-4D04-9093B55C9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F0BE38-0E0F-D5AB-2DF7-0FB8F247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1E8E98-1A8D-63BB-142C-BDAA6776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48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B695E87-7BE5-CE94-A3E8-A54575BB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2F4D5C-1383-628B-CF84-C3F3C037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863668-3E96-16B8-F11D-24AD43E5D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4F0766-CB9C-0677-B9E0-05440C02B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897265-DC70-2EDF-9243-9E5261607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58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no interior, mesa, mulher&#10;&#10;O conteúdo gerado por IA pode estar incorreto.">
            <a:extLst>
              <a:ext uri="{FF2B5EF4-FFF2-40B4-BE49-F238E27FC236}">
                <a16:creationId xmlns:a16="http://schemas.microsoft.com/office/drawing/2014/main" id="{85E972A6-F95F-A8DD-535D-F03F5C79A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3" y="-317499"/>
            <a:ext cx="13910418" cy="782461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31D4A4C-D17A-AB1B-F50A-167CE0028EFF}"/>
              </a:ext>
            </a:extLst>
          </p:cNvPr>
          <p:cNvSpPr txBox="1">
            <a:spLocks/>
          </p:cNvSpPr>
          <p:nvPr/>
        </p:nvSpPr>
        <p:spPr>
          <a:xfrm>
            <a:off x="419293" y="4735090"/>
            <a:ext cx="11353403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noProof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BENEFICÊNCIA SISTEMÁTICA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12C244CC-5DA9-4113-51D4-F0080879E3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5" y="3228278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1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ão de uma pessoa&#10;&#10;O conteúdo gerado por IA pode estar incorreto.">
            <a:extLst>
              <a:ext uri="{FF2B5EF4-FFF2-40B4-BE49-F238E27FC236}">
                <a16:creationId xmlns:a16="http://schemas.microsoft.com/office/drawing/2014/main" id="{901ED48F-9308-86DE-77D1-21D041268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27" y="-24114"/>
            <a:ext cx="10369665" cy="69131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F44BB41-9781-7287-3EA6-E0D4E1331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B006B56-7C63-BFE1-03EB-D30B08A166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1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833070" y="2028615"/>
            <a:ext cx="526292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EFEITOS MONETÁRIOS DO NOVO SISTEMA DE DÍZIMOS</a:t>
            </a:r>
          </a:p>
        </p:txBody>
      </p:sp>
    </p:spTree>
    <p:extLst>
      <p:ext uri="{BB962C8B-B14F-4D97-AF65-F5344CB8AC3E}">
        <p14:creationId xmlns:p14="http://schemas.microsoft.com/office/powerpoint/2010/main" val="200223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11425-BC99-EC94-137D-5EB1809BC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">
            <a:extLst>
              <a:ext uri="{FF2B5EF4-FFF2-40B4-BE49-F238E27FC236}">
                <a16:creationId xmlns:a16="http://schemas.microsoft.com/office/drawing/2014/main" id="{9D023DA4-AE0A-3ADD-BED5-95DCB5AEE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7C68C895-AB9B-3A5F-344C-F867DDA4E1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6ADD203-A30D-D817-8D85-1A350036DD6C}"/>
              </a:ext>
            </a:extLst>
          </p:cNvPr>
          <p:cNvSpPr txBox="1">
            <a:spLocks/>
          </p:cNvSpPr>
          <p:nvPr/>
        </p:nvSpPr>
        <p:spPr>
          <a:xfrm>
            <a:off x="1117725" y="2760694"/>
            <a:ext cx="9556901" cy="1336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800" b="1" noProof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DÍZIMO A PARTIR DE 1879</a:t>
            </a:r>
            <a:endParaRPr lang="pt-BR" sz="8800" noProof="0" dirty="0">
              <a:solidFill>
                <a:srgbClr val="F7F3E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65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9391345-38C6-8936-08DE-698B77DE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25467D4-7972-F1A8-0780-8CE5F57E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1278449" y="1443841"/>
            <a:ext cx="891943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primeiro Manual da Igreja Adventista do Sétimo Dia (1932) mencionava que a liderança da igreja deveria ser composta de dizimistas. Em 1951, o dízimo passou a ser mencionado entre as instruções doutrinárias para os candidatos ao batismo.</a:t>
            </a:r>
          </a:p>
        </p:txBody>
      </p:sp>
    </p:spTree>
    <p:extLst>
      <p:ext uri="{BB962C8B-B14F-4D97-AF65-F5344CB8AC3E}">
        <p14:creationId xmlns:p14="http://schemas.microsoft.com/office/powerpoint/2010/main" val="264973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essoa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4BE10389-8835-D782-9D5F-519DF331D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49" y="-355600"/>
            <a:ext cx="11353800" cy="75692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98A27B5-4696-861C-8D89-952269BDC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43576FE1-37FC-439E-5E47-60C113A1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758358" y="2551837"/>
            <a:ext cx="53376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Situação financeira dos ministros na década de 1850</a:t>
            </a:r>
          </a:p>
        </p:txBody>
      </p:sp>
    </p:spTree>
    <p:extLst>
      <p:ext uri="{BB962C8B-B14F-4D97-AF65-F5344CB8AC3E}">
        <p14:creationId xmlns:p14="http://schemas.microsoft.com/office/powerpoint/2010/main" val="27561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602A3-FC0A-7265-6694-DCB46890E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DB78878-E19C-FF20-1246-BAF2916A8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F2FFD296-FCDF-70FA-8460-EC951814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F06BD12-8510-4861-371E-8468F2DC6583}"/>
              </a:ext>
            </a:extLst>
          </p:cNvPr>
          <p:cNvSpPr txBox="1"/>
          <p:nvPr/>
        </p:nvSpPr>
        <p:spPr>
          <a:xfrm>
            <a:off x="1307418" y="2136338"/>
            <a:ext cx="86269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noProof="0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Estudo da Bíblia leva ao plano de benevolência sistemática (1859)</a:t>
            </a:r>
          </a:p>
        </p:txBody>
      </p:sp>
    </p:spTree>
    <p:extLst>
      <p:ext uri="{BB962C8B-B14F-4D97-AF65-F5344CB8AC3E}">
        <p14:creationId xmlns:p14="http://schemas.microsoft.com/office/powerpoint/2010/main" val="282536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179DF-1C53-0803-DD6F-D208F4253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ulher sentada na mesa com computador&#10;&#10;O conteúdo gerado por IA pode estar incorreto.">
            <a:extLst>
              <a:ext uri="{FF2B5EF4-FFF2-40B4-BE49-F238E27FC236}">
                <a16:creationId xmlns:a16="http://schemas.microsoft.com/office/drawing/2014/main" id="{C8D0CE00-3E32-6508-12F5-2B57AA3B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-1441343"/>
            <a:ext cx="6132161" cy="919673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677F7D-9203-20C0-E1C6-94467F058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FF6A5FDD-8A65-370D-4DA2-045780B349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32664B-DE63-4DBF-2B3F-EBAA0B56B2BC}"/>
              </a:ext>
            </a:extLst>
          </p:cNvPr>
          <p:cNvSpPr txBox="1"/>
          <p:nvPr/>
        </p:nvSpPr>
        <p:spPr>
          <a:xfrm>
            <a:off x="758355" y="828288"/>
            <a:ext cx="5337643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Quanto à coleta para os santos, fazei vós também como ordenei às igrejas da Galácia. No primeiro dia da semana, cada um de vós ponha de parte, em casa, conforme a sua prosperidade, e vá juntando, para que se não façam coletas quando eu for.</a:t>
            </a:r>
          </a:p>
          <a:p>
            <a:endParaRPr lang="pt-BR" sz="28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24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1 Coríntios 16:1-2</a:t>
            </a:r>
          </a:p>
        </p:txBody>
      </p:sp>
    </p:spTree>
    <p:extLst>
      <p:ext uri="{BB962C8B-B14F-4D97-AF65-F5344CB8AC3E}">
        <p14:creationId xmlns:p14="http://schemas.microsoft.com/office/powerpoint/2010/main" val="81488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E6E29-7613-7DBC-1D5B-5DC5007B6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D22D8BCC-438F-9EA3-79FB-81648B1D9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C378622-D141-D520-4BED-C6CA92CD22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CC8549-7284-92B4-CD04-DB47FB4540C7}"/>
              </a:ext>
            </a:extLst>
          </p:cNvPr>
          <p:cNvSpPr txBox="1"/>
          <p:nvPr/>
        </p:nvSpPr>
        <p:spPr>
          <a:xfrm>
            <a:off x="1488033" y="1843950"/>
            <a:ext cx="92159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noProof="0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Enquanto no antigo plano de Beneficência Sistemática o foco estava na importância da doação sistemática, o dízimo definia como o valor deveria ser determinado.</a:t>
            </a:r>
          </a:p>
        </p:txBody>
      </p:sp>
    </p:spTree>
    <p:extLst>
      <p:ext uri="{BB962C8B-B14F-4D97-AF65-F5344CB8AC3E}">
        <p14:creationId xmlns:p14="http://schemas.microsoft.com/office/powerpoint/2010/main" val="327061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D341B-A57E-784C-F69B-9FFE69C58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A1A616C-12B3-EB44-AD34-1FAFEE1CF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79CA627-A519-22B9-F095-13DF0EF3BC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37A856B-F40E-7FE8-A064-CFBBCF4310B8}"/>
              </a:ext>
            </a:extLst>
          </p:cNvPr>
          <p:cNvSpPr txBox="1"/>
          <p:nvPr/>
        </p:nvSpPr>
        <p:spPr>
          <a:xfrm>
            <a:off x="1183432" y="2136338"/>
            <a:ext cx="92159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noProof="0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papel de Ellen White na transição da benevolência sistemática para o dízimo</a:t>
            </a:r>
          </a:p>
        </p:txBody>
      </p:sp>
    </p:spTree>
    <p:extLst>
      <p:ext uri="{BB962C8B-B14F-4D97-AF65-F5344CB8AC3E}">
        <p14:creationId xmlns:p14="http://schemas.microsoft.com/office/powerpoint/2010/main" val="3838926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700C8-8A85-6CB6-E6DF-4D1D5C415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no interior, cortando, mesa&#10;&#10;O conteúdo gerado por IA pode estar incorreto.">
            <a:extLst>
              <a:ext uri="{FF2B5EF4-FFF2-40B4-BE49-F238E27FC236}">
                <a16:creationId xmlns:a16="http://schemas.microsoft.com/office/drawing/2014/main" id="{BB4BD68B-5148-44F1-109D-173A8247E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2" y="-45570"/>
            <a:ext cx="10423710" cy="694914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33AB4ADA-B282-DCD4-E086-682F15F72E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52919" y="-39759"/>
            <a:ext cx="12191998" cy="6858000"/>
          </a:xfrm>
          <a:prstGeom prst="rect">
            <a:avLst/>
          </a:prstGeom>
        </p:spPr>
      </p:pic>
      <p:pic>
        <p:nvPicPr>
          <p:cNvPr id="9" name="Imagem 8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2BCF4509-54EC-A5CD-62C9-8BB74DEB7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1" y="-39756"/>
            <a:ext cx="12297797" cy="6917512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70449D5A-D13C-CECE-C850-73150E7FEB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52919" y="-39760"/>
            <a:ext cx="12262680" cy="689775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8F19917-5110-7B45-2B0F-793824E4019A}"/>
              </a:ext>
            </a:extLst>
          </p:cNvPr>
          <p:cNvSpPr/>
          <p:nvPr/>
        </p:nvSpPr>
        <p:spPr>
          <a:xfrm>
            <a:off x="-52921" y="-39757"/>
            <a:ext cx="12297799" cy="69175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21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B332A03-1574-AF99-1305-F1A18BD0D6F3}"/>
              </a:ext>
            </a:extLst>
          </p:cNvPr>
          <p:cNvSpPr txBox="1"/>
          <p:nvPr/>
        </p:nvSpPr>
        <p:spPr>
          <a:xfrm>
            <a:off x="1934795" y="2432426"/>
            <a:ext cx="82165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“Deus não obriga os seres humanos a doar. Tudo quanto derem deve ser voluntário.”</a:t>
            </a:r>
          </a:p>
          <a:p>
            <a:pPr algn="ctr"/>
            <a:endParaRPr lang="pt-BR" sz="3200" b="1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endParaRPr lang="pt-BR" sz="3200" b="1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pt-BR" sz="24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Ellen G. White</a:t>
            </a:r>
          </a:p>
          <a:p>
            <a:pPr algn="ctr"/>
            <a:endParaRPr lang="pt-BR" sz="3200" b="1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4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">
            <a:extLst>
              <a:ext uri="{FF2B5EF4-FFF2-40B4-BE49-F238E27FC236}">
                <a16:creationId xmlns:a16="http://schemas.microsoft.com/office/drawing/2014/main" id="{9602A42A-A643-FD92-BB81-C9284354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C85BA0F9-BAA2-7FE7-D9D8-5249FA4C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969BB29-30ED-68E5-E490-3C444BBF93D6}"/>
              </a:ext>
            </a:extLst>
          </p:cNvPr>
          <p:cNvSpPr txBox="1">
            <a:spLocks/>
          </p:cNvSpPr>
          <p:nvPr/>
        </p:nvSpPr>
        <p:spPr>
          <a:xfrm>
            <a:off x="1030660" y="2760694"/>
            <a:ext cx="9758716" cy="1336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noProof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 ÚLTIMOS PASSOS EM DIREÇÃO AO DÍZIMO (1876–1879)</a:t>
            </a:r>
            <a:endParaRPr lang="pt-BR" sz="4800" noProof="0" dirty="0">
              <a:solidFill>
                <a:srgbClr val="F7F3E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9391345-38C6-8936-08DE-698B77DE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25467D4-7972-F1A8-0780-8CE5F57E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865334" y="1028884"/>
            <a:ext cx="96890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“Parece que, </a:t>
            </a:r>
            <a:r>
              <a:rPr lang="pt-BR" sz="3600" b="1" noProof="0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desde o início,</a:t>
            </a:r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 Senhor ensinou Seu povo a dedicar um décimo [de sua renda] para o sustento de Seus ministros. Muito antes, na era patriarcal, isso já era uma regra estabelecida, o que é evidente pela conduta de Abraão para com Melquisedeque”.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1E09E72-5763-8525-2AE4-20C72078E3B6}"/>
              </a:ext>
            </a:extLst>
          </p:cNvPr>
          <p:cNvSpPr txBox="1"/>
          <p:nvPr/>
        </p:nvSpPr>
        <p:spPr>
          <a:xfrm>
            <a:off x="865334" y="5305896"/>
            <a:ext cx="10461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D. M. </a:t>
            </a:r>
            <a:r>
              <a:rPr lang="pt-BR" sz="2800" b="1" noProof="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Canright</a:t>
            </a:r>
            <a:endParaRPr lang="pt-BR" sz="28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7843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0AB6F95F-D911-4C2C-8340-E96D69015DAF}"/>
</file>

<file path=customXml/itemProps2.xml><?xml version="1.0" encoding="utf-8"?>
<ds:datastoreItem xmlns:ds="http://schemas.openxmlformats.org/officeDocument/2006/customXml" ds:itemID="{9F3C210C-D804-463B-8308-B508998D3A1B}"/>
</file>

<file path=customXml/itemProps3.xml><?xml version="1.0" encoding="utf-8"?>
<ds:datastoreItem xmlns:ds="http://schemas.openxmlformats.org/officeDocument/2006/customXml" ds:itemID="{27EC7599-F981-4533-875B-7E882A1EC4C7}"/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264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Roboto</vt:lpstr>
      <vt:lpstr>Inter</vt:lpstr>
      <vt:lpstr>Aptos</vt:lpstr>
      <vt:lpstr>Arial</vt:lpstr>
      <vt:lpstr>Aptos Display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UCB - APV - Lourival Goncales</dc:creator>
  <cp:lastModifiedBy>DSA - Daiana Belén Escobar</cp:lastModifiedBy>
  <cp:revision>12</cp:revision>
  <dcterms:created xsi:type="dcterms:W3CDTF">2024-12-26T19:01:53Z</dcterms:created>
  <dcterms:modified xsi:type="dcterms:W3CDTF">2025-07-09T12:51:36Z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