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8" r:id="rId2"/>
    <p:sldId id="270" r:id="rId3"/>
    <p:sldId id="271" r:id="rId4"/>
    <p:sldId id="272" r:id="rId5"/>
    <p:sldId id="273" r:id="rId6"/>
    <p:sldId id="274"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Lst>
  <p:sldSz cx="12192000" cy="6858000"/>
  <p:notesSz cx="6858000" cy="9144000"/>
  <p:embeddedFontLst>
    <p:embeddedFont>
      <p:font typeface="Inter" panose="020B0502030000000004" pitchFamily="34" charset="0"/>
      <p:regular r:id="rId25"/>
      <p:bold r:id="rId26"/>
    </p:embeddedFont>
    <p:embeddedFont>
      <p:font typeface="Roboto" panose="02000000000000000000" pitchFamily="2" charset="0"/>
      <p:regular r:id="rId27"/>
      <p:bold r:id="rId28"/>
      <p:italic r:id="rId29"/>
      <p:boldItalic r:id="rId30"/>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3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7" d="100"/>
          <a:sy n="107" d="100"/>
        </p:scale>
        <p:origin x="75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FC0F10-8EFC-2359-ABED-956D7812F007}"/>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3A2BA07A-C748-234F-7B25-A507A2BE80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DEA5FC49-7169-1D53-FD90-D399F1957AEA}"/>
              </a:ext>
            </a:extLst>
          </p:cNvPr>
          <p:cNvSpPr>
            <a:spLocks noGrp="1"/>
          </p:cNvSpPr>
          <p:nvPr>
            <p:ph type="dt" sz="half" idx="10"/>
          </p:nvPr>
        </p:nvSpPr>
        <p:spPr/>
        <p:txBody>
          <a:bodyPr/>
          <a:lstStyle/>
          <a:p>
            <a:fld id="{6A33512F-71BA-4AC9-8CEE-54CE6B61C42E}" type="datetimeFigureOut">
              <a:rPr lang="pt-BR" smtClean="0"/>
              <a:t>12/12/2024</a:t>
            </a:fld>
            <a:endParaRPr lang="pt-BR"/>
          </a:p>
        </p:txBody>
      </p:sp>
      <p:sp>
        <p:nvSpPr>
          <p:cNvPr id="5" name="Espaço Reservado para Rodapé 4">
            <a:extLst>
              <a:ext uri="{FF2B5EF4-FFF2-40B4-BE49-F238E27FC236}">
                <a16:creationId xmlns:a16="http://schemas.microsoft.com/office/drawing/2014/main" id="{191FC028-73CC-92BD-0DF5-226F3862780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7CF45A0-6EBA-A8D9-8B18-332136E6D720}"/>
              </a:ext>
            </a:extLst>
          </p:cNvPr>
          <p:cNvSpPr>
            <a:spLocks noGrp="1"/>
          </p:cNvSpPr>
          <p:nvPr>
            <p:ph type="sldNum" sz="quarter" idx="12"/>
          </p:nvPr>
        </p:nvSpPr>
        <p:spPr/>
        <p:txBody>
          <a:bodyPr/>
          <a:lstStyle/>
          <a:p>
            <a:fld id="{A6924ABC-E496-4972-B103-01D666036B8A}" type="slidenum">
              <a:rPr lang="pt-BR" smtClean="0"/>
              <a:t>‹nº›</a:t>
            </a:fld>
            <a:endParaRPr lang="pt-BR"/>
          </a:p>
        </p:txBody>
      </p:sp>
    </p:spTree>
    <p:extLst>
      <p:ext uri="{BB962C8B-B14F-4D97-AF65-F5344CB8AC3E}">
        <p14:creationId xmlns:p14="http://schemas.microsoft.com/office/powerpoint/2010/main" val="3037955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6AEF28-039E-2A2E-67C8-7823AAE07E4D}"/>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5AEBDA58-FB34-4409-B50C-20C307A309F1}"/>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5EF8A6B-9D4C-94FE-9CCD-B54D3DB0D25A}"/>
              </a:ext>
            </a:extLst>
          </p:cNvPr>
          <p:cNvSpPr>
            <a:spLocks noGrp="1"/>
          </p:cNvSpPr>
          <p:nvPr>
            <p:ph type="dt" sz="half" idx="10"/>
          </p:nvPr>
        </p:nvSpPr>
        <p:spPr/>
        <p:txBody>
          <a:bodyPr/>
          <a:lstStyle/>
          <a:p>
            <a:fld id="{6A33512F-71BA-4AC9-8CEE-54CE6B61C42E}" type="datetimeFigureOut">
              <a:rPr lang="pt-BR" smtClean="0"/>
              <a:t>12/12/2024</a:t>
            </a:fld>
            <a:endParaRPr lang="pt-BR"/>
          </a:p>
        </p:txBody>
      </p:sp>
      <p:sp>
        <p:nvSpPr>
          <p:cNvPr id="5" name="Espaço Reservado para Rodapé 4">
            <a:extLst>
              <a:ext uri="{FF2B5EF4-FFF2-40B4-BE49-F238E27FC236}">
                <a16:creationId xmlns:a16="http://schemas.microsoft.com/office/drawing/2014/main" id="{77BDE075-02FE-A04C-C7A7-B4A29002024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C05E5DF-2FB7-75B4-4BBA-9AEBCE0D7EA0}"/>
              </a:ext>
            </a:extLst>
          </p:cNvPr>
          <p:cNvSpPr>
            <a:spLocks noGrp="1"/>
          </p:cNvSpPr>
          <p:nvPr>
            <p:ph type="sldNum" sz="quarter" idx="12"/>
          </p:nvPr>
        </p:nvSpPr>
        <p:spPr/>
        <p:txBody>
          <a:bodyPr/>
          <a:lstStyle/>
          <a:p>
            <a:fld id="{A6924ABC-E496-4972-B103-01D666036B8A}" type="slidenum">
              <a:rPr lang="pt-BR" smtClean="0"/>
              <a:t>‹nº›</a:t>
            </a:fld>
            <a:endParaRPr lang="pt-BR"/>
          </a:p>
        </p:txBody>
      </p:sp>
    </p:spTree>
    <p:extLst>
      <p:ext uri="{BB962C8B-B14F-4D97-AF65-F5344CB8AC3E}">
        <p14:creationId xmlns:p14="http://schemas.microsoft.com/office/powerpoint/2010/main" val="3111669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78903CE-55E7-D669-977A-A37A355DFCDD}"/>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E243A86C-D3A1-2A03-9BF3-D5525FFAA60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99ED172-E08B-D8F8-8507-FCF0E2C045E6}"/>
              </a:ext>
            </a:extLst>
          </p:cNvPr>
          <p:cNvSpPr>
            <a:spLocks noGrp="1"/>
          </p:cNvSpPr>
          <p:nvPr>
            <p:ph type="dt" sz="half" idx="10"/>
          </p:nvPr>
        </p:nvSpPr>
        <p:spPr/>
        <p:txBody>
          <a:bodyPr/>
          <a:lstStyle/>
          <a:p>
            <a:fld id="{6A33512F-71BA-4AC9-8CEE-54CE6B61C42E}" type="datetimeFigureOut">
              <a:rPr lang="pt-BR" smtClean="0"/>
              <a:t>12/12/2024</a:t>
            </a:fld>
            <a:endParaRPr lang="pt-BR"/>
          </a:p>
        </p:txBody>
      </p:sp>
      <p:sp>
        <p:nvSpPr>
          <p:cNvPr id="5" name="Espaço Reservado para Rodapé 4">
            <a:extLst>
              <a:ext uri="{FF2B5EF4-FFF2-40B4-BE49-F238E27FC236}">
                <a16:creationId xmlns:a16="http://schemas.microsoft.com/office/drawing/2014/main" id="{5604AAE9-E1D1-9F36-E6E4-BF455914761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9881C0B1-9A18-7B3D-0D72-56CE9D27DB74}"/>
              </a:ext>
            </a:extLst>
          </p:cNvPr>
          <p:cNvSpPr>
            <a:spLocks noGrp="1"/>
          </p:cNvSpPr>
          <p:nvPr>
            <p:ph type="sldNum" sz="quarter" idx="12"/>
          </p:nvPr>
        </p:nvSpPr>
        <p:spPr/>
        <p:txBody>
          <a:bodyPr/>
          <a:lstStyle/>
          <a:p>
            <a:fld id="{A6924ABC-E496-4972-B103-01D666036B8A}" type="slidenum">
              <a:rPr lang="pt-BR" smtClean="0"/>
              <a:t>‹nº›</a:t>
            </a:fld>
            <a:endParaRPr lang="pt-BR"/>
          </a:p>
        </p:txBody>
      </p:sp>
    </p:spTree>
    <p:extLst>
      <p:ext uri="{BB962C8B-B14F-4D97-AF65-F5344CB8AC3E}">
        <p14:creationId xmlns:p14="http://schemas.microsoft.com/office/powerpoint/2010/main" val="752680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exto e versic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701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282425-FF1C-3FAC-8A6D-CA616929CF5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1ADF17A6-F40B-0081-4A8E-D68351C654BE}"/>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798E997-BADD-C760-93C3-CE502F13AE03}"/>
              </a:ext>
            </a:extLst>
          </p:cNvPr>
          <p:cNvSpPr>
            <a:spLocks noGrp="1"/>
          </p:cNvSpPr>
          <p:nvPr>
            <p:ph type="dt" sz="half" idx="10"/>
          </p:nvPr>
        </p:nvSpPr>
        <p:spPr/>
        <p:txBody>
          <a:bodyPr/>
          <a:lstStyle/>
          <a:p>
            <a:fld id="{6A33512F-71BA-4AC9-8CEE-54CE6B61C42E}" type="datetimeFigureOut">
              <a:rPr lang="pt-BR" smtClean="0"/>
              <a:t>12/12/2024</a:t>
            </a:fld>
            <a:endParaRPr lang="pt-BR"/>
          </a:p>
        </p:txBody>
      </p:sp>
      <p:sp>
        <p:nvSpPr>
          <p:cNvPr id="5" name="Espaço Reservado para Rodapé 4">
            <a:extLst>
              <a:ext uri="{FF2B5EF4-FFF2-40B4-BE49-F238E27FC236}">
                <a16:creationId xmlns:a16="http://schemas.microsoft.com/office/drawing/2014/main" id="{ACA88AB2-8258-362A-203B-8E266909A75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49C5167-2DDC-8675-3E7B-7DECDA077BB3}"/>
              </a:ext>
            </a:extLst>
          </p:cNvPr>
          <p:cNvSpPr>
            <a:spLocks noGrp="1"/>
          </p:cNvSpPr>
          <p:nvPr>
            <p:ph type="sldNum" sz="quarter" idx="12"/>
          </p:nvPr>
        </p:nvSpPr>
        <p:spPr/>
        <p:txBody>
          <a:bodyPr/>
          <a:lstStyle/>
          <a:p>
            <a:fld id="{A6924ABC-E496-4972-B103-01D666036B8A}" type="slidenum">
              <a:rPr lang="pt-BR" smtClean="0"/>
              <a:t>‹nº›</a:t>
            </a:fld>
            <a:endParaRPr lang="pt-BR"/>
          </a:p>
        </p:txBody>
      </p:sp>
    </p:spTree>
    <p:extLst>
      <p:ext uri="{BB962C8B-B14F-4D97-AF65-F5344CB8AC3E}">
        <p14:creationId xmlns:p14="http://schemas.microsoft.com/office/powerpoint/2010/main" val="550741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E2073D-4458-C36B-EF21-947530766CB1}"/>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DF8F72C6-340A-D642-8243-6444D9D981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B85143BE-5A22-DFB2-CA8F-4E79CD6F3A90}"/>
              </a:ext>
            </a:extLst>
          </p:cNvPr>
          <p:cNvSpPr>
            <a:spLocks noGrp="1"/>
          </p:cNvSpPr>
          <p:nvPr>
            <p:ph type="dt" sz="half" idx="10"/>
          </p:nvPr>
        </p:nvSpPr>
        <p:spPr/>
        <p:txBody>
          <a:bodyPr/>
          <a:lstStyle/>
          <a:p>
            <a:fld id="{6A33512F-71BA-4AC9-8CEE-54CE6B61C42E}" type="datetimeFigureOut">
              <a:rPr lang="pt-BR" smtClean="0"/>
              <a:t>12/12/2024</a:t>
            </a:fld>
            <a:endParaRPr lang="pt-BR"/>
          </a:p>
        </p:txBody>
      </p:sp>
      <p:sp>
        <p:nvSpPr>
          <p:cNvPr id="5" name="Espaço Reservado para Rodapé 4">
            <a:extLst>
              <a:ext uri="{FF2B5EF4-FFF2-40B4-BE49-F238E27FC236}">
                <a16:creationId xmlns:a16="http://schemas.microsoft.com/office/drawing/2014/main" id="{46BDEF09-F43F-9202-EA8A-D81F02A58C2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EE6B1E9-1AEC-D844-BE85-3167638B90FA}"/>
              </a:ext>
            </a:extLst>
          </p:cNvPr>
          <p:cNvSpPr>
            <a:spLocks noGrp="1"/>
          </p:cNvSpPr>
          <p:nvPr>
            <p:ph type="sldNum" sz="quarter" idx="12"/>
          </p:nvPr>
        </p:nvSpPr>
        <p:spPr/>
        <p:txBody>
          <a:bodyPr/>
          <a:lstStyle/>
          <a:p>
            <a:fld id="{A6924ABC-E496-4972-B103-01D666036B8A}" type="slidenum">
              <a:rPr lang="pt-BR" smtClean="0"/>
              <a:t>‹nº›</a:t>
            </a:fld>
            <a:endParaRPr lang="pt-BR"/>
          </a:p>
        </p:txBody>
      </p:sp>
    </p:spTree>
    <p:extLst>
      <p:ext uri="{BB962C8B-B14F-4D97-AF65-F5344CB8AC3E}">
        <p14:creationId xmlns:p14="http://schemas.microsoft.com/office/powerpoint/2010/main" val="24529787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B65B0D-329C-383D-3719-FE1F25AD5C77}"/>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AEE0CA8-EF3B-12D7-48E6-A911E863B971}"/>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F7FEA6C4-95E4-3BC0-071A-48D3A66E5D1E}"/>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148B4EB0-D4CA-6359-E026-883E7D9824C1}"/>
              </a:ext>
            </a:extLst>
          </p:cNvPr>
          <p:cNvSpPr>
            <a:spLocks noGrp="1"/>
          </p:cNvSpPr>
          <p:nvPr>
            <p:ph type="dt" sz="half" idx="10"/>
          </p:nvPr>
        </p:nvSpPr>
        <p:spPr/>
        <p:txBody>
          <a:bodyPr/>
          <a:lstStyle/>
          <a:p>
            <a:fld id="{6A33512F-71BA-4AC9-8CEE-54CE6B61C42E}" type="datetimeFigureOut">
              <a:rPr lang="pt-BR" smtClean="0"/>
              <a:t>12/12/2024</a:t>
            </a:fld>
            <a:endParaRPr lang="pt-BR"/>
          </a:p>
        </p:txBody>
      </p:sp>
      <p:sp>
        <p:nvSpPr>
          <p:cNvPr id="6" name="Espaço Reservado para Rodapé 5">
            <a:extLst>
              <a:ext uri="{FF2B5EF4-FFF2-40B4-BE49-F238E27FC236}">
                <a16:creationId xmlns:a16="http://schemas.microsoft.com/office/drawing/2014/main" id="{CF461AF9-2BB0-E30C-1D41-33FCE2FB597F}"/>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CA085C5-8A4D-AA24-C2C5-3CCBFEBB2A32}"/>
              </a:ext>
            </a:extLst>
          </p:cNvPr>
          <p:cNvSpPr>
            <a:spLocks noGrp="1"/>
          </p:cNvSpPr>
          <p:nvPr>
            <p:ph type="sldNum" sz="quarter" idx="12"/>
          </p:nvPr>
        </p:nvSpPr>
        <p:spPr/>
        <p:txBody>
          <a:bodyPr/>
          <a:lstStyle/>
          <a:p>
            <a:fld id="{A6924ABC-E496-4972-B103-01D666036B8A}" type="slidenum">
              <a:rPr lang="pt-BR" smtClean="0"/>
              <a:t>‹nº›</a:t>
            </a:fld>
            <a:endParaRPr lang="pt-BR"/>
          </a:p>
        </p:txBody>
      </p:sp>
    </p:spTree>
    <p:extLst>
      <p:ext uri="{BB962C8B-B14F-4D97-AF65-F5344CB8AC3E}">
        <p14:creationId xmlns:p14="http://schemas.microsoft.com/office/powerpoint/2010/main" val="18292452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8B49D0-A17D-554D-74BB-3174D532044E}"/>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E1E2609A-F243-792A-6A93-9A7D2AB9EF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2A1C9FA2-95C8-F4E7-9217-E42B0EA7B503}"/>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9B894340-FE28-8B77-70A1-09B7E0CCDC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ABC12B90-10DD-32BF-C474-3F4569565292}"/>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A8C8B6B7-A6E6-A004-B917-0FFF93E97A13}"/>
              </a:ext>
            </a:extLst>
          </p:cNvPr>
          <p:cNvSpPr>
            <a:spLocks noGrp="1"/>
          </p:cNvSpPr>
          <p:nvPr>
            <p:ph type="dt" sz="half" idx="10"/>
          </p:nvPr>
        </p:nvSpPr>
        <p:spPr/>
        <p:txBody>
          <a:bodyPr/>
          <a:lstStyle/>
          <a:p>
            <a:fld id="{6A33512F-71BA-4AC9-8CEE-54CE6B61C42E}" type="datetimeFigureOut">
              <a:rPr lang="pt-BR" smtClean="0"/>
              <a:t>12/12/2024</a:t>
            </a:fld>
            <a:endParaRPr lang="pt-BR"/>
          </a:p>
        </p:txBody>
      </p:sp>
      <p:sp>
        <p:nvSpPr>
          <p:cNvPr id="8" name="Espaço Reservado para Rodapé 7">
            <a:extLst>
              <a:ext uri="{FF2B5EF4-FFF2-40B4-BE49-F238E27FC236}">
                <a16:creationId xmlns:a16="http://schemas.microsoft.com/office/drawing/2014/main" id="{021B8BA3-DFA2-4C16-3141-59F6AB57E4FE}"/>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6F164BDF-9959-22FF-F71D-9CACD492A13C}"/>
              </a:ext>
            </a:extLst>
          </p:cNvPr>
          <p:cNvSpPr>
            <a:spLocks noGrp="1"/>
          </p:cNvSpPr>
          <p:nvPr>
            <p:ph type="sldNum" sz="quarter" idx="12"/>
          </p:nvPr>
        </p:nvSpPr>
        <p:spPr/>
        <p:txBody>
          <a:bodyPr/>
          <a:lstStyle/>
          <a:p>
            <a:fld id="{A6924ABC-E496-4972-B103-01D666036B8A}" type="slidenum">
              <a:rPr lang="pt-BR" smtClean="0"/>
              <a:t>‹nº›</a:t>
            </a:fld>
            <a:endParaRPr lang="pt-BR"/>
          </a:p>
        </p:txBody>
      </p:sp>
    </p:spTree>
    <p:extLst>
      <p:ext uri="{BB962C8B-B14F-4D97-AF65-F5344CB8AC3E}">
        <p14:creationId xmlns:p14="http://schemas.microsoft.com/office/powerpoint/2010/main" val="1347183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9FD87C-CD6B-81F3-CDCA-513B273C4DF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B22D4997-A0F3-00C4-BC58-8EBC68E7B636}"/>
              </a:ext>
            </a:extLst>
          </p:cNvPr>
          <p:cNvSpPr>
            <a:spLocks noGrp="1"/>
          </p:cNvSpPr>
          <p:nvPr>
            <p:ph type="dt" sz="half" idx="10"/>
          </p:nvPr>
        </p:nvSpPr>
        <p:spPr/>
        <p:txBody>
          <a:bodyPr/>
          <a:lstStyle/>
          <a:p>
            <a:fld id="{6A33512F-71BA-4AC9-8CEE-54CE6B61C42E}" type="datetimeFigureOut">
              <a:rPr lang="pt-BR" smtClean="0"/>
              <a:t>12/12/2024</a:t>
            </a:fld>
            <a:endParaRPr lang="pt-BR"/>
          </a:p>
        </p:txBody>
      </p:sp>
      <p:sp>
        <p:nvSpPr>
          <p:cNvPr id="4" name="Espaço Reservado para Rodapé 3">
            <a:extLst>
              <a:ext uri="{FF2B5EF4-FFF2-40B4-BE49-F238E27FC236}">
                <a16:creationId xmlns:a16="http://schemas.microsoft.com/office/drawing/2014/main" id="{CB224389-EE09-D5AF-6F78-A18570F91BB1}"/>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8EB1455F-69CA-6A90-68BC-783C6CAC3741}"/>
              </a:ext>
            </a:extLst>
          </p:cNvPr>
          <p:cNvSpPr>
            <a:spLocks noGrp="1"/>
          </p:cNvSpPr>
          <p:nvPr>
            <p:ph type="sldNum" sz="quarter" idx="12"/>
          </p:nvPr>
        </p:nvSpPr>
        <p:spPr/>
        <p:txBody>
          <a:bodyPr/>
          <a:lstStyle/>
          <a:p>
            <a:fld id="{A6924ABC-E496-4972-B103-01D666036B8A}" type="slidenum">
              <a:rPr lang="pt-BR" smtClean="0"/>
              <a:t>‹nº›</a:t>
            </a:fld>
            <a:endParaRPr lang="pt-BR"/>
          </a:p>
        </p:txBody>
      </p:sp>
    </p:spTree>
    <p:extLst>
      <p:ext uri="{BB962C8B-B14F-4D97-AF65-F5344CB8AC3E}">
        <p14:creationId xmlns:p14="http://schemas.microsoft.com/office/powerpoint/2010/main" val="13620677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121CBFBB-8273-F6E5-BE09-E9472C05DF82}"/>
              </a:ext>
            </a:extLst>
          </p:cNvPr>
          <p:cNvSpPr>
            <a:spLocks noGrp="1"/>
          </p:cNvSpPr>
          <p:nvPr>
            <p:ph type="dt" sz="half" idx="10"/>
          </p:nvPr>
        </p:nvSpPr>
        <p:spPr/>
        <p:txBody>
          <a:bodyPr/>
          <a:lstStyle/>
          <a:p>
            <a:fld id="{6A33512F-71BA-4AC9-8CEE-54CE6B61C42E}" type="datetimeFigureOut">
              <a:rPr lang="pt-BR" smtClean="0"/>
              <a:t>12/12/2024</a:t>
            </a:fld>
            <a:endParaRPr lang="pt-BR"/>
          </a:p>
        </p:txBody>
      </p:sp>
      <p:sp>
        <p:nvSpPr>
          <p:cNvPr id="3" name="Espaço Reservado para Rodapé 2">
            <a:extLst>
              <a:ext uri="{FF2B5EF4-FFF2-40B4-BE49-F238E27FC236}">
                <a16:creationId xmlns:a16="http://schemas.microsoft.com/office/drawing/2014/main" id="{5C149485-D87D-DDDE-5A91-3B95472A950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BAFB19E3-2A2E-538F-19A9-E658C2D71F3D}"/>
              </a:ext>
            </a:extLst>
          </p:cNvPr>
          <p:cNvSpPr>
            <a:spLocks noGrp="1"/>
          </p:cNvSpPr>
          <p:nvPr>
            <p:ph type="sldNum" sz="quarter" idx="12"/>
          </p:nvPr>
        </p:nvSpPr>
        <p:spPr/>
        <p:txBody>
          <a:bodyPr/>
          <a:lstStyle/>
          <a:p>
            <a:fld id="{A6924ABC-E496-4972-B103-01D666036B8A}" type="slidenum">
              <a:rPr lang="pt-BR" smtClean="0"/>
              <a:t>‹nº›</a:t>
            </a:fld>
            <a:endParaRPr lang="pt-BR"/>
          </a:p>
        </p:txBody>
      </p:sp>
    </p:spTree>
    <p:extLst>
      <p:ext uri="{BB962C8B-B14F-4D97-AF65-F5344CB8AC3E}">
        <p14:creationId xmlns:p14="http://schemas.microsoft.com/office/powerpoint/2010/main" val="3412928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6F12D7-EAE3-E20B-6BC9-4A453029546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CCE4FEA-4C09-FA8B-76EB-11A823CD53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B52D47B1-4C36-ED77-A526-B2C29CE12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775C43C-7523-605A-5FC2-37D51BF76A45}"/>
              </a:ext>
            </a:extLst>
          </p:cNvPr>
          <p:cNvSpPr>
            <a:spLocks noGrp="1"/>
          </p:cNvSpPr>
          <p:nvPr>
            <p:ph type="dt" sz="half" idx="10"/>
          </p:nvPr>
        </p:nvSpPr>
        <p:spPr/>
        <p:txBody>
          <a:bodyPr/>
          <a:lstStyle/>
          <a:p>
            <a:fld id="{6A33512F-71BA-4AC9-8CEE-54CE6B61C42E}" type="datetimeFigureOut">
              <a:rPr lang="pt-BR" smtClean="0"/>
              <a:t>12/12/2024</a:t>
            </a:fld>
            <a:endParaRPr lang="pt-BR"/>
          </a:p>
        </p:txBody>
      </p:sp>
      <p:sp>
        <p:nvSpPr>
          <p:cNvPr id="6" name="Espaço Reservado para Rodapé 5">
            <a:extLst>
              <a:ext uri="{FF2B5EF4-FFF2-40B4-BE49-F238E27FC236}">
                <a16:creationId xmlns:a16="http://schemas.microsoft.com/office/drawing/2014/main" id="{A2E9BAA4-DCB1-A61D-E198-87F5868E664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D1A0A56D-5DD4-F2E0-8FF3-6222B00ED389}"/>
              </a:ext>
            </a:extLst>
          </p:cNvPr>
          <p:cNvSpPr>
            <a:spLocks noGrp="1"/>
          </p:cNvSpPr>
          <p:nvPr>
            <p:ph type="sldNum" sz="quarter" idx="12"/>
          </p:nvPr>
        </p:nvSpPr>
        <p:spPr/>
        <p:txBody>
          <a:bodyPr/>
          <a:lstStyle/>
          <a:p>
            <a:fld id="{A6924ABC-E496-4972-B103-01D666036B8A}" type="slidenum">
              <a:rPr lang="pt-BR" smtClean="0"/>
              <a:t>‹nº›</a:t>
            </a:fld>
            <a:endParaRPr lang="pt-BR"/>
          </a:p>
        </p:txBody>
      </p:sp>
    </p:spTree>
    <p:extLst>
      <p:ext uri="{BB962C8B-B14F-4D97-AF65-F5344CB8AC3E}">
        <p14:creationId xmlns:p14="http://schemas.microsoft.com/office/powerpoint/2010/main" val="3442886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ED9FB8-C40E-AC80-917D-BD57F69BD1D5}"/>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20AD97BD-2A50-027A-6FF3-3A40FE1FD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B8AD4CAE-252F-D7A5-2438-9F574984C2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99BCC54-1531-DEF9-054D-2CE7DD11F9D7}"/>
              </a:ext>
            </a:extLst>
          </p:cNvPr>
          <p:cNvSpPr>
            <a:spLocks noGrp="1"/>
          </p:cNvSpPr>
          <p:nvPr>
            <p:ph type="dt" sz="half" idx="10"/>
          </p:nvPr>
        </p:nvSpPr>
        <p:spPr/>
        <p:txBody>
          <a:bodyPr/>
          <a:lstStyle/>
          <a:p>
            <a:fld id="{6A33512F-71BA-4AC9-8CEE-54CE6B61C42E}" type="datetimeFigureOut">
              <a:rPr lang="pt-BR" smtClean="0"/>
              <a:t>12/12/2024</a:t>
            </a:fld>
            <a:endParaRPr lang="pt-BR"/>
          </a:p>
        </p:txBody>
      </p:sp>
      <p:sp>
        <p:nvSpPr>
          <p:cNvPr id="6" name="Espaço Reservado para Rodapé 5">
            <a:extLst>
              <a:ext uri="{FF2B5EF4-FFF2-40B4-BE49-F238E27FC236}">
                <a16:creationId xmlns:a16="http://schemas.microsoft.com/office/drawing/2014/main" id="{D6A944A3-51C5-E6FB-2195-8D213C6C535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7A65130-8E67-B405-2A3C-787C62E1ED75}"/>
              </a:ext>
            </a:extLst>
          </p:cNvPr>
          <p:cNvSpPr>
            <a:spLocks noGrp="1"/>
          </p:cNvSpPr>
          <p:nvPr>
            <p:ph type="sldNum" sz="quarter" idx="12"/>
          </p:nvPr>
        </p:nvSpPr>
        <p:spPr/>
        <p:txBody>
          <a:bodyPr/>
          <a:lstStyle/>
          <a:p>
            <a:fld id="{A6924ABC-E496-4972-B103-01D666036B8A}" type="slidenum">
              <a:rPr lang="pt-BR" smtClean="0"/>
              <a:t>‹nº›</a:t>
            </a:fld>
            <a:endParaRPr lang="pt-BR"/>
          </a:p>
        </p:txBody>
      </p:sp>
    </p:spTree>
    <p:extLst>
      <p:ext uri="{BB962C8B-B14F-4D97-AF65-F5344CB8AC3E}">
        <p14:creationId xmlns:p14="http://schemas.microsoft.com/office/powerpoint/2010/main" val="273174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175231E7-5927-9CFD-8FB8-198A1467C8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27F71E7C-C522-CDF9-8AEF-5045F76E39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1654EC5-876F-26DB-90E2-EA49F4B1F4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33512F-71BA-4AC9-8CEE-54CE6B61C42E}" type="datetimeFigureOut">
              <a:rPr lang="pt-BR" smtClean="0"/>
              <a:t>12/12/2024</a:t>
            </a:fld>
            <a:endParaRPr lang="pt-BR"/>
          </a:p>
        </p:txBody>
      </p:sp>
      <p:sp>
        <p:nvSpPr>
          <p:cNvPr id="5" name="Espaço Reservado para Rodapé 4">
            <a:extLst>
              <a:ext uri="{FF2B5EF4-FFF2-40B4-BE49-F238E27FC236}">
                <a16:creationId xmlns:a16="http://schemas.microsoft.com/office/drawing/2014/main" id="{B2F91B69-C4F1-5713-6394-B37374E04D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A0A080F4-1CD9-E6C5-A910-FBD4B42F46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6924ABC-E496-4972-B103-01D666036B8A}" type="slidenum">
              <a:rPr lang="pt-BR" smtClean="0"/>
              <a:t>‹nº›</a:t>
            </a:fld>
            <a:endParaRPr lang="pt-BR"/>
          </a:p>
        </p:txBody>
      </p:sp>
    </p:spTree>
    <p:extLst>
      <p:ext uri="{BB962C8B-B14F-4D97-AF65-F5344CB8AC3E}">
        <p14:creationId xmlns:p14="http://schemas.microsoft.com/office/powerpoint/2010/main" val="4185845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Uma imagem contendo papel, mesa&#10;&#10;Descrição gerada automaticamente">
            <a:extLst>
              <a:ext uri="{FF2B5EF4-FFF2-40B4-BE49-F238E27FC236}">
                <a16:creationId xmlns:a16="http://schemas.microsoft.com/office/drawing/2014/main" id="{DBC87F5A-AE96-C11A-E56E-D0212CB83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AF76BCCC-D7A8-6B3C-9D41-B94119290959}"/>
              </a:ext>
            </a:extLst>
          </p:cNvPr>
          <p:cNvSpPr txBox="1">
            <a:spLocks/>
          </p:cNvSpPr>
          <p:nvPr/>
        </p:nvSpPr>
        <p:spPr>
          <a:xfrm>
            <a:off x="2422986" y="4328535"/>
            <a:ext cx="7346027" cy="11925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800" b="1" dirty="0">
                <a:solidFill>
                  <a:schemeClr val="accent1"/>
                </a:solidFill>
                <a:latin typeface="Roboto" panose="02000000000000000000" pitchFamily="2" charset="0"/>
                <a:ea typeface="Roboto" panose="02000000000000000000" pitchFamily="2" charset="0"/>
              </a:rPr>
              <a:t>MEDIDAS CONDUCENTES</a:t>
            </a:r>
            <a:endParaRPr lang="pt-BR" sz="3100" b="1" dirty="0">
              <a:solidFill>
                <a:schemeClr val="accent1"/>
              </a:solidFill>
              <a:latin typeface="Roboto" panose="02000000000000000000" pitchFamily="2" charset="0"/>
              <a:ea typeface="Roboto" panose="02000000000000000000" pitchFamily="2" charset="0"/>
            </a:endParaRPr>
          </a:p>
        </p:txBody>
      </p:sp>
      <p:pic>
        <p:nvPicPr>
          <p:cNvPr id="3" name="Imagem 2" descr="Logotipo&#10;&#10;Descrição gerada automaticamente">
            <a:extLst>
              <a:ext uri="{FF2B5EF4-FFF2-40B4-BE49-F238E27FC236}">
                <a16:creationId xmlns:a16="http://schemas.microsoft.com/office/drawing/2014/main" id="{28871850-0499-925A-013C-37C49D11D451}"/>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582941" y="2626343"/>
            <a:ext cx="3026118" cy="1702192"/>
          </a:xfrm>
          <a:prstGeom prst="rect">
            <a:avLst/>
          </a:prstGeom>
        </p:spPr>
      </p:pic>
    </p:spTree>
    <p:extLst>
      <p:ext uri="{BB962C8B-B14F-4D97-AF65-F5344CB8AC3E}">
        <p14:creationId xmlns:p14="http://schemas.microsoft.com/office/powerpoint/2010/main" val="3758954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A193C-AE97-A761-22CE-C0B0B91C8092}"/>
            </a:ext>
          </a:extLst>
        </p:cNvPr>
        <p:cNvGrpSpPr/>
        <p:nvPr/>
      </p:nvGrpSpPr>
      <p:grpSpPr>
        <a:xfrm>
          <a:off x="0" y="0"/>
          <a:ext cx="0" cy="0"/>
          <a:chOff x="0" y="0"/>
          <a:chExt cx="0" cy="0"/>
        </a:xfrm>
      </p:grpSpPr>
      <p:pic>
        <p:nvPicPr>
          <p:cNvPr id="10" name="Imagem 9" descr="Homem ao lado de um corpo de água&#10;&#10;Descrição gerada automaticamente com confiança média">
            <a:extLst>
              <a:ext uri="{FF2B5EF4-FFF2-40B4-BE49-F238E27FC236}">
                <a16:creationId xmlns:a16="http://schemas.microsoft.com/office/drawing/2014/main" id="{34970285-2E52-6829-37FD-B9ACC552F9F8}"/>
              </a:ext>
            </a:extLst>
          </p:cNvPr>
          <p:cNvPicPr>
            <a:picLocks noChangeAspect="1"/>
          </p:cNvPicPr>
          <p:nvPr/>
        </p:nvPicPr>
        <p:blipFill>
          <a:blip r:embed="rId2">
            <a:extLst>
              <a:ext uri="{28A0092B-C50C-407E-A947-70E740481C1C}">
                <a14:useLocalDpi xmlns:a14="http://schemas.microsoft.com/office/drawing/2010/main" val="0"/>
              </a:ext>
            </a:extLst>
          </a:blip>
          <a:srcRect r="22898"/>
          <a:stretch/>
        </p:blipFill>
        <p:spPr>
          <a:xfrm>
            <a:off x="4260476" y="0"/>
            <a:ext cx="7931520" cy="6858000"/>
          </a:xfrm>
          <a:prstGeom prst="rect">
            <a:avLst/>
          </a:prstGeom>
        </p:spPr>
      </p:pic>
      <p:pic>
        <p:nvPicPr>
          <p:cNvPr id="2" name="Imagem 1">
            <a:extLst>
              <a:ext uri="{FF2B5EF4-FFF2-40B4-BE49-F238E27FC236}">
                <a16:creationId xmlns:a16="http://schemas.microsoft.com/office/drawing/2014/main" id="{B4B7EF04-217D-4304-B1B1-686F452C8C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12192000" cy="6858001"/>
          </a:xfrm>
          <a:prstGeom prst="rect">
            <a:avLst/>
          </a:prstGeom>
        </p:spPr>
      </p:pic>
      <p:pic>
        <p:nvPicPr>
          <p:cNvPr id="4" name="Imagem 3" descr="Padrão do plano de fundo&#10;&#10;Descrição gerada automaticamente">
            <a:extLst>
              <a:ext uri="{FF2B5EF4-FFF2-40B4-BE49-F238E27FC236}">
                <a16:creationId xmlns:a16="http://schemas.microsoft.com/office/drawing/2014/main" id="{7479575A-8463-F7D9-EC86-F756453501A3}"/>
              </a:ext>
            </a:extLst>
          </p:cNvPr>
          <p:cNvPicPr>
            <a:picLocks noChangeAspect="1"/>
          </p:cNvPicPr>
          <p:nvPr/>
        </p:nvPicPr>
        <p:blipFill>
          <a:blip r:embed="rId4">
            <a:alphaModFix amt="7000"/>
            <a:extLst>
              <a:ext uri="{28A0092B-C50C-407E-A947-70E740481C1C}">
                <a14:useLocalDpi xmlns:a14="http://schemas.microsoft.com/office/drawing/2010/main" val="0"/>
              </a:ext>
            </a:extLst>
          </a:blip>
          <a:srcRect t="15489"/>
          <a:stretch/>
        </p:blipFill>
        <p:spPr>
          <a:xfrm>
            <a:off x="-2" y="-1"/>
            <a:ext cx="12191998" cy="6858000"/>
          </a:xfrm>
          <a:prstGeom prst="rect">
            <a:avLst/>
          </a:prstGeom>
        </p:spPr>
      </p:pic>
      <p:sp>
        <p:nvSpPr>
          <p:cNvPr id="3" name="CaixaDeTexto 2">
            <a:extLst>
              <a:ext uri="{FF2B5EF4-FFF2-40B4-BE49-F238E27FC236}">
                <a16:creationId xmlns:a16="http://schemas.microsoft.com/office/drawing/2014/main" id="{D53AE29C-F997-97EB-DCE5-396B383CB372}"/>
              </a:ext>
            </a:extLst>
          </p:cNvPr>
          <p:cNvSpPr txBox="1"/>
          <p:nvPr/>
        </p:nvSpPr>
        <p:spPr>
          <a:xfrm>
            <a:off x="993697" y="1997839"/>
            <a:ext cx="4815432" cy="2862322"/>
          </a:xfrm>
          <a:prstGeom prst="rect">
            <a:avLst/>
          </a:prstGeom>
          <a:noFill/>
        </p:spPr>
        <p:txBody>
          <a:bodyPr wrap="square">
            <a:spAutoFit/>
          </a:bodyPr>
          <a:lstStyle/>
          <a:p>
            <a:r>
              <a:rPr lang="pt-BR" sz="3600" b="1" dirty="0">
                <a:solidFill>
                  <a:schemeClr val="accent1"/>
                </a:solidFill>
                <a:latin typeface="Inter" panose="020B0502030000000004" pitchFamily="34" charset="0"/>
                <a:ea typeface="Inter" panose="020B0502030000000004" pitchFamily="34" charset="0"/>
              </a:rPr>
              <a:t>Resultados esperados:</a:t>
            </a:r>
          </a:p>
          <a:p>
            <a:pPr>
              <a:buFont typeface="Arial" panose="020B0604020202020204" pitchFamily="34" charset="0"/>
              <a:buChar char="•"/>
            </a:pPr>
            <a:r>
              <a:rPr lang="pt-BR" sz="3600" b="1" dirty="0">
                <a:solidFill>
                  <a:schemeClr val="accent1"/>
                </a:solidFill>
                <a:latin typeface="Inter" panose="020B0502030000000004" pitchFamily="34" charset="0"/>
                <a:ea typeface="Inter" panose="020B0502030000000004" pitchFamily="34" charset="0"/>
              </a:rPr>
              <a:t>Comprometimento com a missão.</a:t>
            </a:r>
          </a:p>
          <a:p>
            <a:pPr>
              <a:buFont typeface="Arial" panose="020B0604020202020204" pitchFamily="34" charset="0"/>
              <a:buChar char="•"/>
            </a:pPr>
            <a:r>
              <a:rPr lang="pt-BR" sz="3600" b="1" dirty="0">
                <a:solidFill>
                  <a:schemeClr val="accent1"/>
                </a:solidFill>
                <a:latin typeface="Inter" panose="020B0502030000000004" pitchFamily="34" charset="0"/>
                <a:ea typeface="Inter" panose="020B0502030000000004" pitchFamily="34" charset="0"/>
              </a:rPr>
              <a:t>Satisfação pessoal.</a:t>
            </a:r>
          </a:p>
        </p:txBody>
      </p:sp>
    </p:spTree>
    <p:extLst>
      <p:ext uri="{BB962C8B-B14F-4D97-AF65-F5344CB8AC3E}">
        <p14:creationId xmlns:p14="http://schemas.microsoft.com/office/powerpoint/2010/main" val="1998615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F8F76-EE15-BA0A-5B7B-7C2D46A40ABD}"/>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5C91A9A2-6621-14C6-F00F-33933C83D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m 3" descr="Padrão do plano de fundo&#10;&#10;Descrição gerada automaticamente">
            <a:extLst>
              <a:ext uri="{FF2B5EF4-FFF2-40B4-BE49-F238E27FC236}">
                <a16:creationId xmlns:a16="http://schemas.microsoft.com/office/drawing/2014/main" id="{3D451120-CE43-1E63-F3BE-74C81FD14350}"/>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2772" y="0"/>
            <a:ext cx="12191998" cy="6858000"/>
          </a:xfrm>
          <a:prstGeom prst="rect">
            <a:avLst/>
          </a:prstGeom>
        </p:spPr>
      </p:pic>
      <p:sp>
        <p:nvSpPr>
          <p:cNvPr id="3" name="CaixaDeTexto 2">
            <a:extLst>
              <a:ext uri="{FF2B5EF4-FFF2-40B4-BE49-F238E27FC236}">
                <a16:creationId xmlns:a16="http://schemas.microsoft.com/office/drawing/2014/main" id="{4B7B71F6-3E33-D26F-DE2F-EAD132A0A28D}"/>
              </a:ext>
            </a:extLst>
          </p:cNvPr>
          <p:cNvSpPr txBox="1"/>
          <p:nvPr/>
        </p:nvSpPr>
        <p:spPr>
          <a:xfrm>
            <a:off x="1229184" y="843677"/>
            <a:ext cx="8569240" cy="5170646"/>
          </a:xfrm>
          <a:prstGeom prst="rect">
            <a:avLst/>
          </a:prstGeom>
          <a:noFill/>
        </p:spPr>
        <p:txBody>
          <a:bodyPr wrap="square">
            <a:spAutoFit/>
          </a:bodyPr>
          <a:lstStyle/>
          <a:p>
            <a:r>
              <a:rPr lang="pt-BR" sz="6600" b="1" dirty="0">
                <a:solidFill>
                  <a:srgbClr val="F7F3E9"/>
                </a:solidFill>
                <a:effectLst/>
                <a:latin typeface="Roboto" panose="02000000000000000000" pitchFamily="2" charset="0"/>
                <a:ea typeface="Roboto" panose="02000000000000000000" pitchFamily="2" charset="0"/>
              </a:rPr>
              <a:t>MEDIDA CONDUCENTE 2 </a:t>
            </a:r>
            <a:r>
              <a:rPr lang="pt-BR" sz="6600" b="1" dirty="0">
                <a:solidFill>
                  <a:srgbClr val="F7F3E9"/>
                </a:solidFill>
                <a:latin typeface="Roboto" panose="02000000000000000000" pitchFamily="2" charset="0"/>
                <a:ea typeface="Roboto" panose="02000000000000000000" pitchFamily="2" charset="0"/>
              </a:rPr>
              <a:t>EDUCAÇÃO EM MORDOMIA PARA TODOS</a:t>
            </a:r>
          </a:p>
        </p:txBody>
      </p:sp>
    </p:spTree>
    <p:extLst>
      <p:ext uri="{BB962C8B-B14F-4D97-AF65-F5344CB8AC3E}">
        <p14:creationId xmlns:p14="http://schemas.microsoft.com/office/powerpoint/2010/main" val="2653450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D34BF8-AE62-AF78-A9AD-55975664C19D}"/>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946568A1-CEA5-FDBE-EE08-B216583A03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E7194EB6-3B87-1E59-CB12-AD991D0A5C21}"/>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69A720E1-055F-5A85-355D-07CFB1A7CAA0}"/>
              </a:ext>
            </a:extLst>
          </p:cNvPr>
          <p:cNvSpPr txBox="1"/>
          <p:nvPr/>
        </p:nvSpPr>
        <p:spPr>
          <a:xfrm>
            <a:off x="1021283" y="1074509"/>
            <a:ext cx="9844632" cy="4708981"/>
          </a:xfrm>
          <a:prstGeom prst="rect">
            <a:avLst/>
          </a:prstGeom>
          <a:noFill/>
        </p:spPr>
        <p:txBody>
          <a:bodyPr wrap="square">
            <a:spAutoFit/>
          </a:bodyPr>
          <a:lstStyle/>
          <a:p>
            <a:r>
              <a:rPr lang="pt-BR" sz="3000" b="1" dirty="0">
                <a:solidFill>
                  <a:schemeClr val="accent1"/>
                </a:solidFill>
                <a:latin typeface="Inter" panose="020B0502030000000004" pitchFamily="34" charset="0"/>
                <a:ea typeface="Inter" panose="020B0502030000000004" pitchFamily="34" charset="0"/>
              </a:rPr>
              <a:t>“Todos os segmentos da membresia da igreja, incluindo o de membros em potencial, devem receber treinamento adequado sobre doações regulares e sistemáticas, bem como sobre a responsabilidade de apoiar de maneira equitativa a missão local e mundial, [...] a gestão das finanças pessoais, criação de riqueza e outros temas relevantes. Os ensinamentos deverão ser baseados na Bíblia, no livro de Ellen G. White Conselhos sobre Mordomia e em outros de seus escritos.”</a:t>
            </a:r>
          </a:p>
        </p:txBody>
      </p:sp>
    </p:spTree>
    <p:extLst>
      <p:ext uri="{BB962C8B-B14F-4D97-AF65-F5344CB8AC3E}">
        <p14:creationId xmlns:p14="http://schemas.microsoft.com/office/powerpoint/2010/main" val="33737624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D623E-15E0-242E-3B68-75FB5FC9670C}"/>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9AFBFDEA-2E32-C190-882B-4A81D78C2B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762B80D7-FEF2-BF27-8C16-5E1CB660BFFB}"/>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E5FF39CB-9483-DF19-6A58-BF22E13F4164}"/>
              </a:ext>
            </a:extLst>
          </p:cNvPr>
          <p:cNvSpPr txBox="1"/>
          <p:nvPr/>
        </p:nvSpPr>
        <p:spPr>
          <a:xfrm>
            <a:off x="1011626" y="1443841"/>
            <a:ext cx="9754985" cy="3970318"/>
          </a:xfrm>
          <a:prstGeom prst="rect">
            <a:avLst/>
          </a:prstGeom>
          <a:noFill/>
        </p:spPr>
        <p:txBody>
          <a:bodyPr wrap="square">
            <a:spAutoFit/>
          </a:bodyPr>
          <a:lstStyle/>
          <a:p>
            <a:r>
              <a:rPr lang="pt-BR" sz="2800" b="1" dirty="0">
                <a:solidFill>
                  <a:schemeClr val="accent2"/>
                </a:solidFill>
                <a:latin typeface="Inter" panose="020B0502030000000004" pitchFamily="34" charset="0"/>
                <a:ea typeface="Inter" panose="020B0502030000000004" pitchFamily="34" charset="0"/>
              </a:rPr>
              <a:t>MEDIDA CONDUCENTE 2</a:t>
            </a:r>
            <a:endParaRPr lang="pt-BR" sz="2800" dirty="0">
              <a:solidFill>
                <a:schemeClr val="accent2"/>
              </a:solidFill>
              <a:latin typeface="Inter" panose="020B0502030000000004" pitchFamily="34" charset="0"/>
              <a:ea typeface="Inter" panose="020B0502030000000004" pitchFamily="34" charset="0"/>
            </a:endParaRPr>
          </a:p>
          <a:p>
            <a:pPr>
              <a:buFont typeface="Arial" panose="020B0604020202020204" pitchFamily="34" charset="0"/>
              <a:buChar char="•"/>
            </a:pPr>
            <a:r>
              <a:rPr lang="pt-BR" sz="2800" b="1" dirty="0">
                <a:solidFill>
                  <a:schemeClr val="accent1"/>
                </a:solidFill>
                <a:latin typeface="Inter" panose="020B0502030000000004" pitchFamily="34" charset="0"/>
                <a:ea typeface="Inter" panose="020B0502030000000004" pitchFamily="34" charset="0"/>
              </a:rPr>
              <a:t>Inclusão de todos os segmentos da membresia, inclusive membros em potencial.</a:t>
            </a:r>
          </a:p>
          <a:p>
            <a:pPr>
              <a:buFont typeface="Arial" panose="020B0604020202020204" pitchFamily="34" charset="0"/>
              <a:buChar char="•"/>
            </a:pPr>
            <a:r>
              <a:rPr lang="pt-BR" sz="2800" b="1" dirty="0">
                <a:solidFill>
                  <a:schemeClr val="accent1"/>
                </a:solidFill>
                <a:latin typeface="Inter" panose="020B0502030000000004" pitchFamily="34" charset="0"/>
                <a:ea typeface="Inter" panose="020B0502030000000004" pitchFamily="34" charset="0"/>
              </a:rPr>
              <a:t>Temas abordados: </a:t>
            </a:r>
          </a:p>
          <a:p>
            <a:pPr marL="742950" lvl="1" indent="-285750">
              <a:buFont typeface="Arial" panose="020B0604020202020204" pitchFamily="34" charset="0"/>
              <a:buChar char="•"/>
            </a:pPr>
            <a:r>
              <a:rPr lang="pt-BR" sz="2800" b="1" dirty="0">
                <a:solidFill>
                  <a:schemeClr val="accent1"/>
                </a:solidFill>
                <a:latin typeface="Inter" panose="020B0502030000000004" pitchFamily="34" charset="0"/>
                <a:ea typeface="Inter" panose="020B0502030000000004" pitchFamily="34" charset="0"/>
              </a:rPr>
              <a:t>Doações regulares e sistemáticas.</a:t>
            </a:r>
          </a:p>
          <a:p>
            <a:pPr marL="742950" lvl="1" indent="-285750">
              <a:buFont typeface="Arial" panose="020B0604020202020204" pitchFamily="34" charset="0"/>
              <a:buChar char="•"/>
            </a:pPr>
            <a:r>
              <a:rPr lang="pt-BR" sz="2800" b="1" dirty="0">
                <a:solidFill>
                  <a:schemeClr val="accent1"/>
                </a:solidFill>
                <a:latin typeface="Inter" panose="020B0502030000000004" pitchFamily="34" charset="0"/>
                <a:ea typeface="Inter" panose="020B0502030000000004" pitchFamily="34" charset="0"/>
              </a:rPr>
              <a:t>Gestão de finanças pessoais e criação de riqueza.</a:t>
            </a:r>
          </a:p>
          <a:p>
            <a:pPr>
              <a:buFont typeface="Arial" panose="020B0604020202020204" pitchFamily="34" charset="0"/>
              <a:buChar char="•"/>
            </a:pPr>
            <a:r>
              <a:rPr lang="pt-BR" sz="2800" b="1" dirty="0">
                <a:solidFill>
                  <a:schemeClr val="accent1"/>
                </a:solidFill>
                <a:latin typeface="Inter" panose="020B0502030000000004" pitchFamily="34" charset="0"/>
                <a:ea typeface="Inter" panose="020B0502030000000004" pitchFamily="34" charset="0"/>
              </a:rPr>
              <a:t>“E como saberão em quem confiar se nunca ouviram falar do único que é digno de confiança?” </a:t>
            </a:r>
            <a:r>
              <a:rPr lang="pt-BR" sz="2200" b="1" dirty="0">
                <a:solidFill>
                  <a:schemeClr val="accent1"/>
                </a:solidFill>
                <a:latin typeface="Inter" panose="020B0502030000000004" pitchFamily="34" charset="0"/>
                <a:ea typeface="Inter" panose="020B0502030000000004" pitchFamily="34" charset="0"/>
              </a:rPr>
              <a:t>Romanos 10:14 (A Mensagem)</a:t>
            </a:r>
          </a:p>
        </p:txBody>
      </p:sp>
    </p:spTree>
    <p:extLst>
      <p:ext uri="{BB962C8B-B14F-4D97-AF65-F5344CB8AC3E}">
        <p14:creationId xmlns:p14="http://schemas.microsoft.com/office/powerpoint/2010/main" val="6988690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E06FE-C855-9CBB-8370-76A860D980E8}"/>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D8C2C968-D625-E08F-FF05-4FAF4FAF7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AAD9B1E4-61DC-90B5-A117-EFA98CA1BC81}"/>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3C14E36B-FFB9-5B1A-2EE2-CA584AAFA192}"/>
              </a:ext>
            </a:extLst>
          </p:cNvPr>
          <p:cNvSpPr txBox="1"/>
          <p:nvPr/>
        </p:nvSpPr>
        <p:spPr>
          <a:xfrm>
            <a:off x="1160235" y="2151727"/>
            <a:ext cx="9871527" cy="2554545"/>
          </a:xfrm>
          <a:prstGeom prst="rect">
            <a:avLst/>
          </a:prstGeom>
          <a:noFill/>
        </p:spPr>
        <p:txBody>
          <a:bodyPr wrap="square">
            <a:spAutoFit/>
          </a:bodyPr>
          <a:lstStyle/>
          <a:p>
            <a:r>
              <a:rPr lang="pt-BR" sz="4000" b="1" dirty="0">
                <a:solidFill>
                  <a:schemeClr val="accent1"/>
                </a:solidFill>
                <a:latin typeface="Inter" panose="020B0502030000000004" pitchFamily="34" charset="0"/>
                <a:ea typeface="Inter" panose="020B0502030000000004" pitchFamily="34" charset="0"/>
              </a:rPr>
              <a:t>O segundo segmento dessa medida conducente visa ajudar um grupo mais amplo – a comunidade em geral – a gerir e criar riqueza.</a:t>
            </a:r>
          </a:p>
        </p:txBody>
      </p:sp>
    </p:spTree>
    <p:extLst>
      <p:ext uri="{BB962C8B-B14F-4D97-AF65-F5344CB8AC3E}">
        <p14:creationId xmlns:p14="http://schemas.microsoft.com/office/powerpoint/2010/main" val="35604152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9B1C8-1E16-B78D-D984-65350E9B5F06}"/>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99C9BF50-93F3-81EA-893E-CAC2961E2F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BFD5AF48-8119-2D77-95BB-0D3F7ED31E01}"/>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B91967D9-714A-877E-8F3C-29AD52388138}"/>
              </a:ext>
            </a:extLst>
          </p:cNvPr>
          <p:cNvSpPr txBox="1"/>
          <p:nvPr/>
        </p:nvSpPr>
        <p:spPr>
          <a:xfrm>
            <a:off x="1101273" y="705177"/>
            <a:ext cx="8410279" cy="5447645"/>
          </a:xfrm>
          <a:prstGeom prst="rect">
            <a:avLst/>
          </a:prstGeom>
          <a:noFill/>
        </p:spPr>
        <p:txBody>
          <a:bodyPr wrap="square">
            <a:spAutoFit/>
          </a:bodyPr>
          <a:lstStyle/>
          <a:p>
            <a:r>
              <a:rPr lang="pt-BR" sz="2900" b="1" dirty="0">
                <a:solidFill>
                  <a:schemeClr val="accent2"/>
                </a:solidFill>
                <a:latin typeface="Inter" panose="020B0502030000000004" pitchFamily="34" charset="0"/>
                <a:ea typeface="Inter" panose="020B0502030000000004" pitchFamily="34" charset="0"/>
              </a:rPr>
              <a:t>Exemplos de Necessidades Educacionais</a:t>
            </a:r>
            <a:endParaRPr lang="pt-BR" sz="2900" dirty="0">
              <a:solidFill>
                <a:schemeClr val="accent2"/>
              </a:solidFill>
              <a:latin typeface="Inter" panose="020B0502030000000004" pitchFamily="34" charset="0"/>
              <a:ea typeface="Inter" panose="020B0502030000000004" pitchFamily="34" charset="0"/>
            </a:endParaRPr>
          </a:p>
          <a:p>
            <a:pPr>
              <a:buFont typeface="Arial" panose="020B0604020202020204" pitchFamily="34" charset="0"/>
              <a:buChar char="•"/>
            </a:pPr>
            <a:r>
              <a:rPr lang="pt-BR" sz="2900" b="1" dirty="0">
                <a:solidFill>
                  <a:schemeClr val="accent1"/>
                </a:solidFill>
                <a:latin typeface="Inter" panose="020B0502030000000004" pitchFamily="34" charset="0"/>
                <a:ea typeface="Inter" panose="020B0502030000000004" pitchFamily="34" charset="0"/>
              </a:rPr>
              <a:t>Baixo dízimo per capita em quase metade das divisões. (Relatório Global de Dízimos e Ofertas de 2019)</a:t>
            </a:r>
          </a:p>
          <a:p>
            <a:pPr lvl="1"/>
            <a:r>
              <a:rPr lang="pt-BR" sz="2900" b="1" dirty="0">
                <a:solidFill>
                  <a:schemeClr val="accent2"/>
                </a:solidFill>
                <a:latin typeface="Inter" panose="020B0502030000000004" pitchFamily="34" charset="0"/>
                <a:ea typeface="Inter" panose="020B0502030000000004" pitchFamily="34" charset="0"/>
              </a:rPr>
              <a:t>Motivos possíveis:</a:t>
            </a:r>
            <a:endParaRPr lang="pt-BR" sz="2900" dirty="0">
              <a:solidFill>
                <a:schemeClr val="accent2"/>
              </a:solidFill>
              <a:latin typeface="Inter" panose="020B0502030000000004" pitchFamily="34" charset="0"/>
              <a:ea typeface="Inter" panose="020B0502030000000004" pitchFamily="34" charset="0"/>
            </a:endParaRPr>
          </a:p>
          <a:p>
            <a:pPr marL="742950" lvl="1" indent="-285750">
              <a:buFont typeface="Arial" panose="020B0604020202020204" pitchFamily="34" charset="0"/>
              <a:buChar char="•"/>
            </a:pPr>
            <a:r>
              <a:rPr lang="pt-BR" sz="2900" b="1" dirty="0">
                <a:solidFill>
                  <a:schemeClr val="accent1"/>
                </a:solidFill>
                <a:latin typeface="Inter" panose="020B0502030000000004" pitchFamily="34" charset="0"/>
                <a:ea typeface="Inter" panose="020B0502030000000004" pitchFamily="34" charset="0"/>
              </a:rPr>
              <a:t>As condições econômicas adversas que prevalecem nesses territórios,</a:t>
            </a:r>
          </a:p>
          <a:p>
            <a:pPr marL="742950" lvl="1" indent="-285750">
              <a:buFont typeface="Arial" panose="020B0604020202020204" pitchFamily="34" charset="0"/>
              <a:buChar char="•"/>
            </a:pPr>
            <a:r>
              <a:rPr lang="pt-BR" sz="2900" b="1" dirty="0">
                <a:solidFill>
                  <a:schemeClr val="accent1"/>
                </a:solidFill>
                <a:latin typeface="Inter" panose="020B0502030000000004" pitchFamily="34" charset="0"/>
                <a:ea typeface="Inter" panose="020B0502030000000004" pitchFamily="34" charset="0"/>
              </a:rPr>
              <a:t>a necessidade de uma auditoria da membresia,</a:t>
            </a:r>
          </a:p>
          <a:p>
            <a:pPr marL="742950" lvl="1" indent="-285750">
              <a:buFont typeface="Arial" panose="020B0604020202020204" pitchFamily="34" charset="0"/>
              <a:buChar char="•"/>
            </a:pPr>
            <a:r>
              <a:rPr lang="pt-BR" sz="2900" b="1" dirty="0">
                <a:solidFill>
                  <a:schemeClr val="accent1"/>
                </a:solidFill>
                <a:latin typeface="Inter" panose="020B0502030000000004" pitchFamily="34" charset="0"/>
                <a:ea typeface="Inter" panose="020B0502030000000004" pitchFamily="34" charset="0"/>
              </a:rPr>
              <a:t>problemas de infidelidade nos dízimos, e</a:t>
            </a:r>
          </a:p>
          <a:p>
            <a:pPr marL="742950" lvl="1" indent="-285750">
              <a:buFont typeface="Arial" panose="020B0604020202020204" pitchFamily="34" charset="0"/>
              <a:buChar char="•"/>
            </a:pPr>
            <a:r>
              <a:rPr lang="pt-BR" sz="2900" b="1" dirty="0">
                <a:solidFill>
                  <a:schemeClr val="accent1"/>
                </a:solidFill>
                <a:latin typeface="Inter" panose="020B0502030000000004" pitchFamily="34" charset="0"/>
                <a:ea typeface="Inter" panose="020B0502030000000004" pitchFamily="34" charset="0"/>
              </a:rPr>
              <a:t>membros estão infiéis ou têm baixíssima ou nenhuma renda.</a:t>
            </a:r>
          </a:p>
        </p:txBody>
      </p:sp>
    </p:spTree>
    <p:extLst>
      <p:ext uri="{BB962C8B-B14F-4D97-AF65-F5344CB8AC3E}">
        <p14:creationId xmlns:p14="http://schemas.microsoft.com/office/powerpoint/2010/main" val="20836931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EB002C-23E4-9BB6-E69C-7DDE7318FF00}"/>
            </a:ext>
          </a:extLst>
        </p:cNvPr>
        <p:cNvGrpSpPr/>
        <p:nvPr/>
      </p:nvGrpSpPr>
      <p:grpSpPr>
        <a:xfrm>
          <a:off x="0" y="0"/>
          <a:ext cx="0" cy="0"/>
          <a:chOff x="0" y="0"/>
          <a:chExt cx="0" cy="0"/>
        </a:xfrm>
      </p:grpSpPr>
      <p:pic>
        <p:nvPicPr>
          <p:cNvPr id="5" name="Imagem 4" descr="Mão de pessoa&#10;&#10;Descrição gerada automaticamente com confiança média">
            <a:extLst>
              <a:ext uri="{FF2B5EF4-FFF2-40B4-BE49-F238E27FC236}">
                <a16:creationId xmlns:a16="http://schemas.microsoft.com/office/drawing/2014/main" id="{2B090E6E-4273-D780-A4CD-1D90F6F4613E}"/>
              </a:ext>
            </a:extLst>
          </p:cNvPr>
          <p:cNvPicPr>
            <a:picLocks noChangeAspect="1"/>
          </p:cNvPicPr>
          <p:nvPr/>
        </p:nvPicPr>
        <p:blipFill>
          <a:blip r:embed="rId2">
            <a:extLst>
              <a:ext uri="{28A0092B-C50C-407E-A947-70E740481C1C}">
                <a14:useLocalDpi xmlns:a14="http://schemas.microsoft.com/office/drawing/2010/main" val="0"/>
              </a:ext>
            </a:extLst>
          </a:blip>
          <a:srcRect l="3747" r="32760"/>
          <a:stretch/>
        </p:blipFill>
        <p:spPr>
          <a:xfrm>
            <a:off x="5617773" y="0"/>
            <a:ext cx="6574225" cy="6858000"/>
          </a:xfrm>
          <a:prstGeom prst="rect">
            <a:avLst/>
          </a:prstGeom>
        </p:spPr>
      </p:pic>
      <p:pic>
        <p:nvPicPr>
          <p:cNvPr id="2" name="Imagem 1">
            <a:extLst>
              <a:ext uri="{FF2B5EF4-FFF2-40B4-BE49-F238E27FC236}">
                <a16:creationId xmlns:a16="http://schemas.microsoft.com/office/drawing/2014/main" id="{1951913A-6B84-337D-597E-75831A32DE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4" name="Imagem 3" descr="Padrão do plano de fundo&#10;&#10;Descrição gerada automaticamente">
            <a:extLst>
              <a:ext uri="{FF2B5EF4-FFF2-40B4-BE49-F238E27FC236}">
                <a16:creationId xmlns:a16="http://schemas.microsoft.com/office/drawing/2014/main" id="{CE8E1652-672D-0CE0-F963-9BF81FC29993}"/>
              </a:ext>
            </a:extLst>
          </p:cNvPr>
          <p:cNvPicPr>
            <a:picLocks noChangeAspect="1"/>
          </p:cNvPicPr>
          <p:nvPr/>
        </p:nvPicPr>
        <p:blipFill>
          <a:blip r:embed="rId4">
            <a:alphaModFix amt="7000"/>
            <a:extLst>
              <a:ext uri="{28A0092B-C50C-407E-A947-70E740481C1C}">
                <a14:useLocalDpi xmlns:a14="http://schemas.microsoft.com/office/drawing/2010/main" val="0"/>
              </a:ext>
            </a:extLst>
          </a:blip>
          <a:srcRect t="15489"/>
          <a:stretch/>
        </p:blipFill>
        <p:spPr>
          <a:xfrm>
            <a:off x="0" y="-4"/>
            <a:ext cx="12191998" cy="6858000"/>
          </a:xfrm>
          <a:prstGeom prst="rect">
            <a:avLst/>
          </a:prstGeom>
        </p:spPr>
      </p:pic>
      <p:sp>
        <p:nvSpPr>
          <p:cNvPr id="3" name="CaixaDeTexto 2">
            <a:extLst>
              <a:ext uri="{FF2B5EF4-FFF2-40B4-BE49-F238E27FC236}">
                <a16:creationId xmlns:a16="http://schemas.microsoft.com/office/drawing/2014/main" id="{20C81839-11C0-7352-9090-471AA6530DE5}"/>
              </a:ext>
            </a:extLst>
          </p:cNvPr>
          <p:cNvSpPr txBox="1"/>
          <p:nvPr/>
        </p:nvSpPr>
        <p:spPr>
          <a:xfrm>
            <a:off x="850262" y="1997835"/>
            <a:ext cx="5048515" cy="2862322"/>
          </a:xfrm>
          <a:prstGeom prst="rect">
            <a:avLst/>
          </a:prstGeom>
          <a:noFill/>
        </p:spPr>
        <p:txBody>
          <a:bodyPr wrap="square">
            <a:spAutoFit/>
          </a:bodyPr>
          <a:lstStyle/>
          <a:p>
            <a:r>
              <a:rPr lang="pt-BR" sz="3600" b="1" dirty="0">
                <a:solidFill>
                  <a:schemeClr val="accent1"/>
                </a:solidFill>
                <a:latin typeface="Inter" panose="020B0502030000000004" pitchFamily="34" charset="0"/>
                <a:ea typeface="Inter" panose="020B0502030000000004" pitchFamily="34" charset="0"/>
              </a:rPr>
              <a:t>Necessidade de classes sobre </a:t>
            </a:r>
            <a:r>
              <a:rPr lang="pt-BR" sz="3600" b="1" dirty="0">
                <a:solidFill>
                  <a:schemeClr val="accent2"/>
                </a:solidFill>
                <a:latin typeface="Inter" panose="020B0502030000000004" pitchFamily="34" charset="0"/>
                <a:ea typeface="Inter" panose="020B0502030000000004" pitchFamily="34" charset="0"/>
              </a:rPr>
              <a:t>crescimento de riquezas </a:t>
            </a:r>
            <a:r>
              <a:rPr lang="pt-BR" sz="3600" b="1" dirty="0">
                <a:solidFill>
                  <a:schemeClr val="accent1"/>
                </a:solidFill>
                <a:latin typeface="Inter" panose="020B0502030000000004" pitchFamily="34" charset="0"/>
                <a:ea typeface="Inter" panose="020B0502030000000004" pitchFamily="34" charset="0"/>
              </a:rPr>
              <a:t>e</a:t>
            </a:r>
            <a:r>
              <a:rPr lang="pt-BR" sz="3600" b="1" dirty="0">
                <a:latin typeface="Inter" panose="020B0502030000000004" pitchFamily="34" charset="0"/>
                <a:ea typeface="Inter" panose="020B0502030000000004" pitchFamily="34" charset="0"/>
              </a:rPr>
              <a:t> </a:t>
            </a:r>
            <a:r>
              <a:rPr lang="pt-BR" sz="3600" b="1" dirty="0">
                <a:solidFill>
                  <a:schemeClr val="accent2"/>
                </a:solidFill>
                <a:latin typeface="Inter" panose="020B0502030000000004" pitchFamily="34" charset="0"/>
                <a:ea typeface="Inter" panose="020B0502030000000004" pitchFamily="34" charset="0"/>
              </a:rPr>
              <a:t>gestão financeira bíblica.</a:t>
            </a:r>
          </a:p>
        </p:txBody>
      </p:sp>
    </p:spTree>
    <p:extLst>
      <p:ext uri="{BB962C8B-B14F-4D97-AF65-F5344CB8AC3E}">
        <p14:creationId xmlns:p14="http://schemas.microsoft.com/office/powerpoint/2010/main" val="2057865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31B2A-B0F4-0B86-5BC0-723E654DE626}"/>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F9EE8E51-D175-016B-42BC-A78BC6D9F6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79E4678E-C9FB-67F5-01A3-8ED7E2DBFB75}"/>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E2DC74B0-F68F-E965-10EC-F593F92E92E4}"/>
              </a:ext>
            </a:extLst>
          </p:cNvPr>
          <p:cNvSpPr txBox="1"/>
          <p:nvPr/>
        </p:nvSpPr>
        <p:spPr>
          <a:xfrm>
            <a:off x="1047484" y="1443841"/>
            <a:ext cx="10023927" cy="3970318"/>
          </a:xfrm>
          <a:prstGeom prst="rect">
            <a:avLst/>
          </a:prstGeom>
          <a:noFill/>
        </p:spPr>
        <p:txBody>
          <a:bodyPr wrap="square">
            <a:spAutoFit/>
          </a:bodyPr>
          <a:lstStyle/>
          <a:p>
            <a:r>
              <a:rPr lang="pt-BR" sz="3600" b="1" dirty="0">
                <a:solidFill>
                  <a:schemeClr val="accent2"/>
                </a:solidFill>
                <a:latin typeface="Inter" panose="020B0502030000000004" pitchFamily="34" charset="0"/>
                <a:ea typeface="Inter" panose="020B0502030000000004" pitchFamily="34" charset="0"/>
              </a:rPr>
              <a:t>Condições econômicas desafiadoras</a:t>
            </a:r>
          </a:p>
          <a:p>
            <a:r>
              <a:rPr lang="pt-BR" sz="3600" b="1" dirty="0">
                <a:solidFill>
                  <a:schemeClr val="accent1"/>
                </a:solidFill>
                <a:latin typeface="Inter" panose="020B0502030000000004" pitchFamily="34" charset="0"/>
                <a:ea typeface="Inter" panose="020B0502030000000004" pitchFamily="34" charset="0"/>
              </a:rPr>
              <a:t>Tanto dentro como fora da igreja, os indivíduos e as famílias desejam aprimorar suas habilidades de administrar os recursos para saberem como lidar de forma mais eficaz com a realidade adversa existente.</a:t>
            </a:r>
          </a:p>
        </p:txBody>
      </p:sp>
    </p:spTree>
    <p:extLst>
      <p:ext uri="{BB962C8B-B14F-4D97-AF65-F5344CB8AC3E}">
        <p14:creationId xmlns:p14="http://schemas.microsoft.com/office/powerpoint/2010/main" val="3076766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8E283-E864-C545-6579-74FDFC6E29C3}"/>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12B7836E-EB2E-D99B-2A71-79DDE9B85D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m 3" descr="Padrão do plano de fundo&#10;&#10;Descrição gerada automaticamente">
            <a:extLst>
              <a:ext uri="{FF2B5EF4-FFF2-40B4-BE49-F238E27FC236}">
                <a16:creationId xmlns:a16="http://schemas.microsoft.com/office/drawing/2014/main" id="{203B36B0-FD34-10F0-F00D-174872188608}"/>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2" y="0"/>
            <a:ext cx="12191998" cy="6858000"/>
          </a:xfrm>
          <a:prstGeom prst="rect">
            <a:avLst/>
          </a:prstGeom>
        </p:spPr>
      </p:pic>
      <p:sp>
        <p:nvSpPr>
          <p:cNvPr id="3" name="CaixaDeTexto 2">
            <a:extLst>
              <a:ext uri="{FF2B5EF4-FFF2-40B4-BE49-F238E27FC236}">
                <a16:creationId xmlns:a16="http://schemas.microsoft.com/office/drawing/2014/main" id="{AC82C1F2-DA3B-7F9E-7137-345359A8A734}"/>
              </a:ext>
            </a:extLst>
          </p:cNvPr>
          <p:cNvSpPr txBox="1"/>
          <p:nvPr/>
        </p:nvSpPr>
        <p:spPr>
          <a:xfrm>
            <a:off x="1244709" y="843677"/>
            <a:ext cx="7011785" cy="5170646"/>
          </a:xfrm>
          <a:prstGeom prst="rect">
            <a:avLst/>
          </a:prstGeom>
          <a:noFill/>
        </p:spPr>
        <p:txBody>
          <a:bodyPr wrap="square">
            <a:spAutoFit/>
          </a:bodyPr>
          <a:lstStyle/>
          <a:p>
            <a:r>
              <a:rPr lang="pt-BR" sz="6600" b="1" dirty="0">
                <a:solidFill>
                  <a:srgbClr val="F7F3E9"/>
                </a:solidFill>
                <a:latin typeface="Roboto" panose="02000000000000000000" pitchFamily="2" charset="0"/>
                <a:ea typeface="Roboto" panose="02000000000000000000" pitchFamily="2" charset="0"/>
              </a:rPr>
              <a:t>MEDIDA CONDUCENTE 3: DESENVOLVER CONFIANÇA E SEGURANÇA</a:t>
            </a:r>
          </a:p>
        </p:txBody>
      </p:sp>
    </p:spTree>
    <p:extLst>
      <p:ext uri="{BB962C8B-B14F-4D97-AF65-F5344CB8AC3E}">
        <p14:creationId xmlns:p14="http://schemas.microsoft.com/office/powerpoint/2010/main" val="4226261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8403A-87A9-6604-4E53-AE583162761A}"/>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BD6079F2-8A56-6048-5862-2483986A17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0C980CCC-FA8F-1A7D-FDAE-D680E49E2306}"/>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2CC59371-202A-0F96-7EF8-9E1F54719C3F}"/>
              </a:ext>
            </a:extLst>
          </p:cNvPr>
          <p:cNvSpPr txBox="1"/>
          <p:nvPr/>
        </p:nvSpPr>
        <p:spPr>
          <a:xfrm>
            <a:off x="1181954" y="1166842"/>
            <a:ext cx="9620517" cy="4524315"/>
          </a:xfrm>
          <a:prstGeom prst="rect">
            <a:avLst/>
          </a:prstGeom>
          <a:noFill/>
        </p:spPr>
        <p:txBody>
          <a:bodyPr wrap="square">
            <a:spAutoFit/>
          </a:bodyPr>
          <a:lstStyle/>
          <a:p>
            <a:r>
              <a:rPr lang="pt-BR" sz="3200" b="1" dirty="0">
                <a:solidFill>
                  <a:schemeClr val="accent1"/>
                </a:solidFill>
                <a:latin typeface="Inter" panose="020B0502030000000004" pitchFamily="34" charset="0"/>
                <a:ea typeface="Inter" panose="020B0502030000000004" pitchFamily="34" charset="0"/>
              </a:rPr>
              <a:t>“Os líderes de mordomia encorajam a liderança da igreja e trabalham em conjunto com ela visando estabelecer um sistema de controle interno, cumprir as diretrizes de uso do dízimo, ajudar a garantir que as informações financeiras regulares sejam fornecidos a todos os membros e facilitar o envolvimento em outras ações que contribuam para o desenvolvimento da confiança”.</a:t>
            </a:r>
          </a:p>
        </p:txBody>
      </p:sp>
    </p:spTree>
    <p:extLst>
      <p:ext uri="{BB962C8B-B14F-4D97-AF65-F5344CB8AC3E}">
        <p14:creationId xmlns:p14="http://schemas.microsoft.com/office/powerpoint/2010/main" val="263866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666AF-2410-9879-DEA6-68DD1A93AA9F}"/>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45C613DC-700B-3272-458B-15CBE30B77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12125D92-F54F-4BFA-DDA9-7CB9A3315654}"/>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4" name="CaixaDeTexto 3">
            <a:extLst>
              <a:ext uri="{FF2B5EF4-FFF2-40B4-BE49-F238E27FC236}">
                <a16:creationId xmlns:a16="http://schemas.microsoft.com/office/drawing/2014/main" id="{E30A7DB8-A2A7-96DE-BFEA-F69D1273C856}"/>
              </a:ext>
            </a:extLst>
          </p:cNvPr>
          <p:cNvSpPr txBox="1"/>
          <p:nvPr/>
        </p:nvSpPr>
        <p:spPr>
          <a:xfrm>
            <a:off x="1171060" y="2767280"/>
            <a:ext cx="9263857" cy="1323439"/>
          </a:xfrm>
          <a:prstGeom prst="rect">
            <a:avLst/>
          </a:prstGeom>
          <a:noFill/>
        </p:spPr>
        <p:txBody>
          <a:bodyPr wrap="square">
            <a:spAutoFit/>
          </a:bodyPr>
          <a:lstStyle/>
          <a:p>
            <a:r>
              <a:rPr lang="pt-BR" sz="4000" b="1" dirty="0">
                <a:solidFill>
                  <a:schemeClr val="accent1"/>
                </a:solidFill>
                <a:latin typeface="Inter" panose="020B0502030000000004" pitchFamily="34" charset="0"/>
                <a:ea typeface="Inter" panose="020B0502030000000004" pitchFamily="34" charset="0"/>
              </a:rPr>
              <a:t>Medidas conducentes estabelecem o caminho para o destino desejado.</a:t>
            </a:r>
          </a:p>
        </p:txBody>
      </p:sp>
    </p:spTree>
    <p:extLst>
      <p:ext uri="{BB962C8B-B14F-4D97-AF65-F5344CB8AC3E}">
        <p14:creationId xmlns:p14="http://schemas.microsoft.com/office/powerpoint/2010/main" val="394109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53C6B-5723-EDC7-1DC3-46BCD66C1B41}"/>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50EDB11D-89A7-B54F-0DB9-980542545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89FB7F11-D4C1-1A34-EBE3-C69373AF896D}"/>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D5B40982-27B9-4A6C-0DFE-E6584F5CBCF5}"/>
              </a:ext>
            </a:extLst>
          </p:cNvPr>
          <p:cNvSpPr txBox="1"/>
          <p:nvPr/>
        </p:nvSpPr>
        <p:spPr>
          <a:xfrm>
            <a:off x="1084728" y="1536174"/>
            <a:ext cx="10416989" cy="3785652"/>
          </a:xfrm>
          <a:prstGeom prst="rect">
            <a:avLst/>
          </a:prstGeom>
          <a:noFill/>
        </p:spPr>
        <p:txBody>
          <a:bodyPr wrap="square">
            <a:spAutoFit/>
          </a:bodyPr>
          <a:lstStyle/>
          <a:p>
            <a:pPr>
              <a:buFont typeface="Arial" panose="020B0604020202020204" pitchFamily="34" charset="0"/>
              <a:buChar char="•"/>
            </a:pPr>
            <a:r>
              <a:rPr lang="pt-BR" sz="3600" b="1" dirty="0">
                <a:solidFill>
                  <a:schemeClr val="accent1"/>
                </a:solidFill>
                <a:latin typeface="Inter" panose="020B0502030000000004" pitchFamily="34" charset="0"/>
                <a:ea typeface="Inter" panose="020B0502030000000004" pitchFamily="34" charset="0"/>
              </a:rPr>
              <a:t>O clima de confiança é um acelerador de parcerias.</a:t>
            </a:r>
          </a:p>
          <a:p>
            <a:pPr>
              <a:buFont typeface="Arial" panose="020B0604020202020204" pitchFamily="34" charset="0"/>
              <a:buChar char="•"/>
            </a:pPr>
            <a:r>
              <a:rPr lang="pt-BR" sz="3600" b="1" dirty="0">
                <a:solidFill>
                  <a:schemeClr val="accent1"/>
                </a:solidFill>
                <a:latin typeface="Inter" panose="020B0502030000000004" pitchFamily="34" charset="0"/>
                <a:ea typeface="Inter" panose="020B0502030000000004" pitchFamily="34" charset="0"/>
              </a:rPr>
              <a:t>“Os que ocupam cargos de responsabilidade devem agir de tal maneira que as pessoas tenham firme confiança neles.” </a:t>
            </a:r>
          </a:p>
          <a:p>
            <a:pPr>
              <a:buFont typeface="Arial" panose="020B0604020202020204" pitchFamily="34" charset="0"/>
              <a:buChar char="•"/>
            </a:pPr>
            <a:endParaRPr lang="pt-BR" sz="3600" b="1" dirty="0">
              <a:solidFill>
                <a:schemeClr val="accent1"/>
              </a:solidFill>
              <a:latin typeface="Inter" panose="020B0502030000000004" pitchFamily="34" charset="0"/>
              <a:ea typeface="Inter" panose="020B0502030000000004" pitchFamily="34" charset="0"/>
            </a:endParaRPr>
          </a:p>
          <a:p>
            <a:r>
              <a:rPr lang="pt-BR" sz="2400" b="1" dirty="0">
                <a:solidFill>
                  <a:schemeClr val="accent1"/>
                </a:solidFill>
                <a:latin typeface="Inter" panose="020B0502030000000004" pitchFamily="34" charset="0"/>
                <a:ea typeface="Inter" panose="020B0502030000000004" pitchFamily="34" charset="0"/>
              </a:rPr>
              <a:t>Ellen G. White.</a:t>
            </a:r>
          </a:p>
        </p:txBody>
      </p:sp>
    </p:spTree>
    <p:extLst>
      <p:ext uri="{BB962C8B-B14F-4D97-AF65-F5344CB8AC3E}">
        <p14:creationId xmlns:p14="http://schemas.microsoft.com/office/powerpoint/2010/main" val="21529449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3EAB8-62D2-C00F-7FAF-63E9679DEA98}"/>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645D090E-5B79-A0F3-CB10-DF7A5D75C5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DCF4C0CE-05BD-9194-AC48-C3ADA68E9E9F}"/>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229CB1AD-586F-2B6D-9AE3-7F09D77BE2AC}"/>
              </a:ext>
            </a:extLst>
          </p:cNvPr>
          <p:cNvSpPr txBox="1"/>
          <p:nvPr/>
        </p:nvSpPr>
        <p:spPr>
          <a:xfrm>
            <a:off x="1101273" y="2459504"/>
            <a:ext cx="9396397" cy="1938992"/>
          </a:xfrm>
          <a:prstGeom prst="rect">
            <a:avLst/>
          </a:prstGeom>
          <a:noFill/>
        </p:spPr>
        <p:txBody>
          <a:bodyPr wrap="square">
            <a:spAutoFit/>
          </a:bodyPr>
          <a:lstStyle/>
          <a:p>
            <a:r>
              <a:rPr lang="pt-BR" sz="4000" b="1" dirty="0">
                <a:solidFill>
                  <a:schemeClr val="accent1"/>
                </a:solidFill>
                <a:latin typeface="Inter" panose="020B0502030000000004" pitchFamily="34" charset="0"/>
                <a:ea typeface="Inter" panose="020B0502030000000004" pitchFamily="34" charset="0"/>
              </a:rPr>
              <a:t>Nossa primeira razão para sermos fieis é a imutável fidelidade de Deus e não a fidelidade</a:t>
            </a:r>
          </a:p>
        </p:txBody>
      </p:sp>
    </p:spTree>
    <p:extLst>
      <p:ext uri="{BB962C8B-B14F-4D97-AF65-F5344CB8AC3E}">
        <p14:creationId xmlns:p14="http://schemas.microsoft.com/office/powerpoint/2010/main" val="3409463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58B58-9A45-7958-6412-2A5A76350969}"/>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0E88A16C-AC9C-F9FE-EABE-979DBB0B0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F5638112-CA87-FC67-9E4B-122618C37F74}"/>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0A26A1CD-4627-2E07-EE4A-F0FDAA25D591}"/>
              </a:ext>
            </a:extLst>
          </p:cNvPr>
          <p:cNvSpPr txBox="1"/>
          <p:nvPr/>
        </p:nvSpPr>
        <p:spPr>
          <a:xfrm>
            <a:off x="1038522" y="1720840"/>
            <a:ext cx="9315714" cy="3416320"/>
          </a:xfrm>
          <a:prstGeom prst="rect">
            <a:avLst/>
          </a:prstGeom>
          <a:noFill/>
        </p:spPr>
        <p:txBody>
          <a:bodyPr wrap="square">
            <a:spAutoFit/>
          </a:bodyPr>
          <a:lstStyle/>
          <a:p>
            <a:r>
              <a:rPr lang="pt-BR" sz="3600" b="1" dirty="0">
                <a:solidFill>
                  <a:schemeClr val="accent2"/>
                </a:solidFill>
                <a:effectLst/>
                <a:latin typeface="Inter" panose="020B0502030000000004" pitchFamily="34" charset="0"/>
                <a:ea typeface="Inter" panose="020B0502030000000004" pitchFamily="34" charset="0"/>
              </a:rPr>
              <a:t>As medidas conducentes nos ajudam a aferir o progresso.</a:t>
            </a:r>
            <a:r>
              <a:rPr lang="pt-BR" sz="3600" dirty="0">
                <a:solidFill>
                  <a:schemeClr val="accent2"/>
                </a:solidFill>
                <a:latin typeface="Inter" panose="020B0502030000000004" pitchFamily="34" charset="0"/>
                <a:ea typeface="Inter" panose="020B0502030000000004" pitchFamily="34" charset="0"/>
              </a:rPr>
              <a:t> </a:t>
            </a:r>
            <a:r>
              <a:rPr lang="pt-BR" sz="3600" b="1" dirty="0">
                <a:solidFill>
                  <a:schemeClr val="accent1"/>
                </a:solidFill>
                <a:latin typeface="Inter" panose="020B0502030000000004" pitchFamily="34" charset="0"/>
                <a:ea typeface="Inter" panose="020B0502030000000004" pitchFamily="34" charset="0"/>
              </a:rPr>
              <a:t>Ações e iniciativas a elas associadas nos dizem se estamos no caminho certo para alcançarmos a meta e quais são as medidas corretivas necessárias.</a:t>
            </a:r>
          </a:p>
        </p:txBody>
      </p:sp>
    </p:spTree>
    <p:extLst>
      <p:ext uri="{BB962C8B-B14F-4D97-AF65-F5344CB8AC3E}">
        <p14:creationId xmlns:p14="http://schemas.microsoft.com/office/powerpoint/2010/main" val="1732605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3C8D6-3266-1FAF-071A-9E4F9B4D5867}"/>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021C6828-E2CA-E141-B684-69CE764B96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AB0EA4F3-19A7-1D1F-496D-060892F6C35E}"/>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CEAEAA45-B29E-8F40-AF86-72DC57D41F3C}"/>
              </a:ext>
            </a:extLst>
          </p:cNvPr>
          <p:cNvSpPr txBox="1"/>
          <p:nvPr/>
        </p:nvSpPr>
        <p:spPr>
          <a:xfrm>
            <a:off x="1065415" y="1166842"/>
            <a:ext cx="9665338" cy="4524315"/>
          </a:xfrm>
          <a:prstGeom prst="rect">
            <a:avLst/>
          </a:prstGeom>
          <a:noFill/>
        </p:spPr>
        <p:txBody>
          <a:bodyPr wrap="square">
            <a:spAutoFit/>
          </a:bodyPr>
          <a:lstStyle/>
          <a:p>
            <a:r>
              <a:rPr lang="pt-BR" sz="3600" b="1" dirty="0">
                <a:solidFill>
                  <a:schemeClr val="accent2"/>
                </a:solidFill>
                <a:latin typeface="Inter" panose="020B0502030000000004" pitchFamily="34" charset="0"/>
                <a:ea typeface="Inter" panose="020B0502030000000004" pitchFamily="34" charset="0"/>
              </a:rPr>
              <a:t>Resumo das três medidas:</a:t>
            </a:r>
          </a:p>
          <a:p>
            <a:pPr>
              <a:buFont typeface="+mj-lt"/>
              <a:buAutoNum type="arabicPeriod"/>
            </a:pPr>
            <a:r>
              <a:rPr lang="pt-BR" sz="3600" b="1" dirty="0">
                <a:solidFill>
                  <a:schemeClr val="accent1"/>
                </a:solidFill>
                <a:latin typeface="Inter" panose="020B0502030000000004" pitchFamily="34" charset="0"/>
                <a:ea typeface="Inter" panose="020B0502030000000004" pitchFamily="34" charset="0"/>
              </a:rPr>
              <a:t>Capacitação espiritual.</a:t>
            </a:r>
          </a:p>
          <a:p>
            <a:pPr>
              <a:buFont typeface="+mj-lt"/>
              <a:buAutoNum type="arabicPeriod"/>
            </a:pPr>
            <a:r>
              <a:rPr lang="pt-BR" sz="3600" b="1" dirty="0">
                <a:solidFill>
                  <a:schemeClr val="accent1"/>
                </a:solidFill>
                <a:latin typeface="Inter" panose="020B0502030000000004" pitchFamily="34" charset="0"/>
                <a:ea typeface="Inter" panose="020B0502030000000004" pitchFamily="34" charset="0"/>
              </a:rPr>
              <a:t>Educação sobre mordomia para todos.</a:t>
            </a:r>
          </a:p>
          <a:p>
            <a:pPr>
              <a:buFont typeface="+mj-lt"/>
              <a:buAutoNum type="arabicPeriod"/>
            </a:pPr>
            <a:r>
              <a:rPr lang="pt-BR" sz="3600" b="1" dirty="0">
                <a:solidFill>
                  <a:schemeClr val="accent1"/>
                </a:solidFill>
                <a:latin typeface="Inter" panose="020B0502030000000004" pitchFamily="34" charset="0"/>
                <a:ea typeface="Inter" panose="020B0502030000000004" pitchFamily="34" charset="0"/>
              </a:rPr>
              <a:t>Desenvolvimento da confiança e segurança.</a:t>
            </a:r>
          </a:p>
          <a:p>
            <a:pPr>
              <a:buFont typeface="Arial" panose="020B0604020202020204" pitchFamily="34" charset="0"/>
              <a:buChar char="•"/>
            </a:pPr>
            <a:r>
              <a:rPr lang="pt-BR" sz="3600" b="1" dirty="0">
                <a:solidFill>
                  <a:schemeClr val="accent2"/>
                </a:solidFill>
                <a:latin typeface="Inter" panose="020B0502030000000004" pitchFamily="34" charset="0"/>
                <a:ea typeface="Inter" panose="020B0502030000000004" pitchFamily="34" charset="0"/>
              </a:rPr>
              <a:t>Adapte, reformule ou crie suas próprias medidas conducentes para alcançar os objetivos do ministério.</a:t>
            </a:r>
          </a:p>
        </p:txBody>
      </p:sp>
    </p:spTree>
    <p:extLst>
      <p:ext uri="{BB962C8B-B14F-4D97-AF65-F5344CB8AC3E}">
        <p14:creationId xmlns:p14="http://schemas.microsoft.com/office/powerpoint/2010/main" val="2707712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EA874-B769-ABFD-399E-56380CB88952}"/>
            </a:ext>
          </a:extLst>
        </p:cNvPr>
        <p:cNvGrpSpPr/>
        <p:nvPr/>
      </p:nvGrpSpPr>
      <p:grpSpPr>
        <a:xfrm>
          <a:off x="0" y="0"/>
          <a:ext cx="0" cy="0"/>
          <a:chOff x="0" y="0"/>
          <a:chExt cx="0" cy="0"/>
        </a:xfrm>
      </p:grpSpPr>
      <p:pic>
        <p:nvPicPr>
          <p:cNvPr id="6" name="Imagem 5">
            <a:extLst>
              <a:ext uri="{FF2B5EF4-FFF2-40B4-BE49-F238E27FC236}">
                <a16:creationId xmlns:a16="http://schemas.microsoft.com/office/drawing/2014/main" id="{97BC33F7-89E0-0001-4A57-BEBD29400BAF}"/>
              </a:ext>
            </a:extLst>
          </p:cNvPr>
          <p:cNvPicPr>
            <a:picLocks noChangeAspect="1"/>
          </p:cNvPicPr>
          <p:nvPr/>
        </p:nvPicPr>
        <p:blipFill>
          <a:blip r:embed="rId2">
            <a:extLst>
              <a:ext uri="{28A0092B-C50C-407E-A947-70E740481C1C}">
                <a14:useLocalDpi xmlns:a14="http://schemas.microsoft.com/office/drawing/2010/main" val="0"/>
              </a:ext>
            </a:extLst>
          </a:blip>
          <a:srcRect r="30943"/>
          <a:stretch/>
        </p:blipFill>
        <p:spPr>
          <a:xfrm>
            <a:off x="3211268" y="1"/>
            <a:ext cx="8980732" cy="6858000"/>
          </a:xfrm>
          <a:prstGeom prst="rect">
            <a:avLst/>
          </a:prstGeom>
        </p:spPr>
      </p:pic>
      <p:pic>
        <p:nvPicPr>
          <p:cNvPr id="2" name="Imagem 1">
            <a:extLst>
              <a:ext uri="{FF2B5EF4-FFF2-40B4-BE49-F238E27FC236}">
                <a16:creationId xmlns:a16="http://schemas.microsoft.com/office/drawing/2014/main" id="{AE735095-DBC2-7780-D6BD-4549F824CB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4" name="Imagem 3" descr="Padrão do plano de fundo&#10;&#10;Descrição gerada automaticamente">
            <a:extLst>
              <a:ext uri="{FF2B5EF4-FFF2-40B4-BE49-F238E27FC236}">
                <a16:creationId xmlns:a16="http://schemas.microsoft.com/office/drawing/2014/main" id="{C74CE4BB-3D38-2702-3DFE-BD1463C00872}"/>
              </a:ext>
            </a:extLst>
          </p:cNvPr>
          <p:cNvPicPr>
            <a:picLocks noChangeAspect="1"/>
          </p:cNvPicPr>
          <p:nvPr/>
        </p:nvPicPr>
        <p:blipFill>
          <a:blip r:embed="rId4">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3DA5056F-5DC4-7C86-9DB4-DBA1867410DE}"/>
              </a:ext>
            </a:extLst>
          </p:cNvPr>
          <p:cNvSpPr txBox="1"/>
          <p:nvPr/>
        </p:nvSpPr>
        <p:spPr>
          <a:xfrm>
            <a:off x="688899" y="1166841"/>
            <a:ext cx="5407101" cy="4524315"/>
          </a:xfrm>
          <a:prstGeom prst="rect">
            <a:avLst/>
          </a:prstGeom>
          <a:noFill/>
        </p:spPr>
        <p:txBody>
          <a:bodyPr wrap="square">
            <a:spAutoFit/>
          </a:bodyPr>
          <a:lstStyle/>
          <a:p>
            <a:r>
              <a:rPr lang="pt-BR" sz="3200" b="1" dirty="0">
                <a:solidFill>
                  <a:schemeClr val="accent1"/>
                </a:solidFill>
                <a:latin typeface="Inter" panose="020B0502030000000004" pitchFamily="34" charset="0"/>
                <a:ea typeface="Inter" panose="020B0502030000000004" pitchFamily="34" charset="0"/>
              </a:rPr>
              <a:t>Muitos documentos com fartas orientações, visões inspiradoras, missões bem articuladas e objetivos claros, acabam, infelizmente, no fundo de uma gaveta ou num arquivo de computador que nunca é aberto.</a:t>
            </a:r>
          </a:p>
        </p:txBody>
      </p:sp>
    </p:spTree>
    <p:extLst>
      <p:ext uri="{BB962C8B-B14F-4D97-AF65-F5344CB8AC3E}">
        <p14:creationId xmlns:p14="http://schemas.microsoft.com/office/powerpoint/2010/main" val="11687022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CA553-1088-D30D-17E8-093D30B65478}"/>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5FC71657-8896-44C4-F94B-AA57D8A8F7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9B8655DB-04B2-BC48-6F55-32E38C5D4BA4}"/>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9875287E-F1CD-A89C-B272-D83E85334ECD}"/>
              </a:ext>
            </a:extLst>
          </p:cNvPr>
          <p:cNvSpPr txBox="1"/>
          <p:nvPr/>
        </p:nvSpPr>
        <p:spPr>
          <a:xfrm>
            <a:off x="1110237" y="2551837"/>
            <a:ext cx="8123410" cy="1938992"/>
          </a:xfrm>
          <a:prstGeom prst="rect">
            <a:avLst/>
          </a:prstGeom>
          <a:noFill/>
        </p:spPr>
        <p:txBody>
          <a:bodyPr wrap="square">
            <a:spAutoFit/>
          </a:bodyPr>
          <a:lstStyle/>
          <a:p>
            <a:r>
              <a:rPr lang="pt-BR" sz="4000" b="1" dirty="0">
                <a:solidFill>
                  <a:schemeClr val="accent1"/>
                </a:solidFill>
                <a:latin typeface="Inter" panose="020B0502030000000004" pitchFamily="34" charset="0"/>
                <a:ea typeface="Inter" panose="020B0502030000000004" pitchFamily="34" charset="0"/>
              </a:rPr>
              <a:t>As medidas conducentes funcionam como facilitadoras da implementação.</a:t>
            </a:r>
          </a:p>
        </p:txBody>
      </p:sp>
    </p:spTree>
    <p:extLst>
      <p:ext uri="{BB962C8B-B14F-4D97-AF65-F5344CB8AC3E}">
        <p14:creationId xmlns:p14="http://schemas.microsoft.com/office/powerpoint/2010/main" val="588878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B0F50-6386-9A7F-A371-5EE7965D647B}"/>
            </a:ext>
          </a:extLst>
        </p:cNvPr>
        <p:cNvGrpSpPr/>
        <p:nvPr/>
      </p:nvGrpSpPr>
      <p:grpSpPr>
        <a:xfrm>
          <a:off x="0" y="0"/>
          <a:ext cx="0" cy="0"/>
          <a:chOff x="0" y="0"/>
          <a:chExt cx="0" cy="0"/>
        </a:xfrm>
      </p:grpSpPr>
      <p:pic>
        <p:nvPicPr>
          <p:cNvPr id="2" name="Imagem 1">
            <a:extLst>
              <a:ext uri="{FF2B5EF4-FFF2-40B4-BE49-F238E27FC236}">
                <a16:creationId xmlns:a16="http://schemas.microsoft.com/office/drawing/2014/main" id="{194ACFD0-A575-021E-EB1F-389D488E18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m 3" descr="Padrão do plano de fundo&#10;&#10;Descrição gerada automaticamente">
            <a:extLst>
              <a:ext uri="{FF2B5EF4-FFF2-40B4-BE49-F238E27FC236}">
                <a16:creationId xmlns:a16="http://schemas.microsoft.com/office/drawing/2014/main" id="{B18CB97E-758D-F9F0-346C-0B8EF9B256C4}"/>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2770" y="-62754"/>
            <a:ext cx="12191998" cy="6858000"/>
          </a:xfrm>
          <a:prstGeom prst="rect">
            <a:avLst/>
          </a:prstGeom>
        </p:spPr>
      </p:pic>
      <p:sp>
        <p:nvSpPr>
          <p:cNvPr id="3" name="CaixaDeTexto 2">
            <a:extLst>
              <a:ext uri="{FF2B5EF4-FFF2-40B4-BE49-F238E27FC236}">
                <a16:creationId xmlns:a16="http://schemas.microsoft.com/office/drawing/2014/main" id="{36FF5F28-5A75-AE95-A1A9-B2A29450923D}"/>
              </a:ext>
            </a:extLst>
          </p:cNvPr>
          <p:cNvSpPr txBox="1"/>
          <p:nvPr/>
        </p:nvSpPr>
        <p:spPr>
          <a:xfrm>
            <a:off x="1128167" y="1288754"/>
            <a:ext cx="7594492" cy="4154984"/>
          </a:xfrm>
          <a:prstGeom prst="rect">
            <a:avLst/>
          </a:prstGeom>
          <a:noFill/>
        </p:spPr>
        <p:txBody>
          <a:bodyPr wrap="square">
            <a:spAutoFit/>
          </a:bodyPr>
          <a:lstStyle/>
          <a:p>
            <a:r>
              <a:rPr lang="pt-BR" sz="6600" b="1" dirty="0">
                <a:solidFill>
                  <a:srgbClr val="F7F3E9"/>
                </a:solidFill>
                <a:effectLst/>
                <a:latin typeface="Roboto" panose="02000000000000000000" pitchFamily="2" charset="0"/>
                <a:ea typeface="Roboto" panose="02000000000000000000" pitchFamily="2" charset="0"/>
              </a:rPr>
              <a:t>MEDIDA CONDUCENTE 1: EMPODERAMENTO ESPIRITUAL</a:t>
            </a:r>
            <a:endParaRPr lang="pt-BR" sz="6600" dirty="0">
              <a:solidFill>
                <a:srgbClr val="F7F3E9"/>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111571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5FD1D-34A7-5CD6-BAA3-95B62010300C}"/>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28A41E13-79CC-E982-F436-A38C4E18B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11E3C29A-5CE3-FCFE-ED32-CA22E587EE83}"/>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F31C6E5A-B13F-42A6-04F9-E7161664CCB2}"/>
              </a:ext>
            </a:extLst>
          </p:cNvPr>
          <p:cNvSpPr txBox="1"/>
          <p:nvPr/>
        </p:nvSpPr>
        <p:spPr>
          <a:xfrm>
            <a:off x="1074378" y="1659285"/>
            <a:ext cx="9728091" cy="3539430"/>
          </a:xfrm>
          <a:prstGeom prst="rect">
            <a:avLst/>
          </a:prstGeom>
          <a:noFill/>
        </p:spPr>
        <p:txBody>
          <a:bodyPr wrap="square">
            <a:spAutoFit/>
          </a:bodyPr>
          <a:lstStyle/>
          <a:p>
            <a:r>
              <a:rPr lang="pt-BR" sz="2800" b="1" dirty="0">
                <a:solidFill>
                  <a:schemeClr val="accent2"/>
                </a:solidFill>
                <a:latin typeface="Inter" panose="020B0502030000000004" pitchFamily="34" charset="0"/>
                <a:ea typeface="Inter" panose="020B0502030000000004" pitchFamily="34" charset="0"/>
              </a:rPr>
              <a:t>Documento Orientação Estratégica dos Ministérios de Mordomia da Associação Geral:</a:t>
            </a:r>
          </a:p>
          <a:p>
            <a:r>
              <a:rPr lang="pt-BR" sz="2800" b="1" dirty="0">
                <a:solidFill>
                  <a:schemeClr val="accent1"/>
                </a:solidFill>
                <a:latin typeface="Inter" panose="020B0502030000000004" pitchFamily="34" charset="0"/>
                <a:ea typeface="Inter" panose="020B0502030000000004" pitchFamily="34" charset="0"/>
              </a:rPr>
              <a:t>Nossa primeira tarefa é garantir que “os membros sejam nutridos espiritualmente, com foco no princípio ‘Deus em Primeiro Lugar’, por meio de visitas aos lares, devocionais semanais sobre ofertas, sermões regulares de mordomia, cerimônias anuais de compromisso, e outras atividades relevantes”.</a:t>
            </a:r>
          </a:p>
        </p:txBody>
      </p:sp>
    </p:spTree>
    <p:extLst>
      <p:ext uri="{BB962C8B-B14F-4D97-AF65-F5344CB8AC3E}">
        <p14:creationId xmlns:p14="http://schemas.microsoft.com/office/powerpoint/2010/main" val="701296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97BE4-17CD-20A4-1312-FB4591C4BCD4}"/>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2D089854-B8DB-DC16-1EAC-5242328440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95E13085-462F-AF68-C08F-61BCA47CC537}"/>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9C8BD288-1B5A-5B7D-C6E6-974EB4CC235B}"/>
              </a:ext>
            </a:extLst>
          </p:cNvPr>
          <p:cNvSpPr txBox="1"/>
          <p:nvPr/>
        </p:nvSpPr>
        <p:spPr>
          <a:xfrm>
            <a:off x="1101273" y="1358751"/>
            <a:ext cx="8921269" cy="3970318"/>
          </a:xfrm>
          <a:prstGeom prst="rect">
            <a:avLst/>
          </a:prstGeom>
          <a:noFill/>
        </p:spPr>
        <p:txBody>
          <a:bodyPr wrap="square">
            <a:spAutoFit/>
          </a:bodyPr>
          <a:lstStyle/>
          <a:p>
            <a:r>
              <a:rPr lang="pt-BR" sz="3600" b="1" dirty="0">
                <a:solidFill>
                  <a:schemeClr val="accent2"/>
                </a:solidFill>
                <a:effectLst/>
                <a:latin typeface="Inter" panose="020B0502030000000004" pitchFamily="34" charset="0"/>
                <a:ea typeface="Inter" panose="020B0502030000000004" pitchFamily="34" charset="0"/>
              </a:rPr>
              <a:t>Empoderamento espiritual</a:t>
            </a:r>
            <a:r>
              <a:rPr lang="pt-BR" sz="3600" dirty="0">
                <a:solidFill>
                  <a:schemeClr val="accent2"/>
                </a:solidFill>
                <a:latin typeface="Inter" panose="020B0502030000000004" pitchFamily="34" charset="0"/>
                <a:ea typeface="Inter" panose="020B0502030000000004" pitchFamily="34" charset="0"/>
              </a:rPr>
              <a:t> </a:t>
            </a:r>
          </a:p>
          <a:p>
            <a:r>
              <a:rPr lang="pt-BR" sz="3600" b="1" dirty="0">
                <a:solidFill>
                  <a:schemeClr val="accent1"/>
                </a:solidFill>
                <a:latin typeface="Inter" panose="020B0502030000000004" pitchFamily="34" charset="0"/>
                <a:ea typeface="Inter" panose="020B0502030000000004" pitchFamily="34" charset="0"/>
              </a:rPr>
              <a:t>É um trabalho delegado aos líderes espirituais, pois eles próprios já são espiritualmente empoderados. Ao empoderarem outros, eles estão cultivando a vida espiritual de si próprios.</a:t>
            </a:r>
          </a:p>
        </p:txBody>
      </p:sp>
    </p:spTree>
    <p:extLst>
      <p:ext uri="{BB962C8B-B14F-4D97-AF65-F5344CB8AC3E}">
        <p14:creationId xmlns:p14="http://schemas.microsoft.com/office/powerpoint/2010/main" val="3057084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03A05-55CB-3BBA-DE6A-F7BA3E0899FF}"/>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C72D7080-8800-802F-619A-FFF3488910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7138EF12-9CE0-5A62-A15D-0B55B123FA87}"/>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8A65B9B6-EE29-D5EB-EC6E-4BA2FE022656}"/>
              </a:ext>
            </a:extLst>
          </p:cNvPr>
          <p:cNvSpPr txBox="1"/>
          <p:nvPr/>
        </p:nvSpPr>
        <p:spPr>
          <a:xfrm>
            <a:off x="975767" y="1166842"/>
            <a:ext cx="10014961" cy="4524315"/>
          </a:xfrm>
          <a:prstGeom prst="rect">
            <a:avLst/>
          </a:prstGeom>
          <a:noFill/>
        </p:spPr>
        <p:txBody>
          <a:bodyPr wrap="square">
            <a:spAutoFit/>
          </a:bodyPr>
          <a:lstStyle/>
          <a:p>
            <a:r>
              <a:rPr lang="pt-BR" sz="3200" b="1" dirty="0">
                <a:solidFill>
                  <a:schemeClr val="accent2"/>
                </a:solidFill>
                <a:latin typeface="Inter" panose="020B0502030000000004" pitchFamily="34" charset="0"/>
                <a:ea typeface="Inter" panose="020B0502030000000004" pitchFamily="34" charset="0"/>
              </a:rPr>
              <a:t>Capacitação Espiritual</a:t>
            </a:r>
          </a:p>
          <a:p>
            <a:pPr>
              <a:buFont typeface="Arial" panose="020B0604020202020204" pitchFamily="34" charset="0"/>
              <a:buChar char="•"/>
            </a:pPr>
            <a:r>
              <a:rPr lang="pt-BR" sz="3200" b="1" dirty="0">
                <a:solidFill>
                  <a:schemeClr val="accent1"/>
                </a:solidFill>
                <a:latin typeface="Inter" panose="020B0502030000000004" pitchFamily="34" charset="0"/>
                <a:ea typeface="Inter" panose="020B0502030000000004" pitchFamily="34" charset="0"/>
              </a:rPr>
              <a:t>Garantir que líderes e membros sejam nutridos espiritualmente.</a:t>
            </a:r>
          </a:p>
          <a:p>
            <a:pPr>
              <a:buFont typeface="Arial" panose="020B0604020202020204" pitchFamily="34" charset="0"/>
              <a:buChar char="•"/>
            </a:pPr>
            <a:r>
              <a:rPr lang="pt-BR" sz="3200" b="1" dirty="0">
                <a:solidFill>
                  <a:schemeClr val="accent1"/>
                </a:solidFill>
                <a:latin typeface="Inter" panose="020B0502030000000004" pitchFamily="34" charset="0"/>
                <a:ea typeface="Inter" panose="020B0502030000000004" pitchFamily="34" charset="0"/>
              </a:rPr>
              <a:t>“Interpretando verdades espirituais para os que são espirituais.” 1 Coríntios 2:13 (NVI)</a:t>
            </a:r>
          </a:p>
          <a:p>
            <a:pPr>
              <a:buFont typeface="Arial" panose="020B0604020202020204" pitchFamily="34" charset="0"/>
              <a:buChar char="•"/>
            </a:pPr>
            <a:r>
              <a:rPr lang="pt-BR" sz="3200" b="1" dirty="0">
                <a:solidFill>
                  <a:schemeClr val="accent1"/>
                </a:solidFill>
                <a:latin typeface="Inter" panose="020B0502030000000004" pitchFamily="34" charset="0"/>
                <a:ea typeface="Inter" panose="020B0502030000000004" pitchFamily="34" charset="0"/>
              </a:rPr>
              <a:t>Componentes essenciais: </a:t>
            </a:r>
          </a:p>
          <a:p>
            <a:pPr marL="742950" lvl="1" indent="-285750">
              <a:buFont typeface="Arial" panose="020B0604020202020204" pitchFamily="34" charset="0"/>
              <a:buChar char="•"/>
            </a:pPr>
            <a:r>
              <a:rPr lang="pt-BR" sz="3200" b="1" dirty="0">
                <a:solidFill>
                  <a:schemeClr val="accent1"/>
                </a:solidFill>
                <a:latin typeface="Inter" panose="020B0502030000000004" pitchFamily="34" charset="0"/>
                <a:ea typeface="Inter" panose="020B0502030000000004" pitchFamily="34" charset="0"/>
              </a:rPr>
              <a:t>Esperança/Fé</a:t>
            </a:r>
          </a:p>
          <a:p>
            <a:pPr marL="742950" lvl="1" indent="-285750">
              <a:buFont typeface="Arial" panose="020B0604020202020204" pitchFamily="34" charset="0"/>
              <a:buChar char="•"/>
            </a:pPr>
            <a:r>
              <a:rPr lang="pt-BR" sz="3200" b="1" dirty="0">
                <a:solidFill>
                  <a:schemeClr val="accent1"/>
                </a:solidFill>
                <a:latin typeface="Inter" panose="020B0502030000000004" pitchFamily="34" charset="0"/>
                <a:ea typeface="Inter" panose="020B0502030000000004" pitchFamily="34" charset="0"/>
              </a:rPr>
              <a:t>Visão</a:t>
            </a:r>
          </a:p>
          <a:p>
            <a:pPr marL="742950" lvl="1" indent="-285750">
              <a:buFont typeface="Arial" panose="020B0604020202020204" pitchFamily="34" charset="0"/>
              <a:buChar char="•"/>
            </a:pPr>
            <a:r>
              <a:rPr lang="pt-BR" sz="3200" b="1" dirty="0">
                <a:solidFill>
                  <a:schemeClr val="accent1"/>
                </a:solidFill>
                <a:latin typeface="Inter" panose="020B0502030000000004" pitchFamily="34" charset="0"/>
                <a:ea typeface="Inter" panose="020B0502030000000004" pitchFamily="34" charset="0"/>
              </a:rPr>
              <a:t>Amor altruísta</a:t>
            </a:r>
          </a:p>
        </p:txBody>
      </p:sp>
    </p:spTree>
    <p:extLst>
      <p:ext uri="{BB962C8B-B14F-4D97-AF65-F5344CB8AC3E}">
        <p14:creationId xmlns:p14="http://schemas.microsoft.com/office/powerpoint/2010/main" val="987682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3A2A0-C296-2FE1-4986-3BECA79517A5}"/>
            </a:ext>
          </a:extLst>
        </p:cNvPr>
        <p:cNvGrpSpPr/>
        <p:nvPr/>
      </p:nvGrpSpPr>
      <p:grpSpPr>
        <a:xfrm>
          <a:off x="0" y="0"/>
          <a:ext cx="0" cy="0"/>
          <a:chOff x="0" y="0"/>
          <a:chExt cx="0" cy="0"/>
        </a:xfrm>
      </p:grpSpPr>
      <p:pic>
        <p:nvPicPr>
          <p:cNvPr id="6" name="Imagem 5" descr="Gráfico&#10;&#10;Descrição gerada automaticamente">
            <a:extLst>
              <a:ext uri="{FF2B5EF4-FFF2-40B4-BE49-F238E27FC236}">
                <a16:creationId xmlns:a16="http://schemas.microsoft.com/office/drawing/2014/main" id="{DE8F6A98-4219-9BBD-EA1E-B8D30CDEF4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m 6" descr="Padrão do plano de fundo&#10;&#10;Descrição gerada automaticamente">
            <a:extLst>
              <a:ext uri="{FF2B5EF4-FFF2-40B4-BE49-F238E27FC236}">
                <a16:creationId xmlns:a16="http://schemas.microsoft.com/office/drawing/2014/main" id="{C4F7078E-4A74-03DB-63DD-EEB5A0AA3039}"/>
              </a:ext>
            </a:extLst>
          </p:cNvPr>
          <p:cNvPicPr>
            <a:picLocks noChangeAspect="1"/>
          </p:cNvPicPr>
          <p:nvPr/>
        </p:nvPicPr>
        <p:blipFill>
          <a:blip r:embed="rId3">
            <a:alphaModFix amt="7000"/>
            <a:extLst>
              <a:ext uri="{28A0092B-C50C-407E-A947-70E740481C1C}">
                <a14:useLocalDpi xmlns:a14="http://schemas.microsoft.com/office/drawing/2010/main" val="0"/>
              </a:ext>
            </a:extLst>
          </a:blip>
          <a:srcRect t="15489"/>
          <a:stretch/>
        </p:blipFill>
        <p:spPr>
          <a:xfrm>
            <a:off x="0" y="0"/>
            <a:ext cx="12191998" cy="6858000"/>
          </a:xfrm>
          <a:prstGeom prst="rect">
            <a:avLst/>
          </a:prstGeom>
        </p:spPr>
      </p:pic>
      <p:sp>
        <p:nvSpPr>
          <p:cNvPr id="3" name="CaixaDeTexto 2">
            <a:extLst>
              <a:ext uri="{FF2B5EF4-FFF2-40B4-BE49-F238E27FC236}">
                <a16:creationId xmlns:a16="http://schemas.microsoft.com/office/drawing/2014/main" id="{96CF490B-178D-6B5A-B27F-A204A661B9C3}"/>
              </a:ext>
            </a:extLst>
          </p:cNvPr>
          <p:cNvSpPr txBox="1"/>
          <p:nvPr/>
        </p:nvSpPr>
        <p:spPr>
          <a:xfrm>
            <a:off x="1092307" y="1443841"/>
            <a:ext cx="9288823" cy="3970318"/>
          </a:xfrm>
          <a:prstGeom prst="rect">
            <a:avLst/>
          </a:prstGeom>
          <a:noFill/>
        </p:spPr>
        <p:txBody>
          <a:bodyPr wrap="square">
            <a:spAutoFit/>
          </a:bodyPr>
          <a:lstStyle/>
          <a:p>
            <a:r>
              <a:rPr lang="pt-BR" sz="3600" b="1" dirty="0">
                <a:solidFill>
                  <a:schemeClr val="accent2"/>
                </a:solidFill>
                <a:latin typeface="Inter" panose="020B0502030000000004" pitchFamily="34" charset="0"/>
                <a:ea typeface="Inter" panose="020B0502030000000004" pitchFamily="34" charset="0"/>
              </a:rPr>
              <a:t>Benefícios da Capacitação Espiritual</a:t>
            </a:r>
          </a:p>
          <a:p>
            <a:pPr>
              <a:buFont typeface="Arial" panose="020B0604020202020204" pitchFamily="34" charset="0"/>
              <a:buChar char="•"/>
            </a:pPr>
            <a:r>
              <a:rPr lang="pt-BR" sz="3600" b="1" dirty="0">
                <a:solidFill>
                  <a:schemeClr val="accent1"/>
                </a:solidFill>
                <a:latin typeface="Inter" panose="020B0502030000000004" pitchFamily="34" charset="0"/>
                <a:ea typeface="Inter" panose="020B0502030000000004" pitchFamily="34" charset="0"/>
              </a:rPr>
              <a:t>Desenvolvimento da certeza do chamado.</a:t>
            </a:r>
          </a:p>
          <a:p>
            <a:pPr>
              <a:buFont typeface="Arial" panose="020B0604020202020204" pitchFamily="34" charset="0"/>
              <a:buChar char="•"/>
            </a:pPr>
            <a:r>
              <a:rPr lang="pt-BR" sz="3600" b="1" dirty="0">
                <a:solidFill>
                  <a:schemeClr val="accent1"/>
                </a:solidFill>
                <a:latin typeface="Inter" panose="020B0502030000000004" pitchFamily="34" charset="0"/>
                <a:ea typeface="Inter" panose="020B0502030000000004" pitchFamily="34" charset="0"/>
              </a:rPr>
              <a:t>Sentimento de pertencimento entre os membros.</a:t>
            </a:r>
          </a:p>
          <a:p>
            <a:pPr>
              <a:buFont typeface="Arial" panose="020B0604020202020204" pitchFamily="34" charset="0"/>
              <a:buChar char="•"/>
            </a:pPr>
            <a:r>
              <a:rPr lang="pt-BR" sz="3600" b="1" dirty="0">
                <a:solidFill>
                  <a:schemeClr val="accent1"/>
                </a:solidFill>
                <a:latin typeface="Inter" panose="020B0502030000000004" pitchFamily="34" charset="0"/>
                <a:ea typeface="Inter" panose="020B0502030000000004" pitchFamily="34" charset="0"/>
              </a:rPr>
              <a:t>Motivação intrínseca que molda escolhas e ações.</a:t>
            </a:r>
          </a:p>
        </p:txBody>
      </p:sp>
    </p:spTree>
    <p:extLst>
      <p:ext uri="{BB962C8B-B14F-4D97-AF65-F5344CB8AC3E}">
        <p14:creationId xmlns:p14="http://schemas.microsoft.com/office/powerpoint/2010/main" val="623926472"/>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24F9E3DF7FBAB4A9A6D824FE11CA10C" ma:contentTypeVersion="20" ma:contentTypeDescription="Crie um novo documento." ma:contentTypeScope="" ma:versionID="39454ebdb89c9a330035c6ce0280c35a">
  <xsd:schema xmlns:xsd="http://www.w3.org/2001/XMLSchema" xmlns:xs="http://www.w3.org/2001/XMLSchema" xmlns:p="http://schemas.microsoft.com/office/2006/metadata/properties" xmlns:ns2="4d66254c-b8c0-4e16-9669-44d49c614d61" xmlns:ns3="cc85661e-698c-471d-81cd-239229bffddc" targetNamespace="http://schemas.microsoft.com/office/2006/metadata/properties" ma:root="true" ma:fieldsID="f95035f1b22a77fd3110073cb4745e89" ns2:_="" ns3:_="">
    <xsd:import namespace="4d66254c-b8c0-4e16-9669-44d49c614d61"/>
    <xsd:import namespace="cc85661e-698c-471d-81cd-239229bffdd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lcf76f155ced4ddcb4097134ff3c332f" minOccurs="0"/>
                <xsd:element ref="ns3:TaxCatchAll" minOccurs="0"/>
                <xsd:element ref="ns2:MediaServiceSearchProperties" minOccurs="0"/>
                <xsd:element ref="ns2:MediaServiceObjectDetectorVersions" minOccurs="0"/>
                <xsd:element ref="ns2:Ordenn_x00fa_merico"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66254c-b8c0-4e16-9669-44d49c614d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Marcações de imagem" ma:readOnly="false" ma:fieldId="{5cf76f15-5ced-4ddc-b409-7134ff3c332f}" ma:taxonomyMulti="true" ma:sspId="8e8593b7-542e-4346-9e98-482410f851d1"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Ordenn_x00fa_merico" ma:index="25" nillable="true" ma:displayName="Orden númerico" ma:default="0" ma:format="Dropdown" ma:internalName="Ordenn_x00fa_merico" ma:percentage="FALSE">
      <xsd:simpleType>
        <xsd:restriction base="dms:Number"/>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c85661e-698c-471d-81cd-239229bffddc" elementFormDefault="qualified">
    <xsd:import namespace="http://schemas.microsoft.com/office/2006/documentManagement/types"/>
    <xsd:import namespace="http://schemas.microsoft.com/office/infopath/2007/PartnerControls"/>
    <xsd:element name="SharedWithUsers" ma:index="17"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Detalhes de Compartilhado Com" ma:internalName="SharedWithDetails" ma:readOnly="true">
      <xsd:simpleType>
        <xsd:restriction base="dms:Note">
          <xsd:maxLength value="255"/>
        </xsd:restriction>
      </xsd:simpleType>
    </xsd:element>
    <xsd:element name="TaxCatchAll" ma:index="22" nillable="true" ma:displayName="Taxonomy Catch All Column" ma:hidden="true" ma:list="{4117de4b-53e5-4cd7-9971-ff986aecaefa}" ma:internalName="TaxCatchAll" ma:showField="CatchAllData" ma:web="cc85661e-698c-471d-81cd-239229bffd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Ordenn_x00fa_merico xmlns="4d66254c-b8c0-4e16-9669-44d49c614d61">0</Ordenn_x00fa_merico>
    <lcf76f155ced4ddcb4097134ff3c332f xmlns="4d66254c-b8c0-4e16-9669-44d49c614d61">
      <Terms xmlns="http://schemas.microsoft.com/office/infopath/2007/PartnerControls"/>
    </lcf76f155ced4ddcb4097134ff3c332f>
    <TaxCatchAll xmlns="cc85661e-698c-471d-81cd-239229bffddc" xsi:nil="true"/>
    <SharedWithUsers xmlns="cc85661e-698c-471d-81cd-239229bffddc">
      <UserInfo>
        <DisplayName/>
        <AccountId xsi:nil="true"/>
        <AccountType/>
      </UserInfo>
    </SharedWithUsers>
  </documentManagement>
</p:properties>
</file>

<file path=customXml/itemProps1.xml><?xml version="1.0" encoding="utf-8"?>
<ds:datastoreItem xmlns:ds="http://schemas.openxmlformats.org/officeDocument/2006/customXml" ds:itemID="{4561F2B1-7658-4FD2-9240-B94CE1A3AE12}"/>
</file>

<file path=customXml/itemProps2.xml><?xml version="1.0" encoding="utf-8"?>
<ds:datastoreItem xmlns:ds="http://schemas.openxmlformats.org/officeDocument/2006/customXml" ds:itemID="{E621E3A0-7484-4727-81B8-E2ED41652453}"/>
</file>

<file path=customXml/itemProps3.xml><?xml version="1.0" encoding="utf-8"?>
<ds:datastoreItem xmlns:ds="http://schemas.openxmlformats.org/officeDocument/2006/customXml" ds:itemID="{61CB32D0-34D8-43DB-804D-79049FE3DDFD}"/>
</file>

<file path=docProps/app.xml><?xml version="1.0" encoding="utf-8"?>
<Properties xmlns="http://schemas.openxmlformats.org/officeDocument/2006/extended-properties" xmlns:vt="http://schemas.openxmlformats.org/officeDocument/2006/docPropsVTypes">
  <TotalTime>226</TotalTime>
  <Words>700</Words>
  <Application>Microsoft Office PowerPoint</Application>
  <PresentationFormat>Widescreen</PresentationFormat>
  <Paragraphs>55</Paragraphs>
  <Slides>23</Slides>
  <Notes>0</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23</vt:i4>
      </vt:variant>
    </vt:vector>
  </HeadingPairs>
  <TitlesOfParts>
    <vt:vector size="29" baseType="lpstr">
      <vt:lpstr>Aptos Display</vt:lpstr>
      <vt:lpstr>Arial</vt:lpstr>
      <vt:lpstr>Aptos</vt:lpstr>
      <vt:lpstr>Roboto</vt:lpstr>
      <vt:lpstr>Inter</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EA - Rafael De Almeida Gonçales</dc:creator>
  <cp:lastModifiedBy>EA - Rafael De Almeida Gonçales</cp:lastModifiedBy>
  <cp:revision>14</cp:revision>
  <dcterms:created xsi:type="dcterms:W3CDTF">2024-12-04T11:53:04Z</dcterms:created>
  <dcterms:modified xsi:type="dcterms:W3CDTF">2024-12-12T23:32:09Z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0x010100624F9E3DF7FBAB4A9A6D824FE11CA10C</vt:lpwstr>
  </property>
  <property fmtid="{D5CDD505-2E9C-101B-9397-08002B2CF9AE}" pid="3" name="Order">
    <vt:lpwstr>29063100.0000000</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y fmtid="{D5CDD505-2E9C-101B-9397-08002B2CF9AE}" pid="9" name="MediaServiceImageTags">
    <vt:lpwstr/>
  </property>
</Properties>
</file>