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ExtraBold" panose="00000900000000000000" pitchFamily="2" charset="0"/>
      <p:bold r:id="rId18"/>
      <p:boldItalic r:id="rId19"/>
    </p:embeddedFont>
    <p:embeddedFont>
      <p:font typeface="Paytone On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8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Daiana Belén Escobar" userId="a985d929-ec43-4a68-b2d7-ba722c0a7c2e" providerId="ADAL" clId="{C2D9F354-E853-461A-A8D7-A001BC32A746}"/>
    <pc:docChg chg="delSld modSld">
      <pc:chgData name="DSA - Daiana Belén Escobar" userId="a985d929-ec43-4a68-b2d7-ba722c0a7c2e" providerId="ADAL" clId="{C2D9F354-E853-461A-A8D7-A001BC32A746}" dt="2025-01-15T14:41:29.783" v="2" actId="20577"/>
      <pc:docMkLst>
        <pc:docMk/>
      </pc:docMkLst>
      <pc:sldChg chg="modSp mod">
        <pc:chgData name="DSA - Daiana Belén Escobar" userId="a985d929-ec43-4a68-b2d7-ba722c0a7c2e" providerId="ADAL" clId="{C2D9F354-E853-461A-A8D7-A001BC32A746}" dt="2025-01-15T14:41:29.783" v="2" actId="20577"/>
        <pc:sldMkLst>
          <pc:docMk/>
          <pc:sldMk cId="0" sldId="260"/>
        </pc:sldMkLst>
        <pc:spChg chg="mod">
          <ac:chgData name="DSA - Daiana Belén Escobar" userId="a985d929-ec43-4a68-b2d7-ba722c0a7c2e" providerId="ADAL" clId="{C2D9F354-E853-461A-A8D7-A001BC32A746}" dt="2025-01-15T14:41:29.783" v="2" actId="20577"/>
          <ac:spMkLst>
            <pc:docMk/>
            <pc:sldMk cId="0" sldId="260"/>
            <ac:spMk id="84" creationId="{00000000-0000-0000-0000-000000000000}"/>
          </ac:spMkLst>
        </pc:spChg>
      </pc:sldChg>
      <pc:sldChg chg="del">
        <pc:chgData name="DSA - Daiana Belén Escobar" userId="a985d929-ec43-4a68-b2d7-ba722c0a7c2e" providerId="ADAL" clId="{C2D9F354-E853-461A-A8D7-A001BC32A746}" dt="2025-01-15T14:07:27.074" v="0" actId="47"/>
        <pc:sldMkLst>
          <pc:docMk/>
          <pc:sldMk cId="0" sldId="264"/>
        </pc:sldMkLst>
      </pc:sldChg>
      <pc:sldMasterChg chg="delSldLayout">
        <pc:chgData name="DSA - Daiana Belén Escobar" userId="a985d929-ec43-4a68-b2d7-ba722c0a7c2e" providerId="ADAL" clId="{C2D9F354-E853-461A-A8D7-A001BC32A746}" dt="2025-01-15T14:07:27.074" v="0" actId="47"/>
        <pc:sldMasterMkLst>
          <pc:docMk/>
          <pc:sldMasterMk cId="0" sldId="2147483660"/>
        </pc:sldMasterMkLst>
        <pc:sldLayoutChg chg="del">
          <pc:chgData name="DSA - Daiana Belén Escobar" userId="a985d929-ec43-4a68-b2d7-ba722c0a7c2e" providerId="ADAL" clId="{C2D9F354-E853-461A-A8D7-A001BC32A746}" dt="2025-01-15T14:07:27.074" v="0" actId="47"/>
          <pc:sldLayoutMkLst>
            <pc:docMk/>
            <pc:sldMasterMk cId="0" sldId="2147483660"/>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86517db8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1386517db81_2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86517db81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1386517db81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86517db81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1386517db81_2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57" name="Google Shape;57;p14"/>
          <p:cNvSpPr txBox="1"/>
          <p:nvPr/>
        </p:nvSpPr>
        <p:spPr>
          <a:xfrm>
            <a:off x="4063175" y="1381375"/>
            <a:ext cx="43050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600"/>
              <a:buFont typeface="Arial"/>
              <a:buNone/>
            </a:pPr>
            <a:r>
              <a:rPr lang="pt-BR" sz="3000">
                <a:solidFill>
                  <a:schemeClr val="lt1"/>
                </a:solidFill>
                <a:latin typeface="Paytone One"/>
                <a:ea typeface="Paytone One"/>
                <a:cs typeface="Paytone One"/>
                <a:sym typeface="Paytone One"/>
              </a:rPr>
              <a:t>O TIPO DE OFERTA MAIS NECESSÁRIO </a:t>
            </a:r>
            <a:endParaRPr sz="3000">
              <a:solidFill>
                <a:schemeClr val="lt1"/>
              </a:solidFill>
              <a:latin typeface="Paytone One"/>
              <a:ea typeface="Paytone One"/>
              <a:cs typeface="Paytone One"/>
              <a:sym typeface="Paytone One"/>
            </a:endParaRPr>
          </a:p>
          <a:p>
            <a:pPr marL="0" marR="0" lvl="0" indent="0" algn="l" rtl="0">
              <a:lnSpc>
                <a:spcPct val="100000"/>
              </a:lnSpc>
              <a:spcBef>
                <a:spcPts val="0"/>
              </a:spcBef>
              <a:spcAft>
                <a:spcPts val="0"/>
              </a:spcAft>
              <a:buClr>
                <a:srgbClr val="000000"/>
              </a:buClr>
              <a:buSzPts val="4600"/>
              <a:buFont typeface="Arial"/>
              <a:buNone/>
            </a:pPr>
            <a:r>
              <a:rPr lang="pt-BR" sz="3000">
                <a:solidFill>
                  <a:schemeClr val="lt1"/>
                </a:solidFill>
                <a:latin typeface="Paytone One"/>
                <a:ea typeface="Paytone One"/>
                <a:cs typeface="Paytone One"/>
                <a:sym typeface="Paytone One"/>
              </a:rPr>
              <a:t>EM UMA IGREJA </a:t>
            </a:r>
            <a:endParaRPr sz="3000">
              <a:solidFill>
                <a:schemeClr val="lt1"/>
              </a:solidFill>
              <a:latin typeface="Paytone One"/>
              <a:ea typeface="Paytone One"/>
              <a:cs typeface="Paytone One"/>
              <a:sym typeface="Paytone One"/>
            </a:endParaRPr>
          </a:p>
          <a:p>
            <a:pPr marL="0" marR="0" lvl="0" indent="0" algn="l" rtl="0">
              <a:lnSpc>
                <a:spcPct val="100000"/>
              </a:lnSpc>
              <a:spcBef>
                <a:spcPts val="0"/>
              </a:spcBef>
              <a:spcAft>
                <a:spcPts val="0"/>
              </a:spcAft>
              <a:buClr>
                <a:srgbClr val="000000"/>
              </a:buClr>
              <a:buSzPts val="4600"/>
              <a:buFont typeface="Arial"/>
              <a:buNone/>
            </a:pPr>
            <a:r>
              <a:rPr lang="pt-BR" sz="3000">
                <a:solidFill>
                  <a:schemeClr val="lt1"/>
                </a:solidFill>
                <a:latin typeface="Paytone One"/>
                <a:ea typeface="Paytone One"/>
                <a:cs typeface="Paytone One"/>
                <a:sym typeface="Paytone One"/>
              </a:rPr>
              <a:t>COM UMA MISSÃO MUNDIAL </a:t>
            </a:r>
            <a:endParaRPr sz="3000" b="0" i="0" u="none" strike="noStrike" cap="none">
              <a:solidFill>
                <a:schemeClr val="lt1"/>
              </a:solidFill>
              <a:latin typeface="Paytone One"/>
              <a:ea typeface="Paytone One"/>
              <a:cs typeface="Paytone One"/>
              <a:sym typeface="Paytone One"/>
            </a:endParaRPr>
          </a:p>
        </p:txBody>
      </p:sp>
      <p:pic>
        <p:nvPicPr>
          <p:cNvPr id="58" name="Google Shape;58;p14"/>
          <p:cNvPicPr preferRelativeResize="0"/>
          <p:nvPr/>
        </p:nvPicPr>
        <p:blipFill>
          <a:blip r:embed="rId4">
            <a:alphaModFix/>
          </a:blip>
          <a:stretch>
            <a:fillRect/>
          </a:stretch>
        </p:blipFill>
        <p:spPr>
          <a:xfrm>
            <a:off x="-257975" y="0"/>
            <a:ext cx="5143501"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64" name="Google Shape;64;p15"/>
          <p:cNvSpPr txBox="1"/>
          <p:nvPr/>
        </p:nvSpPr>
        <p:spPr>
          <a:xfrm>
            <a:off x="1098150" y="2138175"/>
            <a:ext cx="6947700" cy="178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Nas 12 divisões ou campos mundiais que adotaram o Plano de Ofertas Combinadas, ofertas não atribuídas ou avulsas desencadeiam um milagre mundial de crescimento. </a:t>
            </a:r>
            <a:endParaRPr sz="1400" b="0" i="0" u="none" strike="noStrike" cap="none">
              <a:solidFill>
                <a:srgbClr val="000000"/>
              </a:solidFill>
              <a:latin typeface="Montserrat"/>
              <a:ea typeface="Montserrat"/>
              <a:cs typeface="Montserrat"/>
              <a:sym typeface="Montserrat"/>
            </a:endParaRPr>
          </a:p>
        </p:txBody>
      </p:sp>
      <p:pic>
        <p:nvPicPr>
          <p:cNvPr id="65" name="Google Shape;65;p15"/>
          <p:cNvPicPr preferRelativeResize="0"/>
          <p:nvPr/>
        </p:nvPicPr>
        <p:blipFill>
          <a:blip r:embed="rId4">
            <a:alphaModFix/>
          </a:blip>
          <a:stretch>
            <a:fillRect/>
          </a:stretch>
        </p:blipFill>
        <p:spPr>
          <a:xfrm>
            <a:off x="4114600" y="1223475"/>
            <a:ext cx="914700" cy="91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71" name="Google Shape;71;p16"/>
          <p:cNvSpPr txBox="1"/>
          <p:nvPr/>
        </p:nvSpPr>
        <p:spPr>
          <a:xfrm>
            <a:off x="1098150" y="2284200"/>
            <a:ext cx="6947700" cy="148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As Ofertas Combinadas são automaticamente distribuídas em todo o mundo para apoiar todos e quaisquer projetos missionários aprovados</a:t>
            </a:r>
            <a:endParaRPr sz="1400" b="0" i="0" u="none" strike="noStrike" cap="none">
              <a:solidFill>
                <a:srgbClr val="000000"/>
              </a:solidFill>
              <a:latin typeface="Montserrat"/>
              <a:ea typeface="Montserrat"/>
              <a:cs typeface="Montserrat"/>
              <a:sym typeface="Montserrat"/>
            </a:endParaRPr>
          </a:p>
        </p:txBody>
      </p:sp>
      <p:pic>
        <p:nvPicPr>
          <p:cNvPr id="72" name="Google Shape;72;p16"/>
          <p:cNvPicPr preferRelativeResize="0"/>
          <p:nvPr/>
        </p:nvPicPr>
        <p:blipFill>
          <a:blip r:embed="rId4">
            <a:alphaModFix/>
          </a:blip>
          <a:stretch>
            <a:fillRect/>
          </a:stretch>
        </p:blipFill>
        <p:spPr>
          <a:xfrm>
            <a:off x="4114650" y="1369500"/>
            <a:ext cx="914700" cy="91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78" name="Google Shape;78;p17"/>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84" name="Google Shape;84;p18"/>
          <p:cNvSpPr txBox="1"/>
          <p:nvPr/>
        </p:nvSpPr>
        <p:spPr>
          <a:xfrm>
            <a:off x="5014500" y="1126050"/>
            <a:ext cx="3611700" cy="289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pt-BR" sz="2000" dirty="0">
                <a:solidFill>
                  <a:schemeClr val="lt1"/>
                </a:solidFill>
                <a:latin typeface="Montserrat ExtraBold"/>
                <a:ea typeface="Montserrat ExtraBold"/>
                <a:cs typeface="Montserrat ExtraBold"/>
                <a:sym typeface="Montserrat ExtraBold"/>
              </a:rPr>
              <a:t>Essa fórmula, votada pela Associação Geral em 2002, não foi inventada por uma pessoa. Antes, foi elaborada em espírito de oração por um grupo de estudos baseado no modelo de Atos 1:8.</a:t>
            </a:r>
            <a:endParaRPr sz="2000" b="0" i="0" u="none" strike="noStrike" cap="none" dirty="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90" name="Google Shape;90;p19"/>
          <p:cNvSpPr txBox="1"/>
          <p:nvPr/>
        </p:nvSpPr>
        <p:spPr>
          <a:xfrm>
            <a:off x="1654475" y="1367550"/>
            <a:ext cx="5835000" cy="76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O TIPO MAIS NECESSÁRIO </a:t>
            </a:r>
            <a:endParaRPr sz="2200">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DE OFERTA É: </a:t>
            </a:r>
            <a:endParaRPr>
              <a:latin typeface="Montserrat"/>
              <a:ea typeface="Montserrat"/>
              <a:cs typeface="Montserrat"/>
              <a:sym typeface="Montserrat"/>
            </a:endParaRPr>
          </a:p>
        </p:txBody>
      </p:sp>
      <p:sp>
        <p:nvSpPr>
          <p:cNvPr id="91" name="Google Shape;91;p19"/>
          <p:cNvSpPr txBox="1"/>
          <p:nvPr/>
        </p:nvSpPr>
        <p:spPr>
          <a:xfrm>
            <a:off x="1654500" y="2277750"/>
            <a:ext cx="5835000" cy="149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pt-BR" sz="1800">
                <a:solidFill>
                  <a:schemeClr val="lt1"/>
                </a:solidFill>
                <a:latin typeface="Montserrat"/>
                <a:ea typeface="Montserrat"/>
                <a:cs typeface="Montserrat"/>
                <a:sym typeface="Montserrat"/>
              </a:rPr>
              <a:t>⦁ Dado para adorar a Jesus</a:t>
            </a: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800">
                <a:solidFill>
                  <a:schemeClr val="lt1"/>
                </a:solidFill>
                <a:latin typeface="Montserrat"/>
                <a:ea typeface="Montserrat"/>
                <a:cs typeface="Montserrat"/>
                <a:sym typeface="Montserrat"/>
              </a:rPr>
              <a:t>⦁ Visa cumprir Sua abrangente comissão. </a:t>
            </a: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800">
                <a:solidFill>
                  <a:schemeClr val="lt1"/>
                </a:solidFill>
                <a:latin typeface="Montserrat"/>
                <a:ea typeface="Montserrat"/>
                <a:cs typeface="Montserrat"/>
                <a:sym typeface="Montserrat"/>
              </a:rPr>
              <a:t>⦁ Dado tão regularmente quanto a renda. </a:t>
            </a: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800">
                <a:solidFill>
                  <a:schemeClr val="lt1"/>
                </a:solidFill>
                <a:latin typeface="Montserrat"/>
                <a:ea typeface="Montserrat"/>
                <a:cs typeface="Montserrat"/>
                <a:sym typeface="Montserrat"/>
              </a:rPr>
              <a:t>⦁ É entregue na casa do tesouro e </a:t>
            </a: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r>
              <a:rPr lang="pt-BR" sz="1800">
                <a:solidFill>
                  <a:schemeClr val="lt1"/>
                </a:solidFill>
                <a:latin typeface="Montserrat"/>
                <a:ea typeface="Montserrat"/>
                <a:cs typeface="Montserrat"/>
                <a:sym typeface="Montserrat"/>
              </a:rPr>
              <a:t>distribuído equitativamente.</a:t>
            </a: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endParaRPr sz="18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200"/>
              <a:buFont typeface="Arial"/>
              <a:buNone/>
            </a:pPr>
            <a:endParaRPr sz="18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97" name="Google Shape;97;p20"/>
          <p:cNvSpPr txBox="1"/>
          <p:nvPr/>
        </p:nvSpPr>
        <p:spPr>
          <a:xfrm>
            <a:off x="2258100" y="1824000"/>
            <a:ext cx="4627800" cy="149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pt-BR" sz="3000">
                <a:solidFill>
                  <a:schemeClr val="lt1"/>
                </a:solidFill>
                <a:latin typeface="Montserrat ExtraBold"/>
                <a:ea typeface="Montserrat ExtraBold"/>
                <a:cs typeface="Montserrat ExtraBold"/>
                <a:sym typeface="Montserrat ExtraBold"/>
              </a:rPr>
              <a:t>JESUS ESTÁ VINDO, </a:t>
            </a:r>
            <a:endParaRPr sz="3000">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2200"/>
              <a:buFont typeface="Arial"/>
              <a:buNone/>
            </a:pPr>
            <a:r>
              <a:rPr lang="pt-BR" sz="3000">
                <a:solidFill>
                  <a:schemeClr val="lt1"/>
                </a:solidFill>
                <a:latin typeface="Montserrat ExtraBold"/>
                <a:ea typeface="Montserrat ExtraBold"/>
                <a:cs typeface="Montserrat ExtraBold"/>
                <a:sym typeface="Montserrat ExtraBold"/>
              </a:rPr>
              <a:t>E JÁ NÃO TEMOS MUITO TEMPO.</a:t>
            </a:r>
            <a:endParaRPr sz="22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3">
            <a:alphaModFix/>
          </a:blip>
          <a:srcRect/>
          <a:stretch/>
        </p:blipFill>
        <p:spPr>
          <a:xfrm>
            <a:off x="0" y="0"/>
            <a:ext cx="9143990" cy="5143500"/>
          </a:xfrm>
          <a:prstGeom prst="rect">
            <a:avLst/>
          </a:prstGeom>
          <a:noFill/>
          <a:ln>
            <a:noFill/>
          </a:ln>
        </p:spPr>
      </p:pic>
      <p:sp>
        <p:nvSpPr>
          <p:cNvPr id="103" name="Google Shape;103;p21"/>
          <p:cNvSpPr txBox="1"/>
          <p:nvPr/>
        </p:nvSpPr>
        <p:spPr>
          <a:xfrm>
            <a:off x="1590000" y="1518900"/>
            <a:ext cx="5964000" cy="21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a:ea typeface="Montserrat"/>
                <a:cs typeface="Montserrat"/>
                <a:sym typeface="Montserrat"/>
              </a:rPr>
              <a:t>Agora é a hora de colocar nossas esperanças e recursos no alto, aplicando-os onde Jesus, o nosso comandante, quer que eles estejam!</a:t>
            </a:r>
            <a:endParaRPr sz="220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 </a:t>
            </a:r>
            <a:endParaRPr sz="2200">
              <a:solidFill>
                <a:schemeClr val="lt1"/>
              </a:solidFill>
              <a:latin typeface="Montserrat ExtraBold"/>
              <a:ea typeface="Montserrat ExtraBold"/>
              <a:cs typeface="Montserrat ExtraBold"/>
              <a:sym typeface="Montserrat ExtraBold"/>
            </a:endParaRPr>
          </a:p>
          <a:p>
            <a:pPr marL="0" marR="0" lvl="0" indent="0" algn="ctr" rtl="0">
              <a:lnSpc>
                <a:spcPct val="100000"/>
              </a:lnSpc>
              <a:spcBef>
                <a:spcPts val="0"/>
              </a:spcBef>
              <a:spcAft>
                <a:spcPts val="0"/>
              </a:spcAft>
              <a:buClr>
                <a:srgbClr val="000000"/>
              </a:buClr>
              <a:buSzPts val="2200"/>
              <a:buFont typeface="Arial"/>
              <a:buNone/>
            </a:pPr>
            <a:r>
              <a:rPr lang="pt-BR" sz="2200">
                <a:solidFill>
                  <a:schemeClr val="lt1"/>
                </a:solidFill>
                <a:latin typeface="Montserrat ExtraBold"/>
                <a:ea typeface="Montserrat ExtraBold"/>
                <a:cs typeface="Montserrat ExtraBold"/>
                <a:sym typeface="Montserrat ExtraBold"/>
              </a:rPr>
              <a:t>AMANHÃ PODERÁ SER MUITO TARDE!</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enn_x00fa_merico xmlns="4d66254c-b8c0-4e16-9669-44d49c614d61">0</Ordenn_x00fa_merico>
    <lcf76f155ced4ddcb4097134ff3c332f xmlns="4d66254c-b8c0-4e16-9669-44d49c614d61">
      <Terms xmlns="http://schemas.microsoft.com/office/infopath/2007/PartnerControls"/>
    </lcf76f155ced4ddcb4097134ff3c332f>
    <TaxCatchAll xmlns="cc85661e-698c-471d-81cd-239229bffddc" xsi:nil="true"/>
    <SharedWithUsers xmlns="cc85661e-698c-471d-81cd-239229bffdd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20" ma:contentTypeDescription="Crie um novo documento." ma:contentTypeScope="" ma:versionID="39454ebdb89c9a330035c6ce0280c35a">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95035f1b22a77fd3110073cb4745e89"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B7CE11-A389-42E3-9283-F239AB807C2B}">
  <ds:schemaRefs>
    <ds:schemaRef ds:uri="http://schemas.microsoft.com/sharepoint/v3/contenttype/forms"/>
  </ds:schemaRefs>
</ds:datastoreItem>
</file>

<file path=customXml/itemProps2.xml><?xml version="1.0" encoding="utf-8"?>
<ds:datastoreItem xmlns:ds="http://schemas.openxmlformats.org/officeDocument/2006/customXml" ds:itemID="{990E9708-C93E-4CE7-A36C-AFEAC8C01421}">
  <ds:schemaRefs>
    <ds:schemaRef ds:uri="http://schemas.microsoft.com/office/2006/metadata/properties"/>
    <ds:schemaRef ds:uri="http://schemas.microsoft.com/office/infopath/2007/PartnerControls"/>
    <ds:schemaRef ds:uri="4d66254c-b8c0-4e16-9669-44d49c614d61"/>
    <ds:schemaRef ds:uri="cc85661e-698c-471d-81cd-239229bffddc"/>
  </ds:schemaRefs>
</ds:datastoreItem>
</file>

<file path=customXml/itemProps3.xml><?xml version="1.0" encoding="utf-8"?>
<ds:datastoreItem xmlns:ds="http://schemas.openxmlformats.org/officeDocument/2006/customXml" ds:itemID="{A9E0E902-61B2-499F-938D-B094AB1ACFDD}"/>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Apresentação na tela (16:9)</PresentationFormat>
  <Paragraphs>18</Paragraphs>
  <Slides>8</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Paytone One</vt:lpstr>
      <vt:lpstr>Montserrat</vt:lpstr>
      <vt:lpstr>Montserrat ExtraBold</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DSA - Daiana Belén Escobar</cp:lastModifiedBy>
  <cp:revision>1</cp:revision>
  <dcterms:modified xsi:type="dcterms:W3CDTF">2025-01-15T14:41:32Z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MediaServiceImageTags">
    <vt:lpwstr/>
  </property>
  <property fmtid="{D5CDD505-2E9C-101B-9397-08002B2CF9AE}" pid="4" name="Order">
    <vt:r8>29050700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