
<file path=[Content_Types].xml><?xml version="1.0" encoding="utf-8"?>
<Types xmlns="http://schemas.openxmlformats.org/package/2006/content-types">
  <Default Extension="bmp" ContentType="image/bmp"/>
  <Default Extension="gif" ContentType="image/gif"/>
  <Default Extension="jpeg" ContentType="image/jpg"/>
  <Default Extension="mov" ContentType="application/movie"/>
  <Default Extension="pdf" ContentType="application/pdf"/>
  <Default Extension="png" ContentType="image/png"/>
  <Default Extension="rels" ContentType="application/vnd.openxmlformats-package.relationships+xml"/>
  <Default Extension="tif" ContentType="image/tif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tableStyles.xml" ContentType="application/vnd.openxmlformats-officedocument.presentationml.tableStyles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1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customXml" Target="../customXml/item1.xml"/><Relationship Id="rId3" Type="http://schemas.openxmlformats.org/officeDocument/2006/relationships/commentAuthors" Target="commentAuthors.xml"/><Relationship Id="rId21" Type="http://schemas.openxmlformats.org/officeDocument/2006/relationships/slide" Target="slides/slide14.xml"/><Relationship Id="rId7" Type="http://schemas.openxmlformats.org/officeDocument/2006/relationships/notesMaster" Target="notesMasters/notesMaster1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viewProps" Target="viewProps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presProps" Target="presProps.xml"/><Relationship Id="rId6" Type="http://schemas.openxmlformats.org/officeDocument/2006/relationships/theme" Target="theme/theme1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customXml" Target="../customXml/item3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tableStyles" Target="tableStyles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customXml" Target="../customXml/item2.xml"/>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9" name="Shape 1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oria e Data"/>
          <p:cNvSpPr txBox="1"/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Autoria e Data</a:t>
            </a:r>
          </a:p>
        </p:txBody>
      </p:sp>
      <p:sp>
        <p:nvSpPr>
          <p:cNvPr id="12" name="Título da Apresentação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Título da Apresentação</a:t>
            </a:r>
          </a:p>
        </p:txBody>
      </p:sp>
      <p:sp>
        <p:nvSpPr>
          <p:cNvPr id="13" name="Nível de Corpo Um…"/>
          <p:cNvSpPr txBox="1"/>
          <p:nvPr>
            <p:ph type="body" sz="quarter" idx="1" hasCustomPrompt="1"/>
          </p:nvPr>
        </p:nvSpPr>
        <p:spPr>
          <a:xfrm>
            <a:off x="1201342" y="72231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Subtítulo da Apresentação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bacates e limões"/>
          <p:cNvSpPr/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Título da Apresentação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Título da Apresentação</a:t>
            </a:r>
          </a:p>
        </p:txBody>
      </p:sp>
      <p:sp>
        <p:nvSpPr>
          <p:cNvPr id="23" name="Autoria e Data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Autoria e Data</a:t>
            </a:r>
          </a:p>
        </p:txBody>
      </p:sp>
      <p:sp>
        <p:nvSpPr>
          <p:cNvPr id="24" name="Nível de Corpo Um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Subtítulo da Apresentação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e Foto Alternati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gelas com bolinhos de salmão, salada e hummus"/>
          <p:cNvSpPr/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Título do Slid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Título do Slide</a:t>
            </a:r>
          </a:p>
        </p:txBody>
      </p:sp>
      <p:sp>
        <p:nvSpPr>
          <p:cNvPr id="34" name="Nível de Corpo Um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Subtítulo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Número do Slide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e 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ítulo do Slid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Título do Slide</a:t>
            </a:r>
          </a:p>
        </p:txBody>
      </p:sp>
      <p:sp>
        <p:nvSpPr>
          <p:cNvPr id="43" name="Subtítulo do Slid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do Slide</a:t>
            </a:r>
          </a:p>
        </p:txBody>
      </p:sp>
      <p:sp>
        <p:nvSpPr>
          <p:cNvPr id="44" name="Nível de Corpo Um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Nível de Corpo Um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, Marcadores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ubtítulo do Slid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do Slide</a:t>
            </a:r>
          </a:p>
        </p:txBody>
      </p:sp>
      <p:sp>
        <p:nvSpPr>
          <p:cNvPr id="61" name="Nível de Corpo Um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2" name="Tigela de massa pappardelle com creme de ervas, avelãs assadas e queijo parmesão ralado"/>
          <p:cNvSpPr/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Título do Slid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Título do Slide</a:t>
            </a:r>
          </a:p>
        </p:txBody>
      </p:sp>
      <p:sp>
        <p:nvSpPr>
          <p:cNvPr id="64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ítulo da Seção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Título da Seção</a:t>
            </a:r>
          </a:p>
        </p:txBody>
      </p:sp>
      <p:sp>
        <p:nvSpPr>
          <p:cNvPr id="72" name="Número do Slide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penas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ítulo do Slide"/>
          <p:cNvSpPr txBox="1"/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Título do Slide</a:t>
            </a:r>
          </a:p>
        </p:txBody>
      </p:sp>
      <p:sp>
        <p:nvSpPr>
          <p:cNvPr id="80" name="Subtítulo do Slid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do Slide</a:t>
            </a:r>
          </a:p>
        </p:txBody>
      </p:sp>
      <p:sp>
        <p:nvSpPr>
          <p:cNvPr id="81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ítulo da Agenda"/>
          <p:cNvSpPr txBox="1"/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Título da Agenda</a:t>
            </a:r>
          </a:p>
        </p:txBody>
      </p:sp>
      <p:sp>
        <p:nvSpPr>
          <p:cNvPr id="89" name="Subtítulo de Agenda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de Agenda</a:t>
            </a:r>
          </a:p>
        </p:txBody>
      </p:sp>
      <p:sp>
        <p:nvSpPr>
          <p:cNvPr id="90" name="Nível de Corpo Um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Tópicos da Agenda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1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cl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Nível de Corpo Um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Declaração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Fato Princip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Nível de Corpo Um…"/>
          <p:cNvSpPr txBox="1"/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7" name="Informações do fato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Informações do fato</a:t>
            </a:r>
          </a:p>
        </p:txBody>
      </p:sp>
      <p:sp>
        <p:nvSpPr>
          <p:cNvPr id="108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it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ribuição"/>
          <p:cNvSpPr txBox="1"/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Atribuição</a:t>
            </a:r>
          </a:p>
        </p:txBody>
      </p:sp>
      <p:sp>
        <p:nvSpPr>
          <p:cNvPr id="116" name="Nível de Corpo Um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“Citação Notável”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7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rês F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igela de salada com arroz frito, ovos cozidos e hashis"/>
          <p:cNvSpPr/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Tigelas com bolinhos de salmão, salada e hummus "/>
          <p:cNvSpPr/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Tigela de massa pappardelle com creme de ervas, avelãs assadas e queijo parmesão ralado"/>
          <p:cNvSpPr/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igela de salada com arroz frito, ovos cozidos e hashis"/>
          <p:cNvSpPr/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do Slide"/>
          <p:cNvSpPr txBox="1"/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Título do Slide</a:t>
            </a:r>
          </a:p>
        </p:txBody>
      </p:sp>
      <p:sp>
        <p:nvSpPr>
          <p:cNvPr id="3" name="Nível de Corpo Um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Número do Slide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.jpeg"/><Relationship Id="rId3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.jpe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3.jpeg"/><Relationship Id="rId3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4.jpeg"/><Relationship Id="rId3" Type="http://schemas.openxmlformats.org/officeDocument/2006/relationships/image" Target="../media/image4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5.jpeg"/><Relationship Id="rId3" Type="http://schemas.openxmlformats.org/officeDocument/2006/relationships/image" Target="../media/image5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6.jpeg"/><Relationship Id="rId3" Type="http://schemas.openxmlformats.org/officeDocument/2006/relationships/image" Target="../media/image6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7.jpeg"/><Relationship Id="rId3" Type="http://schemas.openxmlformats.org/officeDocument/2006/relationships/image" Target="../media/image2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jpeg"/><Relationship Id="rId3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9.jpeg"/><Relationship Id="rId3" Type="http://schemas.openxmlformats.org/officeDocument/2006/relationships/image" Target="../media/image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0.jpeg"/><Relationship Id="rId3" Type="http://schemas.openxmlformats.org/officeDocument/2006/relationships/image" Target="../media/image8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1.jpeg"/><Relationship Id="rId3" Type="http://schemas.openxmlformats.org/officeDocument/2006/relationships/image" Target="../media/image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3" Type="http://schemas.openxmlformats.org/officeDocument/2006/relationships/image" Target="../media/image9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3.jpeg"/><Relationship Id="rId3" Type="http://schemas.openxmlformats.org/officeDocument/2006/relationships/image" Target="../media/image10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1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4.jpeg"/><Relationship Id="rId3" Type="http://schemas.openxmlformats.org/officeDocument/2006/relationships/image" Target="../media/image3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5.jpeg"/><Relationship Id="rId3" Type="http://schemas.openxmlformats.org/officeDocument/2006/relationships/image" Target="../media/image8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jpeg"/><Relationship Id="rId3" Type="http://schemas.openxmlformats.org/officeDocument/2006/relationships/image" Target="../media/image9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businessman-is-savings-money-and-calculating-save-2021-09-05-18-26-35-utc.jpg" descr="businessman-is-savings-money-and-calculating-save-2021-09-05-18-26-35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592030" y="-7535495"/>
            <a:ext cx="25031099" cy="16687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Agrupar 2.png" descr="Agrupar 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" y="1835138"/>
            <a:ext cx="24384001" cy="11887201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TextBox 5"/>
          <p:cNvSpPr txBox="1"/>
          <p:nvPr/>
        </p:nvSpPr>
        <p:spPr>
          <a:xfrm>
            <a:off x="2363392" y="6906937"/>
            <a:ext cx="19657216" cy="53746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914400">
              <a:lnSpc>
                <a:spcPct val="90000"/>
              </a:lnSpc>
              <a:defRPr cap="all" sz="13000">
                <a:solidFill>
                  <a:srgbClr val="FFFFFF"/>
                </a:solidFill>
                <a:latin typeface="Gotham Ultra"/>
                <a:ea typeface="Gotham Ultra"/>
                <a:cs typeface="Gotham Ultra"/>
                <a:sym typeface="Gotham Ultra"/>
              </a:defRPr>
            </a:lvl1pPr>
          </a:lstStyle>
          <a:p>
            <a:pPr/>
            <a:r>
              <a:t>Empreendedorismo Cristão  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bible-and-praying-concept-2021-08-31-06-04-21-utc.jpg" descr="bible-and-praying-concept-2021-08-31-06-04-21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820033" y="-1"/>
            <a:ext cx="2057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Agrupar 8.png" descr="Agrupar 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45138" y="0"/>
            <a:ext cx="193421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7" name="TextBox 17"/>
          <p:cNvSpPr txBox="1"/>
          <p:nvPr/>
        </p:nvSpPr>
        <p:spPr>
          <a:xfrm>
            <a:off x="1788247" y="3914948"/>
            <a:ext cx="14327838" cy="390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Identidade: em primeiro lugar, cristão; em segundo, empreendedor.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money-2021-08-29-23-53-57-utc.jpg" descr="money-2021-08-29-23-53-57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355571" y="-1212459"/>
            <a:ext cx="2057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Agrupar 4.png" descr="Agrupar 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TextBox 17"/>
          <p:cNvSpPr txBox="1"/>
          <p:nvPr/>
        </p:nvSpPr>
        <p:spPr>
          <a:xfrm>
            <a:off x="2159106" y="6325533"/>
            <a:ext cx="11930765" cy="618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Aqueles que são em primeiro lugar empresário encontram alegria nas vantagens e nos elogios que recebem quando o faturamento cresce rapidamente.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money-growing-2021-09-03-20-06-05-utc (1).jpg" descr="money-growing-2021-09-03-20-06-05-utc (1)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5410723" y="0"/>
            <a:ext cx="2057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Agrupar 5.png" descr="Agrupar 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TextBox 17"/>
          <p:cNvSpPr txBox="1"/>
          <p:nvPr/>
        </p:nvSpPr>
        <p:spPr>
          <a:xfrm>
            <a:off x="11221305" y="2828118"/>
            <a:ext cx="11192819" cy="618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Quando empresários encontram sua identidade em primeiro lugar como cristãos, Deus e as Escrituras são suas fontes de alegria.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save-money-2021-09-04-09-52-46-utc.jpg" descr="save-money-2021-09-04-09-52-46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278430" y="-107438"/>
            <a:ext cx="24597921" cy="1381076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Agrupar 6.png" descr="Agrupar 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9" name="TextBox 17"/>
          <p:cNvSpPr txBox="1"/>
          <p:nvPr/>
        </p:nvSpPr>
        <p:spPr>
          <a:xfrm>
            <a:off x="1788247" y="3580539"/>
            <a:ext cx="12385621" cy="542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Um aspecto importante do empreendedorismo cristão é a identidade. Serei primeiro um cristão ou primeiro um empresário?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silhouette-of-man-praying-over-beautiful-sky-backg-2021-08-29-14-22-19-utc.jpg" descr="silhouette-of-man-praying-over-beautiful-sky-backg-2021-08-29-14-22-19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4588473" y="-5258884"/>
            <a:ext cx="26203363" cy="174847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Agrupar 3.png" descr="Agrupar 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TextBox 17"/>
          <p:cNvSpPr txBox="1"/>
          <p:nvPr/>
        </p:nvSpPr>
        <p:spPr>
          <a:xfrm>
            <a:off x="12437375" y="4527468"/>
            <a:ext cx="7952800" cy="83159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11200">
                <a:solidFill>
                  <a:srgbClr val="FFFFFF"/>
                </a:solidFill>
                <a:latin typeface="Gotham Ultra"/>
                <a:ea typeface="Gotham Ultra"/>
                <a:cs typeface="Gotham Ultra"/>
                <a:sym typeface="Gotham Ultra"/>
              </a:defRPr>
            </a:pPr>
            <a:r>
              <a:t>Objetivo: Glorificar a Deus 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woman-with-wavy-hair-and-a-smile-in-a-beige-shirt-2022-01-22-18-42-13-utc.jpg" descr="woman-with-wavy-hair-and-a-smile-in-a-beige-shirt-2022-01-22-18-42-13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570083" y="0"/>
            <a:ext cx="2057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6" name="Agrupar 8.png" descr="Agrupar 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45138" y="0"/>
            <a:ext cx="193421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77" name="TextBox 17"/>
          <p:cNvSpPr txBox="1"/>
          <p:nvPr/>
        </p:nvSpPr>
        <p:spPr>
          <a:xfrm>
            <a:off x="3240815" y="4995172"/>
            <a:ext cx="11816645" cy="771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“Eles acreditam que tudo o que fazem é um ato de adoração”.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woman-with-bible-praying-hands-clasped-together-o-2021-09-04-15-15-52-utc.jpg" descr="woman-with-bible-praying-hands-clasped-together-o-2021-09-04-15-15-52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533131" y="-1"/>
            <a:ext cx="20551663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Agrupar 7.png" descr="Agrupar 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203981" y="-1"/>
            <a:ext cx="192786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TextBox 17"/>
          <p:cNvSpPr txBox="1"/>
          <p:nvPr/>
        </p:nvSpPr>
        <p:spPr>
          <a:xfrm>
            <a:off x="9159076" y="5288279"/>
            <a:ext cx="13087725" cy="542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Empresários cristãos não deveriam ter algum propósito em seus negócios que estivesse separado da sua vida espiritual ou que se opusesse a ela.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woman-with-bible-praying-hands-clasped-together-o-2021-12-28-22-46-47-utc.jpg" descr="woman-with-bible-praying-hands-clasped-together-o-2021-12-28-22-46-47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90743" y="-1189856"/>
            <a:ext cx="20551663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Agrupar 4.png" descr="Agrupar 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1468405"/>
            <a:ext cx="26994499" cy="15184405"/>
          </a:xfrm>
          <a:prstGeom prst="rect">
            <a:avLst/>
          </a:prstGeom>
          <a:ln w="12700">
            <a:miter lim="400000"/>
          </a:ln>
        </p:spPr>
      </p:pic>
      <p:sp>
        <p:nvSpPr>
          <p:cNvPr id="185" name="TextBox 17"/>
          <p:cNvSpPr txBox="1"/>
          <p:nvPr/>
        </p:nvSpPr>
        <p:spPr>
          <a:xfrm>
            <a:off x="3240815" y="4995173"/>
            <a:ext cx="10897589" cy="694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Os empreendedores cristãos sonham, planejam, executam e aumentam seus negócios com base em um profundo compromisso com Deus e confiança e Seus princípios.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christian-family-spending-time-to-reading-and-stud-2022-01-12-21-36-00-utc (1).jpg" descr="christian-family-spending-time-to-reading-and-stud-2022-01-12-21-36-00-utc (1)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915255" y="6019824"/>
            <a:ext cx="26308268" cy="17538845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Agrupar 9.png" descr="Agrupar 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46267"/>
            <a:ext cx="24384001" cy="11430001"/>
          </a:xfrm>
          <a:prstGeom prst="rect">
            <a:avLst/>
          </a:prstGeom>
          <a:ln w="12700">
            <a:miter lim="400000"/>
          </a:ln>
        </p:spPr>
      </p:pic>
      <p:sp>
        <p:nvSpPr>
          <p:cNvPr id="189" name="TextBox 17"/>
          <p:cNvSpPr txBox="1"/>
          <p:nvPr/>
        </p:nvSpPr>
        <p:spPr>
          <a:xfrm>
            <a:off x="3040565" y="3744089"/>
            <a:ext cx="18302870" cy="313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Promovem relacionamentos saudáveis com seus empregados (Ef 6:5-9; Cl 4:1).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businesswoman-holding-and-stacking-coins-on-the-ta-2021-10-21-03-26-52-utc.jpg" descr="businesswoman-holding-and-stacking-coins-on-the-ta-2021-10-21-03-26-52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930023" y="0"/>
            <a:ext cx="219456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Agrupar 8.png" descr="Agrupar 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45138" y="0"/>
            <a:ext cx="193421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93" name="TextBox 17"/>
          <p:cNvSpPr txBox="1"/>
          <p:nvPr/>
        </p:nvSpPr>
        <p:spPr>
          <a:xfrm>
            <a:off x="3381505" y="3998510"/>
            <a:ext cx="11834814" cy="83159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11200">
                <a:solidFill>
                  <a:srgbClr val="FFFFFF"/>
                </a:solidFill>
                <a:latin typeface="Gotham Ultra"/>
                <a:ea typeface="Gotham Ultra"/>
                <a:cs typeface="Gotham Ultra"/>
                <a:sym typeface="Gotham Ultra"/>
              </a:defRPr>
            </a:pPr>
            <a:r>
              <a:t>Pagam salários justos (Dt 24:15; Tg 5:4).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businessman-offering-strategy-2021-09-24-02-51-25-utc.jpg" descr="businessman-offering-strategy-2021-09-24-02-51-25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15432" y="3752583"/>
            <a:ext cx="25214864" cy="1680991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Agrupar 1.png" descr="Agrupar 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15026"/>
            <a:ext cx="24384001" cy="11658601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TextBox 17"/>
          <p:cNvSpPr txBox="1"/>
          <p:nvPr/>
        </p:nvSpPr>
        <p:spPr>
          <a:xfrm>
            <a:off x="1896130" y="3597174"/>
            <a:ext cx="20591739" cy="313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Orientam seus funcionários como gostariam de ser orientados (Pv 27:17; Lc 6:31).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business-woman-offering-name-card-2021-08-30-14-10-38-utc.jpg" descr="business-woman-offering-name-card-2021-08-30-14-10-38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51084" y="-6880566"/>
            <a:ext cx="25913551" cy="172757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00" name="Agrupar 10.png" descr="Agrupar 1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2224402"/>
            <a:ext cx="24384001" cy="11607801"/>
          </a:xfrm>
          <a:prstGeom prst="rect">
            <a:avLst/>
          </a:prstGeom>
          <a:ln w="12700">
            <a:miter lim="400000"/>
          </a:ln>
        </p:spPr>
      </p:pic>
      <p:sp>
        <p:nvSpPr>
          <p:cNvPr id="201" name="TextBox 17"/>
          <p:cNvSpPr txBox="1"/>
          <p:nvPr/>
        </p:nvSpPr>
        <p:spPr>
          <a:xfrm>
            <a:off x="2366359" y="7693686"/>
            <a:ext cx="19651282" cy="390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Os motivam a alcançar objetivos em comum </a:t>
            </a:r>
          </a:p>
          <a:p>
            <a:pPr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(Pv 16:26).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Agrupar 11.png" descr="Agrupar 1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4" name="TextBox 17"/>
          <p:cNvSpPr txBox="1"/>
          <p:nvPr/>
        </p:nvSpPr>
        <p:spPr>
          <a:xfrm>
            <a:off x="2366359" y="4701568"/>
            <a:ext cx="19651282" cy="771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Eles oram por seus funcionários e por seus parceiros de negócios </a:t>
            </a:r>
          </a:p>
          <a:p>
            <a:pPr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(Jó 42:10; Tg 5:16).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cropped-view-of-man-holding-envelope-with-russian-2021-08-31-22-10-21-utc (1).jpg" descr="cropped-view-of-man-holding-envelope-with-russian-2021-08-31-22-10-21-utc (1)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528778" y="-2523457"/>
            <a:ext cx="20551663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7" name="Agrupar 4.png" descr="Agrupar 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3180896" y="-5046913"/>
            <a:ext cx="33356290" cy="18762913"/>
          </a:xfrm>
          <a:prstGeom prst="rect">
            <a:avLst/>
          </a:prstGeom>
          <a:ln w="12700">
            <a:miter lim="400000"/>
          </a:ln>
        </p:spPr>
      </p:pic>
      <p:sp>
        <p:nvSpPr>
          <p:cNvPr id="208" name="TextBox 17"/>
          <p:cNvSpPr txBox="1"/>
          <p:nvPr/>
        </p:nvSpPr>
        <p:spPr>
          <a:xfrm>
            <a:off x="2823598" y="3233591"/>
            <a:ext cx="15394111" cy="999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Eles acreditam e praticam os três princípios da liberdade financeira:</a:t>
            </a:r>
            <a:br/>
          </a:p>
          <a:p>
            <a:pPr algn="l" defTabSz="914400">
              <a:defRPr sz="6000">
                <a:solidFill>
                  <a:srgbClr val="FFFFFF"/>
                </a:solidFill>
                <a:latin typeface="Gotham-Book"/>
                <a:ea typeface="Gotham-Book"/>
                <a:cs typeface="Gotham-Book"/>
                <a:sym typeface="Gotham-Book"/>
              </a:defRPr>
            </a:pPr>
            <a:r>
              <a:t>Deus é o dono de tudo o que temos.</a:t>
            </a:r>
            <a:br/>
          </a:p>
          <a:p>
            <a:pPr algn="l" defTabSz="914400">
              <a:defRPr sz="6000">
                <a:solidFill>
                  <a:srgbClr val="FFFFFF"/>
                </a:solidFill>
                <a:latin typeface="Gotham-Book"/>
                <a:ea typeface="Gotham-Book"/>
                <a:cs typeface="Gotham-Book"/>
                <a:sym typeface="Gotham-Book"/>
              </a:defRPr>
            </a:pPr>
            <a:r>
              <a:t>Deus supre todas as nossas necessidades.</a:t>
            </a:r>
          </a:p>
          <a:p>
            <a:pPr algn="l" defTabSz="914400">
              <a:defRPr sz="6000">
                <a:solidFill>
                  <a:srgbClr val="FFFFFF"/>
                </a:solidFill>
                <a:latin typeface="Gotham-Book"/>
                <a:ea typeface="Gotham-Book"/>
                <a:cs typeface="Gotham-Book"/>
                <a:sym typeface="Gotham-Book"/>
              </a:defRPr>
            </a:pPr>
          </a:p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rPr>
                <a:latin typeface="Gotham-Book"/>
                <a:ea typeface="Gotham-Book"/>
                <a:cs typeface="Gotham-Book"/>
                <a:sym typeface="Gotham-Book"/>
              </a:rPr>
              <a:t>Deus vem em primeiro lugar na administração das nossas finanças.</a:t>
            </a:r>
            <a:br/>
          </a:p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cropped-view-of-senior-couple-holding-wallet-and-e-2021-09-03-16-44-06-utc.jpg" descr="cropped-view-of-senior-couple-holding-wallet-and-e-2021-09-03-16-44-06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887430" y="1458934"/>
            <a:ext cx="25469198" cy="16997922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" name="Agrupar 9.png" descr="Agrupar 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46267"/>
            <a:ext cx="24384001" cy="11430001"/>
          </a:xfrm>
          <a:prstGeom prst="rect">
            <a:avLst/>
          </a:prstGeom>
          <a:ln w="12700">
            <a:miter lim="400000"/>
          </a:ln>
        </p:spPr>
      </p:pic>
      <p:sp>
        <p:nvSpPr>
          <p:cNvPr id="212" name="TextBox 17"/>
          <p:cNvSpPr txBox="1"/>
          <p:nvPr/>
        </p:nvSpPr>
        <p:spPr>
          <a:xfrm>
            <a:off x="3040565" y="3744089"/>
            <a:ext cx="18302870" cy="4663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Reconhecem que o valor da oferta é estimado, não pela quantidade, mas pela proporção em que é dada e pelos motivos que moveram o doador”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sunset-praying-2021-11-11-21-01-47-utc.jpg" descr="sunset-praying-2021-11-11-21-01-47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467284" y="4808388"/>
            <a:ext cx="29079857" cy="1846374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5" name="Agrupar 1.png" descr="Agrupar 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15026"/>
            <a:ext cx="24384001" cy="11658601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TextBox 17"/>
          <p:cNvSpPr txBox="1"/>
          <p:nvPr/>
        </p:nvSpPr>
        <p:spPr>
          <a:xfrm>
            <a:off x="1896130" y="3597174"/>
            <a:ext cx="20591739" cy="237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lvl1pPr>
          </a:lstStyle>
          <a:p>
            <a:pPr/>
            <a:r>
              <a:t>“Muito bem, servo bom e fiel; você foi fiel no pouco, sobre o muito o colocarei; venha participar da alegria do seu senhor” (Mt 25:23)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Agrupar 11.png" descr="Agrupar 1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9" name="Picture 2" descr="Picture 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99656" y="2682619"/>
            <a:ext cx="7246648" cy="277144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0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99656" y="4995545"/>
            <a:ext cx="7246648" cy="278543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1" name="Picture 6" descr="Picture 6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99656" y="7349633"/>
            <a:ext cx="7246461" cy="27992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2" name="Picture 10" descr="Picture 10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8047020" y="3942997"/>
            <a:ext cx="4386201" cy="43862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  <p:sp>
        <p:nvSpPr>
          <p:cNvPr id="223" name="TextBox 14"/>
          <p:cNvSpPr txBox="1"/>
          <p:nvPr/>
        </p:nvSpPr>
        <p:spPr>
          <a:xfrm>
            <a:off x="18095168" y="8736341"/>
            <a:ext cx="6170838" cy="345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l" defTabSz="914400">
              <a:defRPr sz="1600">
                <a:solidFill>
                  <a:srgbClr val="FFFFFF"/>
                </a:solidFill>
                <a:latin typeface="Bw Modelica Bold"/>
                <a:ea typeface="Bw Modelica Bold"/>
                <a:cs typeface="Bw Modelica Bold"/>
                <a:sym typeface="Bw Modelica Bold"/>
              </a:defRPr>
            </a:lvl1pPr>
          </a:lstStyle>
          <a:p>
            <a:pPr/>
            <a:r>
              <a:t>www.adventistas.org/pt/mordomiacrista</a:t>
            </a:r>
          </a:p>
        </p:txBody>
      </p:sp>
      <p:pic>
        <p:nvPicPr>
          <p:cNvPr id="224" name="Picture 18" descr="Picture 18"/>
          <p:cNvPicPr>
            <a:picLocks noChangeAspect="1"/>
          </p:cNvPicPr>
          <p:nvPr/>
        </p:nvPicPr>
        <p:blipFill>
          <a:blip r:embed="rId7">
            <a:alphaModFix amt="5000"/>
            <a:extLst/>
          </a:blip>
          <a:stretch>
            <a:fillRect/>
          </a:stretch>
        </p:blipFill>
        <p:spPr>
          <a:xfrm>
            <a:off x="13860240" y="2106099"/>
            <a:ext cx="6671052" cy="667105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Picture 20" descr="Picture 20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9037676" y="1501654"/>
            <a:ext cx="8366013" cy="148148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5E5E5E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624F9E3DF7FBAB4A9A6D824FE11CA10C" ma:contentTypeVersion="20" ma:contentTypeDescription="Crie um novo documento." ma:contentTypeScope="" ma:versionID="39454ebdb89c9a330035c6ce0280c35a">
  <xsd:schema xmlns:xsd="http://www.w3.org/2001/XMLSchema" xmlns:xs="http://www.w3.org/2001/XMLSchema" xmlns:p="http://schemas.microsoft.com/office/2006/metadata/properties" xmlns:ns2="4d66254c-b8c0-4e16-9669-44d49c614d61" xmlns:ns3="cc85661e-698c-471d-81cd-239229bffddc" targetNamespace="http://schemas.microsoft.com/office/2006/metadata/properties" ma:root="true" ma:fieldsID="f95035f1b22a77fd3110073cb4745e89" ns2:_="" ns3:_="">
    <xsd:import namespace="4d66254c-b8c0-4e16-9669-44d49c614d61"/>
    <xsd:import namespace="cc85661e-698c-471d-81cd-239229bffdd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Ordenn_x00fa_merico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66254c-b8c0-4e16-9669-44d49c614d6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Marcações de imagem" ma:readOnly="false" ma:fieldId="{5cf76f15-5ced-4ddc-b409-7134ff3c332f}" ma:taxonomyMulti="true" ma:sspId="8e8593b7-542e-4346-9e98-482410f851d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Ordenn_x00fa_merico" ma:index="25" nillable="true" ma:displayName="Orden númerico" ma:default="0" ma:format="Dropdown" ma:internalName="Ordenn_x00fa_merico" ma:percentage="FALSE">
      <xsd:simpleType>
        <xsd:restriction base="dms:Number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85661e-698c-471d-81cd-239229bffddc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4117de4b-53e5-4cd7-9971-ff986aecaefa}" ma:internalName="TaxCatchAll" ma:showField="CatchAllData" ma:web="cc85661e-698c-471d-81cd-239229bffdd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rdenn_x00fa_merico xmlns="4d66254c-b8c0-4e16-9669-44d49c614d61">0</Ordenn_x00fa_merico>
    <lcf76f155ced4ddcb4097134ff3c332f xmlns="4d66254c-b8c0-4e16-9669-44d49c614d61">
      <Terms xmlns="http://schemas.microsoft.com/office/infopath/2007/PartnerControls"/>
    </lcf76f155ced4ddcb4097134ff3c332f>
    <TaxCatchAll xmlns="cc85661e-698c-471d-81cd-239229bffddc" xsi:nil="true"/>
    <SharedWithUsers xmlns="cc85661e-698c-471d-81cd-239229bffddc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96F8D00-182A-4AFB-8298-2B60072C299C}"/>
</file>

<file path=customXml/itemProps2.xml><?xml version="1.0" encoding="utf-8"?>
<ds:datastoreItem xmlns:ds="http://schemas.openxmlformats.org/officeDocument/2006/customXml" ds:itemID="{6016F3D1-D7C2-40AB-AA91-05A577DEE92C}"/>
</file>

<file path=customXml/itemProps3.xml><?xml version="1.0" encoding="utf-8"?>
<ds:datastoreItem xmlns:ds="http://schemas.openxmlformats.org/officeDocument/2006/customXml" ds:itemID="{6CE46713-A871-4D40-A3F4-751A9C5517A6}"/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0x010100624F9E3DF7FBAB4A9A6D824FE11CA10C</vt:lpwstr>
  </property>
  <property fmtid="{D5CDD505-2E9C-101B-9397-08002B2CF9AE}" pid="3" name="Order">
    <vt:lpwstr>29062500.0000000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