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8" r:id="rId5"/>
    <p:sldId id="269" r:id="rId6"/>
    <p:sldId id="273" r:id="rId7"/>
    <p:sldId id="274" r:id="rId8"/>
    <p:sldId id="275" r:id="rId9"/>
    <p:sldId id="276" r:id="rId10"/>
    <p:sldId id="277" r:id="rId11"/>
    <p:sldId id="278" r:id="rId12"/>
    <p:sldId id="267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8154"/>
    <a:srgbClr val="545D6E"/>
    <a:srgbClr val="215E9E"/>
    <a:srgbClr val="44BFA5"/>
    <a:srgbClr val="8EA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41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94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160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302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24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10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39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5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60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94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94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4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0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Rectangle 15"/>
          <p:cNvSpPr/>
          <p:nvPr/>
        </p:nvSpPr>
        <p:spPr>
          <a:xfrm>
            <a:off x="2662989" y="1737059"/>
            <a:ext cx="41854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Enviei notificação imediata da alocação para a associação.</a:t>
            </a:r>
            <a:endParaRPr lang="pt-B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27590" y="1861857"/>
            <a:ext cx="998376" cy="99837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1426578" y="2068659"/>
            <a:ext cx="600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3200" b="1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872318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Rectangle 15"/>
          <p:cNvSpPr/>
          <p:nvPr/>
        </p:nvSpPr>
        <p:spPr>
          <a:xfrm>
            <a:off x="2662989" y="1737059"/>
            <a:ext cx="40235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Relatórios regulares à comissão reduzem o risco de fraude e erro.</a:t>
            </a:r>
            <a:endParaRPr lang="pt-B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27590" y="1861857"/>
            <a:ext cx="998376" cy="99837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1426578" y="2068659"/>
            <a:ext cx="600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3200" b="1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486402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62025" y="0"/>
            <a:ext cx="4427744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00787" y="931535"/>
            <a:ext cx="4321420" cy="5038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“Portanto, vão  e façam discípulos de todas as nações, batizando-os em nome do Pai e do Filho e do Espírito Santo, ensinando-os a obedecer a tudo o que eu lhes ordenei. E eu estarei sempre com vocês até o fim dos tempos. Amém”</a:t>
            </a:r>
          </a:p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(Mat. 28:19, 20).</a:t>
            </a:r>
            <a:endParaRPr lang="pt-BR" sz="1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39103" y="-479577"/>
            <a:ext cx="3493066" cy="2308324"/>
            <a:chOff x="1295503" y="-479577"/>
            <a:chExt cx="3493066" cy="230832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295503" y="1072273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328840" y="1071542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2755232" y="-479577"/>
              <a:ext cx="71930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72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pt-BR" sz="7200" b="1" dirty="0">
                  <a:solidFill>
                    <a:schemeClr val="bg2">
                      <a:lumMod val="25000"/>
                    </a:schemeClr>
                  </a:solidFill>
                </a:rPr>
                <a:t>“</a:t>
              </a:r>
              <a:endParaRPr lang="pt-BR" sz="7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239103" y="5072853"/>
            <a:ext cx="3493066" cy="2308324"/>
            <a:chOff x="1295503" y="5280030"/>
            <a:chExt cx="3493066" cy="2308324"/>
          </a:xfrm>
        </p:grpSpPr>
        <p:cxnSp>
          <p:nvCxnSpPr>
            <p:cNvPr id="23" name="Straight Connector 22"/>
            <p:cNvCxnSpPr/>
            <p:nvPr/>
          </p:nvCxnSpPr>
          <p:spPr>
            <a:xfrm rot="10800000">
              <a:off x="1295503" y="6094603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3328840" y="6093872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 rot="10800000">
              <a:off x="2658243" y="5280030"/>
              <a:ext cx="71930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72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pt-BR" sz="7200" b="1" dirty="0">
                  <a:solidFill>
                    <a:schemeClr val="bg2">
                      <a:lumMod val="25000"/>
                    </a:schemeClr>
                  </a:solidFill>
                </a:rPr>
                <a:t>“</a:t>
              </a:r>
              <a:endParaRPr lang="pt-BR" sz="72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22026" y="1137973"/>
            <a:ext cx="33777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oração, os fundos são comprometidos a fazerem discípulos </a:t>
            </a:r>
          </a:p>
          <a:p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todas as nações, para que o fim </a:t>
            </a:r>
          </a:p>
          <a:p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venha! Assim, a</a:t>
            </a:r>
          </a:p>
          <a:p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tarefa da tesouraria </a:t>
            </a:r>
          </a:p>
          <a:p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vitalmente importante para a missão!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1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416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76328" y="1257218"/>
            <a:ext cx="4884821" cy="488487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93" y="783432"/>
            <a:ext cx="5041392" cy="50413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95580" y="1437726"/>
            <a:ext cx="4224145" cy="438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Controles internos     são desenhados e implementados para garantir que todo o valor dado pelo doador seja alocado e utilizado de acordo com a intenção dele ou dela.</a:t>
            </a:r>
          </a:p>
        </p:txBody>
      </p:sp>
    </p:spTree>
    <p:extLst>
      <p:ext uri="{BB962C8B-B14F-4D97-AF65-F5344CB8AC3E}">
        <p14:creationId xmlns:p14="http://schemas.microsoft.com/office/powerpoint/2010/main" val="322109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6505" y="866896"/>
            <a:ext cx="6581290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solidFill>
                  <a:srgbClr val="545D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7 ELEMENTOS DO SISTEMA DE CONTROLE INTERNO DE UMA IGREJA</a:t>
            </a:r>
            <a:endParaRPr lang="pt-BR" sz="4000" b="1" dirty="0">
              <a:solidFill>
                <a:srgbClr val="545D6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34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Rectangle 15"/>
          <p:cNvSpPr/>
          <p:nvPr/>
        </p:nvSpPr>
        <p:spPr>
          <a:xfrm>
            <a:off x="2662989" y="1737059"/>
            <a:ext cx="44331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salvas devem ter uma abertura estreita, que dificulte a retirada de dinheiro pelos membros.</a:t>
            </a:r>
            <a:endParaRPr lang="pt-B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27590" y="1861857"/>
            <a:ext cx="998376" cy="99837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1426578" y="2068659"/>
            <a:ext cx="600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3200" b="1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57672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Rectangle 15"/>
          <p:cNvSpPr/>
          <p:nvPr/>
        </p:nvSpPr>
        <p:spPr>
          <a:xfrm>
            <a:off x="2662989" y="1737059"/>
            <a:ext cx="41854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Sempre que o dinheiro é contado, deve haver pelo menos duas pessoas.</a:t>
            </a:r>
            <a:endParaRPr lang="pt-B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27590" y="1861857"/>
            <a:ext cx="998376" cy="99837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1426578" y="2068659"/>
            <a:ext cx="600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3200" b="1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16291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Rectangle 15"/>
          <p:cNvSpPr/>
          <p:nvPr/>
        </p:nvSpPr>
        <p:spPr>
          <a:xfrm>
            <a:off x="2662988" y="851234"/>
            <a:ext cx="4633161" cy="5338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recibos totais de dízimos e ofertas devem ser registrados no livro de caixa. Esse valor deve ser igual à folha de contagem total, que deve ser igual ao total depositado. Os recibos de ofertas soltas devem ser dados ao diácono chefe.</a:t>
            </a:r>
            <a:endParaRPr lang="pt-BR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27590" y="976032"/>
            <a:ext cx="998376" cy="99837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1426578" y="1182834"/>
            <a:ext cx="600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3200" b="1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546784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Rectangle 15"/>
          <p:cNvSpPr/>
          <p:nvPr/>
        </p:nvSpPr>
        <p:spPr>
          <a:xfrm>
            <a:off x="2662989" y="1737059"/>
            <a:ext cx="41854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dinheiro deve ser mantido num lugar </a:t>
            </a:r>
            <a:r>
              <a:rPr lang="pt-BR" sz="36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trancável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segurar os recursos.</a:t>
            </a:r>
            <a:endParaRPr lang="pt-B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27590" y="1861857"/>
            <a:ext cx="998376" cy="99837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1426578" y="2068659"/>
            <a:ext cx="600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3200" b="1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092667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Rectangle 15"/>
          <p:cNvSpPr/>
          <p:nvPr/>
        </p:nvSpPr>
        <p:spPr>
          <a:xfrm>
            <a:off x="2662989" y="1737059"/>
            <a:ext cx="52903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Garanta o depósito pontual do dinheiro, corretamente segregados à associação e à igreja local.</a:t>
            </a:r>
            <a:endParaRPr lang="pt-B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27590" y="1861857"/>
            <a:ext cx="998376" cy="99837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1426578" y="2068659"/>
            <a:ext cx="600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3200" b="1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060701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583F849-51A0-402A-ACDF-EF02C8D76AD6}"/>
</file>

<file path=customXml/itemProps2.xml><?xml version="1.0" encoding="utf-8"?>
<ds:datastoreItem xmlns:ds="http://schemas.openxmlformats.org/officeDocument/2006/customXml" ds:itemID="{CE093F28-BB6B-4AD8-A44B-ADE665CA88AD}"/>
</file>

<file path=customXml/itemProps3.xml><?xml version="1.0" encoding="utf-8"?>
<ds:datastoreItem xmlns:ds="http://schemas.openxmlformats.org/officeDocument/2006/customXml" ds:itemID="{652F4691-0C20-485E-A849-6517FC42331B}"/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270</Words>
  <Application>Microsoft Office PowerPoint</Application>
  <PresentationFormat>Widescreen</PresentationFormat>
  <Paragraphs>25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 Lima</dc:creator>
  <cp:lastModifiedBy>DSA - Daiana Belén Escobar</cp:lastModifiedBy>
  <cp:revision>58</cp:revision>
  <dcterms:created xsi:type="dcterms:W3CDTF">2020-12-10T18:48:31Z</dcterms:created>
  <dcterms:modified xsi:type="dcterms:W3CDTF">2025-01-14T15:15:16Z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Order">
    <vt:r8>29059600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