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68" r:id="rId6"/>
    <p:sldId id="267" r:id="rId7"/>
    <p:sldId id="272" r:id="rId8"/>
    <p:sldId id="270" r:id="rId9"/>
    <p:sldId id="262" r:id="rId10"/>
    <p:sldId id="271" r:id="rId11"/>
    <p:sldId id="263"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44BFA5"/>
    <a:srgbClr val="8EA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203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699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50160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0530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30024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0281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BDCD5052-D799-4B02-89E2-8240F86B2692}" type="datetimeFigureOut">
              <a:rPr lang="pt-BR" smtClean="0"/>
              <a:t>14/01/2025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84639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BDCD5052-D799-4B02-89E2-8240F86B2692}" type="datetimeFigureOut">
              <a:rPr lang="pt-BR" smtClean="0"/>
              <a:t>14/01/2025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88455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D5052-D799-4B02-89E2-8240F86B2692}" type="datetimeFigureOut">
              <a:rPr lang="pt-BR" smtClean="0"/>
              <a:t>14/01/2025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78460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47294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449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5052-D799-4B02-89E2-8240F86B2692}" type="datetimeFigureOut">
              <a:rPr lang="pt-BR" smtClean="0"/>
              <a:t>14/01/2025</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91DB-3F95-4221-8A76-3972172C3438}" type="slidenum">
              <a:rPr lang="pt-BR" smtClean="0"/>
              <a:t>‹nº›</a:t>
            </a:fld>
            <a:endParaRPr lang="pt-BR"/>
          </a:p>
        </p:txBody>
      </p:sp>
    </p:spTree>
    <p:extLst>
      <p:ext uri="{BB962C8B-B14F-4D97-AF65-F5344CB8AC3E}">
        <p14:creationId xmlns:p14="http://schemas.microsoft.com/office/powerpoint/2010/main" val="417049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0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5956461" y="834029"/>
            <a:ext cx="5629631" cy="1200329"/>
          </a:xfrm>
          <a:prstGeom prst="rect">
            <a:avLst/>
          </a:prstGeom>
        </p:spPr>
        <p:txBody>
          <a:bodyPr wrap="square">
            <a:spAutoFit/>
          </a:bodyPr>
          <a:lstStyle/>
          <a:p>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CULTURA ORGANIZACIONAL</a:t>
            </a:r>
          </a:p>
          <a:p>
            <a:r>
              <a:rPr lang="pt-BR" dirty="0">
                <a:latin typeface="Calibri" panose="020F0502020204030204" pitchFamily="34" charset="0"/>
                <a:ea typeface="Calibri" panose="020F0502020204030204" pitchFamily="34" charset="0"/>
                <a:cs typeface="Times New Roman" panose="02020603050405020304" pitchFamily="18" charset="0"/>
              </a:rPr>
              <a:t>Atitudes e contextos individuais estabelecidas pelos líderes de cada organização. Ela está relacionada à integridade, valores éticos, mordomia e transparência. </a:t>
            </a:r>
            <a:endParaRPr lang="pt-BR" dirty="0"/>
          </a:p>
        </p:txBody>
      </p:sp>
      <p:sp>
        <p:nvSpPr>
          <p:cNvPr id="20" name="Rectangle 19"/>
          <p:cNvSpPr/>
          <p:nvPr/>
        </p:nvSpPr>
        <p:spPr>
          <a:xfrm>
            <a:off x="5962262" y="2274343"/>
            <a:ext cx="5169160" cy="1579920"/>
          </a:xfrm>
          <a:prstGeom prst="rect">
            <a:avLst/>
          </a:prstGeom>
        </p:spPr>
        <p:txBody>
          <a:bodyPr wrap="square">
            <a:spAutoFit/>
          </a:bodyPr>
          <a:lstStyle/>
          <a:p>
            <a:pPr>
              <a:spcAft>
                <a:spcPts val="800"/>
              </a:spcAft>
            </a:pPr>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CONTROLES ORGANIZACIONAIS</a:t>
            </a:r>
          </a:p>
          <a:p>
            <a:pPr>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Deve focar nos objetivos de fornecer garantia razoável a respeito da confiança nos relatórios financeiros, eficácia e eficiência de operações e conformidade com leis e regulações.</a:t>
            </a:r>
          </a:p>
        </p:txBody>
      </p:sp>
      <p:sp>
        <p:nvSpPr>
          <p:cNvPr id="21" name="Rectangle 20"/>
          <p:cNvSpPr/>
          <p:nvPr/>
        </p:nvSpPr>
        <p:spPr>
          <a:xfrm>
            <a:off x="5956462" y="4094249"/>
            <a:ext cx="4969686" cy="2153282"/>
          </a:xfrm>
          <a:prstGeom prst="rect">
            <a:avLst/>
          </a:prstGeom>
        </p:spPr>
        <p:txBody>
          <a:bodyPr wrap="square">
            <a:spAutoFit/>
          </a:bodyPr>
          <a:lstStyle/>
          <a:p>
            <a:pPr>
              <a:lnSpc>
                <a:spcPct val="107000"/>
              </a:lnSpc>
              <a:spcAft>
                <a:spcPts val="800"/>
              </a:spcAft>
            </a:pPr>
            <a:r>
              <a:rPr lang="pt-BR" b="1" dirty="0">
                <a:solidFill>
                  <a:srgbClr val="215E9E"/>
                </a:solidFill>
                <a:latin typeface="Calibri" panose="020F0502020204030204" pitchFamily="34" charset="0"/>
                <a:ea typeface="Calibri" panose="020F0502020204030204" pitchFamily="34" charset="0"/>
                <a:cs typeface="Times New Roman" panose="02020603050405020304" pitchFamily="18" charset="0"/>
              </a:rPr>
              <a:t>COMUNICAÇÃO ORGANIZACIONAL</a:t>
            </a:r>
          </a:p>
          <a:p>
            <a:r>
              <a:rPr lang="pt-BR" dirty="0">
                <a:latin typeface="Calibri" panose="020F0502020204030204" pitchFamily="34" charset="0"/>
                <a:ea typeface="Calibri" panose="020F0502020204030204" pitchFamily="34" charset="0"/>
                <a:cs typeface="Times New Roman" panose="02020603050405020304" pitchFamily="18" charset="0"/>
              </a:rPr>
              <a:t>Ao desenhar quaisquer sistemas comunicacionais, é fundamental reconhecer o papel importante de constituintes na viabilização continuada de uma organização ao fornecer comunicação clara e completa, sem qualquer preconceito para com o nível ou natureza de sua contribuição</a:t>
            </a:r>
            <a:endParaRPr lang="pt-BR" dirty="0"/>
          </a:p>
        </p:txBody>
      </p:sp>
      <p:sp>
        <p:nvSpPr>
          <p:cNvPr id="22" name="Rectangle 21"/>
          <p:cNvSpPr/>
          <p:nvPr/>
        </p:nvSpPr>
        <p:spPr>
          <a:xfrm>
            <a:off x="540839" y="834029"/>
            <a:ext cx="4669416" cy="1015663"/>
          </a:xfrm>
          <a:prstGeom prst="rect">
            <a:avLst/>
          </a:prstGeom>
        </p:spPr>
        <p:txBody>
          <a:bodyPr wrap="square">
            <a:spAutoFit/>
          </a:bodyPr>
          <a:lstStyle/>
          <a:p>
            <a:r>
              <a:rPr lang="pt-BR" sz="20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O comportamento de um líder podem ser mostrados em três esferas interconectadas da vida organizacional: </a:t>
            </a:r>
            <a:endParaRPr lang="pt-BR" sz="2000" dirty="0">
              <a:solidFill>
                <a:schemeClr val="bg2">
                  <a:lumMod val="10000"/>
                </a:schemeClr>
              </a:solidFill>
            </a:endParaRPr>
          </a:p>
        </p:txBody>
      </p:sp>
    </p:spTree>
    <p:extLst>
      <p:ext uri="{BB962C8B-B14F-4D97-AF65-F5344CB8AC3E}">
        <p14:creationId xmlns:p14="http://schemas.microsoft.com/office/powerpoint/2010/main" val="1751200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250302" y="1109359"/>
            <a:ext cx="9593994"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vontade da igreja é um líder mordomo: que não será comprado ou vendido, que em sua alma profunda é verdadeiro e honesto, que não teme chamar o pecado pelo nome, cuja consciência é afinada ao dever e que se firmará no que é certo mesmo que os céus caiam.</a:t>
            </a:r>
            <a:endParaRPr lang="pt-BR" sz="2400" dirty="0">
              <a:solidFill>
                <a:schemeClr val="bg2">
                  <a:lumMod val="25000"/>
                </a:schemeClr>
              </a:solidFill>
              <a:ea typeface="Calibri" panose="020F0502020204030204" pitchFamily="34" charset="0"/>
              <a:cs typeface="Times New Roman" panose="02020603050405020304" pitchFamily="18" charset="0"/>
            </a:endParaRPr>
          </a:p>
          <a:p>
            <a:pPr>
              <a:lnSpc>
                <a:spcPct val="100000"/>
              </a:lnSpc>
              <a:spcAft>
                <a:spcPts val="800"/>
              </a:spcAft>
            </a:pPr>
            <a:r>
              <a:rPr lang="pt-BR" sz="2000" dirty="0">
                <a:solidFill>
                  <a:schemeClr val="bg2">
                    <a:lumMod val="25000"/>
                  </a:schemeClr>
                </a:solidFill>
                <a:ea typeface="Calibri" panose="020F0502020204030204" pitchFamily="34" charset="0"/>
                <a:cs typeface="Times New Roman" panose="02020603050405020304" pitchFamily="18" charset="0"/>
              </a:rPr>
              <a:t>Ellen G. White, </a:t>
            </a:r>
            <a:r>
              <a:rPr lang="pt-BR" sz="2000" i="1" dirty="0">
                <a:solidFill>
                  <a:schemeClr val="bg2">
                    <a:lumMod val="25000"/>
                  </a:schemeClr>
                </a:solidFill>
                <a:ea typeface="Calibri" panose="020F0502020204030204" pitchFamily="34" charset="0"/>
                <a:cs typeface="Times New Roman" panose="02020603050405020304" pitchFamily="18" charset="0"/>
              </a:rPr>
              <a:t>Educação</a:t>
            </a:r>
            <a:r>
              <a:rPr lang="pt-BR" sz="2000" dirty="0">
                <a:solidFill>
                  <a:schemeClr val="bg2">
                    <a:lumMod val="25000"/>
                  </a:schemeClr>
                </a:solidFill>
                <a:ea typeface="Calibri" panose="020F0502020204030204" pitchFamily="34" charset="0"/>
                <a:cs typeface="Times New Roman" panose="02020603050405020304" pitchFamily="18" charset="0"/>
              </a:rPr>
              <a:t> Evangelista, p.57</a:t>
            </a:r>
            <a:endParaRPr lang="pt-BR" sz="2000" dirty="0">
              <a:solidFill>
                <a:schemeClr val="bg2">
                  <a:lumMod val="25000"/>
                </a:schemeClr>
              </a:solidFill>
              <a:effectLst/>
              <a:ea typeface="Calibri" panose="020F0502020204030204" pitchFamily="34" charset="0"/>
              <a:cs typeface="Times New Roman" panose="02020603050405020304" pitchFamily="18" charset="0"/>
            </a:endParaRPr>
          </a:p>
        </p:txBody>
      </p:sp>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grpSp>
        <p:nvGrpSpPr>
          <p:cNvPr id="20" name="Group 19"/>
          <p:cNvGrpSpPr/>
          <p:nvPr/>
        </p:nvGrpSpPr>
        <p:grpSpPr>
          <a:xfrm>
            <a:off x="1152525" y="454183"/>
            <a:ext cx="9953625" cy="2308324"/>
            <a:chOff x="1152525" y="187173"/>
            <a:chExt cx="9953625" cy="2308324"/>
          </a:xfrm>
        </p:grpSpPr>
        <p:cxnSp>
          <p:nvCxnSpPr>
            <p:cNvPr id="21" name="Straight Connector 20"/>
            <p:cNvCxnSpPr/>
            <p:nvPr/>
          </p:nvCxnSpPr>
          <p:spPr>
            <a:xfrm>
              <a:off x="1152525" y="1739023"/>
              <a:ext cx="4622132"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48265" y="1738292"/>
              <a:ext cx="475788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74657" y="18717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grpSp>
        <p:nvGrpSpPr>
          <p:cNvPr id="26" name="Group 25"/>
          <p:cNvGrpSpPr/>
          <p:nvPr/>
        </p:nvGrpSpPr>
        <p:grpSpPr>
          <a:xfrm>
            <a:off x="1056363" y="4415655"/>
            <a:ext cx="10211711" cy="2308324"/>
            <a:chOff x="1056363" y="4463253"/>
            <a:chExt cx="10211711" cy="2308324"/>
          </a:xfrm>
        </p:grpSpPr>
        <p:cxnSp>
          <p:nvCxnSpPr>
            <p:cNvPr id="27" name="Straight Connector 26"/>
            <p:cNvCxnSpPr/>
            <p:nvPr/>
          </p:nvCxnSpPr>
          <p:spPr>
            <a:xfrm flipH="1">
              <a:off x="1056363" y="5277826"/>
              <a:ext cx="471829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348266" y="5277095"/>
              <a:ext cx="4919808"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10800000">
              <a:off x="5677668" y="446325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spTree>
    <p:extLst>
      <p:ext uri="{BB962C8B-B14F-4D97-AF65-F5344CB8AC3E}">
        <p14:creationId xmlns:p14="http://schemas.microsoft.com/office/powerpoint/2010/main" val="80682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4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 name="Title 1"/>
          <p:cNvSpPr txBox="1">
            <a:spLocks/>
          </p:cNvSpPr>
          <p:nvPr/>
        </p:nvSpPr>
        <p:spPr>
          <a:xfrm>
            <a:off x="989490" y="2631599"/>
            <a:ext cx="4125853" cy="29634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é o composto das atitudes e ações de um líder que indicam a Deus e aos membros da igreja que a posição de confiança estendida é administrada em alta estima. </a:t>
            </a:r>
            <a:endParaRPr lang="pt-BR" sz="2800" dirty="0">
              <a:solidFill>
                <a:schemeClr val="bg2">
                  <a:lumMod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p:spPr>
      </p:pic>
      <p:sp>
        <p:nvSpPr>
          <p:cNvPr id="5" name="Rectangle 4"/>
          <p:cNvSpPr/>
          <p:nvPr/>
        </p:nvSpPr>
        <p:spPr>
          <a:xfrm>
            <a:off x="989490" y="1327600"/>
            <a:ext cx="4115166" cy="1323439"/>
          </a:xfrm>
          <a:prstGeom prst="rect">
            <a:avLst/>
          </a:prstGeom>
        </p:spPr>
        <p:txBody>
          <a:bodyPr wrap="none">
            <a:spAutoFit/>
          </a:bodyPr>
          <a:lstStyle/>
          <a:p>
            <a:r>
              <a:rPr lang="pt-BR"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MORDOMIA </a:t>
            </a:r>
          </a:p>
          <a:p>
            <a:r>
              <a:rPr lang="pt-BR" sz="4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ORGANIZACIONAL </a:t>
            </a:r>
            <a:endParaRPr lang="pt-BR" sz="4000" dirty="0"/>
          </a:p>
        </p:txBody>
      </p:sp>
    </p:spTree>
    <p:extLst>
      <p:ext uri="{BB962C8B-B14F-4D97-AF65-F5344CB8AC3E}">
        <p14:creationId xmlns:p14="http://schemas.microsoft.com/office/powerpoint/2010/main" val="32210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121442"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57" y="674585"/>
            <a:ext cx="5041392" cy="5041392"/>
          </a:xfrm>
          <a:prstGeom prst="rect">
            <a:avLst/>
          </a:prstGeom>
        </p:spPr>
      </p:pic>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6955070" y="1331621"/>
            <a:ext cx="4306979" cy="4524315"/>
          </a:xfrm>
          <a:prstGeom prst="rect">
            <a:avLst/>
          </a:prstGeom>
        </p:spPr>
        <p:txBody>
          <a:bodyPr wrap="square">
            <a:spAutoFit/>
          </a:bodyPr>
          <a:lstStyle/>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MORDOMIA ORGANIZACIONAL</a:t>
            </a:r>
          </a:p>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tem o potencial de impactar de forma positiva ou negativa </a:t>
            </a:r>
          </a:p>
          <a:p>
            <a:r>
              <a:rPr lang="pt-BR" sz="3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na mordomia pessoal de um membro da igreja.</a:t>
            </a:r>
            <a:endParaRPr lang="pt-BR" sz="3600" dirty="0">
              <a:solidFill>
                <a:schemeClr val="bg2">
                  <a:lumMod val="25000"/>
                </a:schemeClr>
              </a:solidFill>
            </a:endParaRPr>
          </a:p>
        </p:txBody>
      </p:sp>
    </p:spTree>
    <p:extLst>
      <p:ext uri="{BB962C8B-B14F-4D97-AF65-F5344CB8AC3E}">
        <p14:creationId xmlns:p14="http://schemas.microsoft.com/office/powerpoint/2010/main" val="157672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124130"/>
            <a:ext cx="5859624" cy="1884784"/>
          </a:xfrm>
          <a:prstGeom prst="rect">
            <a:avLst/>
          </a:prstGeom>
          <a:solidFill>
            <a:srgbClr val="44B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4"/>
          <p:cNvSpPr/>
          <p:nvPr/>
        </p:nvSpPr>
        <p:spPr>
          <a:xfrm>
            <a:off x="892529" y="1081499"/>
            <a:ext cx="3938759" cy="2397451"/>
          </a:xfrm>
          <a:prstGeom prst="rect">
            <a:avLst/>
          </a:prstGeom>
        </p:spPr>
        <p:txBody>
          <a:bodyPr wrap="square">
            <a:spAutoFit/>
          </a:bodyPr>
          <a:lstStyle/>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Quando a confiança é alta, as contribuições são altas. Quando a confiança é baixa, as contribuições são baixas. </a:t>
            </a:r>
          </a:p>
        </p:txBody>
      </p:sp>
      <p:sp>
        <p:nvSpPr>
          <p:cNvPr id="2" name="Rectangle 1"/>
          <p:cNvSpPr/>
          <p:nvPr/>
        </p:nvSpPr>
        <p:spPr>
          <a:xfrm>
            <a:off x="892529" y="4518262"/>
            <a:ext cx="4827347" cy="1096519"/>
          </a:xfrm>
          <a:prstGeom prst="rect">
            <a:avLst/>
          </a:prstGeom>
        </p:spPr>
        <p:txBody>
          <a:bodyPr wrap="none">
            <a:spAutoFit/>
          </a:bodyPr>
          <a:lstStyle/>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QUANDO NÃO HÁ CONFIANÇA, </a:t>
            </a:r>
          </a:p>
          <a:p>
            <a:pPr>
              <a:lnSpc>
                <a:spcPct val="107000"/>
              </a:lnSpc>
              <a:spcAft>
                <a:spcPts val="800"/>
              </a:spcAft>
            </a:pPr>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NÃO HÁ CONTRIBUIÇÕES.</a:t>
            </a:r>
          </a:p>
        </p:txBody>
      </p:sp>
    </p:spTree>
    <p:extLst>
      <p:ext uri="{BB962C8B-B14F-4D97-AF65-F5344CB8AC3E}">
        <p14:creationId xmlns:p14="http://schemas.microsoft.com/office/powerpoint/2010/main" val="69023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839755" y="1009121"/>
            <a:ext cx="10646229"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O resultado é ficar a causa de Deus envolvida em perplexidade e levada a entraves, e pesado fardo é posto sobre os que são indicados para levar pesadas responsabilidades. Se esta maneira frouxa de fazer negócios for permitida continuar, ela não somente esgotará os recursos do tesouro, mas estancará os suprimentos que fluem do povo, pois </a:t>
            </a:r>
            <a:r>
              <a:rPr lang="pt-BR" sz="2800" u="sng"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destruirá sua confiança</a:t>
            </a: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nos que estão à frente da obra, os quais têm o manejo dos fundos, e levará muitos a cessar suas dádivas e ofertas</a:t>
            </a:r>
            <a:r>
              <a:rPr lang="pt-BR" sz="2800" dirty="0">
                <a:solidFill>
                  <a:schemeClr val="bg2">
                    <a:lumMod val="25000"/>
                  </a:schemeClr>
                </a:solidFill>
              </a:rPr>
              <a:t>.</a:t>
            </a:r>
            <a:endPar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r>
              <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Ellen G. White, </a:t>
            </a:r>
            <a:r>
              <a:rPr lang="pt-BR" sz="2000" i="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O </a:t>
            </a:r>
            <a:r>
              <a:rPr lang="pt-BR" sz="2000" i="1" dirty="0" err="1">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Colportor</a:t>
            </a:r>
            <a:r>
              <a:rPr lang="pt-BR" sz="2000" i="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Evangelista, </a:t>
            </a:r>
            <a:r>
              <a:rPr lang="pt-BR" sz="20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p.96</a:t>
            </a:r>
            <a:endParaRPr lang="pt-BR" sz="2000" dirty="0">
              <a:solidFill>
                <a:schemeClr val="bg2">
                  <a:lumMod val="25000"/>
                </a:schemeClr>
              </a:solidFill>
            </a:endParaRPr>
          </a:p>
        </p:txBody>
      </p:sp>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grpSp>
        <p:nvGrpSpPr>
          <p:cNvPr id="2" name="Group 1"/>
          <p:cNvGrpSpPr/>
          <p:nvPr/>
        </p:nvGrpSpPr>
        <p:grpSpPr>
          <a:xfrm>
            <a:off x="1152525" y="-298024"/>
            <a:ext cx="9953625" cy="2308324"/>
            <a:chOff x="1152525" y="187173"/>
            <a:chExt cx="9953625" cy="2308324"/>
          </a:xfrm>
        </p:grpSpPr>
        <p:cxnSp>
          <p:nvCxnSpPr>
            <p:cNvPr id="5" name="Straight Connector 4"/>
            <p:cNvCxnSpPr/>
            <p:nvPr/>
          </p:nvCxnSpPr>
          <p:spPr>
            <a:xfrm>
              <a:off x="1152525" y="1739023"/>
              <a:ext cx="4622132"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48265" y="1738292"/>
              <a:ext cx="475788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74657" y="18717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grpSp>
        <p:nvGrpSpPr>
          <p:cNvPr id="3" name="Group 2"/>
          <p:cNvGrpSpPr/>
          <p:nvPr/>
        </p:nvGrpSpPr>
        <p:grpSpPr>
          <a:xfrm>
            <a:off x="1056363" y="5079066"/>
            <a:ext cx="10211711" cy="2308324"/>
            <a:chOff x="1056363" y="4463253"/>
            <a:chExt cx="10211711" cy="2308324"/>
          </a:xfrm>
        </p:grpSpPr>
        <p:cxnSp>
          <p:nvCxnSpPr>
            <p:cNvPr id="17" name="Straight Connector 16"/>
            <p:cNvCxnSpPr/>
            <p:nvPr/>
          </p:nvCxnSpPr>
          <p:spPr>
            <a:xfrm flipH="1">
              <a:off x="1056363" y="5277826"/>
              <a:ext cx="4718295"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348266" y="5277095"/>
              <a:ext cx="4919808" cy="0"/>
            </a:xfrm>
            <a:prstGeom prst="line">
              <a:avLst/>
            </a:prstGeom>
            <a:ln w="19050">
              <a:solidFill>
                <a:schemeClr val="bg2">
                  <a:lumMod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0800000">
              <a:off x="5677668" y="4463253"/>
              <a:ext cx="719308" cy="2308324"/>
            </a:xfrm>
            <a:prstGeom prst="rect">
              <a:avLst/>
            </a:prstGeom>
          </p:spPr>
          <p:txBody>
            <a:bodyPr wrap="square">
              <a:spAutoFit/>
            </a:bodyPr>
            <a:lstStyle/>
            <a:p>
              <a:r>
                <a:rPr lang="pt-BR" sz="7200" dirty="0">
                  <a:solidFill>
                    <a:schemeClr val="bg2">
                      <a:lumMod val="25000"/>
                    </a:schemeClr>
                  </a:solidFill>
                </a:rPr>
                <a:t> </a:t>
              </a:r>
              <a:r>
                <a:rPr lang="pt-BR" sz="7200" b="1" dirty="0">
                  <a:solidFill>
                    <a:schemeClr val="bg2">
                      <a:lumMod val="25000"/>
                    </a:schemeClr>
                  </a:solidFill>
                </a:rPr>
                <a:t>“</a:t>
              </a:r>
              <a:endParaRPr lang="pt-BR" sz="7200" dirty="0"/>
            </a:p>
          </p:txBody>
        </p:sp>
      </p:grpSp>
    </p:spTree>
    <p:extLst>
      <p:ext uri="{BB962C8B-B14F-4D97-AF65-F5344CB8AC3E}">
        <p14:creationId xmlns:p14="http://schemas.microsoft.com/office/powerpoint/2010/main" val="298801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2" name="Rectangle 1"/>
          <p:cNvSpPr/>
          <p:nvPr/>
        </p:nvSpPr>
        <p:spPr>
          <a:xfrm>
            <a:off x="1324712" y="822137"/>
            <a:ext cx="2690352" cy="487506"/>
          </a:xfrm>
          <a:prstGeom prst="rect">
            <a:avLst/>
          </a:prstGeom>
        </p:spPr>
        <p:txBody>
          <a:bodyPr wrap="none">
            <a:spAutoFit/>
          </a:bodyPr>
          <a:lstStyle/>
          <a:p>
            <a:pPr>
              <a:lnSpc>
                <a:spcPct val="107000"/>
              </a:lnSpc>
              <a:spcAft>
                <a:spcPts val="800"/>
              </a:spcAft>
            </a:pPr>
            <a:r>
              <a:rPr lang="pt-BR" sz="2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ATITUDES DO LÍDER</a:t>
            </a:r>
          </a:p>
        </p:txBody>
      </p:sp>
      <p:sp>
        <p:nvSpPr>
          <p:cNvPr id="4" name="Rectangle 3"/>
          <p:cNvSpPr/>
          <p:nvPr/>
        </p:nvSpPr>
        <p:spPr>
          <a:xfrm>
            <a:off x="1318982" y="1689145"/>
            <a:ext cx="4102104" cy="3970318"/>
          </a:xfrm>
          <a:prstGeom prst="rect">
            <a:avLst/>
          </a:prstGeom>
        </p:spPr>
        <p:txBody>
          <a:bodyPr wrap="square">
            <a:spAutoFit/>
          </a:bodyPr>
          <a:lstStyle/>
          <a:p>
            <a:r>
              <a:rPr lang="pt-BR" sz="2800" dirty="0">
                <a:solidFill>
                  <a:schemeClr val="bg2">
                    <a:lumMod val="25000"/>
                  </a:schemeClr>
                </a:solidFill>
                <a:ea typeface="Calibri" panose="020F0502020204030204" pitchFamily="34" charset="0"/>
                <a:cs typeface="Times New Roman" panose="02020603050405020304" pitchFamily="18" charset="0"/>
              </a:rPr>
              <a:t>Como “líder de mordomia”, deve haver um senso zeloso de que a posição e o poder foram recebidos por meio da vontade divina de Deus e para o único propósito de alcançar objetivos alinhados ao Mestre.</a:t>
            </a:r>
          </a:p>
        </p:txBody>
      </p:sp>
      <p:sp>
        <p:nvSpPr>
          <p:cNvPr id="20" name="Rectangle 19"/>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p:spPr>
      </p:pic>
    </p:spTree>
    <p:extLst>
      <p:ext uri="{BB962C8B-B14F-4D97-AF65-F5344CB8AC3E}">
        <p14:creationId xmlns:p14="http://schemas.microsoft.com/office/powerpoint/2010/main" val="95762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60167" y="1148371"/>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 name="Title 1"/>
          <p:cNvSpPr txBox="1">
            <a:spLocks/>
          </p:cNvSpPr>
          <p:nvPr/>
        </p:nvSpPr>
        <p:spPr>
          <a:xfrm>
            <a:off x="1058367" y="1883114"/>
            <a:ext cx="4125853" cy="296344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As atitudes exemplares demonstradas pelos comportamentos de um líder engajado em </a:t>
            </a:r>
            <a:r>
              <a:rPr lang="pt-BR" sz="2800" u="sng"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mordomia organizacional</a:t>
            </a: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 eficaz são informadas por uma alta apreciação em ser um mordomo.</a:t>
            </a:r>
            <a:endParaRPr lang="pt-BR" sz="2800" dirty="0">
              <a:solidFill>
                <a:schemeClr val="bg2">
                  <a:lumMod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832" y="674585"/>
            <a:ext cx="5041392" cy="5041392"/>
          </a:xfrm>
          <a:prstGeom prst="rect">
            <a:avLst/>
          </a:prstGeom>
          <a:blipFill>
            <a:blip r:embed="rId4"/>
            <a:tile tx="0" ty="0" sx="100000" sy="100000" flip="none" algn="tl"/>
          </a:blipFill>
        </p:spPr>
      </p:pic>
    </p:spTree>
    <p:extLst>
      <p:ext uri="{BB962C8B-B14F-4D97-AF65-F5344CB8AC3E}">
        <p14:creationId xmlns:p14="http://schemas.microsoft.com/office/powerpoint/2010/main" val="14260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2687216" y="2913918"/>
            <a:ext cx="8602824" cy="2329885"/>
          </a:xfrm>
        </p:spPr>
        <p:txBody>
          <a:bodyPr>
            <a:noAutofit/>
          </a:bodyPr>
          <a:lstStyle/>
          <a:p>
            <a:pPr algn="r"/>
            <a:r>
              <a:rPr lang="pt-BR" sz="4000" baseline="30000" dirty="0">
                <a:solidFill>
                  <a:schemeClr val="bg2">
                    <a:lumMod val="25000"/>
                  </a:schemeClr>
                </a:solidFill>
              </a:rPr>
              <a:t>Há uma expectativa de que os líderes da igreja</a:t>
            </a:r>
            <a:br>
              <a:rPr lang="pt-BR" sz="4000" baseline="30000" dirty="0">
                <a:solidFill>
                  <a:schemeClr val="bg2">
                    <a:lumMod val="25000"/>
                  </a:schemeClr>
                </a:solidFill>
              </a:rPr>
            </a:br>
            <a:r>
              <a:rPr lang="pt-BR" sz="4000" baseline="30000" dirty="0">
                <a:solidFill>
                  <a:schemeClr val="bg2">
                    <a:lumMod val="25000"/>
                  </a:schemeClr>
                </a:solidFill>
              </a:rPr>
              <a:t> em todos os níveis exerçam a mordomia apropriada </a:t>
            </a:r>
            <a:br>
              <a:rPr lang="pt-BR" sz="4000" baseline="30000" dirty="0">
                <a:solidFill>
                  <a:schemeClr val="bg2">
                    <a:lumMod val="25000"/>
                  </a:schemeClr>
                </a:solidFill>
              </a:rPr>
            </a:br>
            <a:r>
              <a:rPr lang="pt-BR" sz="4000" baseline="30000" dirty="0">
                <a:solidFill>
                  <a:schemeClr val="bg2">
                    <a:lumMod val="25000"/>
                  </a:schemeClr>
                </a:solidFill>
              </a:rPr>
              <a:t>para a missão e o dinheiro da organização onde são chamados a servir. Para isso, cada líder deve ter um comportamento guiado por um compromisso com a:</a:t>
            </a:r>
          </a:p>
        </p:txBody>
      </p:sp>
      <p:sp>
        <p:nvSpPr>
          <p:cNvPr id="8" name="Rectangle 7"/>
          <p:cNvSpPr/>
          <p:nvPr/>
        </p:nvSpPr>
        <p:spPr>
          <a:xfrm>
            <a:off x="2778984" y="5119786"/>
            <a:ext cx="8706999" cy="830997"/>
          </a:xfrm>
          <a:prstGeom prst="rect">
            <a:avLst/>
          </a:prstGeom>
        </p:spPr>
        <p:txBody>
          <a:bodyPr wrap="none">
            <a:spAutoFit/>
          </a:bodyPr>
          <a:lstStyle/>
          <a:p>
            <a:r>
              <a:rPr lang="pt-BR" sz="4800" baseline="30000" dirty="0">
                <a:solidFill>
                  <a:schemeClr val="bg2">
                    <a:lumMod val="25000"/>
                  </a:schemeClr>
                </a:solidFill>
              </a:rPr>
              <a:t>ÉTICA, A TRANSPARÊNCIA E A RESPONSABILIZAÇÃO</a:t>
            </a:r>
            <a:endParaRPr lang="pt-BR" sz="4800" dirty="0">
              <a:solidFill>
                <a:schemeClr val="bg2">
                  <a:lumMod val="25000"/>
                </a:schemeClr>
              </a:solidFill>
            </a:endParaRPr>
          </a:p>
        </p:txBody>
      </p:sp>
    </p:spTree>
    <p:extLst>
      <p:ext uri="{BB962C8B-B14F-4D97-AF65-F5344CB8AC3E}">
        <p14:creationId xmlns:p14="http://schemas.microsoft.com/office/powerpoint/2010/main" val="201970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20" ma:contentTypeDescription="Crie um novo documento." ma:contentTypeScope="" ma:versionID="39454ebdb89c9a330035c6ce0280c35a">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95035f1b22a77fd3110073cb4745e89"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n_x00fa_merico xmlns="4d66254c-b8c0-4e16-9669-44d49c614d61">0</Ordenn_x00fa_merico>
    <lcf76f155ced4ddcb4097134ff3c332f xmlns="4d66254c-b8c0-4e16-9669-44d49c614d61">
      <Terms xmlns="http://schemas.microsoft.com/office/infopath/2007/PartnerControls"/>
    </lcf76f155ced4ddcb4097134ff3c332f>
    <TaxCatchAll xmlns="cc85661e-698c-471d-81cd-239229bffddc" xsi:nil="true"/>
    <SharedWithUsers xmlns="cc85661e-698c-471d-81cd-239229bffddc">
      <UserInfo>
        <DisplayName/>
        <AccountId xsi:nil="true"/>
        <AccountType/>
      </UserInfo>
    </SharedWithUsers>
  </documentManagement>
</p:properties>
</file>

<file path=customXml/itemProps1.xml><?xml version="1.0" encoding="utf-8"?>
<ds:datastoreItem xmlns:ds="http://schemas.openxmlformats.org/officeDocument/2006/customXml" ds:itemID="{5332A2D2-8EB1-464D-A02C-2250538D97A4}"/>
</file>

<file path=customXml/itemProps2.xml><?xml version="1.0" encoding="utf-8"?>
<ds:datastoreItem xmlns:ds="http://schemas.openxmlformats.org/officeDocument/2006/customXml" ds:itemID="{33D0B8B7-16BD-4E3C-892A-AF30DB44854A}"/>
</file>

<file path=customXml/itemProps3.xml><?xml version="1.0" encoding="utf-8"?>
<ds:datastoreItem xmlns:ds="http://schemas.openxmlformats.org/officeDocument/2006/customXml" ds:itemID="{A5444906-AFCE-401C-B9E7-08F73FC5BBF6}"/>
</file>

<file path=docProps/app.xml><?xml version="1.0" encoding="utf-8"?>
<Properties xmlns="http://schemas.openxmlformats.org/officeDocument/2006/extended-properties" xmlns:vt="http://schemas.openxmlformats.org/officeDocument/2006/docPropsVTypes">
  <TotalTime>1547</TotalTime>
  <Words>499</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11</vt:i4>
      </vt:variant>
    </vt:vector>
  </HeadingPairs>
  <TitlesOfParts>
    <vt:vector size="15"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Há uma expectativa de que os líderes da igreja  em todos os níveis exerçam a mordomia apropriada  para a missão e o dinheiro da organização onde são chamados a servir. Para isso, cada líder deve ter um comportamento guiado por um compromisso com a:</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DSA - Daiana Belén Escobar</cp:lastModifiedBy>
  <cp:revision>49</cp:revision>
  <dcterms:created xsi:type="dcterms:W3CDTF">2020-12-10T18:48:31Z</dcterms:created>
  <dcterms:modified xsi:type="dcterms:W3CDTF">2025-01-14T15:16:03Z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Order">
    <vt:r8>29059500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