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58" r:id="rId6"/>
    <p:sldId id="261" r:id="rId7"/>
    <p:sldId id="262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E9E"/>
    <a:srgbClr val="44BFA5"/>
    <a:srgbClr val="8EA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7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41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945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160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302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24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10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39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5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4602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294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94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D5052-D799-4B02-89E2-8240F86B2692}" type="datetimeFigureOut">
              <a:rPr lang="pt-BR" smtClean="0"/>
              <a:t>14/01/2025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691DB-3F95-4221-8A76-3972172C34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04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08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718004" y="374596"/>
            <a:ext cx="4350046" cy="1838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distribuição das ofertas não atribuídas, coletada em qualquer dia ao longo do ano, seguem o mesmo padrão: </a:t>
            </a:r>
            <a:endParaRPr lang="pt-BR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34334" y="2446374"/>
            <a:ext cx="331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50-60% para esforços missionários (igreja local)</a:t>
            </a:r>
            <a:endParaRPr lang="pt-BR" sz="2000" dirty="0"/>
          </a:p>
        </p:txBody>
      </p:sp>
      <p:sp>
        <p:nvSpPr>
          <p:cNvPr id="3" name="Rectangle 2"/>
          <p:cNvSpPr/>
          <p:nvPr/>
        </p:nvSpPr>
        <p:spPr>
          <a:xfrm>
            <a:off x="7334334" y="3453882"/>
            <a:ext cx="38861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20-30% para iniciativas missionárias regionais (missão/associação, união, divisão)</a:t>
            </a:r>
            <a:endParaRPr lang="pt-BR" sz="2000" dirty="0"/>
          </a:p>
        </p:txBody>
      </p:sp>
      <p:sp>
        <p:nvSpPr>
          <p:cNvPr id="4" name="Rectangle 3"/>
          <p:cNvSpPr/>
          <p:nvPr/>
        </p:nvSpPr>
        <p:spPr>
          <a:xfrm>
            <a:off x="7395198" y="4731573"/>
            <a:ext cx="39586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20% para projetos missionários internacionais (Orçamento Mundial da Associação Geral).</a:t>
            </a: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43" y="2446374"/>
            <a:ext cx="642530" cy="639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492" y="3741969"/>
            <a:ext cx="441232" cy="439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48" y="4965630"/>
            <a:ext cx="549720" cy="54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3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056363" y="1009121"/>
            <a:ext cx="10211711" cy="5038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Sempre que o povo de Deus, em qualquer período do mundo, seguiu voluntária e alegremente o plano </a:t>
            </a:r>
            <a:r>
              <a:rPr lang="pt-BR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</a:t>
            </a: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quanto à doação sistemática e às dádivas e ofertas, verificaram Sua permanente promessa de que todos os seus labores seriam seguidos de prosperidade proporcional à obediência que dispensavam ao que deles requeria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Ellen G. White, </a:t>
            </a:r>
            <a:r>
              <a:rPr lang="pt-B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Conselhos sobre Mordomia, 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p.347.</a:t>
            </a: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52525" y="1739023"/>
            <a:ext cx="4622132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48265" y="1738292"/>
            <a:ext cx="4757885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774657" y="187173"/>
            <a:ext cx="7193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7200" b="1" dirty="0">
                <a:solidFill>
                  <a:schemeClr val="bg2">
                    <a:lumMod val="25000"/>
                  </a:schemeClr>
                </a:solidFill>
              </a:rPr>
              <a:t>“</a:t>
            </a:r>
            <a:endParaRPr lang="pt-BR" sz="72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056363" y="5277826"/>
            <a:ext cx="4718295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348266" y="5277095"/>
            <a:ext cx="4919808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rot="10800000">
            <a:off x="5677668" y="4463253"/>
            <a:ext cx="7193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7200" b="1" dirty="0">
                <a:solidFill>
                  <a:schemeClr val="bg2">
                    <a:lumMod val="25000"/>
                  </a:schemeClr>
                </a:solidFill>
              </a:rPr>
              <a:t>“</a:t>
            </a:r>
            <a:endParaRPr lang="pt-BR" sz="7200" dirty="0"/>
          </a:p>
        </p:txBody>
      </p:sp>
    </p:spTree>
    <p:extLst>
      <p:ext uri="{BB962C8B-B14F-4D97-AF65-F5344CB8AC3E}">
        <p14:creationId xmlns:p14="http://schemas.microsoft.com/office/powerpoint/2010/main" val="298801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416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160167" y="1148371"/>
            <a:ext cx="4884821" cy="488487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690270" y="1828801"/>
            <a:ext cx="4110329" cy="4511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600" dirty="0">
                <a:solidFill>
                  <a:schemeClr val="bg2">
                    <a:lumMod val="25000"/>
                  </a:schemeClr>
                </a:solidFill>
              </a:rPr>
              <a:t>É praticado por mais de 90% da </a:t>
            </a:r>
            <a:r>
              <a:rPr lang="pt-BR" sz="2600" dirty="0" err="1">
                <a:solidFill>
                  <a:schemeClr val="bg2">
                    <a:lumMod val="25000"/>
                  </a:schemeClr>
                </a:solidFill>
              </a:rPr>
              <a:t>membresia</a:t>
            </a:r>
            <a:r>
              <a:rPr lang="pt-BR" sz="2600" dirty="0">
                <a:solidFill>
                  <a:schemeClr val="bg2">
                    <a:lumMod val="25000"/>
                  </a:schemeClr>
                </a:solidFill>
              </a:rPr>
              <a:t> adventista em todo o mundo.</a:t>
            </a:r>
          </a:p>
          <a:p>
            <a:pPr algn="l"/>
            <a:endParaRPr lang="pt-BR" sz="2600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r>
              <a:rPr lang="pt-BR" sz="2600" dirty="0">
                <a:solidFill>
                  <a:schemeClr val="bg2">
                    <a:lumMod val="25000"/>
                  </a:schemeClr>
                </a:solidFill>
              </a:rPr>
              <a:t>Foi elaborado para corrigir não apenas a distribuição desequilibrada de fundos, mas também para enfatizar a doação regular e sistemática, promovida na Bíblia e no Espírito de Profecia.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270" y="625151"/>
            <a:ext cx="309353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POC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(Plano de Ofertas Combinadas)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32" y="674585"/>
            <a:ext cx="5041392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9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21442" y="1148371"/>
            <a:ext cx="4884821" cy="488487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7" y="674585"/>
            <a:ext cx="5041392" cy="504139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999964" y="1009121"/>
            <a:ext cx="3955404" cy="5038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bg2">
                    <a:lumMod val="25000"/>
                  </a:schemeClr>
                </a:solidFill>
              </a:rPr>
              <a:t>A oferta 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“prometida”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</a:rPr>
              <a:t>pode ser considerada regular porque é dada depois de uma decisão em oração (“promessa”) de dá-la como um ato de louvor cada vez que o Senhor nos abençoa com uma renda ou aumento (Prov. 3:8-10).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pSp>
        <p:nvGrpSpPr>
          <p:cNvPr id="23" name="Group 22"/>
          <p:cNvGrpSpPr/>
          <p:nvPr/>
        </p:nvGrpSpPr>
        <p:grpSpPr>
          <a:xfrm>
            <a:off x="7239103" y="-479577"/>
            <a:ext cx="3493066" cy="2308324"/>
            <a:chOff x="1295503" y="-479577"/>
            <a:chExt cx="3493066" cy="230832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295503" y="1072273"/>
              <a:ext cx="145972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328840" y="1071542"/>
              <a:ext cx="145972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755232" y="-479577"/>
              <a:ext cx="71930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72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pt-BR" sz="7200" b="1" dirty="0">
                  <a:solidFill>
                    <a:schemeClr val="bg2">
                      <a:lumMod val="25000"/>
                    </a:schemeClr>
                  </a:solidFill>
                </a:rPr>
                <a:t>“</a:t>
              </a:r>
              <a:endParaRPr lang="pt-BR" sz="7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239103" y="5072853"/>
            <a:ext cx="3493066" cy="2308324"/>
            <a:chOff x="1295503" y="5280030"/>
            <a:chExt cx="3493066" cy="2308324"/>
          </a:xfrm>
        </p:grpSpPr>
        <p:cxnSp>
          <p:nvCxnSpPr>
            <p:cNvPr id="17" name="Straight Connector 16"/>
            <p:cNvCxnSpPr/>
            <p:nvPr/>
          </p:nvCxnSpPr>
          <p:spPr>
            <a:xfrm rot="10800000">
              <a:off x="1295503" y="6094603"/>
              <a:ext cx="145972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3328840" y="6093872"/>
              <a:ext cx="145972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 rot="10800000">
              <a:off x="2658243" y="5280030"/>
              <a:ext cx="71930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72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pt-BR" sz="7200" b="1" dirty="0">
                  <a:solidFill>
                    <a:schemeClr val="bg2">
                      <a:lumMod val="25000"/>
                    </a:schemeClr>
                  </a:solidFill>
                </a:rPr>
                <a:t>“</a:t>
              </a:r>
              <a:endParaRPr lang="pt-BR" sz="7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6823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87" y="0"/>
            <a:ext cx="10295313" cy="6862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515" y="1820085"/>
            <a:ext cx="4513045" cy="3971114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Os membros devem ser primariamente ensinados a doar, não porque há uma necessidade ou crise, mas porque eles reconhecem que estão recebendo bênçãos de Deus. Eles devem doar por hábito, tão regularmente quanto estão recebendo </a:t>
            </a:r>
            <a:br>
              <a:rPr lang="pt-BR" sz="28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8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suas rendas Dele.</a:t>
            </a:r>
            <a:endParaRPr lang="pt-BR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15400" y="0"/>
            <a:ext cx="2314575" cy="44100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12740" y="1908312"/>
            <a:ext cx="1919893" cy="2282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b="1" baseline="30000" dirty="0">
                <a:solidFill>
                  <a:schemeClr val="bg1"/>
                </a:solidFill>
                <a:latin typeface="+mn-lt"/>
              </a:rPr>
              <a:t>CARTÕES DE COMPROMISSO podem ajudar</a:t>
            </a:r>
          </a:p>
          <a:p>
            <a:pPr>
              <a:lnSpc>
                <a:spcPct val="100000"/>
              </a:lnSpc>
            </a:pPr>
            <a:r>
              <a:rPr lang="pt-BR" sz="2800" b="1" baseline="30000" dirty="0">
                <a:solidFill>
                  <a:schemeClr val="bg1"/>
                </a:solidFill>
                <a:latin typeface="+mn-lt"/>
              </a:rPr>
              <a:t>no processo educacional </a:t>
            </a:r>
          </a:p>
          <a:p>
            <a:pPr>
              <a:lnSpc>
                <a:spcPct val="100000"/>
              </a:lnSpc>
            </a:pPr>
            <a:r>
              <a:rPr lang="pt-BR" sz="2800" b="1" baseline="30000" dirty="0">
                <a:solidFill>
                  <a:schemeClr val="bg1"/>
                </a:solidFill>
                <a:latin typeface="+mn-lt"/>
              </a:rPr>
              <a:t>para propiciar decisões</a:t>
            </a:r>
          </a:p>
        </p:txBody>
      </p:sp>
    </p:spTree>
    <p:extLst>
      <p:ext uri="{BB962C8B-B14F-4D97-AF65-F5344CB8AC3E}">
        <p14:creationId xmlns:p14="http://schemas.microsoft.com/office/powerpoint/2010/main" val="455327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515" y="553780"/>
            <a:ext cx="12202515" cy="13430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4325" y="4248150"/>
            <a:ext cx="3829050" cy="2381250"/>
          </a:xfrm>
        </p:spPr>
        <p:txBody>
          <a:bodyPr>
            <a:noAutofit/>
          </a:bodyPr>
          <a:lstStyle/>
          <a:p>
            <a:pPr algn="r"/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 POC promoverá a</a:t>
            </a:r>
            <a:b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coleta de ofertas como </a:t>
            </a:r>
            <a:b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um ato importante de louvor, em vez de um ato de caridade ou filantropia</a:t>
            </a:r>
            <a:endParaRPr lang="pt-BR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3883" y="686683"/>
            <a:ext cx="79506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 Senhor se torna o centro das ofertas e recebe toda a glória, e não o ofertante.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94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7775" y="3149084"/>
            <a:ext cx="2981325" cy="2582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ctangle 15"/>
          <p:cNvSpPr/>
          <p:nvPr/>
        </p:nvSpPr>
        <p:spPr>
          <a:xfrm>
            <a:off x="4576443" y="3149084"/>
            <a:ext cx="3006066" cy="2582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47776" y="1456922"/>
            <a:ext cx="9688142" cy="1208865"/>
          </a:xfrm>
        </p:spPr>
        <p:txBody>
          <a:bodyPr>
            <a:noAutofit/>
          </a:bodyPr>
          <a:lstStyle/>
          <a:p>
            <a:pPr algn="ctr"/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 sistema </a:t>
            </a:r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POC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foi baseado nas três instâncias geográficas especificadas por Jesus como prioridades evangelísticas para aqueles que receberiam o Santo Espírito. Em Atos 1:8, Jesus nos falou para sermos testemunhas:</a:t>
            </a:r>
            <a:endParaRPr lang="pt-BR" sz="24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2979" y="4388463"/>
            <a:ext cx="20309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NÃO APENAS LOCALMENTE (“JERUSALÉM)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2628" y="4388463"/>
            <a:ext cx="2593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MAS TAMBÉM REGIONALMENTE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(“JUDEIA E SAMARIA”)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29852" y="3149084"/>
            <a:ext cx="3006066" cy="2582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8102694" y="4272950"/>
            <a:ext cx="2660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INTERNACIONALMENTE (“CONFINS DA TERRA”)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11567" y="3465805"/>
            <a:ext cx="781690" cy="781690"/>
          </a:xfrm>
          <a:prstGeom prst="ellipse">
            <a:avLst/>
          </a:prstGeom>
          <a:solidFill>
            <a:srgbClr val="44B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5688630" y="3465805"/>
            <a:ext cx="781690" cy="781690"/>
          </a:xfrm>
          <a:prstGeom prst="ellipse">
            <a:avLst/>
          </a:prstGeom>
          <a:solidFill>
            <a:srgbClr val="44B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042040" y="3465805"/>
            <a:ext cx="781690" cy="781690"/>
          </a:xfrm>
          <a:prstGeom prst="ellipse">
            <a:avLst/>
          </a:prstGeom>
          <a:solidFill>
            <a:srgbClr val="44B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19702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55232" y="1768642"/>
            <a:ext cx="12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97151" y="1045640"/>
            <a:ext cx="5148555" cy="4987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vantagem de fazer ofertas não atribuídas é que elas vão todas para um fundo comum, do qual elas são equitativamente distribuídas, fornecendo uma fonte constante e equilibrada de fundos para todas as entidades, projetos missionários autorizados, instituições, ministérios, níveis administrativos e regiões do mundo da igreja.</a:t>
            </a:r>
            <a:endParaRPr lang="pt-BR" sz="2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03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160167" y="1148371"/>
            <a:ext cx="4884821" cy="488487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775995" y="1204625"/>
            <a:ext cx="4681830" cy="4511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80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membros devem ser ensinados do princípio de nutrir todo o corpo primeiro. Aplicado a ofertas, isso significa que uma ênfase especial deve ser dada sobre   a importância de ofertas não atribuídas regulares e sistemáticas. É a única forma de nutrir todo o corpo de Cristo equitativamente.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32" y="674585"/>
            <a:ext cx="5041392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98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9DD6029-E45D-4A1D-838F-BD77CAA66F17}"/>
</file>

<file path=customXml/itemProps2.xml><?xml version="1.0" encoding="utf-8"?>
<ds:datastoreItem xmlns:ds="http://schemas.openxmlformats.org/officeDocument/2006/customXml" ds:itemID="{15334890-6EA8-47EE-9B68-3F5D9113FEFE}"/>
</file>

<file path=customXml/itemProps3.xml><?xml version="1.0" encoding="utf-8"?>
<ds:datastoreItem xmlns:ds="http://schemas.openxmlformats.org/officeDocument/2006/customXml" ds:itemID="{7C34D692-B4EA-4512-9124-A5B9263963AF}"/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494</Words>
  <Application>Microsoft Office PowerPoint</Application>
  <PresentationFormat>Widescreen</PresentationFormat>
  <Paragraphs>33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Os membros devem ser primariamente ensinados a doar, não porque há uma necessidade ou crise, mas porque eles reconhecem que estão recebendo bênçãos de Deus. Eles devem doar por hábito, tão regularmente quanto estão recebendo  suas rendas Dele.</vt:lpstr>
      <vt:lpstr>O POC promoverá a coleta de ofertas como  um ato importante de louvor, em vez de um ato de caridade ou filantropia</vt:lpstr>
      <vt:lpstr>O sistema POC foi baseado nas três instâncias geográficas especificadas por Jesus como prioridades evangelísticas para aqueles que receberiam o Santo Espírito. Em Atos 1:8, Jesus nos falou para sermos testemunhas: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Suzana Lima</dc:creator>
  <cp:lastModifiedBy>DSA - Daiana Belén Escobar</cp:lastModifiedBy>
  <cp:revision>33</cp:revision>
  <dcterms:created xsi:type="dcterms:W3CDTF">2020-12-10T18:48:31Z</dcterms:created>
  <dcterms:modified xsi:type="dcterms:W3CDTF">2025-01-14T15:17:21Z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Order">
    <vt:lpwstr>29059400.0000000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