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8" r:id="rId5"/>
    <p:sldId id="257" r:id="rId6"/>
    <p:sldId id="294" r:id="rId7"/>
    <p:sldId id="295" r:id="rId8"/>
    <p:sldId id="275" r:id="rId9"/>
    <p:sldId id="276" r:id="rId10"/>
    <p:sldId id="277" r:id="rId11"/>
    <p:sldId id="296" r:id="rId12"/>
    <p:sldId id="297" r:id="rId13"/>
    <p:sldId id="279" r:id="rId14"/>
    <p:sldId id="280" r:id="rId15"/>
    <p:sldId id="298" r:id="rId16"/>
    <p:sldId id="281" r:id="rId17"/>
    <p:sldId id="282" r:id="rId18"/>
    <p:sldId id="299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72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2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53F"/>
    <a:srgbClr val="215E9E"/>
    <a:srgbClr val="215968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CDAA12-E475-F146-BA64-422DCE9C2EB6}" v="92" dt="2020-12-06T00:59:20.9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5588"/>
  </p:normalViewPr>
  <p:slideViewPr>
    <p:cSldViewPr snapToGrid="0">
      <p:cViewPr varScale="1">
        <p:scale>
          <a:sx n="93" d="100"/>
          <a:sy n="93" d="100"/>
        </p:scale>
        <p:origin x="432" y="90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115B-B5CF-B546-93D2-6806160B43A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CFF6-359E-BB47-A88E-0C1356FDA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70446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57485"/>
            <a:ext cx="3723079" cy="3492013"/>
          </a:xfrm>
          <a:solidFill>
            <a:schemeClr val="accent1"/>
          </a:solidFill>
          <a:ln w="28575">
            <a:noFill/>
          </a:ln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083755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70CDC0B-48C3-F348-84E9-8E9311A941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8414" y="465840"/>
            <a:ext cx="6373586" cy="5912603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789" y="3623106"/>
            <a:ext cx="4780643" cy="2230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DC75C-D2DC-E946-9B23-91E94B73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789" y="1327405"/>
            <a:ext cx="4780643" cy="1971675"/>
          </a:xfrm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071" y="233362"/>
            <a:ext cx="4595789" cy="1364289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3F7DBE-E63B-EE47-922D-9B721FC293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18309" y="416509"/>
            <a:ext cx="1055062" cy="1055062"/>
          </a:xfrm>
          <a:prstGeom prst="ellipse">
            <a:avLst/>
          </a:prstGeom>
          <a:solidFill>
            <a:srgbClr val="10253F"/>
          </a:solidFill>
        </p:spPr>
        <p:txBody>
          <a:bodyPr anchor="ctr">
            <a:noAutofit/>
          </a:bodyPr>
          <a:lstStyle>
            <a:lvl1pPr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9382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B1FBC0-D193-8C45-BD3E-C10DED6C89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40544" y="430607"/>
            <a:ext cx="6042025" cy="5899150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3600"/>
            </a:lvl1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6096000" y="136045"/>
            <a:ext cx="527850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985689" y="2276761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935408" y="2524118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995848" y="2893843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B1FBC0-D193-8C45-BD3E-C10DED6C89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8329" y="430607"/>
            <a:ext cx="4554240" cy="5899150"/>
          </a:xfr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itchFamily="2" charset="2"/>
              <a:buNone/>
              <a:defRPr sz="4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1716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7" r:id="rId5"/>
    <p:sldLayoutId id="2147483661" r:id="rId6"/>
    <p:sldLayoutId id="2147483651" r:id="rId7"/>
    <p:sldLayoutId id="2147483665" r:id="rId8"/>
    <p:sldLayoutId id="2147483668" r:id="rId9"/>
    <p:sldLayoutId id="2147483653" r:id="rId10"/>
    <p:sldLayoutId id="2147483654" r:id="rId11"/>
    <p:sldLayoutId id="2147483655" r:id="rId12"/>
    <p:sldLayoutId id="2147483656" r:id="rId13"/>
    <p:sldLayoutId id="2147483662" r:id="rId14"/>
    <p:sldLayoutId id="2147483660" r:id="rId15"/>
    <p:sldLayoutId id="2147483664" r:id="rId16"/>
    <p:sldLayoutId id="2147483657" r:id="rId17"/>
    <p:sldLayoutId id="214748366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8EC52A-95C3-5A42-A4D8-16B7FD394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Ambos parceiros casados devem olhar individualmente para a maneira que eles gerenciam suas finanças e o impacto que eles acham que isso terá na sua vida de casado. 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9B382E4C-C19F-5C4E-A99F-217A913523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418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8ED429F4-07BE-5A41-ACAF-A28FCAF1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Três perguntas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AE3CBD59-E3C1-6249-87C3-893A497695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dirty="0"/>
              <a:t>Estou eu pronto para dizer que o que eu estou ganhando não é mais meu dinheiro, mas “nosso dinheiro”? 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Estou eu pronto para dizer que as dívidas do meu parceiro se tornarão também minhas dívidas? 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Estou pronto para </a:t>
            </a:r>
            <a:r>
              <a:rPr lang="pt-BR" dirty="0" err="1"/>
              <a:t>repriorizar</a:t>
            </a:r>
            <a:r>
              <a:rPr lang="pt-BR" dirty="0"/>
              <a:t> minhas despesas com base nas necessidades do casal, e não nas minhas necessidades ou desejos individuais? 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810B00FA-24DD-C940-A52C-E5FF68616A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773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3F13C-CFFE-A94B-AC17-79214A7D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ESTABELECER PELA COMPREENSÃO </a:t>
            </a:r>
          </a:p>
        </p:txBody>
      </p:sp>
    </p:spTree>
    <p:extLst>
      <p:ext uri="{BB962C8B-B14F-4D97-AF65-F5344CB8AC3E}">
        <p14:creationId xmlns:p14="http://schemas.microsoft.com/office/powerpoint/2010/main" val="13838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D37087-F5E0-F245-A702-40F2B50BC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É nessa fase que a necessidade de boa comunicação e total transparência financeira entre os dois parceiros se tornam essenciais.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DC75F933-0E30-6941-81FB-E89B5F8A15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856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DF20098-07F4-EF4C-AECE-CA97024E1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Primeiro Passo: 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6BD7C3D-F14E-6B44-9694-49A84417B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Mudar do “meu dinheiro” para “nosso dinheiro” </a:t>
            </a:r>
          </a:p>
        </p:txBody>
      </p:sp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957DE3CB-CC5D-764D-B654-C10346F19A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198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C3FDAD1-2D0D-DD49-A551-6CEB571F1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406400"/>
            <a:ext cx="92837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6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EE52D50-64B2-1542-A08E-4273B69E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Segundo Passo: 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8C6E7CC-8EB2-644A-9C7A-B87C399ED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Pacificador </a:t>
            </a:r>
          </a:p>
          <a:p>
            <a:r>
              <a:rPr lang="pt-BR" dirty="0"/>
              <a:t>O próximo passo é decidir como e onde distribuir sua renda.</a:t>
            </a:r>
          </a:p>
          <a:p>
            <a:endParaRPr lang="pt-BR" dirty="0"/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540A16D5-9B75-6342-A86A-3C1E0DDF86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438" y="406400"/>
            <a:ext cx="5181600" cy="6167438"/>
          </a:xfr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1793BB2-34F4-984A-84F4-888C2536F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6" y="3995185"/>
            <a:ext cx="5165348" cy="13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AA377-11FE-594E-90A2-D2FCEA4D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116" y="170481"/>
            <a:ext cx="5679744" cy="1597652"/>
          </a:xfrm>
        </p:spPr>
        <p:txBody>
          <a:bodyPr>
            <a:noAutofit/>
          </a:bodyPr>
          <a:lstStyle/>
          <a:p>
            <a:r>
              <a:rPr lang="pt-BR" sz="2800" dirty="0"/>
              <a:t>O orçamento será o pacificador enquanto ambos os parceiros: 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9F906F-F4FB-E143-BBBD-C2024AD61A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dirty="0"/>
              <a:t>Elaboram o orçamento juntos 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Concordam totalmente sobre a maneira que o dinheiro será distribuído 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Se comprometem em seguir estritamente o orçamento 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Concordam que qualquer modificação importante deverá ser feita por acordo mútuo 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Entendem que o orçamento está sempre certo, uma vez que concordaram sobre ele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5B5788FB-42C6-7B44-ADAA-A980642BC4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056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F50DA8E-8ACB-F342-BD10-1D3789B6E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Quando regras são definidas e limites são estabelecidos, eles ajudam na manutenção do compromisso do casamento e na boa comunicação.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D87823F8-325E-404F-8B4A-22B345BCBC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335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44A53BC-1AD2-7843-8CA5-419F7D056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/>
          </a:bodyPr>
          <a:lstStyle/>
          <a:p>
            <a:r>
              <a:rPr lang="pt-BR" dirty="0"/>
              <a:t>SER CHEIO DE RIQUEZAS PELO CONHECIMENTO </a:t>
            </a:r>
          </a:p>
        </p:txBody>
      </p:sp>
    </p:spTree>
    <p:extLst>
      <p:ext uri="{BB962C8B-B14F-4D97-AF65-F5344CB8AC3E}">
        <p14:creationId xmlns:p14="http://schemas.microsoft.com/office/powerpoint/2010/main" val="2783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86A1CC7-FE81-064B-81FB-2E7C5BA6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79" y="5866027"/>
            <a:ext cx="1019851" cy="1019851"/>
          </a:xfrm>
          <a:prstGeom prst="rect">
            <a:avLst/>
          </a:prstGeom>
        </p:spPr>
      </p:pic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7724" y="1328722"/>
            <a:ext cx="4959458" cy="1712961"/>
          </a:xfrm>
        </p:spPr>
        <p:txBody>
          <a:bodyPr>
            <a:noAutofit/>
          </a:bodyPr>
          <a:lstStyle/>
          <a:p>
            <a:r>
              <a:rPr lang="pt-BR" sz="6000" dirty="0"/>
              <a:t>É MEU DINHEIRO OU nosso 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C5C71-FF47-7E4D-A463-B10541F3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59" y="3146554"/>
            <a:ext cx="6400800" cy="1971675"/>
          </a:xfrm>
        </p:spPr>
        <p:txBody>
          <a:bodyPr>
            <a:noAutofit/>
          </a:bodyPr>
          <a:lstStyle/>
          <a:p>
            <a:r>
              <a:rPr lang="pt-BR" sz="9600" dirty="0">
                <a:ln w="44450">
                  <a:solidFill>
                    <a:schemeClr val="accent6"/>
                  </a:solidFill>
                </a:ln>
                <a:noFill/>
              </a:rPr>
              <a:t>DINHEIRO? 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991973" y="6023569"/>
            <a:ext cx="235548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MURVIN C AMATCHEE 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981772" y="6380375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EC88BD7-C8BE-2748-9E4E-E24DD2361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Os casais podem concordar em tomar inadvertidamente decisões erradas ou mesmo às vezes deliberadamente.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4245CE5-555F-7C43-96B8-00958E257F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89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52FEA-1858-3844-835F-53006B5F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Conhecimento é o fator chave que ajuda evitar tais situações.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9F8A3424-C08B-644F-A970-8A869CFCE5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77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D15254-4140-B04F-B9EA-ECB16E404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Em qualquer aspecto de nossa vida, a palavra de Deus não deve ser negligenciada e isso é verdade mesmo quando tem a ver com o gerenciamento de nossos recursos financeiros.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3A4EA14D-C9DF-474A-9B54-92BF916DB7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908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10256F-EBD3-ED4B-A47B-CAE44F2B9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“Tragam o dízimo todo ao depósito do templo, para que haja alimento em minha casa. Ponham-me à prova”, diz o SENHOR dos Exércitos, “e vejam se não vou abrir as comportas dos céus e derramar sobre vocês tantas bênçãos que nem terão onde guardá-las”.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01A07FB-B099-4A4A-99C0-BB4A898549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Malaquias 3:10 </a:t>
            </a:r>
          </a:p>
        </p:txBody>
      </p:sp>
    </p:spTree>
    <p:extLst>
      <p:ext uri="{BB962C8B-B14F-4D97-AF65-F5344CB8AC3E}">
        <p14:creationId xmlns:p14="http://schemas.microsoft.com/office/powerpoint/2010/main" val="252147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0CD0AA-7C33-4C4F-863B-26A425E7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Deus promete paz financeira aos que o colocam em primeiro lugar.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8FD44265-7519-734A-85DA-20326BADB9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910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69192B4-262E-9447-ABB9-5EF5F90BA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boa compreensão nas seguintes áreas: 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6F46CD5-D11A-074C-B8D4-92CF087F5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859797"/>
            <a:ext cx="5979108" cy="4428362"/>
          </a:xfrm>
        </p:spPr>
        <p:txBody>
          <a:bodyPr>
            <a:normAutofit fontScale="70000" lnSpcReduction="20000"/>
          </a:bodyPr>
          <a:lstStyle/>
          <a:p>
            <a:pPr marL="742950" indent="-742950">
              <a:lnSpc>
                <a:spcPct val="12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pt-BR" dirty="0"/>
              <a:t>Criar e seguir um orçamento e a importância de poupar </a:t>
            </a:r>
          </a:p>
          <a:p>
            <a:pPr marL="742950" indent="-742950">
              <a:lnSpc>
                <a:spcPct val="12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pt-BR" dirty="0"/>
              <a:t>O correto uso do cartão de crédito e entender as taxas de juros</a:t>
            </a:r>
          </a:p>
          <a:p>
            <a:pPr marL="742950" indent="-742950">
              <a:lnSpc>
                <a:spcPct val="12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pt-BR" dirty="0"/>
              <a:t>Livrar-se das dívidas. </a:t>
            </a:r>
          </a:p>
          <a:p>
            <a:pPr marL="742950" indent="-742950">
              <a:lnSpc>
                <a:spcPct val="120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pt-BR" dirty="0"/>
              <a:t>Investir e poupar para a aposentadoria. 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B23878BA-2EA8-4D42-98EB-6DFFF49B0A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93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A058DA0-247F-8B43-87B8-4FDDD145F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conhecimento da palavra de Deus e de suas promessas deveriam nos motivar a adquirir conhecimento sobre princípios financeiros, tanto antes como durante o casamento.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0305DD67-AB78-154B-A6D9-BBECC8DD0A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11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D5C0F-F6D3-5A45-9771-7670E5A2E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 degradação da relação do casamento em nossa sociedade está se tornando alarmante.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7109340B-F6C0-5F4D-96D4-BEF5098627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520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9C87C4F-A79A-5944-A98C-CF5EC35CC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Estudos feitos para rastrear a fonte do fracasso no casamento demonstraram que as finanças costumam ser um fator importante.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2C58413-45DB-6C4F-AC8F-18F567EC3EC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74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4FE311-D0C3-704C-B412-AD78E1AD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 falta de cooperação nessa área levará a uma maior probabilidade de fracasso do casamento.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65BAAA7-A735-4A47-9AB5-AB8BCB19AE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33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1357E0-2718-0E44-A6EF-8C59D3F97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“Com sabedoria se constrói a casa, e com discernimento se consolida. Pelo conhecimento os seus cômodos se enchem do que é precioso e agradável”.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153F039-F24F-444F-8966-8D5A81FE95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Prov. 24:3, 4 NVI</a:t>
            </a:r>
          </a:p>
        </p:txBody>
      </p:sp>
    </p:spTree>
    <p:extLst>
      <p:ext uri="{BB962C8B-B14F-4D97-AF65-F5344CB8AC3E}">
        <p14:creationId xmlns:p14="http://schemas.microsoft.com/office/powerpoint/2010/main" val="35295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E4C406-F116-D54F-A516-3885C761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116" y="712922"/>
            <a:ext cx="5679744" cy="1597652"/>
          </a:xfrm>
        </p:spPr>
        <p:txBody>
          <a:bodyPr>
            <a:normAutofit fontScale="90000"/>
          </a:bodyPr>
          <a:lstStyle/>
          <a:p>
            <a:r>
              <a:rPr lang="pt-BR" dirty="0"/>
              <a:t>Esta progressão é descrita por estas três virtudes: 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6967B87-26A0-FB4B-A12C-8ED28BE2FA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742950" indent="-742950">
              <a:buFont typeface="+mj-lt"/>
              <a:buAutoNum type="arabicPeriod"/>
            </a:pPr>
            <a:r>
              <a:rPr lang="pt-BR" dirty="0"/>
              <a:t>Sabedoria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Compreensão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Conhecimento 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A3B49F5C-35C7-4A4D-80EF-9410635723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930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15716-7794-4946-9695-AE35416C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117" y="340962"/>
            <a:ext cx="5679744" cy="1256689"/>
          </a:xfrm>
        </p:spPr>
        <p:txBody>
          <a:bodyPr/>
          <a:lstStyle/>
          <a:p>
            <a:r>
              <a:rPr lang="pt-BR" dirty="0"/>
              <a:t>três princípios: 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B10D15-BFB5-0540-86CA-0018BF815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6289074" cy="4351338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pt-BR" dirty="0"/>
              <a:t>Edificar com sabedoria 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Estabelecer pela compreensão 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Ser cheio de riquezas pelo conhecimento 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BE1A4414-A36B-5F48-B4DF-8C2A81F4BC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17660" cy="6858000"/>
          </a:xfrm>
        </p:spPr>
      </p:pic>
    </p:spTree>
    <p:extLst>
      <p:ext uri="{BB962C8B-B14F-4D97-AF65-F5344CB8AC3E}">
        <p14:creationId xmlns:p14="http://schemas.microsoft.com/office/powerpoint/2010/main" val="404572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E0871-1A67-D042-BF23-04DC7F35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CONSTRUIR COM SABEDORIA </a:t>
            </a:r>
          </a:p>
        </p:txBody>
      </p:sp>
    </p:spTree>
    <p:extLst>
      <p:ext uri="{BB962C8B-B14F-4D97-AF65-F5344CB8AC3E}">
        <p14:creationId xmlns:p14="http://schemas.microsoft.com/office/powerpoint/2010/main" val="18116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B922A92-EADB-4EE1-A5D7-7FBF065DD3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1E0C0A-2E0A-4E4E-8D1E-E70C384368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6254c-b8c0-4e16-9669-44d49c614d61"/>
    <ds:schemaRef ds:uri="cc85661e-698c-471d-81cd-239229bff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4B6D5F-23B6-4A9F-BBBB-05AB0107A5D7}">
  <ds:schemaRefs>
    <ds:schemaRef ds:uri="http://schemas.microsoft.com/office/2006/metadata/properties"/>
    <ds:schemaRef ds:uri="http://schemas.microsoft.com/office/infopath/2007/PartnerControls"/>
    <ds:schemaRef ds:uri="4d66254c-b8c0-4e16-9669-44d49c614d61"/>
    <ds:schemaRef ds:uri="cc85661e-698c-471d-81cd-239229bffdd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4368</TotalTime>
  <Words>546</Words>
  <Application>Microsoft Office PowerPoint</Application>
  <PresentationFormat>Widescreen</PresentationFormat>
  <Paragraphs>50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Apresentação do PowerPoint</vt:lpstr>
      <vt:lpstr>DINHEIRO? </vt:lpstr>
      <vt:lpstr>A degradação da relação do casamento em nossa sociedade está se tornando alarmante. </vt:lpstr>
      <vt:lpstr>Apresentação do PowerPoint</vt:lpstr>
      <vt:lpstr>A falta de cooperação nessa área levará a uma maior probabilidade de fracasso do casamento.</vt:lpstr>
      <vt:lpstr>Apresentação do PowerPoint</vt:lpstr>
      <vt:lpstr>Esta progressão é descrita por estas três virtudes: </vt:lpstr>
      <vt:lpstr>três princípios: </vt:lpstr>
      <vt:lpstr>CONSTRUIR COM SABEDORIA </vt:lpstr>
      <vt:lpstr>Apresentação do PowerPoint</vt:lpstr>
      <vt:lpstr>Três perguntas</vt:lpstr>
      <vt:lpstr>ESTABELECER PELA COMPREENSÃO </vt:lpstr>
      <vt:lpstr>Apresentação do PowerPoint</vt:lpstr>
      <vt:lpstr>Primeiro Passo: </vt:lpstr>
      <vt:lpstr>Apresentação do PowerPoint</vt:lpstr>
      <vt:lpstr>Segundo Passo: </vt:lpstr>
      <vt:lpstr>O orçamento será o pacificador enquanto ambos os parceiros: </vt:lpstr>
      <vt:lpstr>Apresentação do PowerPoint</vt:lpstr>
      <vt:lpstr>SER CHEIO DE RIQUEZAS PELO CONHECIMENTO </vt:lpstr>
      <vt:lpstr>Apresentação do PowerPoint</vt:lpstr>
      <vt:lpstr>Conhecimento é o fator chave que ajuda evitar tais situações. </vt:lpstr>
      <vt:lpstr>Apresentação do PowerPoint</vt:lpstr>
      <vt:lpstr>Apresentação do PowerPoint</vt:lpstr>
      <vt:lpstr>Deus promete paz financeira aos que o colocam em primeiro lugar.</vt:lpstr>
      <vt:lpstr>boa compreensão nas seguintes áreas: 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Daiana Belén Escobar</cp:lastModifiedBy>
  <cp:revision>5</cp:revision>
  <dcterms:created xsi:type="dcterms:W3CDTF">2019-03-06T22:34:21Z</dcterms:created>
  <dcterms:modified xsi:type="dcterms:W3CDTF">2025-08-01T14:44:45Z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29056300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